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11" r:id="rId3"/>
    <p:sldId id="439" r:id="rId4"/>
    <p:sldId id="427" r:id="rId5"/>
    <p:sldId id="428" r:id="rId6"/>
    <p:sldId id="458" r:id="rId7"/>
    <p:sldId id="459" r:id="rId8"/>
    <p:sldId id="452" r:id="rId9"/>
    <p:sldId id="453" r:id="rId10"/>
    <p:sldId id="462" r:id="rId11"/>
    <p:sldId id="454" r:id="rId12"/>
    <p:sldId id="463" r:id="rId14"/>
    <p:sldId id="41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B44"/>
    <a:srgbClr val="00A0EA"/>
    <a:srgbClr val="FFFFFF"/>
    <a:srgbClr val="00B0F0"/>
    <a:srgbClr val="D36624"/>
    <a:srgbClr val="D36524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5"/>
        <p:guide pos="389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4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2045" y="4401820"/>
            <a:ext cx="7941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66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课时练习</a:t>
            </a:r>
            <a:r>
              <a:rPr lang="en-US" altLang="zh-CN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 </a:t>
            </a:r>
            <a:endParaRPr lang="en-US" altLang="zh-CN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  <a:p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模块五 第三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章 第</a:t>
            </a:r>
            <a:r>
              <a:rPr lang="zh-CN" altLang="en-US" sz="5400" b="1" dirty="0">
                <a:ln>
                  <a:solidFill>
                    <a:srgbClr val="D36624"/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" panose="020B0400000000000000" pitchFamily="34" charset="-122"/>
                <a:ea typeface="思源黑体" panose="020B0400000000000000" pitchFamily="34" charset="-122"/>
              </a:rPr>
              <a:t>三节</a:t>
            </a:r>
            <a:endParaRPr lang="zh-CN" altLang="en-US" sz="5400" b="1" dirty="0">
              <a:ln>
                <a:solidFill>
                  <a:srgbClr val="D36624"/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思源黑体" panose="020B0400000000000000" pitchFamily="34" charset="-122"/>
              <a:ea typeface="思源黑体" panose="020B04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96290" y="873125"/>
            <a:ext cx="10575290" cy="5220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0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sense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感觉；意识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感觉到；察觉到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0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感觉官能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意义；含义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0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Dogs have a strong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sense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of smell.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0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He felt a great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sense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of loss after the failure.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0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When we read his book,  we can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sense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the </a:t>
            </a:r>
            <a:b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sadness in it.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0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(4) The word “love” is used in different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senses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b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</a:b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by different people.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5870" y="275653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45870" y="211899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5870" y="340868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465201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46735" y="1040765"/>
            <a:ext cx="11278870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2. trouble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n.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问题；困难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vi.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费神；费心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    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C. </a:t>
            </a:r>
            <a:r>
              <a:rPr sz="3600" b="1" i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vt.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打扰；麻烦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(1) I’m sorry to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trouble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you.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(2) Did you have much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trouble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finding the house?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 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(3) The lazy man doesn’t </a:t>
            </a:r>
            <a:r>
              <a:rPr sz="36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trouble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to get up to eat.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五、熟词生义。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3300" y="3652520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3300" y="283908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0280" y="4478655"/>
            <a:ext cx="9093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B</a:t>
            </a:r>
            <a:endParaRPr lang="en-US"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9" grpId="0"/>
      <p:bldP spid="9" grpId="1"/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29285" y="882650"/>
            <a:ext cx="1094676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在中秋节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和</a:t>
            </a:r>
            <a:r>
              <a:rPr sz="36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相聚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(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填满，装满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 做某事有困难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5. 明亮地照耀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_________________________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fontAlgn="auto">
              <a:lnSpc>
                <a:spcPts val="6500"/>
              </a:lnSpc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6. 感觉自信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3153410" cy="461645"/>
          </a:xfrm>
          <a:prstGeom prst="roundRect">
            <a:avLst>
              <a:gd name="adj" fmla="val 50000"/>
            </a:avLst>
          </a:prstGeom>
          <a:solidFill>
            <a:srgbClr val="C83B44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>
              <a:solidFill>
                <a:srgbClr val="C83B44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190" y="302895"/>
            <a:ext cx="2957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一、翻译下列词组。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73220" y="914400"/>
            <a:ext cx="7514590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on the Mid-Autumn Festival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get together with …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fill with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have trouble/difficulty (in) doing sth.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shine brightly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fontAlgn="auto">
              <a:lnSpc>
                <a:spcPts val="6500"/>
              </a:lnSpc>
            </a:pPr>
            <a:r>
              <a:rPr lang="en-US" altLang="zh-CN" sz="3600" b="1">
                <a:solidFill>
                  <a:srgbClr val="FF0000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feel confident </a:t>
            </a:r>
            <a:endParaRPr lang="en-US" altLang="zh-CN" sz="3600" b="1">
              <a:solidFill>
                <a:srgbClr val="FF0000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0255" y="857885"/>
            <a:ext cx="10648315" cy="5092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The background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(noisy) made it hard to hear what he was saying.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The disease mostly affects women,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/ɪ</a:t>
            </a:r>
            <a:r>
              <a:rPr sz="3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'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speʃəli/ older women.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People should not play music or videos out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/laʊd/ on public transport(交通工具). 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20590" y="1003300"/>
            <a:ext cx="143065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noise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39125" y="2640965"/>
            <a:ext cx="215773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especially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: 圆角 16"/>
          <p:cNvSpPr/>
          <p:nvPr/>
        </p:nvSpPr>
        <p:spPr>
          <a:xfrm>
            <a:off x="308610" y="302895"/>
            <a:ext cx="855853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190" y="304165"/>
            <a:ext cx="8489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根据语境、 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70440" y="4282440"/>
            <a:ext cx="112204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loud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7740" y="1271270"/>
            <a:ext cx="10091420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4. It was two weeks before the Spring Festival and the supermarket was crowded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shoppers.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5. In winter,  many children have trouble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(get) up early in the morning.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96150" y="2243455"/>
            <a:ext cx="115062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with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1315" y="3062605"/>
            <a:ext cx="160909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getting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矩形: 圆角 16"/>
          <p:cNvSpPr/>
          <p:nvPr/>
        </p:nvSpPr>
        <p:spPr>
          <a:xfrm>
            <a:off x="308610" y="302895"/>
            <a:ext cx="8558530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7190" y="304165"/>
            <a:ext cx="84899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根据语境、 音标或所给单词的提示完成句子， 每空一词。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0115" y="1062355"/>
            <a:ext cx="10086975" cy="4258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 你的心情常被天气影响，你可以这样告诉同学：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The weather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 下雨的时候，你总是感到难过，你可以这样向朋友倾诉：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When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67760" y="2020570"/>
            <a:ext cx="482282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often affects my moods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9660" y="4380865"/>
            <a:ext cx="5220970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it rains, I always feel sad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94180" y="1287145"/>
            <a:ext cx="8688705" cy="342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3. 你想建议朋友遵从他父母的建议，可以这样说：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Why not 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</a:t>
            </a:r>
            <a:endParaRPr lang="en-US"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________________________________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__</a:t>
            </a: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__?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08610" y="304165"/>
            <a:ext cx="2105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三、情景交际。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88490" y="2970530"/>
            <a:ext cx="9067800" cy="17583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      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follow/take your parents’ advice/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suggestion(s)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00575" y="4011295"/>
            <a:ext cx="274510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1. fill, with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32560" y="4935855"/>
            <a:ext cx="8895715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girl/She fills/filled the glass with water.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5940" y="1201420"/>
            <a:ext cx="2809875" cy="2809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77715" y="3914140"/>
            <a:ext cx="293052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make, do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30325" y="4772025"/>
            <a:ext cx="9467850" cy="796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 boy’s mother makes him do his homework.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9760" y="1072515"/>
            <a:ext cx="2800350" cy="2857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87265" y="3664585"/>
            <a:ext cx="2491105" cy="92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6500"/>
              </a:lnSpc>
              <a:buNone/>
            </a:pPr>
            <a:r>
              <a:rPr lang="en-US"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sz="3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. there be</a:t>
            </a:r>
            <a:endParaRPr sz="3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08610" y="302895"/>
            <a:ext cx="2298065" cy="461645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279400" dist="381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7985" y="288290"/>
            <a:ext cx="2218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四、看图写话。</a:t>
            </a:r>
            <a:endParaRPr lang="zh-CN" altLang="en-US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9355" y="4458970"/>
            <a:ext cx="10034905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There is a dictionary and two pens on the desk./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 fontAlgn="auto">
              <a:lnSpc>
                <a:spcPts val="5500"/>
              </a:lnSpc>
              <a:buNone/>
            </a:pPr>
            <a:r>
              <a:rPr sz="36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There are two pens and a dictionary on the desk. </a:t>
            </a:r>
            <a:endParaRPr sz="3600" b="1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1995" y="884555"/>
            <a:ext cx="2809875" cy="2828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2193</Words>
  <Application>WPS 演示</Application>
  <PresentationFormat>宽屏</PresentationFormat>
  <Paragraphs>109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思源黑体</vt:lpstr>
      <vt:lpstr>黑体</vt:lpstr>
      <vt:lpstr>Times New Roman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wi10</cp:lastModifiedBy>
  <cp:revision>333</cp:revision>
  <dcterms:created xsi:type="dcterms:W3CDTF">2019-06-19T02:08:00Z</dcterms:created>
  <dcterms:modified xsi:type="dcterms:W3CDTF">2022-01-12T01:15:39Z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DA854E076F454A268372EF3349D0905B</vt:lpwstr>
  </property>
</Properties>
</file>