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411" r:id="rId3"/>
    <p:sldId id="439" r:id="rId4"/>
    <p:sldId id="477" r:id="rId5"/>
    <p:sldId id="427" r:id="rId6"/>
    <p:sldId id="428" r:id="rId7"/>
    <p:sldId id="421" r:id="rId8"/>
    <p:sldId id="430" r:id="rId9"/>
    <p:sldId id="431" r:id="rId10"/>
    <p:sldId id="432" r:id="rId11"/>
    <p:sldId id="433" r:id="rId12"/>
    <p:sldId id="456" r:id="rId13"/>
    <p:sldId id="461" r:id="rId14"/>
    <p:sldId id="478" r:id="rId15"/>
    <p:sldId id="410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3B44"/>
    <a:srgbClr val="00A0EA"/>
    <a:srgbClr val="FFFFFF"/>
    <a:srgbClr val="00B0F0"/>
    <a:srgbClr val="D36624"/>
    <a:srgbClr val="D36524"/>
    <a:srgbClr val="D9D9D9"/>
    <a:srgbClr val="DCDCDC"/>
    <a:srgbClr val="F0F0F0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261"/>
        <p:guide pos="3902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tags" Target="../tags/tag62.xml"/><Relationship Id="rId17" Type="http://schemas.openxmlformats.org/officeDocument/2006/relationships/tags" Target="../tags/tag61.xml"/><Relationship Id="rId16" Type="http://schemas.openxmlformats.org/officeDocument/2006/relationships/tags" Target="../tags/tag60.xml"/><Relationship Id="rId15" Type="http://schemas.openxmlformats.org/officeDocument/2006/relationships/tags" Target="../tags/tag59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3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7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7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7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6.xml"/><Relationship Id="rId1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392045" y="4401820"/>
            <a:ext cx="794194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zh-CN" sz="6600" b="1" dirty="0">
                <a:ln>
                  <a:solidFill>
                    <a:srgbClr val="D36624"/>
                  </a:solidFill>
                </a:ln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思源黑体" panose="020B0400000000000000" pitchFamily="34" charset="-122"/>
                <a:ea typeface="思源黑体" panose="020B0400000000000000" pitchFamily="34" charset="-122"/>
              </a:rPr>
              <a:t>课时练习</a:t>
            </a:r>
            <a:r>
              <a:rPr lang="en-US" altLang="zh-CN" sz="5400" b="1" dirty="0">
                <a:ln>
                  <a:solidFill>
                    <a:srgbClr val="D36624"/>
                  </a:solidFill>
                </a:ln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思源黑体" panose="020B0400000000000000" pitchFamily="34" charset="-122"/>
                <a:ea typeface="思源黑体" panose="020B0400000000000000" pitchFamily="34" charset="-122"/>
              </a:rPr>
              <a:t> </a:t>
            </a:r>
            <a:endParaRPr lang="en-US" altLang="zh-CN" sz="5400" b="1" dirty="0">
              <a:ln>
                <a:solidFill>
                  <a:srgbClr val="D36624"/>
                </a:solidFill>
              </a:ln>
              <a:solidFill>
                <a:srgbClr val="C0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思源黑体" panose="020B0400000000000000" pitchFamily="34" charset="-122"/>
              <a:ea typeface="思源黑体" panose="020B0400000000000000" pitchFamily="34" charset="-122"/>
            </a:endParaRPr>
          </a:p>
          <a:p>
            <a:r>
              <a:rPr lang="zh-CN" altLang="en-US" sz="5400" b="1" dirty="0">
                <a:ln>
                  <a:solidFill>
                    <a:srgbClr val="D36624"/>
                  </a:solidFill>
                </a:ln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思源黑体" panose="020B0400000000000000" pitchFamily="34" charset="-122"/>
                <a:ea typeface="思源黑体" panose="020B0400000000000000" pitchFamily="34" charset="-122"/>
              </a:rPr>
              <a:t>模块五 第三章 第</a:t>
            </a:r>
            <a:r>
              <a:rPr lang="zh-CN" altLang="en-US" sz="5400" b="1" dirty="0">
                <a:ln>
                  <a:solidFill>
                    <a:srgbClr val="D36624"/>
                  </a:solidFill>
                </a:ln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思源黑体" panose="020B0400000000000000" pitchFamily="34" charset="-122"/>
                <a:ea typeface="思源黑体" panose="020B0400000000000000" pitchFamily="34" charset="-122"/>
              </a:rPr>
              <a:t>四节</a:t>
            </a:r>
            <a:endParaRPr lang="zh-CN" altLang="en-US" sz="5400" b="1" dirty="0">
              <a:ln>
                <a:solidFill>
                  <a:srgbClr val="D36624"/>
                </a:solidFill>
              </a:ln>
              <a:solidFill>
                <a:srgbClr val="C0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思源黑体" panose="020B0400000000000000" pitchFamily="34" charset="-122"/>
              <a:ea typeface="思源黑体" panose="020B0400000000000000" pitchFamily="34" charset="-122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706120" y="1299210"/>
            <a:ext cx="10582910" cy="31692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ts val="8000"/>
              </a:lnSpc>
            </a:pP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(    )5. Our English teacher is nice and patient(有耐心的)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,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though she is very 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us. 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8000"/>
              </a:lnSpc>
            </a:pP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A. confident about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B. proud of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C. strict with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92175" y="1738630"/>
            <a:ext cx="4318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C</a:t>
            </a:r>
            <a:endParaRPr lang="en-US" altLang="zh-CN" sz="36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矩形: 圆角 16"/>
          <p:cNvSpPr/>
          <p:nvPr/>
        </p:nvSpPr>
        <p:spPr>
          <a:xfrm>
            <a:off x="308610" y="302895"/>
            <a:ext cx="2331720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78460" y="302895"/>
            <a:ext cx="21278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三、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单项选择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514350" y="1043305"/>
            <a:ext cx="11361420" cy="4258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6500"/>
              </a:lnSpc>
              <a:buNone/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A. 主语+系动词+表语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B. 主语+谓语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indent="0" fontAlgn="auto">
              <a:lnSpc>
                <a:spcPts val="6500"/>
              </a:lnSpc>
              <a:buNone/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C. 主语+谓语+宾语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D. 主语+谓语+间接宾语+直接宾语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indent="0" fontAlgn="auto">
              <a:lnSpc>
                <a:spcPts val="6500"/>
              </a:lnSpc>
              <a:buNone/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E. 主语+谓语+宾语+宾语补足语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F. There be结构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indent="0" fontAlgn="auto">
              <a:lnSpc>
                <a:spcPts val="6500"/>
              </a:lnSpc>
              <a:buNone/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1. 这个女孩不会唱歌和跳舞。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indent="0" fontAlgn="auto">
              <a:lnSpc>
                <a:spcPts val="6500"/>
              </a:lnSpc>
              <a:buNone/>
            </a:pP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__________________  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(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)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17" name="矩形: 圆角 16"/>
          <p:cNvSpPr/>
          <p:nvPr/>
        </p:nvSpPr>
        <p:spPr>
          <a:xfrm>
            <a:off x="308610" y="302895"/>
            <a:ext cx="9145905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387985" y="288290"/>
            <a:ext cx="90665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四、翻译下列句子，并判断它们的句子类型，将选项填在括号内。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90880" y="4472940"/>
            <a:ext cx="5884545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The girl can’t sing or dance.</a:t>
            </a:r>
            <a:endParaRPr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965315" y="4489450"/>
            <a:ext cx="723265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lang="en-US"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B</a:t>
            </a:r>
            <a:endParaRPr lang="en-US"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3" grpId="0"/>
      <p:bldP spid="3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480185" y="1158875"/>
            <a:ext cx="9461500" cy="4258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6500"/>
              </a:lnSpc>
              <a:buNone/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2. 她的脸变红了。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indent="0" fontAlgn="auto">
              <a:lnSpc>
                <a:spcPts val="6500"/>
              </a:lnSpc>
              <a:buNone/>
            </a:pP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_________________________  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(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)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indent="0" fontAlgn="auto">
              <a:lnSpc>
                <a:spcPts val="6500"/>
              </a:lnSpc>
              <a:buNone/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3. 瓶子里没有水。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indent="0" fontAlgn="auto">
              <a:lnSpc>
                <a:spcPts val="6500"/>
              </a:lnSpc>
              <a:buNone/>
            </a:pP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__________________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_________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  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indent="0" fontAlgn="auto">
              <a:lnSpc>
                <a:spcPts val="6500"/>
              </a:lnSpc>
              <a:buNone/>
            </a:pP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___________________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  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(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)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730375" y="2092325"/>
            <a:ext cx="4739640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Her face turned red.</a:t>
            </a:r>
            <a:endParaRPr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693660" y="2141855"/>
            <a:ext cx="540385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A </a:t>
            </a:r>
            <a:endParaRPr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529715" y="3663950"/>
            <a:ext cx="7435850" cy="17583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6500"/>
              </a:lnSpc>
              <a:buNone/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There is no water in the bottle./</a:t>
            </a:r>
            <a:endParaRPr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indent="0" fontAlgn="auto">
              <a:lnSpc>
                <a:spcPts val="6500"/>
              </a:lnSpc>
              <a:buNone/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There isn’t any water in the bottle.</a:t>
            </a:r>
            <a:endParaRPr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17" name="矩形: 圆角 16"/>
          <p:cNvSpPr/>
          <p:nvPr/>
        </p:nvSpPr>
        <p:spPr>
          <a:xfrm>
            <a:off x="308610" y="302895"/>
            <a:ext cx="9145905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387985" y="288290"/>
            <a:ext cx="90665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四、翻译下列句子，并判断它们的句子类型，将选项填在括号内。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100185" y="4621530"/>
            <a:ext cx="540385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F</a:t>
            </a:r>
            <a:endParaRPr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4" grpId="0"/>
      <p:bldP spid="4" grpId="1"/>
      <p:bldP spid="5" grpId="0"/>
      <p:bldP spid="5" grpId="1"/>
      <p:bldP spid="6" grpId="0"/>
      <p:bldP spid="6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586105" y="845185"/>
            <a:ext cx="11082655" cy="50927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6500"/>
              </a:lnSpc>
              <a:buNone/>
            </a:pP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4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. 我借来了五本书。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indent="0" fontAlgn="auto">
              <a:lnSpc>
                <a:spcPts val="6500"/>
              </a:lnSpc>
              <a:buNone/>
            </a:pP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_____________________  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(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)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indent="0" fontAlgn="auto">
              <a:lnSpc>
                <a:spcPts val="6500"/>
              </a:lnSpc>
              <a:buNone/>
            </a:pP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5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. Peter的妈妈给他买了一辆自行车。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indent="0" fontAlgn="auto">
              <a:lnSpc>
                <a:spcPts val="6500"/>
              </a:lnSpc>
              <a:buNone/>
            </a:pP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_______________________________  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(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)</a:t>
            </a:r>
            <a:endParaRPr lang="en-US"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indent="0" fontAlgn="auto">
              <a:lnSpc>
                <a:spcPts val="6500"/>
              </a:lnSpc>
              <a:buNone/>
            </a:pP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6. 我昨天听见我的邻居在弹钢琴</a:t>
            </a:r>
            <a:r>
              <a:rPr lang="zh-CN" alt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。</a:t>
            </a:r>
            <a:endParaRPr lang="en-US"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indent="0" fontAlgn="auto">
              <a:lnSpc>
                <a:spcPts val="6500"/>
              </a:lnSpc>
              <a:buNone/>
            </a:pP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______________________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____________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  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(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)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18185" y="1795145"/>
            <a:ext cx="4739640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I borrowed five books.</a:t>
            </a:r>
            <a:endParaRPr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875655" y="1828165"/>
            <a:ext cx="540385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C </a:t>
            </a:r>
            <a:endParaRPr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84225" y="3348355"/>
            <a:ext cx="7435850" cy="9245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6500"/>
              </a:lnSpc>
              <a:buNone/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Peter’s mother bought him a bike.</a:t>
            </a:r>
            <a:endParaRPr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17" name="矩形: 圆角 16"/>
          <p:cNvSpPr/>
          <p:nvPr/>
        </p:nvSpPr>
        <p:spPr>
          <a:xfrm>
            <a:off x="308610" y="302895"/>
            <a:ext cx="9145905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387985" y="288290"/>
            <a:ext cx="90665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四、翻译下列句子，并判断它们的句子类型，将选项填在括号内。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170545" y="3476625"/>
            <a:ext cx="540385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D</a:t>
            </a:r>
            <a:endParaRPr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85165" y="4996815"/>
            <a:ext cx="10462260" cy="9245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6500"/>
              </a:lnSpc>
              <a:buNone/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I heard my neighbor playing the piano yesterday</a:t>
            </a:r>
            <a:r>
              <a:rPr lang="en-US"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.</a:t>
            </a:r>
            <a:endParaRPr lang="en-US"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944225" y="5125085"/>
            <a:ext cx="540385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E</a:t>
            </a:r>
            <a:endParaRPr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4" grpId="0"/>
      <p:bldP spid="4" grpId="1"/>
      <p:bldP spid="5" grpId="0"/>
      <p:bldP spid="5" grpId="1"/>
      <p:bldP spid="6" grpId="0"/>
      <p:bldP spid="6" grpId="1"/>
      <p:bldP spid="3" grpId="0"/>
      <p:bldP spid="3" grpId="1"/>
      <p:bldP spid="8" grpId="0"/>
      <p:bldP spid="8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252855" y="1297940"/>
            <a:ext cx="9911080" cy="34251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ts val="6500"/>
              </a:lnSpc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1. 保持好心情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__________________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fontAlgn="auto">
              <a:lnSpc>
                <a:spcPts val="6500"/>
              </a:lnSpc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2. 照顾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_________________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fontAlgn="auto">
              <a:lnSpc>
                <a:spcPts val="6500"/>
              </a:lnSpc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3. 睡一个好觉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_______________________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fontAlgn="auto">
              <a:lnSpc>
                <a:spcPts val="6500"/>
              </a:lnSpc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4. 保持沉默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______________________</a:t>
            </a:r>
            <a:endParaRPr lang="en-US"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17" name="矩形: 圆角 16"/>
          <p:cNvSpPr/>
          <p:nvPr/>
        </p:nvSpPr>
        <p:spPr>
          <a:xfrm>
            <a:off x="308610" y="302895"/>
            <a:ext cx="3153410" cy="461645"/>
          </a:xfrm>
          <a:prstGeom prst="roundRect">
            <a:avLst>
              <a:gd name="adj" fmla="val 50000"/>
            </a:avLst>
          </a:prstGeom>
          <a:solidFill>
            <a:srgbClr val="C83B44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>
              <a:solidFill>
                <a:srgbClr val="C83B44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04190" y="302895"/>
            <a:ext cx="29578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一、翻译下列词组。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410075" y="1314450"/>
            <a:ext cx="6621780" cy="34251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ts val="6500"/>
              </a:lnSpc>
            </a:pPr>
            <a:r>
              <a:rPr lang="en-US" altLang="zh-CN" sz="3600" b="1">
                <a:solidFill>
                  <a:srgbClr val="FF0000"/>
                </a:solidFill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stay in good spirits/a good mood</a:t>
            </a:r>
            <a:endParaRPr lang="en-US" altLang="zh-CN" sz="3600" b="1">
              <a:solidFill>
                <a:srgbClr val="FF0000"/>
              </a:solidFill>
              <a:effectLst/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6500"/>
              </a:lnSpc>
            </a:pPr>
            <a:r>
              <a:rPr lang="en-US" altLang="zh-CN" sz="3600" b="1">
                <a:solidFill>
                  <a:srgbClr val="FF0000"/>
                </a:solidFill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    take care of</a:t>
            </a:r>
            <a:endParaRPr lang="en-US" altLang="zh-CN" sz="3600" b="1">
              <a:solidFill>
                <a:srgbClr val="FF0000"/>
              </a:solidFill>
              <a:effectLst/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6500"/>
              </a:lnSpc>
            </a:pPr>
            <a:r>
              <a:rPr lang="en-US" altLang="zh-CN" sz="3600" b="1">
                <a:solidFill>
                  <a:srgbClr val="FF0000"/>
                </a:solidFill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  have a good sleep</a:t>
            </a:r>
            <a:endParaRPr lang="en-US" altLang="zh-CN" sz="3600" b="1">
              <a:solidFill>
                <a:srgbClr val="FF0000"/>
              </a:solidFill>
              <a:effectLst/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6500"/>
              </a:lnSpc>
            </a:pPr>
            <a:r>
              <a:rPr lang="en-US" altLang="zh-CN" sz="3600" b="1">
                <a:solidFill>
                  <a:srgbClr val="FF0000"/>
                </a:solidFill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      keep silent</a:t>
            </a:r>
            <a:endParaRPr lang="en-US" altLang="zh-CN" sz="3600" b="1">
              <a:solidFill>
                <a:srgbClr val="FF0000"/>
              </a:solidFill>
              <a:effectLst/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186815" y="1297940"/>
            <a:ext cx="9911080" cy="34251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ts val="6500"/>
              </a:lnSpc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5. 从</a:t>
            </a:r>
            <a:r>
              <a:rPr sz="3600" b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……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中获得帮助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 _______________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______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fontAlgn="auto">
              <a:lnSpc>
                <a:spcPts val="6500"/>
              </a:lnSpc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6. 仔细考虑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________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_________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_________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fontAlgn="auto">
              <a:lnSpc>
                <a:spcPts val="6500"/>
              </a:lnSpc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7. 作出重要决定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____________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fontAlgn="auto">
              <a:lnSpc>
                <a:spcPts val="6500"/>
              </a:lnSpc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8. 幸福感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_________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_________________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</a:t>
            </a:r>
            <a:endParaRPr lang="en-US"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17" name="矩形: 圆角 16"/>
          <p:cNvSpPr/>
          <p:nvPr/>
        </p:nvSpPr>
        <p:spPr>
          <a:xfrm>
            <a:off x="308610" y="302895"/>
            <a:ext cx="3153410" cy="461645"/>
          </a:xfrm>
          <a:prstGeom prst="roundRect">
            <a:avLst>
              <a:gd name="adj" fmla="val 50000"/>
            </a:avLst>
          </a:prstGeom>
          <a:solidFill>
            <a:srgbClr val="C83B44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>
              <a:solidFill>
                <a:srgbClr val="C83B44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04190" y="302895"/>
            <a:ext cx="29578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一、翻译下列词组。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632835" y="1314450"/>
            <a:ext cx="7465695" cy="34251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ts val="6500"/>
              </a:lnSpc>
            </a:pPr>
            <a:r>
              <a:rPr lang="en-US" altLang="zh-CN" sz="3600" b="1">
                <a:solidFill>
                  <a:srgbClr val="FF0000"/>
                </a:solidFill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                   get help from …</a:t>
            </a:r>
            <a:endParaRPr lang="en-US" altLang="zh-CN" sz="3600" b="1">
              <a:solidFill>
                <a:srgbClr val="FF0000"/>
              </a:solidFill>
              <a:effectLst/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6500"/>
              </a:lnSpc>
            </a:pPr>
            <a:r>
              <a:rPr lang="en-US" altLang="zh-CN" sz="3600" b="1">
                <a:solidFill>
                  <a:srgbClr val="FF0000"/>
                </a:solidFill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            think it over</a:t>
            </a:r>
            <a:endParaRPr lang="en-US" altLang="zh-CN" sz="3600" b="1">
              <a:solidFill>
                <a:srgbClr val="FF0000"/>
              </a:solidFill>
              <a:effectLst/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6500"/>
              </a:lnSpc>
            </a:pPr>
            <a:r>
              <a:rPr lang="en-US" altLang="zh-CN" sz="3600" b="1">
                <a:solidFill>
                  <a:srgbClr val="FF0000"/>
                </a:solidFill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    make an important decision</a:t>
            </a:r>
            <a:endParaRPr lang="en-US" altLang="zh-CN" sz="3600" b="1">
              <a:solidFill>
                <a:srgbClr val="FF0000"/>
              </a:solidFill>
              <a:effectLst/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6500"/>
              </a:lnSpc>
            </a:pPr>
            <a:r>
              <a:rPr lang="en-US" altLang="zh-CN" sz="3600" b="1">
                <a:solidFill>
                  <a:srgbClr val="FF0000"/>
                </a:solidFill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     a sense of happiness </a:t>
            </a:r>
            <a:endParaRPr lang="en-US" altLang="zh-CN" sz="3600" b="1">
              <a:solidFill>
                <a:srgbClr val="FF0000"/>
              </a:solidFill>
              <a:effectLst/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943610" y="1106805"/>
            <a:ext cx="10370820" cy="4258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6500"/>
              </a:lnSpc>
              <a:buNone/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1. Jim has been in low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________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(spirit) these days. 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indent="0" fontAlgn="auto">
              <a:lnSpc>
                <a:spcPts val="6500"/>
              </a:lnSpc>
              <a:buNone/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2. We will study the report carefully before making a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_________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(decide). 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indent="0" fontAlgn="auto">
              <a:lnSpc>
                <a:spcPts val="6500"/>
              </a:lnSpc>
              <a:buNone/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3. Look! Can you see the old man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_______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(lie) on the road? Let’s help him.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17" name="矩形: 圆角 16"/>
          <p:cNvSpPr/>
          <p:nvPr/>
        </p:nvSpPr>
        <p:spPr>
          <a:xfrm>
            <a:off x="308610" y="302895"/>
            <a:ext cx="7740650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308610" y="304165"/>
            <a:ext cx="77406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用括号内所给单词的适当形式填空， 每空不限词数。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678805" y="1259840"/>
            <a:ext cx="1430655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spirits</a:t>
            </a:r>
            <a:endParaRPr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431290" y="2904490"/>
            <a:ext cx="2098675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decision</a:t>
            </a:r>
            <a:endParaRPr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851775" y="3717290"/>
            <a:ext cx="1289050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lying</a:t>
            </a:r>
            <a:endParaRPr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4" grpId="0"/>
      <p:bldP spid="4" grpId="1"/>
      <p:bldP spid="5" grpId="0"/>
      <p:bldP spid="5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148715" y="1301115"/>
            <a:ext cx="9678670" cy="34251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6500"/>
              </a:lnSpc>
              <a:buNone/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4. Do something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_________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(relax) before going to bed—read a book,  or take a hot bath. 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indent="0" fontAlgn="auto">
              <a:lnSpc>
                <a:spcPts val="6500"/>
              </a:lnSpc>
              <a:buNone/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5. A group of elephants in Yunnan have trouble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________ 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(find) their home. 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570095" y="1417320"/>
            <a:ext cx="1821180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relaxing</a:t>
            </a:r>
            <a:endParaRPr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63650" y="3913505"/>
            <a:ext cx="1790065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finding</a:t>
            </a:r>
            <a:endParaRPr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17" name="矩形: 圆角 16"/>
          <p:cNvSpPr/>
          <p:nvPr/>
        </p:nvSpPr>
        <p:spPr>
          <a:xfrm>
            <a:off x="308610" y="302895"/>
            <a:ext cx="7740650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308610" y="304165"/>
            <a:ext cx="77406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用括号内所给单词的适当形式填空， 每空不限词数。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4" grpId="0"/>
      <p:bldP spid="4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: 圆角 16"/>
          <p:cNvSpPr/>
          <p:nvPr/>
        </p:nvSpPr>
        <p:spPr>
          <a:xfrm>
            <a:off x="308610" y="302895"/>
            <a:ext cx="2331720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614045" y="1297940"/>
            <a:ext cx="11009630" cy="31692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ts val="8000"/>
              </a:lnSpc>
            </a:pP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(    )1. Sitting at a comfortable(舒适的) place and eating bamboo is the best way for pandas to 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.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8000"/>
              </a:lnSpc>
            </a:pP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A. relax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       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B. relaxing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       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C. relaxed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00100" y="1737360"/>
            <a:ext cx="4318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A</a:t>
            </a:r>
            <a:endParaRPr lang="en-US" altLang="zh-CN" sz="36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78460" y="302895"/>
            <a:ext cx="21278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三、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单项选择。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80060" y="1271270"/>
            <a:ext cx="11052175" cy="31692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ts val="8000"/>
              </a:lnSpc>
            </a:pP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(    )2. —What do you think of my advice?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8000"/>
              </a:lnSpc>
            </a:pP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   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—I’ll 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and give you an answer next week. 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8000"/>
              </a:lnSpc>
            </a:pP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A. think it over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B. think it about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C. think it up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66115" y="1710690"/>
            <a:ext cx="4318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A</a:t>
            </a:r>
            <a:endParaRPr lang="en-US" altLang="zh-CN" sz="36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矩形: 圆角 16"/>
          <p:cNvSpPr/>
          <p:nvPr/>
        </p:nvSpPr>
        <p:spPr>
          <a:xfrm>
            <a:off x="308610" y="302895"/>
            <a:ext cx="2331720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78460" y="302895"/>
            <a:ext cx="21278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三、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单项选择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612140" y="1206500"/>
            <a:ext cx="11014710" cy="31692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ts val="8000"/>
              </a:lnSpc>
            </a:pP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(    )3. The 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boy has been in hospital for about two months. The doctor says he has serious heart 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. 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8000"/>
              </a:lnSpc>
            </a:pP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A. ill; disease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 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B. sick; disease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 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C. sick; illness 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98195" y="1645920"/>
            <a:ext cx="4318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B</a:t>
            </a:r>
            <a:endParaRPr lang="en-US" altLang="zh-CN" sz="36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矩形: 圆角 16"/>
          <p:cNvSpPr/>
          <p:nvPr/>
        </p:nvSpPr>
        <p:spPr>
          <a:xfrm>
            <a:off x="308610" y="302895"/>
            <a:ext cx="2331720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78460" y="302895"/>
            <a:ext cx="21278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三、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单项选择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163955" y="1238250"/>
            <a:ext cx="9872345" cy="31692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ts val="8000"/>
              </a:lnSpc>
            </a:pP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(    )4. Cathy wasn’t sure if the book was the right one, but she bought it 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. 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8000"/>
              </a:lnSpc>
            </a:pP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A. however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   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B. whatever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   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C. anyway 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372870" y="1677670"/>
            <a:ext cx="4318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B</a:t>
            </a:r>
            <a:endParaRPr lang="en-US" altLang="zh-CN" sz="36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矩形: 圆角 16"/>
          <p:cNvSpPr/>
          <p:nvPr/>
        </p:nvSpPr>
        <p:spPr>
          <a:xfrm>
            <a:off x="308610" y="302895"/>
            <a:ext cx="2331720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78460" y="302895"/>
            <a:ext cx="21278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三、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单项选择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8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9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1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2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3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4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5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6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2645</Words>
  <Application>WPS 演示</Application>
  <PresentationFormat>宽屏</PresentationFormat>
  <Paragraphs>134</Paragraphs>
  <Slides>14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5" baseType="lpstr">
      <vt:lpstr>Arial</vt:lpstr>
      <vt:lpstr>宋体</vt:lpstr>
      <vt:lpstr>Wingdings</vt:lpstr>
      <vt:lpstr>微软雅黑</vt:lpstr>
      <vt:lpstr>Wingdings</vt:lpstr>
      <vt:lpstr>思源黑体</vt:lpstr>
      <vt:lpstr>黑体</vt:lpstr>
      <vt:lpstr>Times New Roman</vt:lpstr>
      <vt:lpstr>Calibri</vt:lpstr>
      <vt:lpstr>Arial Unicode MS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wi10</cp:lastModifiedBy>
  <cp:revision>323</cp:revision>
  <dcterms:created xsi:type="dcterms:W3CDTF">2019-06-19T02:08:00Z</dcterms:created>
  <dcterms:modified xsi:type="dcterms:W3CDTF">2022-01-12T02:06:27Z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2052-11.1.0.11294</vt:lpwstr>
  </property>
  <property fmtid="{D5CDD505-2E9C-101B-9397-08002B2CF9AE}" pid="3" name="ICV">
    <vt:lpwstr>DA854E076F454A268372EF3349D0905B</vt:lpwstr>
  </property>
</Properties>
</file>