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11" r:id="rId3"/>
    <p:sldId id="439" r:id="rId4"/>
    <p:sldId id="454" r:id="rId6"/>
    <p:sldId id="453" r:id="rId7"/>
    <p:sldId id="452" r:id="rId8"/>
    <p:sldId id="455" r:id="rId9"/>
    <p:sldId id="456" r:id="rId10"/>
    <p:sldId id="457" r:id="rId11"/>
    <p:sldId id="458" r:id="rId12"/>
    <p:sldId id="488" r:id="rId13"/>
    <p:sldId id="460" r:id="rId14"/>
    <p:sldId id="465" r:id="rId15"/>
    <p:sldId id="466" r:id="rId16"/>
    <p:sldId id="467" r:id="rId17"/>
    <p:sldId id="468" r:id="rId18"/>
    <p:sldId id="469" r:id="rId19"/>
    <p:sldId id="470" r:id="rId20"/>
    <p:sldId id="489" r:id="rId21"/>
    <p:sldId id="41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38"/>
        <p:guide pos="369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模块五 第三章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57580" y="1526540"/>
            <a:ext cx="10276840" cy="182245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     5     </a:t>
            </a:r>
            <a:r>
              <a:rPr sz="3600" b="1">
                <a:latin typeface="Times New Roman" panose="02020603050405020304" charset="0"/>
                <a:ea typeface="宋体" panose="02010600030101010101" pitchFamily="2" charset="-122"/>
                <a:cs typeface="Times New Roman" panose="02020603050405020304" charset="0"/>
                <a:sym typeface="+mn-ea"/>
              </a:rPr>
              <a:t> As my mother tried to teach me all those years ago, “Prepare for the worst, hope for the best, and be unsurprised by everything in between.”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193800" y="5308600"/>
            <a:ext cx="9573260" cy="668020"/>
          </a:xfrm>
          <a:prstGeom prst="rect">
            <a:avLst/>
          </a:prstGeom>
          <a:noFill/>
        </p:spPr>
        <p:txBody>
          <a:bodyPr wrap="square" rtlCol="0">
            <a:spAutoFit/>
          </a:bodyPr>
          <a:p>
            <a:pPr indent="0" algn="just" fontAlgn="auto">
              <a:lnSpc>
                <a:spcPts val="4500"/>
              </a:lnSpc>
              <a:buNone/>
            </a:pPr>
            <a:r>
              <a:rPr lang="en-US" sz="3600" b="1">
                <a:latin typeface="Times New Roman" panose="02020603050405020304" charset="0"/>
                <a:ea typeface="宋体" panose="02010600030101010101" pitchFamily="2" charset="-122"/>
                <a:cs typeface="Times New Roman" panose="02020603050405020304" charset="0"/>
                <a:sym typeface="+mn-ea"/>
              </a:rPr>
              <a:t>1</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_____   2. </a:t>
            </a:r>
            <a:r>
              <a:rPr lang="en-US" sz="3600" b="1">
                <a:latin typeface="Times New Roman" panose="02020603050405020304" charset="0"/>
                <a:ea typeface="宋体" panose="02010600030101010101" pitchFamily="2" charset="-122"/>
                <a:cs typeface="Times New Roman" panose="02020603050405020304" charset="0"/>
                <a:sym typeface="+mn-ea"/>
              </a:rPr>
              <a:t>_____</a:t>
            </a:r>
            <a:r>
              <a:rPr lang="en-US" sz="3600" b="1">
                <a:latin typeface="Times New Roman" panose="02020603050405020304" charset="0"/>
                <a:ea typeface="宋体" panose="02010600030101010101" pitchFamily="2" charset="-122"/>
                <a:cs typeface="Times New Roman" panose="02020603050405020304" charset="0"/>
                <a:sym typeface="+mn-ea"/>
              </a:rPr>
              <a:t>  3. </a:t>
            </a:r>
            <a:r>
              <a:rPr lang="en-US" sz="3600" b="1">
                <a:latin typeface="Times New Roman" panose="02020603050405020304" charset="0"/>
                <a:ea typeface="宋体" panose="02010600030101010101" pitchFamily="2" charset="-122"/>
                <a:cs typeface="Times New Roman" panose="02020603050405020304" charset="0"/>
                <a:sym typeface="+mn-ea"/>
              </a:rPr>
              <a:t>_____  4. _____  5. _____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2020" y="915670"/>
            <a:ext cx="10282555" cy="4323080"/>
          </a:xfrm>
          <a:prstGeom prst="rect">
            <a:avLst/>
          </a:prstGeom>
          <a:noFill/>
        </p:spPr>
        <p:txBody>
          <a:bodyPr wrap="square" rtlCol="0">
            <a:spAutoFit/>
          </a:bodyPr>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A. My parents couldn’t</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either.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B. Surely happiness was the purpose</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目的</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of living.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C. That may make us less happy with our lives.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D. Happiness arrives when we are least expecting it.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latin typeface="Times New Roman" panose="02020603050405020304" charset="0"/>
                <a:ea typeface="宋体" panose="02010600030101010101" pitchFamily="2" charset="-122"/>
                <a:cs typeface="Times New Roman" panose="02020603050405020304" charset="0"/>
                <a:sym typeface="+mn-ea"/>
              </a:rPr>
              <a:t>E. So it’s necessary for us to accept sad feelings as part of life.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037080" y="53562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7" name="文本框 6"/>
          <p:cNvSpPr txBox="1"/>
          <p:nvPr/>
        </p:nvSpPr>
        <p:spPr>
          <a:xfrm>
            <a:off x="3975100" y="53543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5864860" y="53562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7672705" y="5360670"/>
            <a:ext cx="61277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a:t>
            </a:r>
            <a:endParaRPr lang="en-US" altLang="zh-CN"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9456420" y="537210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5365" y="1025525"/>
            <a:ext cx="1002855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Mark Quin is trying to make the world happy—one person at a time. He hit upon the idea after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(study) how social media(社交媒体) could affect a person’s happiness. Instead of just thinking about his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/əʊn/ happiness, he wondered if there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 secret(秘密的) way to make people around the world happy.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Quin turned to something he himself loved.   </a:t>
            </a:r>
            <a:endParaRPr lang="en-US" sz="3600" b="1">
              <a:no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416175" y="2088515"/>
            <a:ext cx="234061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studying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247130" y="3254375"/>
            <a:ext cx="106553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own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5601970" y="3816985"/>
            <a:ext cx="106553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was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15670" y="1141095"/>
            <a:ext cx="10239375" cy="413067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“All my life I’ve been taking photos,” he says,  “and for the past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sevn/ years,  I’ve spent a lot of time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(make) scrapbooks filled with photos, postcards, tickets … It gives me such joy to look back on these. I just thought maybe I could create(创造)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online scrapbook that everyone could share in.”</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4796790" y="1654810"/>
            <a:ext cx="129603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seven</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3997325" y="2204720"/>
            <a:ext cx="17443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making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5391150" y="3918585"/>
            <a:ext cx="76708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4085" y="1158240"/>
            <a:ext cx="10174605" cy="413067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From his idea came the book </a:t>
            </a:r>
            <a:r>
              <a:rPr sz="3600" b="1" i="1">
                <a:latin typeface="Times New Roman" panose="02020603050405020304" charset="0"/>
                <a:ea typeface="宋体" panose="02010600030101010101" pitchFamily="2" charset="-122"/>
                <a:cs typeface="Times New Roman" panose="02020603050405020304" charset="0"/>
                <a:sym typeface="+mn-ea"/>
              </a:rPr>
              <a:t>The Happiness Scrapbook</a:t>
            </a:r>
            <a:r>
              <a:rPr sz="3600" b="1">
                <a:latin typeface="Times New Roman" panose="02020603050405020304" charset="0"/>
                <a:ea typeface="宋体" panose="02010600030101010101" pitchFamily="2" charset="-122"/>
                <a:cs typeface="Times New Roman" panose="02020603050405020304" charset="0"/>
                <a:sym typeface="+mn-ea"/>
              </a:rPr>
              <a:t>. Quin traveled in America taking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(picture) and asking people the same  question: what makes you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“I’ve got photos and answers from strangers, friends, family, as well as others who have something to say,” he says. </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3" name="文本框 2"/>
          <p:cNvSpPr txBox="1"/>
          <p:nvPr/>
        </p:nvSpPr>
        <p:spPr>
          <a:xfrm>
            <a:off x="1270000" y="2216785"/>
            <a:ext cx="187452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pictures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7258050" y="2809240"/>
            <a:ext cx="151130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happy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68045" y="1521460"/>
            <a:ext cx="10340975" cy="239966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Quin hopes to start a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websaɪt/ or a book,  which can be something for people to turn to when they are full of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(sad). “That idea makes me more than just happy,” says Quin.</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6368415" y="1438275"/>
            <a:ext cx="17119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website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5822315" y="2591435"/>
            <a:ext cx="16948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sadness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6295" y="861695"/>
            <a:ext cx="10701655" cy="3041015"/>
          </a:xfrm>
          <a:prstGeom prst="rect">
            <a:avLst/>
          </a:prstGeom>
          <a:noFill/>
        </p:spPr>
        <p:txBody>
          <a:bodyPr wrap="square" rtlCol="0" anchor="t">
            <a:spAutoFit/>
          </a:bodyPr>
          <a:p>
            <a:pPr indent="0" algn="just" fontAlgn="auto">
              <a:lnSpc>
                <a:spcPts val="46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迈克刚转学到北京，对那里的一切都感到很陌生，他很孤单，于是向报社写信求助。假如你叫李华，是该报社的编辑，请你根据以下提示写一封回信，给他几条建议。（80词左右，开头和结尾已给出，不计入总词数）</a:t>
            </a:r>
            <a:endParaRPr sz="3600" b="1">
              <a:latin typeface="Times New Roman" panose="02020603050405020304" charset="0"/>
              <a:ea typeface="宋体" panose="02010600030101010101" pitchFamily="2" charset="-122"/>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1924050" y="3762375"/>
            <a:ext cx="7915275" cy="2400300"/>
          </a:xfrm>
          <a:prstGeom prst="rect">
            <a:avLst/>
          </a:prstGeom>
        </p:spPr>
      </p:pic>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00100" y="761365"/>
            <a:ext cx="10490835" cy="2553335"/>
          </a:xfrm>
          <a:prstGeom prst="rect">
            <a:avLst/>
          </a:prstGeom>
          <a:noFill/>
        </p:spPr>
        <p:txBody>
          <a:bodyPr wrap="square" rtlCol="0">
            <a:spAutoFit/>
          </a:bodyPr>
          <a:p>
            <a:pPr indent="0" algn="just" fontAlgn="auto">
              <a:lnSpc>
                <a:spcPts val="48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Dear Mike,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800"/>
              </a:lnSpc>
              <a:buNone/>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I’ve got your letter and know you feel lonely these days. I hope the following suggestions may help you.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776605" y="3146425"/>
            <a:ext cx="10514330" cy="3169285"/>
          </a:xfrm>
          <a:prstGeom prst="rect">
            <a:avLst/>
          </a:prstGeom>
          <a:noFill/>
        </p:spPr>
        <p:txBody>
          <a:bodyPr wrap="square" rtlCol="0">
            <a:spAutoFit/>
          </a:bodyPr>
          <a:p>
            <a:pPr indent="0" algn="just" fontAlgn="auto">
              <a:lnSpc>
                <a:spcPts val="48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At school, you should try to talk to your classmates. Soon they will accept you and become your friends. When they do some activities after class, you could join them. In this way, you won’t feel lonely at school.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24890" y="4779010"/>
            <a:ext cx="10241915" cy="1501775"/>
          </a:xfrm>
          <a:prstGeom prst="rect">
            <a:avLst/>
          </a:prstGeom>
          <a:noFill/>
        </p:spPr>
        <p:txBody>
          <a:bodyPr wrap="square" rtlCol="0">
            <a:spAutoFit/>
          </a:bodyPr>
          <a:p>
            <a:pPr indent="0" algn="just" fontAlgn="auto">
              <a:lnSpc>
                <a:spcPts val="5500"/>
              </a:lnSpc>
              <a:buNone/>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Yours,</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Li Hua</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991235" y="1036320"/>
            <a:ext cx="10242550" cy="3938270"/>
          </a:xfrm>
          <a:prstGeom prst="rect">
            <a:avLst/>
          </a:prstGeom>
          <a:noFill/>
        </p:spPr>
        <p:txBody>
          <a:bodyPr wrap="square" rtlCol="0">
            <a:spAutoFit/>
          </a:bodyPr>
          <a:p>
            <a:pPr indent="0" algn="just" fontAlgn="auto">
              <a:lnSpc>
                <a:spcPts val="50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After school, you can do some reading or listen to some music. You can also do some outdoor activities. Sometimes, you can even invite your classmates to your home or go to the movies with them. I believe you will get used to life in Beijing soon.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93750" y="873125"/>
            <a:ext cx="10438130" cy="5285105"/>
          </a:xfrm>
          <a:prstGeom prst="rect">
            <a:avLst/>
          </a:prstGeom>
          <a:noFill/>
        </p:spPr>
        <p:txBody>
          <a:bodyPr wrap="square" rtlCol="0" anchor="t">
            <a:spAutoFit/>
          </a:bodyPr>
          <a:p>
            <a:pPr indent="0" algn="just" fontAlgn="auto">
              <a:lnSpc>
                <a:spcPts val="4500"/>
              </a:lnSpc>
            </a:pPr>
            <a:r>
              <a:rPr lang="en-US" altLang="zh-CN" sz="4000" b="1" dirty="0">
                <a:latin typeface="Times New Roman" panose="02020603050405020304" charset="0"/>
                <a:ea typeface="宋体" panose="02010600030101010101" pitchFamily="2" charset="-122"/>
                <a:cs typeface="Times New Roman" panose="02020603050405020304" charset="0"/>
                <a:sym typeface="+mn-ea"/>
              </a:rPr>
              <a:t>     </a:t>
            </a: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As the students entered the classroom, they could all tell something was wrong. Their </a:t>
            </a:r>
            <a:r>
              <a:rPr sz="3600" b="1" u="sng">
                <a:latin typeface="Times New Roman" panose="02020603050405020304" charset="0"/>
                <a:ea typeface="宋体" panose="02010600030101010101" pitchFamily="2" charset="-122"/>
                <a:cs typeface="Times New Roman" panose="02020603050405020304" charset="0"/>
                <a:sym typeface="+mn-ea"/>
              </a:rPr>
              <a:t>1 </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teacher was crying. Tom was the first to ask if there was anything they could do.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“Everything is fine, Tom,” Mrs. Williams tried to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as she spoke. “It’s just that I lost something important, and I don’t think I can find it.”</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English		B. history	   C. Chinese</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cry			B. nod		   C. smile</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994265" y="137922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1334135" y="36804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21715" y="868045"/>
            <a:ext cx="10008870" cy="528510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“What did you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Mike asked. “Maybe we can help you look for it.”</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Mrs. Williams looked at their faces for some time. Finally she answered, “Well, I left an old newspaper on my desk. I was hoping to share something in the paper with you in today’s history class. The paper is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It is something my</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3. A. lose			B. find		   C. get</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4. A. expensive	B. fantastic	   C. special</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5408295" y="80200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5233035" y="422592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56285" y="1009650"/>
            <a:ext cx="10440035"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grandmother left to me before she died.</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newspaper was gone when I came back from lunch.”</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students looked at each other. They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who had taken the paper and hoped nobody would do something like that. Everyone liked Mrs. Williams. No one wanted to make the teacher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5. A. knew		B. suggested		C. wondered</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6. A. afraid		B. sad			C. angry</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10278110" y="20853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10278110" y="37871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59485" y="1016000"/>
            <a:ext cx="1018857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Trevor went over and spoke up for the whole class.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Mrs. Williams. We will all help you. We’re sure to find it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we work together.”</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Mrs. Williams smiled again at her students. She knew they might not find the missing paper, but even if they didn’t, she would still feel very lucky.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7. A. I’m sorry	B. Excuse me      C. Don’t worry</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8. A. because          B. before		     C. if</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2847340" y="152463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5490845" y="2089785"/>
            <a:ext cx="84137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84555" y="1441450"/>
            <a:ext cx="10307955" cy="297688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She had a group of students who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her and each other, and that was probably the best thing she could ever hope to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in her life!</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9. A. cared about	  B. looked after	C. laughed at</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10. A. find		  B. learn			C. make </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7" name="文本框 6"/>
          <p:cNvSpPr txBox="1"/>
          <p:nvPr/>
        </p:nvSpPr>
        <p:spPr>
          <a:xfrm>
            <a:off x="8462645" y="135890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347335" y="251142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4390" y="1157605"/>
            <a:ext cx="10456545"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Nowadays, the younger generation</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一代人</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face many kinds of problems. Like many of them, I was once troubled with worries and dissatisfaction(不满). Few people could understand my feelings.</a:t>
            </a:r>
            <a:r>
              <a:rPr lang="en-US"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problem with your generation is that you always expect(期望) to be happy,” my mother once said. </a:t>
            </a:r>
            <a:r>
              <a:rPr lang="en-US" sz="3600" b="1" u="sng">
                <a:latin typeface="Times New Roman" panose="02020603050405020304" charset="0"/>
                <a:ea typeface="宋体" panose="02010600030101010101" pitchFamily="2" charset="-122"/>
                <a:cs typeface="Times New Roman" panose="02020603050405020304" charset="0"/>
                <a:sym typeface="+mn-ea"/>
              </a:rPr>
              <a:t>     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Shouldn’t we try hard to get it?</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3615" y="1042670"/>
            <a:ext cx="10082530"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But now there is a change in my thinking. I come to know that what my mother said is correct. Over these years, many studies have shown that we are crazy about happiness and high personal confidence. </a:t>
            </a:r>
            <a:r>
              <a:rPr lang="en-US" sz="3600" b="1" u="sng">
                <a:latin typeface="Times New Roman" panose="02020603050405020304" charset="0"/>
                <a:ea typeface="宋体" panose="02010600030101010101" pitchFamily="2" charset="-122"/>
                <a:cs typeface="Times New Roman" panose="02020603050405020304" charset="0"/>
                <a:sym typeface="+mn-ea"/>
              </a:rPr>
              <a:t>    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In fact, we may often be happier when we stop keeping our eyes on happiness.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We should also reset</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调整</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our expectations of the future. Don’t always expect good things to</a:t>
            </a:r>
            <a:r>
              <a:rPr lang="en-US" sz="3600" b="1">
                <a:latin typeface="Times New Roman" panose="02020603050405020304" charset="0"/>
                <a:ea typeface="宋体" panose="02010600030101010101" pitchFamily="2" charset="-122"/>
                <a:cs typeface="Times New Roman" panose="02020603050405020304" charset="0"/>
                <a:sym typeface="+mn-ea"/>
              </a:rPr>
              <a:t> </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98855" y="1145540"/>
            <a:ext cx="10062210" cy="413067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happen, and accept that no matter how hard we try, feelings of failure and unhappiness will appear from time to time. When we feel sad, it’s often because we have learned something painful but important. </a:t>
            </a:r>
            <a:r>
              <a:rPr lang="en-US" sz="3600" b="1" u="sng">
                <a:latin typeface="Times New Roman" panose="02020603050405020304" charset="0"/>
                <a:ea typeface="宋体" panose="02010600030101010101" pitchFamily="2" charset="-122"/>
                <a:cs typeface="Times New Roman" panose="02020603050405020304" charset="0"/>
                <a:sym typeface="+mn-ea"/>
              </a:rPr>
              <a:t>     4     </a:t>
            </a:r>
            <a:r>
              <a:rPr sz="3600" b="1">
                <a:latin typeface="Times New Roman" panose="02020603050405020304" charset="0"/>
                <a:ea typeface="宋体" panose="02010600030101010101" pitchFamily="2" charset="-122"/>
                <a:cs typeface="Times New Roman" panose="02020603050405020304" charset="0"/>
                <a:sym typeface="+mn-ea"/>
              </a:rPr>
              <a:t> At the same time, we should learn how to deal with them better than trying to make them disappear.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5633</Words>
  <Application>WPS 演示</Application>
  <PresentationFormat>宽屏</PresentationFormat>
  <Paragraphs>150</Paragraphs>
  <Slides>19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微软雅黑</vt:lpstr>
      <vt:lpstr>Wingdings</vt:lpstr>
      <vt:lpstr>思源黑体</vt:lpstr>
      <vt:lpstr>黑体</vt:lpstr>
      <vt:lpstr>Times New Roman</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wi10</cp:lastModifiedBy>
  <cp:revision>432</cp:revision>
  <dcterms:created xsi:type="dcterms:W3CDTF">2019-06-19T02:08:00Z</dcterms:created>
  <dcterms:modified xsi:type="dcterms:W3CDTF">2022-01-12T03:24:46Z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