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54" r:id="rId5"/>
    <p:sldId id="453" r:id="rId6"/>
    <p:sldId id="452" r:id="rId7"/>
    <p:sldId id="456" r:id="rId8"/>
    <p:sldId id="457" r:id="rId9"/>
    <p:sldId id="458" r:id="rId10"/>
    <p:sldId id="460" r:id="rId11"/>
    <p:sldId id="461" r:id="rId12"/>
    <p:sldId id="462" r:id="rId13"/>
    <p:sldId id="463" r:id="rId14"/>
    <p:sldId id="464" r:id="rId15"/>
    <p:sldId id="465" r:id="rId16"/>
    <p:sldId id="466" r:id="rId17"/>
    <p:sldId id="467" r:id="rId18"/>
    <p:sldId id="469" r:id="rId19"/>
    <p:sldId id="475" r:id="rId20"/>
    <p:sldId id="470" r:id="rId21"/>
    <p:sldId id="41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20"/>
        <p:guide pos="379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模块六 第一章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52195" y="1082675"/>
            <a:ext cx="1009904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On a Market Day, people in London</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______</a:t>
            </a:r>
            <a:r>
              <a:rPr sz="3600" b="1" dirty="0" smtClean="0">
                <a:latin typeface="Times New Roman" panose="02020603050405020304" charset="0"/>
                <a:ea typeface="宋体" panose="02010600030101010101" pitchFamily="2" charset="-122"/>
                <a:cs typeface="Times New Roman" panose="02020603050405020304" charset="0"/>
                <a:sym typeface="+mn-ea"/>
              </a:rPr>
              <a:t> from stalls.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can buy flowers, hats and bags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can’t buy food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can buy some expensive clothes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can’t find low</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price clothes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71270" y="130746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82395" y="1115695"/>
            <a:ext cx="9467850"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What does the underlined word “afford” mean in Chinese?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买不到</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收购</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负担得起</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支付不起</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568450" y="155511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80110" y="1163320"/>
            <a:ext cx="10617200" cy="4258945"/>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)4</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After reading the passage we can know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who started London Fashion Week</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who invented the mini</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skirt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why punk fashion was in style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when Mary Quant was born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68070" y="141986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2460" y="1344930"/>
            <a:ext cx="10778490"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)5</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What’s the best title for the passage?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Stalls selling clothes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Clothes in fashion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London fashion week</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Shopping in London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53440" y="178308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33145" y="1117600"/>
            <a:ext cx="9942195" cy="413067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Once upon a time, a rich man wanted to make</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 trip to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/ə</a:t>
            </a:r>
            <a:r>
              <a:rPr sz="3600" b="1">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nʌðə(r)/ town. He needed to take many things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him, so he decided to take ten servants(仆人) to help him. They would carry the things to sell and the food to eat on their trip. Before they started, a little boy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/ræn/ up to the rich man and asked to go with them.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089910" y="1605280"/>
            <a:ext cx="18205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another</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170170" y="2192655"/>
            <a:ext cx="116967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with</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8606155" y="3912235"/>
            <a:ext cx="116967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ran</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72820" y="1122680"/>
            <a:ext cx="10101580" cy="413067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rich man said to the little boy, “Well, you may go with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(we). But you are the smallest, thinnest and weakest of all my servants, you can’t carry a heavy load(担子). You must choose the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(light) one to carry.” The boy thanked the rich man. However, he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(choose) the biggest load to carry at last. That was bread. </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4011930" y="1617980"/>
            <a:ext cx="70929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us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6991985" y="3910330"/>
            <a:ext cx="130619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chose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1409700" y="3332480"/>
            <a:ext cx="171259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lightest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9940" y="1031240"/>
            <a:ext cx="10503535"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“You are stupid</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said the rich man. “That is the biggest and the heaviest one.” But the boy said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nʌθɪŋ/ and carried the load </a:t>
            </a:r>
            <a:r>
              <a:rPr sz="3600" b="1" u="sng">
                <a:effectLst/>
                <a:latin typeface="Times New Roman" panose="02020603050405020304" charset="0"/>
                <a:ea typeface="宋体" panose="02010600030101010101" pitchFamily="2" charset="-122"/>
                <a:cs typeface="Times New Roman" panose="02020603050405020304" charset="0"/>
                <a:sym typeface="+mn-ea"/>
              </a:rPr>
              <a:t>8</a:t>
            </a:r>
            <a:r>
              <a:rPr lang="en-US" sz="3600" b="1" u="sng">
                <a:effectLst/>
                <a:latin typeface="Times New Roman" panose="02020603050405020304" charset="0"/>
                <a:ea typeface="宋体" panose="02010600030101010101" pitchFamily="2" charset="-122"/>
                <a:cs typeface="Times New Roman" panose="02020603050405020304" charset="0"/>
                <a:sym typeface="+mn-ea"/>
              </a:rPr>
              <a:t>                 </a:t>
            </a:r>
            <a:r>
              <a:rPr lang="en-US" sz="3600" b="1">
                <a:noFill/>
                <a:effectLst/>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(happy). They walked for days on the trip and finally they got to the town. All the servants were tired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 little boy. Why? Most of the bread was eaten during the trip and a little was left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they arrived at the town. What a clever boy!</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3" name="文本框 2"/>
          <p:cNvSpPr txBox="1"/>
          <p:nvPr/>
        </p:nvSpPr>
        <p:spPr>
          <a:xfrm>
            <a:off x="1275080" y="2096135"/>
            <a:ext cx="175895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nothing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1306830" y="2677795"/>
            <a:ext cx="181864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happily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3230245" y="3825875"/>
            <a:ext cx="181864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except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1338580" y="4942840"/>
            <a:ext cx="181864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when</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2" grpId="0"/>
      <p:bldP spid="2" grpId="1"/>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57250" y="1324610"/>
            <a:ext cx="10291445" cy="3297555"/>
          </a:xfrm>
          <a:prstGeom prst="rect">
            <a:avLst/>
          </a:prstGeom>
          <a:noFill/>
        </p:spPr>
        <p:txBody>
          <a:bodyPr wrap="square" rtlCol="0" anchor="t">
            <a:spAutoFit/>
          </a:bodyPr>
          <a:p>
            <a:pPr indent="0" algn="just" fontAlgn="auto">
              <a:lnSpc>
                <a:spcPts val="50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你的同学林琳因为家境贫寒而上不起学，为了帮她筹钱，你们班组织(organize)了一次活动，希望能帮助林琳重返校园。请根据以下思维导图的提示写一篇英语短文，描述此次活动。（70词左右，可适当发挥）</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20445" y="812165"/>
            <a:ext cx="9115425" cy="4991100"/>
          </a:xfrm>
          <a:prstGeom prst="rect">
            <a:avLst/>
          </a:prstGeom>
        </p:spPr>
      </p:pic>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83310" y="854075"/>
            <a:ext cx="9899650" cy="5220970"/>
          </a:xfrm>
          <a:prstGeom prst="rect">
            <a:avLst/>
          </a:prstGeom>
          <a:noFill/>
        </p:spPr>
        <p:txBody>
          <a:bodyPr wrap="square" rtlCol="0">
            <a:spAutoFit/>
          </a:bodyPr>
          <a:p>
            <a:pPr indent="0" algn="just" fontAlgn="auto">
              <a:lnSpc>
                <a:spcPts val="50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My classmate Lin Lin can’t go to school because her family is very poor. To raise money to help her, on the afternoon of May 6, our class organized an activity on our school playground. Some students put on a short play and others sold old newspapers and books. At last, we raised about 10,000 </a:t>
            </a:r>
            <a:r>
              <a:rPr sz="3600" b="1" i="1">
                <a:solidFill>
                  <a:srgbClr val="FF0000"/>
                </a:solidFill>
                <a:latin typeface="Times New Roman" panose="02020603050405020304" charset="0"/>
                <a:ea typeface="宋体" panose="02010600030101010101" pitchFamily="2" charset="-122"/>
                <a:cs typeface="Times New Roman" panose="02020603050405020304" charset="0"/>
                <a:sym typeface="+mn-ea"/>
              </a:rPr>
              <a:t>yuan</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 We were tired, but we felt happy. We hope the money can help Lin Lin.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10603230" cy="5285105"/>
          </a:xfrm>
          <a:prstGeom prst="rect">
            <a:avLst/>
          </a:prstGeom>
          <a:noFill/>
        </p:spPr>
        <p:txBody>
          <a:bodyPr wrap="square" rtlCol="0" anchor="t">
            <a:spAutoFit/>
          </a:bodyPr>
          <a:p>
            <a:pPr indent="0" algn="just" fontAlgn="auto">
              <a:lnSpc>
                <a:spcPts val="4500"/>
              </a:lnSpc>
            </a:pPr>
            <a:r>
              <a:rPr lang="en-US" altLang="zh-CN" sz="4000" b="1" dirty="0">
                <a:latin typeface="Times New Roman" panose="02020603050405020304" charset="0"/>
                <a:ea typeface="宋体" panose="02010600030101010101" pitchFamily="2" charset="-122"/>
                <a:cs typeface="Times New Roman" panose="02020603050405020304" charset="0"/>
                <a:sym typeface="+mn-ea"/>
              </a:rPr>
              <a:t>     </a:t>
            </a: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Bill and Cathy wanted to go on  holiday. They chose Maldives(马尔代夫). And they decided to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there for two weeks in spring, because they heard that the weather there would be perfect at that time. They worked very hard for several months. Finally,  they made enough money for their dream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But it was more like a nightmare(噩梦)!</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work		B. stay</a:t>
            </a: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run </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 trip			B. work		C. clothes</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79855" y="19583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1280795" y="424688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41045" y="1066165"/>
            <a:ext cx="10686415"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began when the flight(航班) was put off because of bad weather. They couldn’t leave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night. Twelve hours later, they finally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 plane! But they still couldn’t fly to Maldives because there was a storm. They had to fly to another city instead.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3. A. question		  B. problem		C. dream </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4. A. when		  B. until			C. after </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5. A. got on		  B. got up		C. got off</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2830830" y="100012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10593705" y="1569720"/>
            <a:ext cx="82296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8558530" y="2148840"/>
            <a:ext cx="82296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47445" y="920115"/>
            <a:ext cx="9766300"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There they stayed in a small hotel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 airport(机场).</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hotel was next to the sea, but the sea was so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that they couldn’t swim in it. And the hotel swimming pool was full of leaves! The food was terrible too. For breakfast</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there was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endParaRPr lang="en-US" sz="3600" b="1" u="sng">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6. A. across		B. from		C. near </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7. A. wide		B. clear		C. dirty </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8. A. only		B. much		C. any</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9175115" y="87058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2189480" y="25609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9816465" y="371919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0895" y="900430"/>
            <a:ext cx="10373360"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bread and milk!</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worst part was when the storm came, they felt really terrible. Because of the bad weather, they had to stay for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night in the small hotel. And they had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to do. It was so boring. Finally, they arrived in Maldives three days later. And someone told them the weather there had been wonderful all the time!</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9. A. others		B. other		C. another </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10. A. something	B. nothing	C. everything</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7640955" y="19710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7016115" y="253492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5200" y="1012825"/>
            <a:ext cx="10064750"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If you like shopping and you are crazy about fashion(时尚), London is a good place for you. In London</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you can buy not only the most expensive clothes, but also beautiful clothes which are inexpensive.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Many of the world’s most famous fashion designers(设计师) have their own shops in London.</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And every year in February and September,</a:t>
            </a:r>
            <a:r>
              <a:rPr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there</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13765" y="1044575"/>
            <a:ext cx="10196195"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is an important fashion event. It is called London Fashion Week and people all over the world come here and enjoy England’s wonderful new clothes. Usually the clothes are sold at a high price and they’re always in style(时髦的). In the 1960s, a fashion designer Mary Quant invented the mini</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skirt. It made her famous all around the world. Later, in the 1970s, came punk fashion. </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74725" y="1196340"/>
            <a:ext cx="10029190" cy="413067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Outside London there are some shopping centers as well. In the shopping streets of most towns, there’s a Market Day. On that day, some of the streets are filled with stalls</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货摊</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selling food, flowers, dresses, hats and bags and many other different things. The clothes there are always at a low price. Nearly everybody can </a:t>
            </a:r>
            <a:r>
              <a:rPr sz="3600" b="1" u="sng">
                <a:latin typeface="Times New Roman" panose="02020603050405020304" charset="0"/>
                <a:ea typeface="宋体" panose="02010600030101010101" pitchFamily="2" charset="-122"/>
                <a:cs typeface="Times New Roman" panose="02020603050405020304" charset="0"/>
                <a:sym typeface="+mn-ea"/>
              </a:rPr>
              <a:t>afford</a:t>
            </a:r>
            <a:r>
              <a:rPr sz="3600" b="1">
                <a:latin typeface="Times New Roman" panose="02020603050405020304" charset="0"/>
                <a:ea typeface="宋体" panose="02010600030101010101" pitchFamily="2" charset="-122"/>
                <a:cs typeface="Times New Roman" panose="02020603050405020304" charset="0"/>
                <a:sym typeface="+mn-ea"/>
              </a:rPr>
              <a:t> them. </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67765" y="1478915"/>
            <a:ext cx="10099040" cy="2976880"/>
          </a:xfrm>
          <a:prstGeom prst="rect">
            <a:avLst/>
          </a:prstGeom>
          <a:noFill/>
        </p:spPr>
        <p:txBody>
          <a:bodyPr wrap="square" rtlCol="0" anchor="t">
            <a:spAutoFit/>
          </a:bodyPr>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)1. When did punk fashion come into being?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In the 1950s.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In the 1960s.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In the 1970s.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In the 1980s.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53820" y="183578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5360</Words>
  <Application>WPS 演示</Application>
  <PresentationFormat>宽屏</PresentationFormat>
  <Paragraphs>149</Paragraphs>
  <Slides>20</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Wingdings</vt:lpstr>
      <vt:lpstr>思源黑体</vt:lpstr>
      <vt:lpstr>黑体</vt:lpstr>
      <vt:lpstr>Times New Roman</vt:lpstr>
      <vt:lpstr>Calibri</vt:lpstr>
      <vt:lpstr>Arial Unicode MS</vt:lpstr>
      <vt:lpstr>Lucida Sans Unicode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wi10</cp:lastModifiedBy>
  <cp:revision>363</cp:revision>
  <dcterms:created xsi:type="dcterms:W3CDTF">2019-06-19T02:08:00Z</dcterms:created>
  <dcterms:modified xsi:type="dcterms:W3CDTF">2022-01-12T08:09:26Z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DA854E076F454A268372EF3349D0905B</vt:lpwstr>
  </property>
</Properties>
</file>