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11" r:id="rId3"/>
    <p:sldId id="439" r:id="rId4"/>
    <p:sldId id="500" r:id="rId5"/>
    <p:sldId id="501" r:id="rId6"/>
    <p:sldId id="504" r:id="rId7"/>
    <p:sldId id="505" r:id="rId8"/>
    <p:sldId id="456" r:id="rId9"/>
    <p:sldId id="506" r:id="rId10"/>
    <p:sldId id="507" r:id="rId11"/>
    <p:sldId id="460" r:id="rId12"/>
    <p:sldId id="461" r:id="rId13"/>
    <p:sldId id="462" r:id="rId14"/>
    <p:sldId id="463" r:id="rId15"/>
    <p:sldId id="464" r:id="rId16"/>
    <p:sldId id="465" r:id="rId17"/>
    <p:sldId id="509" r:id="rId18"/>
    <p:sldId id="510" r:id="rId19"/>
    <p:sldId id="511" r:id="rId20"/>
    <p:sldId id="469" r:id="rId21"/>
    <p:sldId id="470" r:id="rId22"/>
    <p:sldId id="41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83B44"/>
    <a:srgbClr val="00A0EA"/>
    <a:srgbClr val="00B0F0"/>
    <a:srgbClr val="D36624"/>
    <a:srgbClr val="D36524"/>
    <a:srgbClr val="D9D9D9"/>
    <a:srgbClr val="DCDCDC"/>
    <a:srgbClr val="F0F0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342"/>
        <p:guide pos="378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3.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412240" y="4401820"/>
            <a:ext cx="9967595" cy="1938020"/>
          </a:xfrm>
          <a:prstGeom prst="rect">
            <a:avLst/>
          </a:prstGeom>
          <a:noFill/>
        </p:spPr>
        <p:txBody>
          <a:bodyPr wrap="square" rtlCol="0">
            <a:spAutoFit/>
          </a:bodyPr>
          <a:p>
            <a:pPr algn="ctr"/>
            <a:r>
              <a:rPr lang="zh-CN" altLang="zh-CN" sz="66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课时练习</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endPar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a:p>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模块六 第</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三章 </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读写综合训练</a:t>
            </a:r>
            <a:endPar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67765" y="1478915"/>
            <a:ext cx="10099040" cy="3938270"/>
          </a:xfrm>
          <a:prstGeom prst="rect">
            <a:avLst/>
          </a:prstGeom>
          <a:noFill/>
        </p:spPr>
        <p:txBody>
          <a:bodyPr wrap="square" rtlCol="0" anchor="t">
            <a:spAutoFit/>
          </a:bodyPr>
          <a:p>
            <a:pPr fontAlgn="auto">
              <a:lnSpc>
                <a:spcPts val="7500"/>
              </a:lnSpc>
            </a:pPr>
            <a:r>
              <a:rPr sz="3600" b="1" dirty="0" smtClean="0">
                <a:latin typeface="Times New Roman" panose="02020603050405020304" charset="0"/>
                <a:ea typeface="宋体" panose="02010600030101010101" pitchFamily="2" charset="-122"/>
                <a:cs typeface="Times New Roman" panose="02020603050405020304" charset="0"/>
                <a:sym typeface="+mn-ea"/>
              </a:rPr>
              <a:t>(    )1. The underlined word “Fortunately” in Paragraph 1 means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a:t>
            </a:r>
            <a:r>
              <a:rPr sz="3600" b="1" dirty="0" smtClean="0">
                <a:latin typeface="Times New Roman" panose="02020603050405020304" charset="0"/>
                <a:ea typeface="宋体" panose="02010600030101010101" pitchFamily="2" charset="-122"/>
                <a:cs typeface="Times New Roman" panose="02020603050405020304" charset="0"/>
                <a:sym typeface="+mn-ea"/>
              </a:rPr>
              <a:t>” in Chinese.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7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不幸地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幸运地</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7500"/>
              </a:lnSpc>
            </a:pPr>
            <a:r>
              <a:rPr sz="3600" b="1" dirty="0" smtClean="0">
                <a:latin typeface="Times New Roman" panose="02020603050405020304" charset="0"/>
                <a:ea typeface="宋体" panose="02010600030101010101" pitchFamily="2" charset="-122"/>
                <a:cs typeface="Times New Roman" panose="02020603050405020304" charset="0"/>
                <a:sym typeface="+mn-ea"/>
              </a:rPr>
              <a:t>C. 奇怪地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D. 可能地</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353820" y="183578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052195" y="1082675"/>
            <a:ext cx="10099040" cy="470789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)2</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We can park a few blocks away from the office to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A. save some money</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B. find a good place to park</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C. take some light exercise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D. take a walk in the park</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271270" y="130746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23950" y="764540"/>
            <a:ext cx="9467850" cy="470789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)3</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What can we do when we stand up to walk around the office?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A. Play games with our workmates.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B. Enjoy the nice weather.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C. Fill up the water bottle.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D. Walk to work.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353820" y="98615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87400" y="882650"/>
            <a:ext cx="10617200" cy="4579620"/>
          </a:xfrm>
          <a:prstGeom prst="rect">
            <a:avLst/>
          </a:prstGeom>
          <a:noFill/>
        </p:spPr>
        <p:txBody>
          <a:bodyPr wrap="square" rtlCol="0" anchor="t">
            <a:spAutoFit/>
          </a:bodyPr>
          <a:p>
            <a:pPr fontAlgn="auto">
              <a:lnSpc>
                <a:spcPts val="5000"/>
              </a:lnSpc>
            </a:pPr>
            <a:r>
              <a:rPr sz="3200" b="1" dirty="0" smtClean="0">
                <a:latin typeface="Times New Roman" panose="02020603050405020304" charset="0"/>
                <a:ea typeface="宋体" panose="02010600030101010101" pitchFamily="2" charset="-122"/>
                <a:cs typeface="Times New Roman" panose="02020603050405020304" charset="0"/>
                <a:sym typeface="+mn-ea"/>
              </a:rPr>
              <a:t>(    )4</a:t>
            </a:r>
            <a:r>
              <a:rPr lang="en-US" sz="3200" b="1" dirty="0" smtClean="0">
                <a:latin typeface="Times New Roman" panose="02020603050405020304" charset="0"/>
                <a:ea typeface="宋体" panose="02010600030101010101" pitchFamily="2" charset="-122"/>
                <a:cs typeface="Times New Roman" panose="02020603050405020304" charset="0"/>
                <a:sym typeface="+mn-ea"/>
              </a:rPr>
              <a:t>.</a:t>
            </a:r>
            <a:r>
              <a:rPr sz="3200" b="1" dirty="0" smtClean="0">
                <a:latin typeface="Times New Roman" panose="02020603050405020304" charset="0"/>
                <a:ea typeface="宋体" panose="02010600030101010101" pitchFamily="2" charset="-122"/>
                <a:cs typeface="Times New Roman" panose="02020603050405020304" charset="0"/>
                <a:sym typeface="+mn-ea"/>
              </a:rPr>
              <a:t> Which of the following is </a:t>
            </a:r>
            <a:r>
              <a:rPr sz="3200" b="1" dirty="0" smtClean="0">
                <a:solidFill>
                  <a:srgbClr val="0070C0"/>
                </a:solidFill>
                <a:latin typeface="Times New Roman" panose="02020603050405020304" charset="0"/>
                <a:ea typeface="宋体" panose="02010600030101010101" pitchFamily="2" charset="-122"/>
                <a:cs typeface="Times New Roman" panose="02020603050405020304" charset="0"/>
                <a:sym typeface="+mn-ea"/>
              </a:rPr>
              <a:t>TRUE</a:t>
            </a:r>
            <a:r>
              <a:rPr sz="3200" b="1" dirty="0" smtClean="0">
                <a:latin typeface="Times New Roman" panose="02020603050405020304" charset="0"/>
                <a:ea typeface="宋体" panose="02010600030101010101" pitchFamily="2" charset="-122"/>
                <a:cs typeface="Times New Roman" panose="02020603050405020304" charset="0"/>
                <a:sym typeface="+mn-ea"/>
              </a:rPr>
              <a:t> according to the passage?</a:t>
            </a:r>
            <a:endParaRPr sz="32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200" b="1" dirty="0" smtClean="0">
                <a:latin typeface="Times New Roman" panose="02020603050405020304" charset="0"/>
                <a:ea typeface="宋体" panose="02010600030101010101" pitchFamily="2" charset="-122"/>
                <a:cs typeface="Times New Roman" panose="02020603050405020304" charset="0"/>
                <a:sym typeface="+mn-ea"/>
              </a:rPr>
              <a:t>A. We should discuss questions during the lunch break. </a:t>
            </a:r>
            <a:endParaRPr sz="32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200" b="1" dirty="0" smtClean="0">
                <a:latin typeface="Times New Roman" panose="02020603050405020304" charset="0"/>
                <a:ea typeface="宋体" panose="02010600030101010101" pitchFamily="2" charset="-122"/>
                <a:cs typeface="Times New Roman" panose="02020603050405020304" charset="0"/>
                <a:sym typeface="+mn-ea"/>
              </a:rPr>
              <a:t>B. We should send an email every time we have a question. </a:t>
            </a:r>
            <a:endParaRPr sz="32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200" b="1" dirty="0" smtClean="0">
                <a:latin typeface="Times New Roman" panose="02020603050405020304" charset="0"/>
                <a:ea typeface="宋体" panose="02010600030101010101" pitchFamily="2" charset="-122"/>
                <a:cs typeface="Times New Roman" panose="02020603050405020304" charset="0"/>
                <a:sym typeface="+mn-ea"/>
              </a:rPr>
              <a:t>C. Many people spend enough time on exercise every day. </a:t>
            </a:r>
            <a:endParaRPr sz="32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200" b="1" dirty="0" smtClean="0">
                <a:latin typeface="Times New Roman" panose="02020603050405020304" charset="0"/>
                <a:ea typeface="宋体" panose="02010600030101010101" pitchFamily="2" charset="-122"/>
                <a:cs typeface="Times New Roman" panose="02020603050405020304" charset="0"/>
                <a:sym typeface="+mn-ea"/>
              </a:rPr>
              <a:t>D. We should move our bodies every 60－90 minutes at work.</a:t>
            </a:r>
            <a:endParaRPr sz="32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961390" y="1024890"/>
            <a:ext cx="46672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D</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06755" y="1072515"/>
            <a:ext cx="10778490" cy="3938270"/>
          </a:xfrm>
          <a:prstGeom prst="rect">
            <a:avLst/>
          </a:prstGeom>
          <a:noFill/>
        </p:spPr>
        <p:txBody>
          <a:bodyPr wrap="square" rtlCol="0" anchor="t">
            <a:spAutoFit/>
          </a:bodyPr>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    )5</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The passage mainly tells us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a:t>
            </a:r>
            <a:r>
              <a:rPr sz="3600" b="1" dirty="0" smtClean="0">
                <a:latin typeface="Times New Roman" panose="02020603050405020304" charset="0"/>
                <a:ea typeface="宋体" panose="02010600030101010101" pitchFamily="2" charset="-122"/>
                <a:cs typeface="Times New Roman" panose="02020603050405020304" charset="0"/>
                <a:sym typeface="+mn-ea"/>
              </a:rPr>
              <a:t> during the workday.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A. ways to take some light exercise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B. it’s dangerous to sit too much</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C. the importance of taking exercise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D. ways to get along with workmates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924560" y="107251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30885" y="921385"/>
            <a:ext cx="10617200" cy="4707890"/>
          </a:xfrm>
          <a:prstGeom prst="rect">
            <a:avLst/>
          </a:prstGeom>
          <a:noFill/>
        </p:spPr>
        <p:txBody>
          <a:bodyPr wrap="square" rtlCol="0" anchor="t">
            <a:spAutoFit/>
          </a:bodyPr>
          <a:p>
            <a:pPr indent="914400" algn="just" fontAlgn="auto">
              <a:lnSpc>
                <a:spcPts val="4500"/>
              </a:lnSpc>
              <a:extLst>
                <a:ext uri="{35155182-B16C-46BC-9424-99874614C6A1}">
                  <wpsdc:indentchars xmlns:wpsdc="http://www.wps.cn/officeDocument/2017/drawingmlCustomData" val="200" checksum="797548545"/>
                </a:ext>
              </a:extLst>
            </a:pPr>
            <a:r>
              <a:rPr lang="en-US" sz="3600" b="1">
                <a:latin typeface="Times New Roman" panose="02020603050405020304" charset="0"/>
                <a:cs typeface="Times New Roman" panose="02020603050405020304" charset="0"/>
                <a:sym typeface="+mn-ea"/>
              </a:rPr>
              <a:t>“</a:t>
            </a:r>
            <a:r>
              <a:rPr sz="3600" b="1">
                <a:latin typeface="Times New Roman" panose="02020603050405020304" charset="0"/>
                <a:cs typeface="Times New Roman" panose="02020603050405020304" charset="0"/>
                <a:sym typeface="+mn-ea"/>
              </a:rPr>
              <a:t>It may be cool to ride a bike on the road. The gentle wind can make you feel </a:t>
            </a:r>
            <a:r>
              <a:rPr sz="3600" b="1" u="sng">
                <a:latin typeface="Times New Roman" panose="02020603050405020304" charset="0"/>
                <a:cs typeface="Times New Roman" panose="02020603050405020304" charset="0"/>
                <a:sym typeface="+mn-ea"/>
              </a:rPr>
              <a:t>1</a:t>
            </a:r>
            <a:r>
              <a:rPr lang="en-US" sz="3600" b="1" u="sng">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 (comfort) and happy</a:t>
            </a:r>
            <a:r>
              <a:rPr lang="en-US" sz="3600" b="1">
                <a:latin typeface="Times New Roman" panose="02020603050405020304" charset="0"/>
                <a:cs typeface="Times New Roman" panose="02020603050405020304" charset="0"/>
                <a:sym typeface="+mn-ea"/>
              </a:rPr>
              <a:t>,</a:t>
            </a:r>
            <a:r>
              <a:rPr sz="3600" b="1">
                <a:latin typeface="Times New Roman" panose="02020603050405020304" charset="0"/>
                <a:cs typeface="Times New Roman" panose="02020603050405020304" charset="0"/>
                <a:sym typeface="+mn-ea"/>
              </a:rPr>
              <a:t> but it is also important to wear a helmet for safety,” Sanders,  a swimming champion</a:t>
            </a:r>
            <a:r>
              <a:rPr sz="3600" b="1">
                <a:latin typeface="宋体" panose="02010600030101010101" pitchFamily="2" charset="-122"/>
                <a:ea typeface="宋体" panose="02010600030101010101" pitchFamily="2" charset="-122"/>
                <a:cs typeface="宋体" panose="02010600030101010101" pitchFamily="2" charset="-122"/>
                <a:sym typeface="+mn-ea"/>
              </a:rPr>
              <a:t>(冠军)</a:t>
            </a:r>
            <a:r>
              <a:rPr sz="3600" b="1">
                <a:latin typeface="Times New Roman" panose="02020603050405020304" charset="0"/>
                <a:cs typeface="Times New Roman" panose="02020603050405020304" charset="0"/>
                <a:sym typeface="+mn-ea"/>
              </a:rPr>
              <a:t> said </a:t>
            </a:r>
            <a:r>
              <a:rPr sz="3600" b="1" u="sng">
                <a:latin typeface="Times New Roman" panose="02020603050405020304" charset="0"/>
                <a:cs typeface="Times New Roman" panose="02020603050405020304" charset="0"/>
                <a:sym typeface="+mn-ea"/>
              </a:rPr>
              <a:t>2</a:t>
            </a:r>
            <a:r>
              <a:rPr lang="en-US" sz="3600" b="1" u="sng">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 October 4,  2012. Sanders was there to </a:t>
            </a:r>
            <a:r>
              <a:rPr sz="3600" b="1" u="sng">
                <a:latin typeface="Times New Roman" panose="02020603050405020304" charset="0"/>
                <a:cs typeface="Times New Roman" panose="02020603050405020304" charset="0"/>
                <a:sym typeface="+mn-ea"/>
              </a:rPr>
              <a:t>3</a:t>
            </a:r>
            <a:r>
              <a:rPr lang="en-US" sz="3600" b="1" u="sng">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 /stɑːt/ an activity called “Helmets on Heads” by teaching students about helmet safety. </a:t>
            </a:r>
            <a:endParaRPr sz="3600" b="1">
              <a:latin typeface="Times New Roman" panose="02020603050405020304" charset="0"/>
              <a:cs typeface="Times New Roman" panose="02020603050405020304" charset="0"/>
              <a:sym typeface="+mn-ea"/>
            </a:endParaRPr>
          </a:p>
          <a:p>
            <a:pPr indent="914400" algn="just" fontAlgn="auto">
              <a:lnSpc>
                <a:spcPts val="4500"/>
              </a:lnSpc>
              <a:extLst>
                <a:ext uri="{35155182-B16C-46BC-9424-99874614C6A1}">
                  <wpsdc:indentchars xmlns:wpsdc="http://www.wps.cn/officeDocument/2017/drawingmlCustomData" val="200" checksum="797548545"/>
                </a:ext>
              </a:extLst>
            </a:pPr>
            <a:endParaRPr sz="3600" b="1">
              <a:latin typeface="Times New Roman" panose="02020603050405020304" charset="0"/>
              <a:cs typeface="Times New Roman" panose="02020603050405020304" charset="0"/>
              <a:sym typeface="+mn-ea"/>
            </a:endParaRPr>
          </a:p>
        </p:txBody>
      </p:sp>
      <p:sp>
        <p:nvSpPr>
          <p:cNvPr id="6" name="文本框 5"/>
          <p:cNvSpPr txBox="1"/>
          <p:nvPr/>
        </p:nvSpPr>
        <p:spPr>
          <a:xfrm>
            <a:off x="6964680" y="1405890"/>
            <a:ext cx="260223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comfortable</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040765" y="3650615"/>
            <a:ext cx="2075815"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start</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2349500" y="3030855"/>
            <a:ext cx="218313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on</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 grpId="0"/>
      <p:bldP spid="2" grpId="1"/>
      <p:bldP spid="3" grpId="0"/>
      <p:bldP spid="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15365" y="939165"/>
            <a:ext cx="9817735" cy="5285105"/>
          </a:xfrm>
          <a:prstGeom prst="rect">
            <a:avLst/>
          </a:prstGeom>
          <a:noFill/>
        </p:spPr>
        <p:txBody>
          <a:bodyPr wrap="square" rtlCol="0" anchor="t">
            <a:spAutoFit/>
          </a:bodyPr>
          <a:p>
            <a:pPr indent="914400" algn="just" fontAlgn="auto">
              <a:lnSpc>
                <a:spcPts val="4500"/>
              </a:lnSpc>
              <a:extLst>
                <a:ext uri="{35155182-B16C-46BC-9424-99874614C6A1}">
                  <wpsdc:indentchars xmlns:wpsdc="http://www.wps.cn/officeDocument/2017/drawingmlCustomData" val="200" checksum="797548545"/>
                </a:ext>
              </a:extLst>
            </a:pPr>
            <a:r>
              <a:rPr sz="3600" b="1">
                <a:latin typeface="Times New Roman" panose="02020603050405020304" charset="0"/>
                <a:cs typeface="Times New Roman" panose="02020603050405020304" charset="0"/>
                <a:sym typeface="+mn-ea"/>
              </a:rPr>
              <a:t>Sanders has two </a:t>
            </a:r>
            <a:r>
              <a:rPr sz="3600" b="1" u="sng">
                <a:latin typeface="Times New Roman" panose="02020603050405020304" charset="0"/>
                <a:cs typeface="Times New Roman" panose="02020603050405020304" charset="0"/>
                <a:sym typeface="+mn-ea"/>
              </a:rPr>
              <a:t>4</a:t>
            </a:r>
            <a:r>
              <a:rPr lang="en-US" sz="3600" b="1" u="sng">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 (child). They ride bikes every day. It’s what they love to do. Sanders has always told them they can’t ride their bikes </a:t>
            </a:r>
            <a:r>
              <a:rPr sz="3600" b="1" u="sng">
                <a:latin typeface="Times New Roman" panose="02020603050405020304" charset="0"/>
                <a:cs typeface="Times New Roman" panose="02020603050405020304" charset="0"/>
                <a:sym typeface="+mn-ea"/>
              </a:rPr>
              <a:t>5</a:t>
            </a:r>
            <a:r>
              <a:rPr lang="en-US" sz="3600" b="1" u="sng">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 /wɪˈðaʊt/ helmets even if they are just going next door. “It’s most effective</a:t>
            </a:r>
            <a:r>
              <a:rPr sz="3600" b="1">
                <a:latin typeface="宋体" panose="02010600030101010101" pitchFamily="2" charset="-122"/>
                <a:ea typeface="宋体" panose="02010600030101010101" pitchFamily="2" charset="-122"/>
                <a:cs typeface="宋体" panose="02010600030101010101" pitchFamily="2" charset="-122"/>
                <a:sym typeface="+mn-ea"/>
              </a:rPr>
              <a:t>(有效的)</a:t>
            </a:r>
            <a:r>
              <a:rPr sz="3600" b="1">
                <a:latin typeface="Times New Roman" panose="02020603050405020304" charset="0"/>
                <a:cs typeface="Times New Roman" panose="02020603050405020304" charset="0"/>
                <a:sym typeface="+mn-ea"/>
              </a:rPr>
              <a:t> to get your kids to listen when you take action</a:t>
            </a:r>
            <a:r>
              <a:rPr sz="3600" b="1">
                <a:latin typeface="宋体" panose="02010600030101010101" pitchFamily="2" charset="-122"/>
                <a:ea typeface="宋体" panose="02010600030101010101" pitchFamily="2" charset="-122"/>
                <a:cs typeface="宋体" panose="02010600030101010101" pitchFamily="2" charset="-122"/>
                <a:sym typeface="+mn-ea"/>
              </a:rPr>
              <a:t>(行动)</a:t>
            </a:r>
            <a:r>
              <a:rPr sz="3600" b="1">
                <a:latin typeface="Times New Roman" panose="02020603050405020304" charset="0"/>
                <a:cs typeface="Times New Roman" panose="02020603050405020304" charset="0"/>
                <a:sym typeface="+mn-ea"/>
              </a:rPr>
              <a:t> yourself and do what you want </a:t>
            </a:r>
            <a:r>
              <a:rPr sz="3600" b="1" u="sng">
                <a:latin typeface="Times New Roman" panose="02020603050405020304" charset="0"/>
                <a:cs typeface="Times New Roman" panose="02020603050405020304" charset="0"/>
                <a:sym typeface="+mn-ea"/>
              </a:rPr>
              <a:t>6</a:t>
            </a:r>
            <a:r>
              <a:rPr lang="en-US" sz="3600" b="1" u="sng">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 to do,” she said. </a:t>
            </a:r>
            <a:endParaRPr sz="3600" b="1">
              <a:latin typeface="Times New Roman" panose="02020603050405020304" charset="0"/>
              <a:cs typeface="Times New Roman" panose="02020603050405020304" charset="0"/>
              <a:sym typeface="+mn-ea"/>
            </a:endParaRPr>
          </a:p>
          <a:p>
            <a:pPr indent="914400" algn="just" fontAlgn="auto">
              <a:lnSpc>
                <a:spcPts val="4500"/>
              </a:lnSpc>
              <a:extLst>
                <a:ext uri="{35155182-B16C-46BC-9424-99874614C6A1}">
                  <wpsdc:indentchars xmlns:wpsdc="http://www.wps.cn/officeDocument/2017/drawingmlCustomData" val="200" checksum="797548545"/>
                </a:ext>
              </a:extLst>
            </a:pPr>
            <a:endParaRPr sz="3600" b="1">
              <a:latin typeface="Times New Roman" panose="02020603050405020304" charset="0"/>
              <a:cs typeface="Times New Roman" panose="02020603050405020304" charset="0"/>
              <a:sym typeface="+mn-ea"/>
            </a:endParaRPr>
          </a:p>
        </p:txBody>
      </p:sp>
      <p:sp>
        <p:nvSpPr>
          <p:cNvPr id="6" name="文本框 5"/>
          <p:cNvSpPr txBox="1"/>
          <p:nvPr/>
        </p:nvSpPr>
        <p:spPr>
          <a:xfrm>
            <a:off x="5871210" y="764540"/>
            <a:ext cx="226504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children</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3795395" y="2530475"/>
            <a:ext cx="207581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without</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2367915" y="4855845"/>
            <a:ext cx="218313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them</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 grpId="0"/>
      <p:bldP spid="2" grpId="1"/>
      <p:bldP spid="3" grpId="0"/>
      <p:bldP spid="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79805" y="764540"/>
            <a:ext cx="9942195" cy="5862320"/>
          </a:xfrm>
          <a:prstGeom prst="rect">
            <a:avLst/>
          </a:prstGeom>
          <a:noFill/>
        </p:spPr>
        <p:txBody>
          <a:bodyPr wrap="square" rtlCol="0" anchor="t">
            <a:spAutoFit/>
          </a:bodyPr>
          <a:p>
            <a:pPr indent="914400" algn="just" fontAlgn="auto">
              <a:lnSpc>
                <a:spcPts val="4500"/>
              </a:lnSpc>
              <a:extLst>
                <a:ext uri="{35155182-B16C-46BC-9424-99874614C6A1}">
                  <wpsdc:indentchars xmlns:wpsdc="http://www.wps.cn/officeDocument/2017/drawingmlCustomData" val="200" checksum="797548545"/>
                </a:ext>
              </a:extLst>
            </a:pPr>
            <a:r>
              <a:rPr sz="3600" b="1">
                <a:latin typeface="Times New Roman" panose="02020603050405020304" charset="0"/>
                <a:cs typeface="Times New Roman" panose="02020603050405020304" charset="0"/>
                <a:sym typeface="+mn-ea"/>
              </a:rPr>
              <a:t>To make more kids know the importance of helmet safety,  Sanders is going around the country. She has several stops to go. New York is the </a:t>
            </a:r>
            <a:r>
              <a:rPr sz="3600" b="1" u="sng">
                <a:latin typeface="Times New Roman" panose="02020603050405020304" charset="0"/>
                <a:cs typeface="Times New Roman" panose="02020603050405020304" charset="0"/>
                <a:sym typeface="+mn-ea"/>
              </a:rPr>
              <a:t>7</a:t>
            </a:r>
            <a:r>
              <a:rPr lang="en-US" sz="3600" b="1" u="sng">
                <a:latin typeface="Times New Roman" panose="02020603050405020304" charset="0"/>
                <a:cs typeface="Times New Roman" panose="02020603050405020304" charset="0"/>
                <a:sym typeface="+mn-ea"/>
              </a:rPr>
              <a:t>         </a:t>
            </a:r>
            <a:r>
              <a:rPr sz="3600" b="1" u="sng">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(one). The big thing is just through word of mouth,  making biking safety a fun activity. It’s said that about 80% of the school students don’t </a:t>
            </a:r>
            <a:r>
              <a:rPr sz="3600" b="1" u="sng">
                <a:latin typeface="Times New Roman" panose="02020603050405020304" charset="0"/>
                <a:cs typeface="Times New Roman" panose="02020603050405020304" charset="0"/>
                <a:sym typeface="+mn-ea"/>
              </a:rPr>
              <a:t>8</a:t>
            </a:r>
            <a:r>
              <a:rPr lang="en-US" sz="3600" b="1" u="sng">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 their helmets. That’s a big problem. So the “Helmets on Heads” activity is very </a:t>
            </a:r>
            <a:r>
              <a:rPr sz="3600" b="1" u="sng">
                <a:latin typeface="Times New Roman" panose="02020603050405020304" charset="0"/>
                <a:cs typeface="Times New Roman" panose="02020603050405020304" charset="0"/>
                <a:sym typeface="+mn-ea"/>
              </a:rPr>
              <a:t>9</a:t>
            </a:r>
            <a:r>
              <a:rPr lang="en-US" sz="3600" b="1" u="sng">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 </a:t>
            </a:r>
            <a:r>
              <a:rPr lang="en-US" sz="3600" b="1">
                <a:latin typeface="Times New Roman" panose="02020603050405020304" charset="0"/>
                <a:cs typeface="Times New Roman" panose="02020603050405020304" charset="0"/>
                <a:sym typeface="+mn-ea"/>
              </a:rPr>
              <a:t>/</a:t>
            </a:r>
            <a:r>
              <a:rPr sz="3600" b="1">
                <a:latin typeface="Times New Roman" panose="02020603050405020304" charset="0"/>
                <a:cs typeface="Times New Roman" panose="02020603050405020304" charset="0"/>
                <a:sym typeface="+mn-ea"/>
              </a:rPr>
              <a:t>ˈnesəsəri/. </a:t>
            </a:r>
            <a:endParaRPr sz="3600" b="1">
              <a:latin typeface="Times New Roman" panose="02020603050405020304" charset="0"/>
              <a:cs typeface="Times New Roman" panose="02020603050405020304" charset="0"/>
              <a:sym typeface="+mn-ea"/>
            </a:endParaRPr>
          </a:p>
          <a:p>
            <a:pPr indent="914400" algn="just" fontAlgn="auto">
              <a:lnSpc>
                <a:spcPts val="4500"/>
              </a:lnSpc>
              <a:extLst>
                <a:ext uri="{35155182-B16C-46BC-9424-99874614C6A1}">
                  <wpsdc:indentchars xmlns:wpsdc="http://www.wps.cn/officeDocument/2017/drawingmlCustomData" val="200" checksum="797548545"/>
                </a:ext>
              </a:extLst>
            </a:pPr>
            <a:endParaRPr sz="3600" b="1">
              <a:latin typeface="Times New Roman" panose="02020603050405020304" charset="0"/>
              <a:cs typeface="Times New Roman" panose="02020603050405020304" charset="0"/>
              <a:sym typeface="+mn-ea"/>
            </a:endParaRPr>
          </a:p>
        </p:txBody>
      </p:sp>
      <p:sp>
        <p:nvSpPr>
          <p:cNvPr id="6" name="文本框 5"/>
          <p:cNvSpPr txBox="1"/>
          <p:nvPr/>
        </p:nvSpPr>
        <p:spPr>
          <a:xfrm>
            <a:off x="2179320" y="2391410"/>
            <a:ext cx="226504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first</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4319905" y="4076700"/>
            <a:ext cx="207581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wear</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2261235" y="5264150"/>
            <a:ext cx="218313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necessary</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 grpId="0"/>
      <p:bldP spid="2" grpId="1"/>
      <p:bldP spid="3" grpId="0"/>
      <p:bldP spid="3"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44245" y="1312545"/>
            <a:ext cx="9942195" cy="3553460"/>
          </a:xfrm>
          <a:prstGeom prst="rect">
            <a:avLst/>
          </a:prstGeom>
          <a:noFill/>
        </p:spPr>
        <p:txBody>
          <a:bodyPr wrap="square" rtlCol="0" anchor="t">
            <a:spAutoFit/>
          </a:bodyPr>
          <a:p>
            <a:pPr indent="914400" algn="just" fontAlgn="auto">
              <a:lnSpc>
                <a:spcPts val="4500"/>
              </a:lnSpc>
              <a:extLst>
                <a:ext uri="{35155182-B16C-46BC-9424-99874614C6A1}">
                  <wpsdc:indentchars xmlns:wpsdc="http://www.wps.cn/officeDocument/2017/drawingmlCustomData" val="200" checksum="797548545"/>
                </a:ext>
              </a:extLst>
            </a:pPr>
            <a:r>
              <a:rPr sz="3600" b="1">
                <a:latin typeface="Times New Roman" panose="02020603050405020304" charset="0"/>
                <a:cs typeface="Times New Roman" panose="02020603050405020304" charset="0"/>
                <a:sym typeface="+mn-ea"/>
              </a:rPr>
              <a:t>“I enjoy </a:t>
            </a:r>
            <a:r>
              <a:rPr sz="3600" b="1" u="sng">
                <a:latin typeface="Times New Roman" panose="02020603050405020304" charset="0"/>
                <a:cs typeface="Times New Roman" panose="02020603050405020304" charset="0"/>
                <a:sym typeface="+mn-ea"/>
              </a:rPr>
              <a:t>10</a:t>
            </a:r>
            <a:r>
              <a:rPr lang="en-US" sz="3600" b="1" u="sng">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 (ride) a bike. I feel like a king again when I do that. Whenever I ride with my kids,  I’m happy about that look in their faces. It’s something we can all do together,” said Sanders. </a:t>
            </a:r>
            <a:endParaRPr sz="3600" b="1">
              <a:latin typeface="Times New Roman" panose="02020603050405020304" charset="0"/>
              <a:cs typeface="Times New Roman" panose="02020603050405020304" charset="0"/>
              <a:sym typeface="+mn-ea"/>
            </a:endParaRPr>
          </a:p>
          <a:p>
            <a:pPr indent="914400" algn="just" fontAlgn="auto">
              <a:lnSpc>
                <a:spcPts val="4500"/>
              </a:lnSpc>
              <a:extLst>
                <a:ext uri="{35155182-B16C-46BC-9424-99874614C6A1}">
                  <wpsdc:indentchars xmlns:wpsdc="http://www.wps.cn/officeDocument/2017/drawingmlCustomData" val="200" checksum="797548545"/>
                </a:ext>
              </a:extLst>
            </a:pPr>
            <a:endParaRPr sz="3600" b="1">
              <a:latin typeface="Times New Roman" panose="02020603050405020304" charset="0"/>
              <a:cs typeface="Times New Roman" panose="02020603050405020304" charset="0"/>
              <a:sym typeface="+mn-ea"/>
            </a:endParaRPr>
          </a:p>
        </p:txBody>
      </p:sp>
      <p:sp>
        <p:nvSpPr>
          <p:cNvPr id="6" name="文本框 5"/>
          <p:cNvSpPr txBox="1"/>
          <p:nvPr/>
        </p:nvSpPr>
        <p:spPr>
          <a:xfrm>
            <a:off x="4227830" y="1134745"/>
            <a:ext cx="226504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riding</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57250" y="1324610"/>
            <a:ext cx="10291445" cy="2656205"/>
          </a:xfrm>
          <a:prstGeom prst="rect">
            <a:avLst/>
          </a:prstGeom>
          <a:noFill/>
        </p:spPr>
        <p:txBody>
          <a:bodyPr wrap="square" rtlCol="0" anchor="t">
            <a:spAutoFit/>
          </a:bodyPr>
          <a:p>
            <a:pPr indent="0" algn="just" fontAlgn="auto">
              <a:lnSpc>
                <a:spcPts val="50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交通安全关系到千万家庭的幸福，如果人人都能遵守交通规则， 那么交通事故就会减少很多。请你用英语列举一些交通规则。（至少五条）</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000"/>
              </a:lnSpc>
            </a:pPr>
            <a:endParaRPr sz="36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98855" y="956945"/>
            <a:ext cx="10194290" cy="5156835"/>
          </a:xfrm>
          <a:prstGeom prst="rect">
            <a:avLst/>
          </a:prstGeom>
          <a:noFill/>
        </p:spPr>
        <p:txBody>
          <a:bodyPr wrap="square" rtlCol="0" anchor="t">
            <a:spAutoFit/>
          </a:bodyPr>
          <a:p>
            <a:pPr indent="914400" algn="just" fontAlgn="auto">
              <a:lnSpc>
                <a:spcPts val="50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It is a happy thing to play in the water on a hot summer day. However,  playing in the water can be </a:t>
            </a:r>
            <a:r>
              <a:rPr sz="3600" b="1" u="sng">
                <a:latin typeface="Times New Roman" panose="02020603050405020304" charset="0"/>
                <a:ea typeface="宋体" panose="02010600030101010101" pitchFamily="2" charset="-122"/>
                <a:cs typeface="Times New Roman" panose="02020603050405020304" charset="0"/>
                <a:sym typeface="+mn-ea"/>
              </a:rPr>
              <a:t>1</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if you don’t have the rules of water safety in your mind.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5000"/>
              </a:lnSpc>
              <a:extLst>
                <a:ext uri="{35155182-B16C-46BC-9424-99874614C6A1}">
                  <wpsdc:indentchars xmlns:wpsdc="http://www.wps.cn/officeDocument/2017/drawingmlCustomData" val="200" checksum="797548545"/>
                </a:ext>
              </a:extLst>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1. A. interesting</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5000"/>
              </a:lnSpc>
              <a:extLst>
                <a:ext uri="{35155182-B16C-46BC-9424-99874614C6A1}">
                  <wpsdc:indentchars xmlns:wpsdc="http://www.wps.cn/officeDocument/2017/drawingmlCustomData" val="200" checksum="797548545"/>
                </a:ext>
              </a:extLst>
            </a:pP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boring</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5000"/>
              </a:lnSpc>
              <a:extLst>
                <a:ext uri="{35155182-B16C-46BC-9424-99874614C6A1}">
                  <wpsdc:indentchars xmlns:wpsdc="http://www.wps.cn/officeDocument/2017/drawingmlCustomData" val="200" checksum="797548545"/>
                </a:ext>
              </a:extLst>
            </a:pP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dangerous</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500"/>
              </a:lnSpc>
              <a:extLst>
                <a:ext uri="{35155182-B16C-46BC-9424-99874614C6A1}">
                  <wpsdc:indentchars xmlns:wpsdc="http://www.wps.cn/officeDocument/2017/drawingmlCustomData" val="200" checksum="797548545"/>
                </a:ext>
              </a:extLst>
            </a:pP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2830830" y="220662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73455" y="1109345"/>
            <a:ext cx="10012680" cy="3938270"/>
          </a:xfrm>
          <a:prstGeom prst="rect">
            <a:avLst/>
          </a:prstGeom>
          <a:noFill/>
        </p:spPr>
        <p:txBody>
          <a:bodyPr wrap="square" rtlCol="0">
            <a:spAutoFit/>
          </a:bodyPr>
          <a:p>
            <a:pPr algn="just" fontAlgn="auto">
              <a:lnSpc>
                <a:spcPts val="5000"/>
              </a:lnSpc>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1. You should drive or ride on the right.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a:p>
            <a:pPr algn="just" fontAlgn="auto">
              <a:lnSpc>
                <a:spcPts val="5000"/>
              </a:lnSpc>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2. Don’t drive or ride too fast.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a:p>
            <a:pPr algn="just" fontAlgn="auto">
              <a:lnSpc>
                <a:spcPts val="5000"/>
              </a:lnSpc>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3. Don’t drive after drinking.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a:p>
            <a:pPr algn="just" fontAlgn="auto">
              <a:lnSpc>
                <a:spcPts val="5000"/>
              </a:lnSpc>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4. You should wear helmets when you ride.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a:p>
            <a:pPr algn="just" fontAlgn="auto">
              <a:lnSpc>
                <a:spcPts val="5000"/>
              </a:lnSpc>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5. If you ride at night, you should use bike lights or wear light</a:t>
            </a: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t>
            </a: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colored clothes.</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54685" y="786130"/>
            <a:ext cx="10603230" cy="5798185"/>
          </a:xfrm>
          <a:prstGeom prst="rect">
            <a:avLst/>
          </a:prstGeom>
          <a:noFill/>
        </p:spPr>
        <p:txBody>
          <a:bodyPr wrap="square" rtlCol="0" anchor="t">
            <a:spAutoFit/>
          </a:bodyPr>
          <a:p>
            <a:pPr indent="914400" algn="just" fontAlgn="auto">
              <a:lnSpc>
                <a:spcPts val="40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The </a:t>
            </a:r>
            <a:r>
              <a:rPr sz="3600" b="1" u="sng">
                <a:latin typeface="Times New Roman" panose="02020603050405020304" charset="0"/>
                <a:ea typeface="宋体" panose="02010600030101010101" pitchFamily="2" charset="-122"/>
                <a:cs typeface="Times New Roman" panose="02020603050405020304" charset="0"/>
                <a:sym typeface="+mn-ea"/>
              </a:rPr>
              <a:t>2</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rule is to always swim with a friend. If you’re in danger of drowning(溺水),  the friend can help you out or run to get help. Besides,  you will have more </a:t>
            </a:r>
            <a:r>
              <a:rPr sz="3600" b="1" u="sng">
                <a:latin typeface="Times New Roman" panose="02020603050405020304" charset="0"/>
                <a:ea typeface="宋体" panose="02010600030101010101" pitchFamily="2" charset="-122"/>
                <a:cs typeface="Times New Roman" panose="02020603050405020304" charset="0"/>
                <a:sym typeface="+mn-ea"/>
              </a:rPr>
              <a:t>3</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if you play with a friend. It is best to go swimming with a grown</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up, </a:t>
            </a:r>
            <a:r>
              <a:rPr sz="3600" b="1" u="sng">
                <a:latin typeface="Times New Roman" panose="02020603050405020304" charset="0"/>
                <a:ea typeface="宋体" panose="02010600030101010101" pitchFamily="2" charset="-122"/>
                <a:cs typeface="Times New Roman" panose="02020603050405020304" charset="0"/>
                <a:sym typeface="+mn-ea"/>
              </a:rPr>
              <a:t>4</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if you are not a good swimmer. Never swim at a beach where there is no lifeguard or grown</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up around. </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extLst>
                <a:ext uri="{35155182-B16C-46BC-9424-99874614C6A1}">
                  <wpsdc:indentchars xmlns:wpsdc="http://www.wps.cn/officeDocument/2017/drawingmlCustomData" val="200" checksum="797548545"/>
                </a:ext>
              </a:extLst>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2. A. one</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first</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a</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extLst>
                <a:ext uri="{35155182-B16C-46BC-9424-99874614C6A1}">
                  <wpsdc:indentchars xmlns:wpsdc="http://www.wps.cn/officeDocument/2017/drawingmlCustomData" val="200" checksum="797548545"/>
                </a:ext>
              </a:extLst>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3. A. money</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trouble</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fun</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extLst>
                <a:ext uri="{35155182-B16C-46BC-9424-99874614C6A1}">
                  <wpsdc:indentchars xmlns:wpsdc="http://www.wps.cn/officeDocument/2017/drawingmlCustomData" val="200" checksum="797548545"/>
                </a:ext>
              </a:extLst>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4. A. mainly</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especially</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possibly</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500"/>
              </a:lnSpc>
              <a:extLst>
                <a:ext uri="{35155182-B16C-46BC-9424-99874614C6A1}">
                  <wpsdc:indentchars xmlns:wpsdc="http://www.wps.cn/officeDocument/2017/drawingmlCustomData" val="200" checksum="797548545"/>
                </a:ext>
              </a:extLst>
            </a:pP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2830830" y="57213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147060" y="218503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7383145" y="265430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P spid="3" grpId="0"/>
      <p:bldP spid="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94385" y="1067435"/>
            <a:ext cx="10603230" cy="4515485"/>
          </a:xfrm>
          <a:prstGeom prst="rect">
            <a:avLst/>
          </a:prstGeom>
          <a:noFill/>
        </p:spPr>
        <p:txBody>
          <a:bodyPr wrap="square" rtlCol="0" anchor="t">
            <a:spAutoFit/>
          </a:bodyPr>
          <a:p>
            <a:pPr indent="914400" algn="just" fontAlgn="auto">
              <a:lnSpc>
                <a:spcPts val="50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Sometimes people get injured in swimming pools. Most injuries are a </a:t>
            </a:r>
            <a:r>
              <a:rPr sz="3600" b="1" u="sng">
                <a:latin typeface="Times New Roman" panose="02020603050405020304" charset="0"/>
                <a:ea typeface="宋体" panose="02010600030101010101" pitchFamily="2" charset="-122"/>
                <a:cs typeface="Times New Roman" panose="02020603050405020304" charset="0"/>
                <a:sym typeface="+mn-ea"/>
              </a:rPr>
              <a:t>5</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of children running and slipping(滑倒) on wet pool surfaces. If you are a beginner,  just </a:t>
            </a:r>
            <a:r>
              <a:rPr sz="3600" b="1" u="sng">
                <a:latin typeface="Times New Roman" panose="02020603050405020304" charset="0"/>
                <a:ea typeface="宋体" panose="02010600030101010101" pitchFamily="2" charset="-122"/>
                <a:cs typeface="Times New Roman" panose="02020603050405020304" charset="0"/>
                <a:sym typeface="+mn-ea"/>
              </a:rPr>
              <a:t>6</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in the shallow end(浅水区).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5000"/>
              </a:lnSpc>
              <a:extLst>
                <a:ext uri="{35155182-B16C-46BC-9424-99874614C6A1}">
                  <wpsdc:indentchars xmlns:wpsdc="http://www.wps.cn/officeDocument/2017/drawingmlCustomData" val="200" checksum="797548545"/>
                </a:ext>
              </a:extLst>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5. A. result</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fact</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goal</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5000"/>
              </a:lnSpc>
              <a:extLst>
                <a:ext uri="{35155182-B16C-46BC-9424-99874614C6A1}">
                  <wpsdc:indentchars xmlns:wpsdc="http://www.wps.cn/officeDocument/2017/drawingmlCustomData" val="200" checksum="797548545"/>
                </a:ext>
              </a:extLst>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6. A. sleep</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stay</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live</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500"/>
              </a:lnSpc>
              <a:extLst>
                <a:ext uri="{35155182-B16C-46BC-9424-99874614C6A1}">
                  <wpsdc:indentchars xmlns:wpsdc="http://www.wps.cn/officeDocument/2017/drawingmlCustomData" val="200" checksum="797548545"/>
                </a:ext>
              </a:extLst>
            </a:pP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5484495" y="169164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4106545" y="292735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60730" y="889635"/>
            <a:ext cx="10408920" cy="5156835"/>
          </a:xfrm>
          <a:prstGeom prst="rect">
            <a:avLst/>
          </a:prstGeom>
          <a:noFill/>
        </p:spPr>
        <p:txBody>
          <a:bodyPr wrap="square" rtlCol="0" anchor="t">
            <a:spAutoFit/>
          </a:bodyPr>
          <a:p>
            <a:pPr indent="914400" algn="just" fontAlgn="auto">
              <a:lnSpc>
                <a:spcPts val="50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If you swim in a river or a lake,  be sure to </a:t>
            </a:r>
            <a:r>
              <a:rPr sz="3600" b="1" u="sng">
                <a:latin typeface="Times New Roman" panose="02020603050405020304" charset="0"/>
                <a:ea typeface="宋体" panose="02010600030101010101" pitchFamily="2" charset="-122"/>
                <a:cs typeface="Times New Roman" panose="02020603050405020304" charset="0"/>
                <a:sym typeface="+mn-ea"/>
              </a:rPr>
              <a:t>7</a:t>
            </a:r>
            <a:r>
              <a:rPr lang="en-US" sz="3600" b="1" u="sng">
                <a:latin typeface="Times New Roman" panose="02020603050405020304" charset="0"/>
                <a:ea typeface="宋体" panose="02010600030101010101" pitchFamily="2" charset="-122"/>
                <a:cs typeface="Times New Roman" panose="02020603050405020304" charset="0"/>
                <a:sym typeface="+mn-ea"/>
              </a:rPr>
              <a:t>    </a:t>
            </a:r>
            <a:r>
              <a:rPr lang="en-US" sz="3600" b="1" u="sng">
                <a:noFill/>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 what is under the water surface. If you jump into unknown waters,  you may </a:t>
            </a:r>
            <a:r>
              <a:rPr sz="3600" b="1" u="sng">
                <a:latin typeface="Times New Roman" panose="02020603050405020304" charset="0"/>
                <a:ea typeface="宋体" panose="02010600030101010101" pitchFamily="2" charset="-122"/>
                <a:cs typeface="Times New Roman" panose="02020603050405020304" charset="0"/>
                <a:sym typeface="+mn-ea"/>
              </a:rPr>
              <a:t>8</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hurt yourself on a hidden object（物体）. If you go boating,  always wear a life jacket.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5000"/>
              </a:lnSpc>
              <a:extLst>
                <a:ext uri="{35155182-B16C-46BC-9424-99874614C6A1}">
                  <wpsdc:indentchars xmlns:wpsdc="http://www.wps.cn/officeDocument/2017/drawingmlCustomData" val="200" checksum="797548545"/>
                </a:ext>
              </a:extLst>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7. A. try</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check</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guess</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5000"/>
              </a:lnSpc>
              <a:extLst>
                <a:ext uri="{35155182-B16C-46BC-9424-99874614C6A1}">
                  <wpsdc:indentchars xmlns:wpsdc="http://www.wps.cn/officeDocument/2017/drawingmlCustomData" val="200" checksum="797548545"/>
                </a:ext>
              </a:extLst>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8. A. luckily</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normally</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seriously</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500"/>
              </a:lnSpc>
              <a:extLst>
                <a:ext uri="{35155182-B16C-46BC-9424-99874614C6A1}">
                  <wpsdc:indentchars xmlns:wpsdc="http://www.wps.cn/officeDocument/2017/drawingmlCustomData" val="200" checksum="797548545"/>
                </a:ext>
              </a:extLst>
            </a:pP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0544810" y="76454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6737350" y="209677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60730" y="889635"/>
            <a:ext cx="9874885" cy="3938270"/>
          </a:xfrm>
          <a:prstGeom prst="rect">
            <a:avLst/>
          </a:prstGeom>
          <a:noFill/>
        </p:spPr>
        <p:txBody>
          <a:bodyPr wrap="square" rtlCol="0" anchor="t">
            <a:spAutoFit/>
          </a:bodyPr>
          <a:p>
            <a:pPr indent="914400" algn="just" fontAlgn="auto">
              <a:lnSpc>
                <a:spcPts val="50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Swimming and boating are among the most </a:t>
            </a:r>
            <a:r>
              <a:rPr sz="3600" b="1" u="sng">
                <a:latin typeface="Times New Roman" panose="02020603050405020304" charset="0"/>
                <a:ea typeface="宋体" panose="02010600030101010101" pitchFamily="2" charset="-122"/>
                <a:cs typeface="Times New Roman" panose="02020603050405020304" charset="0"/>
                <a:sym typeface="+mn-ea"/>
              </a:rPr>
              <a:t>9</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summer activities,  but danger often appears. To have a real great time,  please protect yourself by </a:t>
            </a:r>
            <a:r>
              <a:rPr sz="3600" b="1" u="sng">
                <a:latin typeface="Times New Roman" panose="02020603050405020304" charset="0"/>
                <a:ea typeface="宋体" panose="02010600030101010101" pitchFamily="2" charset="-122"/>
                <a:cs typeface="Times New Roman" panose="02020603050405020304" charset="0"/>
                <a:sym typeface="+mn-ea"/>
              </a:rPr>
              <a:t>10</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the above basic rules.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000"/>
              </a:lnSpc>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9. A. enjoyable</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unusual</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expensive</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000"/>
              </a:lnSpc>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10. A. making</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breaking</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following</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13155" y="151384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1880235" y="273685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63625" y="1075055"/>
            <a:ext cx="10064750" cy="4707890"/>
          </a:xfrm>
          <a:prstGeom prst="rect">
            <a:avLst/>
          </a:prstGeom>
          <a:noFill/>
        </p:spPr>
        <p:txBody>
          <a:bodyPr wrap="square" rtlCol="0" anchor="t">
            <a:spAutoFit/>
          </a:bodyPr>
          <a:p>
            <a:pPr indent="914400" algn="just" fontAlgn="auto">
              <a:lnSpc>
                <a:spcPts val="45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We’re sitting too much and this may cause us trouble. The more you sit,  the weaker your body will be. Fortunately,  there are simple changes you can make during the day—anywhere,  even at the workplace—to improve your health.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5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＊Park a few blocks</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街区</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 away from the office each morning and walk to work.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500"/>
              </a:lnSpc>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17550" y="763270"/>
            <a:ext cx="10757535" cy="5798185"/>
          </a:xfrm>
          <a:prstGeom prst="rect">
            <a:avLst/>
          </a:prstGeom>
          <a:noFill/>
        </p:spPr>
        <p:txBody>
          <a:bodyPr wrap="square" rtlCol="0" anchor="t">
            <a:spAutoFit/>
          </a:bodyPr>
          <a:p>
            <a:pPr indent="914400" algn="just" fontAlgn="auto">
              <a:lnSpc>
                <a:spcPts val="40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This helps you to start your mornings actively and be ready to take on the work. If you take the bus,  get off one stop earlier to take some light exercise before 8 a.m.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＊Stand up and move around the office once every 60－90 minutes.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When you’re busy with work,  it’s easy to forget the time. Set an alarm to remind</a:t>
            </a:r>
            <a:r>
              <a:rPr lang="en-US" sz="3600" b="1">
                <a:latin typeface="宋体" panose="02010600030101010101" pitchFamily="2" charset="-122"/>
                <a:ea typeface="宋体" panose="02010600030101010101" pitchFamily="2" charset="-122"/>
                <a:cs typeface="宋体" panose="02010600030101010101" pitchFamily="2" charset="-122"/>
                <a:sym typeface="+mn-ea"/>
              </a:rPr>
              <a:t>(</a:t>
            </a:r>
            <a:r>
              <a:rPr sz="3600" b="1">
                <a:latin typeface="宋体" panose="02010600030101010101" pitchFamily="2" charset="-122"/>
                <a:ea typeface="宋体" panose="02010600030101010101" pitchFamily="2" charset="-122"/>
                <a:cs typeface="宋体" panose="02010600030101010101" pitchFamily="2" charset="-122"/>
                <a:sym typeface="+mn-ea"/>
              </a:rPr>
              <a:t>提醒</a:t>
            </a:r>
            <a:r>
              <a:rPr lang="en-US" sz="3600" b="1">
                <a:latin typeface="宋体" panose="02010600030101010101" pitchFamily="2" charset="-122"/>
                <a:ea typeface="宋体" panose="02010600030101010101" pitchFamily="2" charset="-122"/>
                <a:cs typeface="宋体" panose="02010600030101010101" pitchFamily="2" charset="-122"/>
                <a:sym typeface="+mn-ea"/>
              </a:rPr>
              <a:t>)</a:t>
            </a:r>
            <a:r>
              <a:rPr sz="3600" b="1">
                <a:latin typeface="宋体" panose="02010600030101010101" pitchFamily="2" charset="-122"/>
                <a:ea typeface="宋体" panose="02010600030101010101" pitchFamily="2" charset="-122"/>
                <a:cs typeface="宋体" panose="02010600030101010101" pitchFamily="2" charset="-122"/>
                <a:sym typeface="+mn-ea"/>
              </a:rPr>
              <a:t> </a:t>
            </a:r>
            <a:r>
              <a:rPr sz="3600" b="1">
                <a:latin typeface="Times New Roman" panose="02020603050405020304" charset="0"/>
                <a:ea typeface="宋体" panose="02010600030101010101" pitchFamily="2" charset="-122"/>
                <a:cs typeface="Times New Roman" panose="02020603050405020304" charset="0"/>
                <a:sym typeface="+mn-ea"/>
              </a:rPr>
              <a:t>you to stand up and walk around the office. You can use this time to fill up your water bottle or go to the bathroom.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500"/>
              </a:lnSpc>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56565" y="764540"/>
            <a:ext cx="10971530" cy="5220970"/>
          </a:xfrm>
          <a:prstGeom prst="rect">
            <a:avLst/>
          </a:prstGeom>
          <a:noFill/>
        </p:spPr>
        <p:txBody>
          <a:bodyPr wrap="square" rtlCol="0" anchor="t">
            <a:spAutoFit/>
          </a:bodyPr>
          <a:p>
            <a:pPr indent="914400" algn="just" fontAlgn="auto">
              <a:lnSpc>
                <a:spcPts val="40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＊Ask questions and discuss</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讨论</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 questions face to face.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Go to your workmate’s office to discuss questions face to face instead of sending an email every time you have a problem. This gives you a good excuse to move.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＊Use your lunch break to move around outside.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So many people today work during their lunch break. When possible, use this time to walk outside and enjoy the nice weather. Fresh air can help you keep a clear mind. </a:t>
            </a:r>
            <a:endParaRPr sz="36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5459</Words>
  <Application>WPS 演示</Application>
  <PresentationFormat>宽屏</PresentationFormat>
  <Paragraphs>180</Paragraphs>
  <Slides>21</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宋体</vt:lpstr>
      <vt:lpstr>Wingdings</vt:lpstr>
      <vt:lpstr>微软雅黑</vt:lpstr>
      <vt:lpstr>Wingdings</vt:lpstr>
      <vt:lpstr>思源黑体</vt:lpstr>
      <vt:lpstr>黑体</vt:lpstr>
      <vt:lpstr>Times New Roman</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City</cp:lastModifiedBy>
  <cp:revision>511</cp:revision>
  <dcterms:created xsi:type="dcterms:W3CDTF">2019-06-19T02:08:00Z</dcterms:created>
  <dcterms:modified xsi:type="dcterms:W3CDTF">2022-01-13T06:13:30Z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DA854E076F454A268372EF3349D0905B</vt:lpwstr>
  </property>
</Properties>
</file>