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58" r:id="rId5"/>
    <p:sldId id="459" r:id="rId6"/>
    <p:sldId id="460" r:id="rId7"/>
    <p:sldId id="461" r:id="rId8"/>
    <p:sldId id="462" r:id="rId9"/>
    <p:sldId id="463" r:id="rId10"/>
    <p:sldId id="464" r:id="rId11"/>
    <p:sldId id="465" r:id="rId12"/>
    <p:sldId id="466" r:id="rId13"/>
    <p:sldId id="421" r:id="rId14"/>
    <p:sldId id="430" r:id="rId15"/>
    <p:sldId id="431" r:id="rId16"/>
    <p:sldId id="432" r:id="rId17"/>
    <p:sldId id="433" r:id="rId18"/>
    <p:sldId id="467" r:id="rId19"/>
    <p:sldId id="468" r:id="rId20"/>
    <p:sldId id="469" r:id="rId21"/>
    <p:sldId id="470" r:id="rId22"/>
    <p:sldId id="471" r:id="rId23"/>
    <p:sldId id="452" r:id="rId24"/>
    <p:sldId id="453" r:id="rId25"/>
    <p:sldId id="454" r:id="rId26"/>
    <p:sldId id="455" r:id="rId27"/>
    <p:sldId id="456" r:id="rId28"/>
    <p:sldId id="483" r:id="rId29"/>
    <p:sldId id="484" r:id="rId30"/>
    <p:sldId id="485" r:id="rId31"/>
    <p:sldId id="486" r:id="rId32"/>
    <p:sldId id="487" r:id="rId33"/>
    <p:sldId id="488" r:id="rId34"/>
    <p:sldId id="490" r:id="rId35"/>
    <p:sldId id="41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87550"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期中复习一</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模块五</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第一章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927100"/>
            <a:ext cx="10617200" cy="4515485"/>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这些饺子尝起来很美味。</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The dumplings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当她听到这个坏消息时，脸都变白了。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Her face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when she heard the bad news.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171315" y="2587625"/>
            <a:ext cx="4966335"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taste/tasted delicious</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2640330" y="4123690"/>
            <a:ext cx="4966335"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turned white</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977900" y="1053465"/>
            <a:ext cx="10617200" cy="393827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(B)根据中文提示完成英语句子。(每条横线不限词数。)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3. 在炎热的天气，鱼肉很快变质。</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Fish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a:t>
            </a:r>
            <a:r>
              <a:rPr sz="3600" b="1" dirty="0" smtClean="0">
                <a:latin typeface="Times New Roman" panose="02020603050405020304" charset="0"/>
                <a:ea typeface="宋体" panose="02010600030101010101" pitchFamily="2" charset="-122"/>
                <a:cs typeface="Times New Roman" panose="02020603050405020304" charset="0"/>
                <a:sym typeface="+mn-ea"/>
              </a:rPr>
              <a:t> quickly in hot weather.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4. 她的爸爸是一名警察。</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Her father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112645" y="2700020"/>
            <a:ext cx="2726690"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goes bad</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504565" y="4163695"/>
            <a:ext cx="5183505" cy="645160"/>
          </a:xfrm>
          <a:prstGeom prst="rect">
            <a:avLst/>
          </a:prstGeom>
          <a:noFill/>
        </p:spPr>
        <p:txBody>
          <a:bodyPr wrap="square" rtlCol="0">
            <a:spAutoFit/>
          </a:bodyPr>
          <a:p>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is a policeman</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986790"/>
            <a:ext cx="10129520"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 </a:t>
            </a:r>
            <a:r>
              <a:rPr sz="3600" b="1" dirty="0" smtClean="0">
                <a:latin typeface="Times New Roman" panose="02020603050405020304" charset="0"/>
                <a:ea typeface="宋体" panose="02010600030101010101" pitchFamily="2" charset="-122"/>
                <a:cs typeface="Times New Roman" panose="02020603050405020304" charset="0"/>
                <a:sym typeface="+mn-ea"/>
              </a:rPr>
              <a:t>do you like the yellow dress?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—It looks nice.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What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How</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Where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44399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8380" y="1062355"/>
            <a:ext cx="1017460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—The movie </a:t>
            </a:r>
            <a:r>
              <a:rPr sz="3600" b="1" i="1" dirty="0" smtClean="0">
                <a:latin typeface="Times New Roman" panose="02020603050405020304" charset="0"/>
                <a:ea typeface="宋体" panose="02010600030101010101" pitchFamily="2" charset="-122"/>
                <a:cs typeface="Times New Roman" panose="02020603050405020304" charset="0"/>
                <a:sym typeface="+mn-ea"/>
              </a:rPr>
              <a:t>Cliff Walkers</a:t>
            </a:r>
            <a:r>
              <a:rPr sz="3600" b="1" dirty="0" smtClean="0">
                <a:latin typeface="Times New Roman" panose="02020603050405020304" charset="0"/>
                <a:ea typeface="宋体" panose="02010600030101010101" pitchFamily="2" charset="-122"/>
                <a:cs typeface="Times New Roman" panose="02020603050405020304" charset="0"/>
                <a:sym typeface="+mn-ea"/>
              </a:rPr>
              <a:t> is very popular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 </a:t>
            </a:r>
            <a:r>
              <a:rPr sz="3600" b="1" dirty="0" smtClean="0">
                <a:latin typeface="Times New Roman" panose="02020603050405020304" charset="0"/>
                <a:ea typeface="宋体" panose="02010600030101010101" pitchFamily="2" charset="-122"/>
                <a:cs typeface="Times New Roman" panose="02020603050405020304" charset="0"/>
                <a:sym typeface="+mn-ea"/>
              </a:rPr>
              <a:t>students.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—That’s right. I’d like to get a ticket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 this film.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with; to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for; to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with; of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690245"/>
            <a:ext cx="9596120" cy="547751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—I want to know the history of the town. Do you know when it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—You can search the Internet for some information.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came out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came back to life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came into being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24635" y="92138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3015" y="1386840"/>
            <a:ext cx="957135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The scientist received the medal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his great work in the field.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because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because of</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71930" y="18262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4323080"/>
          </a:xfrm>
          <a:prstGeom prst="rect">
            <a:avLst/>
          </a:prstGeom>
          <a:noFill/>
        </p:spPr>
        <p:txBody>
          <a:bodyPr wrap="square" rtlCol="0" anchor="t">
            <a:spAutoFit/>
          </a:bodyPr>
          <a:p>
            <a:pPr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    )5. —Hello,  may I speak to Mr. Green?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—I’m afraid not. He’s having a meeting.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Could you please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later?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A. ring him up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B. build him up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5500"/>
              </a:lnSpc>
            </a:pPr>
            <a:r>
              <a:rPr sz="3600" b="1" dirty="0" smtClean="0">
                <a:latin typeface="Times New Roman" panose="02020603050405020304" charset="0"/>
                <a:ea typeface="宋体" panose="02010600030101010101" pitchFamily="2" charset="-122"/>
                <a:cs typeface="Times New Roman" panose="02020603050405020304" charset="0"/>
                <a:sym typeface="+mn-ea"/>
              </a:rPr>
              <a:t>C. cheer him up</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13411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The pop singer has a sweet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and her songs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very beautiful.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sound</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sounds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voice</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sound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1"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voice</a:t>
            </a:r>
            <a:r>
              <a:rPr lang="en-US"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sounds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1887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Not only Chinese kids but also western kids are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the book </a:t>
            </a:r>
            <a:r>
              <a:rPr sz="3600" b="1" i="1" dirty="0" smtClean="0">
                <a:latin typeface="Times New Roman" panose="02020603050405020304" charset="0"/>
                <a:ea typeface="宋体" panose="02010600030101010101" pitchFamily="2" charset="-122"/>
                <a:cs typeface="Times New Roman" panose="02020603050405020304" charset="0"/>
                <a:sym typeface="+mn-ea"/>
              </a:rPr>
              <a:t>Journey to the West</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interested in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B. good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worried about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—I caught the bus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but it was close.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—You were lucky.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at first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fact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in the end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5970" y="764540"/>
            <a:ext cx="10207625" cy="6054725"/>
          </a:xfrm>
          <a:prstGeom prst="rect">
            <a:avLst/>
          </a:prstGeom>
          <a:noFill/>
        </p:spPr>
        <p:txBody>
          <a:bodyPr wrap="square" rtlCol="0">
            <a:spAutoFit/>
          </a:bodyPr>
          <a:p>
            <a:pPr fontAlgn="auto">
              <a:lnSpc>
                <a:spcPts val="5000"/>
              </a:lnSpc>
            </a:pPr>
            <a:r>
              <a:rPr sz="2800" b="1">
                <a:latin typeface="宋体" panose="02010600030101010101" pitchFamily="2" charset="-122"/>
                <a:ea typeface="宋体" panose="02010600030101010101" pitchFamily="2" charset="-122"/>
                <a:cs typeface="宋体" panose="02010600030101010101" pitchFamily="2" charset="-122"/>
              </a:rPr>
              <a:t>(A)根据语境、音标或所给单词的提示完成句子，每空一词</a:t>
            </a:r>
            <a:r>
              <a:rPr lang="zh-CN" sz="3600" b="1">
                <a:ea typeface="宋体" panose="02010600030101010101" pitchFamily="2" charset="-122"/>
                <a:cs typeface="Times New Roman" panose="02020603050405020304" charset="0"/>
              </a:rPr>
              <a:t>。</a:t>
            </a:r>
            <a:endParaRPr lang="zh-CN" sz="3600" b="1">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1. Nowadays,  online shopping can meet </a:t>
            </a:r>
            <a:r>
              <a:rPr lang="en-US" altLang="zh-CN" sz="3600" b="1">
                <a:latin typeface="Times New Roman" panose="02020603050405020304" charset="0"/>
                <a:ea typeface="宋体" panose="02010600030101010101" pitchFamily="2" charset="-122"/>
                <a:cs typeface="Times New Roman" panose="02020603050405020304" charset="0"/>
              </a:rPr>
              <a:t>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/ˈɔːlməʊst/ all our needs.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2. —How will you celebrate your birthday?</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    </a:t>
            </a:r>
            <a:r>
              <a:rPr lang="zh-CN" sz="3600" b="1">
                <a:latin typeface="Times New Roman" panose="02020603050405020304" charset="0"/>
                <a:ea typeface="宋体" panose="02010600030101010101" pitchFamily="2" charset="-122"/>
                <a:cs typeface="Times New Roman" panose="02020603050405020304" charset="0"/>
              </a:rPr>
              <a:t>—I</a:t>
            </a:r>
            <a:r>
              <a:rPr lang="en-US" altLang="zh-CN" sz="3600" b="1">
                <a:latin typeface="Times New Roman" panose="02020603050405020304" charset="0"/>
                <a:ea typeface="宋体" panose="02010600030101010101" pitchFamily="2" charset="-122"/>
                <a:cs typeface="Times New Roman" panose="02020603050405020304" charset="0"/>
              </a:rPr>
              <a:t>’</a:t>
            </a:r>
            <a:r>
              <a:rPr lang="zh-CN" sz="3600" b="1">
                <a:latin typeface="Times New Roman" panose="02020603050405020304" charset="0"/>
                <a:ea typeface="宋体" panose="02010600030101010101" pitchFamily="2" charset="-122"/>
                <a:cs typeface="Times New Roman" panose="02020603050405020304" charset="0"/>
              </a:rPr>
              <a:t>d like to </a:t>
            </a:r>
            <a:r>
              <a:rPr lang="en-US" altLang="zh-CN" sz="3600" b="1">
                <a:latin typeface="Times New Roman" panose="02020603050405020304" charset="0"/>
                <a:ea typeface="宋体" panose="02010600030101010101" pitchFamily="2" charset="-122"/>
                <a:cs typeface="Times New Roman" panose="02020603050405020304" charset="0"/>
              </a:rPr>
              <a:t>_____ </a:t>
            </a:r>
            <a:r>
              <a:rPr lang="zh-CN" sz="3600" b="1">
                <a:latin typeface="Times New Roman" panose="02020603050405020304" charset="0"/>
                <a:ea typeface="宋体" panose="02010600030101010101" pitchFamily="2" charset="-122"/>
                <a:cs typeface="Times New Roman" panose="02020603050405020304" charset="0"/>
              </a:rPr>
              <a:t>/ɪnˈvaɪt/ some friends to have</a:t>
            </a:r>
            <a:r>
              <a:rPr lang="en-US" altLang="zh-CN" sz="3600" b="1">
                <a:latin typeface="Times New Roman" panose="02020603050405020304" charset="0"/>
                <a:ea typeface="宋体" panose="02010600030101010101" pitchFamily="2" charset="-122"/>
                <a:cs typeface="Times New Roman" panose="02020603050405020304" charset="0"/>
              </a:rPr>
              <a:t>  </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a party.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3. The big </a:t>
            </a:r>
            <a:r>
              <a:rPr lang="en-US" altLang="zh-CN" sz="3600" b="1">
                <a:latin typeface="Times New Roman" panose="02020603050405020304" charset="0"/>
                <a:ea typeface="宋体" panose="02010600030101010101" pitchFamily="2" charset="-122"/>
                <a:cs typeface="Times New Roman" panose="02020603050405020304" charset="0"/>
              </a:rPr>
              <a:t>______</a:t>
            </a:r>
            <a:r>
              <a:rPr lang="zh-CN" sz="3600" b="1">
                <a:latin typeface="Times New Roman" panose="02020603050405020304" charset="0"/>
                <a:ea typeface="宋体" panose="02010600030101010101" pitchFamily="2" charset="-122"/>
                <a:cs typeface="Times New Roman" panose="02020603050405020304" charset="0"/>
              </a:rPr>
              <a:t>on my teacher</a:t>
            </a:r>
            <a:r>
              <a:rPr lang="en-US" altLang="zh-CN" sz="3600" b="1">
                <a:latin typeface="Times New Roman" panose="02020603050405020304" charset="0"/>
                <a:ea typeface="宋体" panose="02010600030101010101" pitchFamily="2" charset="-122"/>
                <a:cs typeface="Times New Roman" panose="02020603050405020304" charset="0"/>
              </a:rPr>
              <a:t>’</a:t>
            </a:r>
            <a:r>
              <a:rPr lang="zh-CN" sz="3600" b="1">
                <a:latin typeface="Times New Roman" panose="02020603050405020304" charset="0"/>
                <a:ea typeface="宋体" panose="02010600030101010101" pitchFamily="2" charset="-122"/>
                <a:cs typeface="Times New Roman" panose="02020603050405020304" charset="0"/>
              </a:rPr>
              <a:t>s face shows he is</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sz="3600" b="1">
                <a:latin typeface="Times New Roman" panose="02020603050405020304" charset="0"/>
                <a:ea typeface="宋体" panose="02010600030101010101" pitchFamily="2" charset="-122"/>
                <a:cs typeface="Times New Roman" panose="02020603050405020304" charset="0"/>
              </a:rPr>
              <a:t>happy with our work.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8886190" y="145034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almost</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775075" y="332994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invite</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2962910" y="463042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smile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Our music teacher often teaches us</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a:t>
            </a:r>
            <a:r>
              <a:rPr sz="3600" b="1" dirty="0" smtClean="0">
                <a:latin typeface="Times New Roman" panose="02020603050405020304" charset="0"/>
                <a:ea typeface="宋体" panose="02010600030101010101" pitchFamily="2" charset="-122"/>
                <a:cs typeface="Times New Roman" panose="02020603050405020304" charset="0"/>
                <a:sym typeface="+mn-ea"/>
              </a:rPr>
              <a:t>  wonderful songs in class.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singing</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to sing</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935990"/>
            <a:ext cx="10888345"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—I missed the football match last night. I was busy with my work.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But you can watch it on the Internet.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That’s great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What a pity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How lucky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116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09440" y="3570605"/>
            <a:ext cx="55568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because</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94155" y="4495165"/>
            <a:ext cx="97110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 is sad because his kite is broken./</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 was crying because someone broke his kite.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09440" y="748665"/>
            <a:ext cx="2880000" cy="2821936"/>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37760" y="3543300"/>
            <a:ext cx="2711450"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used to</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06675" y="4467860"/>
            <a:ext cx="10119360"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 used to walk to school./</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She used to go to school on foot.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853305" y="764540"/>
            <a:ext cx="2880000" cy="2822629"/>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44340" y="3618865"/>
            <a:ext cx="459803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excited</a:t>
            </a:r>
            <a:r>
              <a:rPr lang="zh-CN"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because of</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3885" y="4380865"/>
            <a:ext cx="959167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They are/feel very excited because of the (exciting) movie.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695825" y="748665"/>
            <a:ext cx="2880000" cy="28800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13580" y="3525520"/>
            <a:ext cx="3959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lose,  upset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6035" y="4323715"/>
            <a:ext cx="113112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man lost his wallet and he felt very upset./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He is very upset because he lost his wallet.</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13580" y="850265"/>
            <a:ext cx="2880000" cy="289175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59020" y="3626485"/>
            <a:ext cx="431736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smell</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42310" y="4551045"/>
            <a:ext cx="68916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flowers smell nice.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54525" y="909955"/>
            <a:ext cx="2880000" cy="2915122"/>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6105" y="764540"/>
            <a:ext cx="10883900" cy="573405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My son Joey was born with club feet(</a:t>
            </a:r>
            <a:r>
              <a:rPr sz="3200" b="1">
                <a:latin typeface="宋体" panose="02010600030101010101" pitchFamily="2" charset="-122"/>
                <a:ea typeface="宋体" panose="02010600030101010101" pitchFamily="2" charset="-122"/>
                <a:cs typeface="Times New Roman" panose="02020603050405020304" charset="0"/>
                <a:sym typeface="+mn-ea"/>
              </a:rPr>
              <a:t>畸形足</a:t>
            </a:r>
            <a:r>
              <a:rPr sz="3200" b="1">
                <a:latin typeface="Times New Roman" panose="02020603050405020304" charset="0"/>
                <a:ea typeface="宋体" panose="02010600030101010101" pitchFamily="2" charset="-122"/>
                <a:cs typeface="Times New Roman" panose="02020603050405020304" charset="0"/>
                <a:sym typeface="+mn-ea"/>
              </a:rPr>
              <a:t>). The doctors said that with treatment he would be </a:t>
            </a: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/ˈeɪbl/ to walk normally,  but would never run very well. My son </a:t>
            </a:r>
            <a:endParaRPr sz="32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000"/>
              </a:lnSpc>
              <a:buNone/>
            </a:pP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(spend) the first three years of his life in hospital. By the time he was eight,  you wouldn’t know he had a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/ˈprɒbləm/ when you saw him walk. The children in our neighborhood ran around  during play,  and Joey would jump and run and play,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We didn’t tell him that he probably couldn’t run as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(good) as the other children. So he didn’t know.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134475" y="1277620"/>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able</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929005" y="2275205"/>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spent</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9834880" y="285877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problem</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5474335" y="430085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too</a:t>
            </a:r>
            <a:endParaRPr lang="en-US" altLang="zh-CN" sz="32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5367655" y="488442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well</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1510" y="882650"/>
            <a:ext cx="10368280" cy="5092700"/>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In the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grade,  he decided to try out for the cross</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country team. Every day he trained with the team. He worked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(hard) and ran more than the others—perhaps he sensed that the abilities that seemed to come naturally to so many others did not come naturally to him. The whole team ran,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only the top seven runners had the potential(可能性) to score points for the school.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915285" y="102489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seventh</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2915285" y="225361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harder</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4656455" y="414020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but</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985" y="748665"/>
            <a:ext cx="11327130" cy="624713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We didn’t tell him he probably couldn’t make the team,  so he didn’t know. He went on to run four to five miles a day,  every day—even on the day he had a high fever. I was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lang="en-US" sz="3200" b="1" u="sng">
                <a:noFill/>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/ˈwʌrid/,  so I went to look for him after school. I found him running all alone.  The sweat</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汗水</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ran down his face and his eyes were glassy(呆滞的) from his fever. Yet he looked straight ahead and kept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(run). Two weeks later,  the names of the team runners were called. Joey made the team. He was number six on the list. He was in seventh grade—the other six team members were all eighth graders. We never told him he couldn’t do it, so he didn’t know. He just did it.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六</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13010" y="170053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worried</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750945" y="378015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running</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4065" y="764540"/>
            <a:ext cx="10729595" cy="4258945"/>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(A)根据语境、音标或所给单词的提示完成句子，每空一词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lang="zh-CN" sz="3600" b="1">
                <a:latin typeface="Times New Roman" panose="02020603050405020304" charset="0"/>
                <a:ea typeface="宋体" panose="02010600030101010101" pitchFamily="2" charset="-122"/>
                <a:cs typeface="Times New Roman" panose="02020603050405020304" charset="0"/>
              </a:rPr>
              <a:t>4. Keeping the watermelon in the fridge for a while can make it</a:t>
            </a:r>
            <a:r>
              <a:rPr lang="en-US" altLang="zh-CN" sz="3600" b="1">
                <a:latin typeface="Times New Roman" panose="02020603050405020304" charset="0"/>
                <a:ea typeface="宋体" panose="02010600030101010101" pitchFamily="2" charset="-122"/>
                <a:cs typeface="Times New Roman" panose="02020603050405020304" charset="0"/>
              </a:rPr>
              <a:t> _____</a:t>
            </a:r>
            <a:r>
              <a:rPr lang="zh-CN" sz="3600" b="1">
                <a:latin typeface="Times New Roman" panose="02020603050405020304" charset="0"/>
                <a:ea typeface="宋体" panose="02010600030101010101" pitchFamily="2" charset="-122"/>
                <a:cs typeface="Times New Roman" panose="02020603050405020304" charset="0"/>
              </a:rPr>
              <a:t> (taste) nicer.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lang="zh-CN" sz="3600" b="1">
                <a:latin typeface="Times New Roman" panose="02020603050405020304" charset="0"/>
                <a:ea typeface="宋体" panose="02010600030101010101" pitchFamily="2" charset="-122"/>
                <a:cs typeface="Times New Roman" panose="02020603050405020304" charset="0"/>
              </a:rPr>
              <a:t>5. Last year</a:t>
            </a:r>
            <a:r>
              <a:rPr lang="en-US" altLang="zh-CN" sz="3600" b="1">
                <a:latin typeface="Times New Roman" panose="02020603050405020304" charset="0"/>
                <a:ea typeface="宋体" panose="02010600030101010101" pitchFamily="2" charset="-122"/>
                <a:cs typeface="Times New Roman" panose="02020603050405020304" charset="0"/>
              </a:rPr>
              <a:t>, </a:t>
            </a:r>
            <a:r>
              <a:rPr lang="zh-CN" sz="3600" b="1">
                <a:latin typeface="Times New Roman" panose="02020603050405020304" charset="0"/>
                <a:ea typeface="宋体" panose="02010600030101010101" pitchFamily="2" charset="-122"/>
                <a:cs typeface="Times New Roman" panose="02020603050405020304" charset="0"/>
              </a:rPr>
              <a:t>China </a:t>
            </a:r>
            <a:r>
              <a:rPr lang="en-US" altLang="zh-CN" sz="3600" b="1">
                <a:latin typeface="Times New Roman" panose="02020603050405020304" charset="0"/>
                <a:ea typeface="宋体" panose="02010600030101010101" pitchFamily="2" charset="-122"/>
                <a:cs typeface="Times New Roman" panose="02020603050405020304" charset="0"/>
              </a:rPr>
              <a:t>_________</a:t>
            </a:r>
            <a:r>
              <a:rPr lang="zh-CN" sz="3600" b="1">
                <a:latin typeface="Times New Roman" panose="02020603050405020304" charset="0"/>
                <a:ea typeface="宋体" panose="02010600030101010101" pitchFamily="2" charset="-122"/>
                <a:cs typeface="Times New Roman" panose="02020603050405020304" charset="0"/>
              </a:rPr>
              <a:t> (surprise) the world with over 1 billion doses of COVID</a:t>
            </a:r>
            <a:r>
              <a:rPr lang="en-US" altLang="zh-CN" sz="3600" b="1">
                <a:latin typeface="Times New Roman" panose="02020603050405020304" charset="0"/>
                <a:ea typeface="宋体" panose="02010600030101010101" pitchFamily="2" charset="-122"/>
                <a:cs typeface="Times New Roman" panose="02020603050405020304" charset="0"/>
              </a:rPr>
              <a:t>-</a:t>
            </a:r>
            <a:r>
              <a:rPr lang="zh-CN" sz="3600" b="1">
                <a:latin typeface="Times New Roman" panose="02020603050405020304" charset="0"/>
                <a:ea typeface="宋体" panose="02010600030101010101" pitchFamily="2" charset="-122"/>
                <a:cs typeface="Times New Roman" panose="02020603050405020304" charset="0"/>
              </a:rPr>
              <a:t>19 vaccines(疫苗). </a:t>
            </a: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3214370" y="257175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taste</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4822825" y="338328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surprised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0720" y="640080"/>
            <a:ext cx="10474960" cy="6375400"/>
          </a:xfrm>
          <a:prstGeom prst="rect">
            <a:avLst/>
          </a:prstGeom>
          <a:noFill/>
        </p:spPr>
        <p:txBody>
          <a:bodyPr wrap="square" rtlCol="0">
            <a:spAutoFit/>
          </a:bodyPr>
          <a:p>
            <a:pPr indent="812800" algn="just" fontAlgn="auto">
              <a:lnSpc>
                <a:spcPts val="5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Beijing Opera began to take shape in 1790 when the famous four Anhui opera troupes(戏班) came to Beijing. Its music and singing </a:t>
            </a: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r>
              <a:rPr sz="3200" b="1" i="1">
                <a:latin typeface="Times New Roman" panose="02020603050405020304" charset="0"/>
                <a:ea typeface="宋体" panose="02010600030101010101" pitchFamily="2" charset="-122"/>
                <a:cs typeface="Times New Roman" panose="02020603050405020304" charset="0"/>
                <a:sym typeface="+mn-ea"/>
              </a:rPr>
              <a:t>Xipi</a:t>
            </a:r>
            <a:r>
              <a:rPr sz="3200" b="1">
                <a:latin typeface="Times New Roman" panose="02020603050405020304" charset="0"/>
                <a:ea typeface="宋体" panose="02010600030101010101" pitchFamily="2" charset="-122"/>
                <a:cs typeface="Times New Roman" panose="02020603050405020304" charset="0"/>
                <a:sym typeface="+mn-ea"/>
              </a:rPr>
              <a:t> and </a:t>
            </a:r>
            <a:r>
              <a:rPr sz="3200" b="1" i="1">
                <a:latin typeface="Times New Roman" panose="02020603050405020304" charset="0"/>
                <a:ea typeface="宋体" panose="02010600030101010101" pitchFamily="2" charset="-122"/>
                <a:cs typeface="Times New Roman" panose="02020603050405020304" charset="0"/>
                <a:sym typeface="+mn-ea"/>
              </a:rPr>
              <a:t>Er</a:t>
            </a:r>
            <a:r>
              <a:rPr lang="en-US" sz="3200" b="1" i="1">
                <a:latin typeface="Times New Roman" panose="02020603050405020304" charset="0"/>
                <a:ea typeface="宋体" panose="02010600030101010101" pitchFamily="2" charset="-122"/>
                <a:cs typeface="Times New Roman" panose="02020603050405020304" charset="0"/>
                <a:sym typeface="+mn-ea"/>
              </a:rPr>
              <a:t>-</a:t>
            </a:r>
            <a:r>
              <a:rPr sz="3200" b="1" i="1">
                <a:latin typeface="Times New Roman" panose="02020603050405020304" charset="0"/>
                <a:ea typeface="宋体" panose="02010600030101010101" pitchFamily="2" charset="-122"/>
                <a:cs typeface="Times New Roman" panose="02020603050405020304" charset="0"/>
                <a:sym typeface="+mn-ea"/>
              </a:rPr>
              <a:t>huang</a:t>
            </a:r>
            <a:r>
              <a:rPr sz="3200" b="1">
                <a:latin typeface="Times New Roman" panose="02020603050405020304" charset="0"/>
                <a:ea typeface="宋体" panose="02010600030101010101" pitchFamily="2" charset="-122"/>
                <a:cs typeface="Times New Roman" panose="02020603050405020304" charset="0"/>
                <a:sym typeface="+mn-ea"/>
              </a:rPr>
              <a:t> in Anhui and Hubei. Its </a:t>
            </a: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are all beautiful and colorful. Different characters</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角色</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different kinds of clothes,  dark or light,  long or short. </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1. A. hear from</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learn from</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come from</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2. A. clothes</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pictures</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songs</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3. A. make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wear</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like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781550" y="200279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040380" y="269621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4215765" y="327977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9590" y="950595"/>
            <a:ext cx="11132185" cy="5734050"/>
          </a:xfrm>
          <a:prstGeom prst="rect">
            <a:avLst/>
          </a:prstGeom>
          <a:noFill/>
        </p:spPr>
        <p:txBody>
          <a:bodyPr wrap="square" rtlCol="0">
            <a:spAutoFit/>
          </a:bodyPr>
          <a:p>
            <a:pPr indent="0" algn="just" fontAlgn="auto">
              <a:lnSpc>
                <a:spcPts val="5000"/>
              </a:lnSpc>
              <a:buNone/>
            </a:pPr>
            <a:r>
              <a:rPr sz="3200" b="1">
                <a:latin typeface="Times New Roman" panose="02020603050405020304" charset="0"/>
                <a:ea typeface="宋体" panose="02010600030101010101" pitchFamily="2" charset="-122"/>
                <a:cs typeface="Times New Roman" panose="02020603050405020304" charset="0"/>
                <a:sym typeface="+mn-ea"/>
              </a:rPr>
              <a:t>People like to watch these clothes because they are very special. Beijing Opera is also famous for its stories,  beautiful facial paintings,  wonderful gestures and so on. This kind of opera is very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with Chinese people. And now more and more young people are becoming interested in it. Many children started to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Beijing Opera when they were very young.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4. A. popular</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strict</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busy</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5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5. A. change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learn</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take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760220" y="290893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865505" y="424243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867410"/>
            <a:ext cx="10598785" cy="5990590"/>
          </a:xfrm>
          <a:prstGeom prst="rect">
            <a:avLst/>
          </a:prstGeom>
          <a:noFill/>
        </p:spPr>
        <p:txBody>
          <a:bodyPr wrap="square" rtlCol="0">
            <a:spAutoFit/>
          </a:bodyPr>
          <a:p>
            <a:pPr indent="812800" algn="just" fontAlgn="auto">
              <a:lnSpc>
                <a:spcPts val="6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Stories in Beijing Opera are very interesting. Some of them are from history books,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most are from literature(文学作品),  such as famous novels. The people in the story usually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many problems in their life. They often show lots of feelings.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6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6. A. because</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so</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while</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6000"/>
              </a:lnSpc>
              <a:buNone/>
              <a:extLst>
                <a:ext uri="{35155182-B16C-46BC-9424-99874614C6A1}">
                  <wpsdc:indentchars xmlns:wpsdc="http://www.wps.cn/officeDocument/2017/drawingmlCustomData" val="200" checksum="3877492575"/>
                </a:ext>
              </a:extLst>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7. A. meet</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feel</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hear</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ts val="4000"/>
              </a:lnSpc>
              <a:buNone/>
              <a:extLst>
                <a:ext uri="{35155182-B16C-46BC-9424-99874614C6A1}">
                  <wpsdc:indentchars xmlns:wpsdc="http://www.wps.cn/officeDocument/2017/drawingmlCustomData" val="200" checksum="3877492575"/>
                </a:ext>
              </a:extLst>
            </a:pP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393940" y="180721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4266565" y="3317875"/>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9330" y="764540"/>
            <a:ext cx="10598785" cy="5477510"/>
          </a:xfrm>
          <a:prstGeom prst="rect">
            <a:avLst/>
          </a:prstGeom>
          <a:noFill/>
        </p:spPr>
        <p:txBody>
          <a:bodyPr wrap="square" rtlCol="0">
            <a:spAutoFit/>
          </a:bodyPr>
          <a:p>
            <a:pPr indent="0" algn="just" fontAlgn="auto">
              <a:lnSpc>
                <a:spcPts val="6000"/>
              </a:lnSpc>
              <a:buNone/>
            </a:pPr>
            <a:r>
              <a:rPr sz="3200" b="1">
                <a:latin typeface="Times New Roman" panose="02020603050405020304" charset="0"/>
                <a:ea typeface="宋体" panose="02010600030101010101" pitchFamily="2" charset="-122"/>
                <a:cs typeface="Times New Roman" panose="02020603050405020304" charset="0"/>
                <a:sym typeface="+mn-ea"/>
              </a:rPr>
              <a:t>Sometimes they feel angry and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sometimes they feel excited and happy. But finally they will find some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to deal with the problems. The stories usually end with people all living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t>
            </a:r>
            <a:endParaRPr sz="32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60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8. A. surprised</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sad</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tired</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60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9. A. ways</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places</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roads</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6000"/>
              </a:lnSpc>
              <a:buNone/>
            </a:pP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10. A. quietly</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B. sadly</a:t>
            </a:r>
            <a:r>
              <a:rPr lang="en-US" sz="32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200" b="1">
                <a:solidFill>
                  <a:srgbClr val="0070C0"/>
                </a:solidFill>
                <a:latin typeface="Times New Roman" panose="02020603050405020304" charset="0"/>
                <a:ea typeface="宋体" panose="02010600030101010101" pitchFamily="2" charset="-122"/>
                <a:cs typeface="Times New Roman" panose="02020603050405020304" charset="0"/>
                <a:sym typeface="+mn-ea"/>
              </a:rPr>
              <a:t>C. happily</a:t>
            </a:r>
            <a:endParaRPr sz="32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七、</a:t>
            </a:r>
            <a:r>
              <a:rPr lang="zh-CN" altLang="en-US" sz="2400" b="1" dirty="0">
                <a:solidFill>
                  <a:schemeClr val="bg2"/>
                </a:solidFill>
                <a:latin typeface="微软雅黑" panose="020B0503020204020204" pitchFamily="34" charset="-122"/>
                <a:ea typeface="微软雅黑" panose="020B0503020204020204" pitchFamily="34" charset="-122"/>
              </a:rPr>
              <a:t>完形填空。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38340" y="100711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110865" y="321183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a:t>
            </a:r>
            <a:endParaRPr lang="en-US" altLang="zh-CN" sz="32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10450830" y="1720850"/>
            <a:ext cx="174117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4065" y="764540"/>
            <a:ext cx="10963910" cy="5092700"/>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 每空一词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lang="en-US" altLang="zh-CN" sz="3600" b="1">
                <a:latin typeface="Times New Roman" panose="02020603050405020304" charset="0"/>
                <a:ea typeface="宋体" panose="02010600030101010101" pitchFamily="2" charset="-122"/>
                <a:cs typeface="Times New Roman" panose="02020603050405020304" charset="0"/>
              </a:rPr>
              <a:t>1</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Many people are </a:t>
            </a:r>
            <a:r>
              <a:rPr lang="en-US" sz="3600" b="1">
                <a:latin typeface="Times New Roman" panose="02020603050405020304" charset="0"/>
                <a:ea typeface="宋体" panose="02010600030101010101" pitchFamily="2" charset="-122"/>
                <a:cs typeface="Times New Roman" panose="02020603050405020304" charset="0"/>
              </a:rPr>
              <a:t>________ </a:t>
            </a:r>
            <a:r>
              <a:rPr sz="3600" b="1">
                <a:latin typeface="Times New Roman" panose="02020603050405020304" charset="0"/>
                <a:ea typeface="宋体" panose="02010600030101010101" pitchFamily="2" charset="-122"/>
                <a:cs typeface="Times New Roman" panose="02020603050405020304" charset="0"/>
              </a:rPr>
              <a:t>(worry) about food safety these days</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lang="en-US" altLang="zh-CN" sz="3600" b="1">
                <a:latin typeface="Times New Roman" panose="02020603050405020304" charset="0"/>
                <a:ea typeface="宋体" panose="02010600030101010101" pitchFamily="2" charset="-122"/>
                <a:cs typeface="Times New Roman" panose="02020603050405020304" charset="0"/>
              </a:rPr>
              <a:t>2</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I like bread and butter because it tastes </a:t>
            </a:r>
            <a:r>
              <a:rPr lang="en-US" sz="3600" b="1">
                <a:latin typeface="Times New Roman" panose="02020603050405020304" charset="0"/>
                <a:ea typeface="宋体" panose="02010600030101010101" pitchFamily="2" charset="-122"/>
                <a:cs typeface="Times New Roman" panose="02020603050405020304" charset="0"/>
              </a:rPr>
              <a:t>_____ </a:t>
            </a:r>
            <a:r>
              <a:rPr sz="3600" b="1">
                <a:latin typeface="Times New Roman" panose="02020603050405020304" charset="0"/>
                <a:ea typeface="宋体" panose="02010600030101010101" pitchFamily="2" charset="-122"/>
                <a:cs typeface="Times New Roman" panose="02020603050405020304" charset="0"/>
              </a:rPr>
              <a:t>(well)</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lang="zh-CN" sz="3600" b="1">
                <a:latin typeface="Times New Roman" panose="02020603050405020304" charset="0"/>
                <a:ea typeface="宋体" panose="02010600030101010101" pitchFamily="2" charset="-122"/>
                <a:cs typeface="Times New Roman" panose="02020603050405020304" charset="0"/>
              </a:rPr>
              <a:t>3. Other countries are all</a:t>
            </a:r>
            <a:r>
              <a:rPr lang="en-US" altLang="zh-CN" sz="3600" b="1">
                <a:latin typeface="Times New Roman" panose="02020603050405020304" charset="0"/>
                <a:ea typeface="宋体" panose="02010600030101010101" pitchFamily="2" charset="-122"/>
                <a:cs typeface="Times New Roman" panose="02020603050405020304" charset="0"/>
              </a:rPr>
              <a:t> ____________</a:t>
            </a:r>
            <a:r>
              <a:rPr lang="zh-CN" sz="3600" b="1">
                <a:latin typeface="Times New Roman" panose="02020603050405020304" charset="0"/>
                <a:ea typeface="宋体" panose="02010600030101010101" pitchFamily="2" charset="-122"/>
                <a:cs typeface="Times New Roman" panose="02020603050405020304" charset="0"/>
              </a:rPr>
              <a:t> (disappoint) with Japan</a:t>
            </a:r>
            <a:r>
              <a:rPr lang="en-US" altLang="zh-CN" sz="3600" b="1">
                <a:latin typeface="Times New Roman" panose="02020603050405020304" charset="0"/>
                <a:ea typeface="宋体" panose="02010600030101010101" pitchFamily="2" charset="-122"/>
                <a:cs typeface="Times New Roman" panose="02020603050405020304" charset="0"/>
              </a:rPr>
              <a:t>’</a:t>
            </a:r>
            <a:r>
              <a:rPr lang="zh-CN" sz="3600" b="1">
                <a:latin typeface="Times New Roman" panose="02020603050405020304" charset="0"/>
                <a:ea typeface="宋体" panose="02010600030101010101" pitchFamily="2" charset="-122"/>
                <a:cs typeface="Times New Roman" panose="02020603050405020304" charset="0"/>
              </a:rPr>
              <a:t>s polluted water plan.</a:t>
            </a: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822825" y="179451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worried</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9121775" y="341947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good</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5925185" y="4269740"/>
            <a:ext cx="30886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disappointed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18713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16757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 词汇。</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4065" y="764540"/>
            <a:ext cx="10729595" cy="3425190"/>
          </a:xfrm>
          <a:prstGeom prst="rect">
            <a:avLst/>
          </a:prstGeom>
          <a:noFill/>
        </p:spPr>
        <p:txBody>
          <a:bodyPr wrap="square" rtlCol="0">
            <a:spAutoFit/>
          </a:bodyPr>
          <a:p>
            <a:pPr fontAlgn="auto">
              <a:lnSpc>
                <a:spcPts val="6500"/>
              </a:lnSpc>
            </a:pPr>
            <a:r>
              <a:rPr sz="2800" b="1">
                <a:latin typeface="宋体" panose="02010600030101010101" pitchFamily="2" charset="-122"/>
                <a:ea typeface="宋体" panose="02010600030101010101" pitchFamily="2" charset="-122"/>
                <a:cs typeface="宋体" panose="02010600030101010101" pitchFamily="2" charset="-122"/>
              </a:rPr>
              <a:t>(B)用括号内所给单词的适当形式填空， 每空一词</a:t>
            </a:r>
            <a:r>
              <a:rPr lang="zh-CN" sz="2800" b="1">
                <a:latin typeface="宋体" panose="02010600030101010101" pitchFamily="2" charset="-122"/>
                <a:ea typeface="宋体" panose="02010600030101010101" pitchFamily="2" charset="-122"/>
                <a:cs typeface="宋体" panose="02010600030101010101" pitchFamily="2" charset="-122"/>
              </a:rPr>
              <a:t>。</a:t>
            </a:r>
            <a:endParaRPr lang="zh-CN" sz="2800" b="1">
              <a:latin typeface="宋体" panose="02010600030101010101" pitchFamily="2" charset="-122"/>
              <a:ea typeface="宋体" panose="02010600030101010101" pitchFamily="2" charset="-122"/>
              <a:cs typeface="宋体" panose="02010600030101010101" pitchFamily="2" charset="-122"/>
            </a:endParaRPr>
          </a:p>
          <a:p>
            <a:pPr fontAlgn="auto">
              <a:lnSpc>
                <a:spcPts val="6500"/>
              </a:lnSpc>
            </a:pPr>
            <a:r>
              <a:rPr lang="zh-CN" sz="3600" b="1">
                <a:latin typeface="Times New Roman" panose="02020603050405020304" charset="0"/>
                <a:ea typeface="宋体" panose="02010600030101010101" pitchFamily="2" charset="-122"/>
                <a:cs typeface="Times New Roman" panose="02020603050405020304" charset="0"/>
              </a:rPr>
              <a:t>4. </a:t>
            </a:r>
            <a:r>
              <a:rPr sz="3600" b="1">
                <a:latin typeface="Times New Roman" panose="02020603050405020304" charset="0"/>
                <a:ea typeface="宋体" panose="02010600030101010101" pitchFamily="2" charset="-122"/>
                <a:cs typeface="Times New Roman" panose="02020603050405020304" charset="0"/>
              </a:rPr>
              <a:t>It </a:t>
            </a:r>
            <a:r>
              <a:rPr lang="en-US" sz="3600" b="1">
                <a:latin typeface="Times New Roman" panose="02020603050405020304" charset="0"/>
                <a:ea typeface="宋体" panose="02010600030101010101" pitchFamily="2" charset="-122"/>
                <a:cs typeface="Times New Roman" panose="02020603050405020304" charset="0"/>
              </a:rPr>
              <a:t>______ </a:t>
            </a:r>
            <a:r>
              <a:rPr sz="3600" b="1">
                <a:latin typeface="Times New Roman" panose="02020603050405020304" charset="0"/>
                <a:ea typeface="宋体" panose="02010600030101010101" pitchFamily="2" charset="-122"/>
                <a:cs typeface="Times New Roman" panose="02020603050405020304" charset="0"/>
              </a:rPr>
              <a:t>(seem) that the ugly duckling(丑小鸭) doesn’t know he is a beautiful swan</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r>
              <a:rPr lang="zh-CN" sz="3600" b="1">
                <a:latin typeface="Times New Roman" panose="02020603050405020304" charset="0"/>
                <a:ea typeface="宋体" panose="02010600030101010101" pitchFamily="2" charset="-122"/>
                <a:cs typeface="Times New Roman" panose="02020603050405020304" charset="0"/>
              </a:rPr>
              <a:t>5. </a:t>
            </a:r>
            <a:r>
              <a:rPr sz="3600" b="1">
                <a:latin typeface="Times New Roman" panose="02020603050405020304" charset="0"/>
                <a:ea typeface="宋体" panose="02010600030101010101" pitchFamily="2" charset="-122"/>
                <a:cs typeface="Times New Roman" panose="02020603050405020304" charset="0"/>
              </a:rPr>
              <a:t>The movie Mr. Bean is very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(interest)</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1841500" y="177673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seems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827520" y="341947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interesting</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8055" y="940435"/>
            <a:ext cx="9825990" cy="4579620"/>
          </a:xfrm>
          <a:prstGeom prst="rect">
            <a:avLst/>
          </a:prstGeom>
          <a:noFill/>
        </p:spPr>
        <p:txBody>
          <a:bodyPr wrap="square" rtlCol="0">
            <a:spAutoFit/>
          </a:bodyPr>
          <a:p>
            <a:pPr fontAlgn="auto">
              <a:lnSpc>
                <a:spcPts val="5000"/>
              </a:lnSpc>
            </a:pPr>
            <a:r>
              <a:rPr lang="zh-CN" altLang="en-US" sz="3600" b="1">
                <a:latin typeface="宋体" panose="02010600030101010101" pitchFamily="2" charset="-122"/>
                <a:ea typeface="宋体" panose="02010600030101010101" pitchFamily="2" charset="-122"/>
                <a:cs typeface="宋体" panose="02010600030101010101" pitchFamily="2" charset="-122"/>
              </a:rPr>
              <a:t>1.请代我们向你的父母道谢。</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Please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 </a:t>
            </a:r>
            <a:r>
              <a:rPr lang="zh-CN" altLang="en-US" sz="3600" b="1">
                <a:latin typeface="Times New Roman" panose="02020603050405020304" charset="0"/>
                <a:ea typeface="宋体" panose="02010600030101010101" pitchFamily="2" charset="-122"/>
                <a:cs typeface="Times New Roman" panose="02020603050405020304" charset="0"/>
              </a:rPr>
              <a:t>for us.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2. 他感到失望因为他买不到《音乐之声》的票。</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He  </a:t>
            </a:r>
            <a:r>
              <a:rPr lang="en-US" altLang="zh-CN" sz="3600" b="1">
                <a:latin typeface="Times New Roman" panose="02020603050405020304" charset="0"/>
                <a:ea typeface="宋体" panose="02010600030101010101" pitchFamily="2" charset="-122"/>
                <a:cs typeface="Times New Roman" panose="02020603050405020304" charset="0"/>
              </a:rPr>
              <a:t>______________________ </a:t>
            </a:r>
            <a:r>
              <a:rPr lang="zh-CN" altLang="en-US" sz="3600" b="1">
                <a:latin typeface="Times New Roman" panose="02020603050405020304" charset="0"/>
                <a:ea typeface="宋体" panose="02010600030101010101" pitchFamily="2" charset="-122"/>
                <a:cs typeface="Times New Roman" panose="02020603050405020304" charset="0"/>
              </a:rPr>
              <a:t>because he wasn</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 </a:t>
            </a:r>
            <a:r>
              <a:rPr lang="zh-CN" altLang="en-US" sz="3600" b="1" i="1">
                <a:latin typeface="Times New Roman" panose="02020603050405020304" charset="0"/>
                <a:ea typeface="宋体" panose="02010600030101010101" pitchFamily="2" charset="-122"/>
                <a:cs typeface="Times New Roman" panose="02020603050405020304" charset="0"/>
              </a:rPr>
              <a:t>The Sound of Music</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3. 这些花闻起来怎么样？</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2703830" y="1594485"/>
            <a:ext cx="603250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say thanks to your parents</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421765" y="2742565"/>
            <a:ext cx="603250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felt disappointed</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able to get a ticket to</a:t>
            </a:r>
            <a:endParaRPr lang="zh-CN" altLang="en-US"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1236980" y="4756150"/>
            <a:ext cx="6032500" cy="645160"/>
          </a:xfrm>
          <a:prstGeom prst="rect">
            <a:avLst/>
          </a:prstGeom>
          <a:noFill/>
        </p:spPr>
        <p:txBody>
          <a:bodyPr wrap="square" rtlCol="0">
            <a:spAutoFit/>
          </a:bodyPr>
          <a:p>
            <a:r>
              <a:rPr lang="zh-CN" altLang="en-US" sz="3600" b="1">
                <a:solidFill>
                  <a:srgbClr val="FF0000"/>
                </a:solidFill>
                <a:latin typeface="Times New Roman" panose="02020603050405020304" charset="0"/>
                <a:cs typeface="Times New Roman" panose="02020603050405020304" charset="0"/>
              </a:rPr>
              <a:t>How do the flowers smell</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9300" y="1324610"/>
            <a:ext cx="10367645" cy="457962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4. 这位父亲很孤独，经常由于吵闹的孩子变得生气。</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The father </a:t>
            </a:r>
            <a:r>
              <a:rPr lang="en-US" altLang="zh-CN" sz="3600" b="1">
                <a:latin typeface="Times New Roman" panose="02020603050405020304" charset="0"/>
                <a:ea typeface="宋体" panose="02010600030101010101" pitchFamily="2" charset="-122"/>
                <a:cs typeface="Times New Roman" panose="02020603050405020304" charset="0"/>
              </a:rPr>
              <a:t>__________</a:t>
            </a:r>
            <a:r>
              <a:rPr lang="zh-CN" altLang="en-US" sz="3600" b="1">
                <a:latin typeface="Times New Roman" panose="02020603050405020304" charset="0"/>
                <a:ea typeface="宋体" panose="02010600030101010101" pitchFamily="2" charset="-122"/>
                <a:cs typeface="Times New Roman" panose="02020603050405020304" charset="0"/>
              </a:rPr>
              <a:t>  and often </a:t>
            </a:r>
            <a:r>
              <a:rPr lang="en-US" altLang="zh-CN" sz="3600" b="1">
                <a:latin typeface="Times New Roman" panose="02020603050405020304" charset="0"/>
                <a:ea typeface="宋体" panose="02010600030101010101" pitchFamily="2" charset="-122"/>
                <a:cs typeface="Times New Roman" panose="02020603050405020304" charset="0"/>
              </a:rPr>
              <a:t>______________</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5. Maria教孩子们唱活泼的歌曲、表演滑稽的短剧以使他们振作起来。</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Maria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1002665" y="1992630"/>
            <a:ext cx="10114280" cy="119888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was lonely</a:t>
            </a:r>
            <a:r>
              <a:rPr lang="en-US" altLang="zh-CN" sz="3600" b="1">
                <a:solidFill>
                  <a:srgbClr val="FF0000"/>
                </a:solidFill>
                <a:latin typeface="Times New Roman" panose="02020603050405020304" charset="0"/>
                <a:cs typeface="Times New Roman" panose="02020603050405020304" charset="0"/>
              </a:rPr>
              <a:t>                     became angry because of the noisy children</a:t>
            </a:r>
            <a:endParaRPr lang="en-US" altLang="zh-CN"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857885" y="4561205"/>
            <a:ext cx="10259060" cy="119888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taught the children to sing lively songs and perform short, funny plays to cheer them up</a:t>
            </a: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87705" y="764540"/>
            <a:ext cx="10815955" cy="624713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★系动词</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(A)根据所学知识，将横线上的内容补充完整</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系动词本身意义不完整，不能单独作谓语，它只有与其他表语一起构成系表结构时才能表达完整的意义。常见的系动词有：最基本的系动词be、感官系动词</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sound</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等</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和表示变化的系动词 </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go，</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lang="en-US" altLang="zh-CN" sz="3600" b="1" dirty="0" smtClean="0">
                <a:latin typeface="Times New Roman" panose="02020603050405020304" charset="0"/>
                <a:ea typeface="宋体" panose="02010600030101010101" pitchFamily="2" charset="-122"/>
                <a:cs typeface="Times New Roman" panose="02020603050405020304" charset="0"/>
                <a:sym typeface="+mn-ea"/>
              </a:rPr>
              <a:t>_______</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等</a:t>
            </a:r>
            <a:r>
              <a:rPr lang="zh-CN" sz="3600" b="1" dirty="0" smtClean="0">
                <a:latin typeface="Times New Roman" panose="02020603050405020304" charset="0"/>
                <a:ea typeface="宋体" panose="02010600030101010101" pitchFamily="2" charset="-122"/>
                <a:cs typeface="Times New Roman" panose="02020603050405020304" charset="0"/>
                <a:sym typeface="+mn-ea"/>
              </a:rPr>
              <a:t>）</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557905" y="394716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look</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5616575" y="394716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feel</a:t>
            </a:r>
            <a:endParaRPr lang="en-US" altLang="zh-CN" sz="3600" b="1">
              <a:solidFill>
                <a:srgbClr val="FF0000"/>
              </a:solidFill>
              <a:latin typeface="Times New Roman" panose="02020603050405020304" charset="0"/>
              <a:cs typeface="Times New Roman" panose="02020603050405020304" charset="0"/>
            </a:endParaRPr>
          </a:p>
        </p:txBody>
      </p:sp>
      <p:sp>
        <p:nvSpPr>
          <p:cNvPr id="7" name="文本框 6"/>
          <p:cNvSpPr txBox="1"/>
          <p:nvPr/>
        </p:nvSpPr>
        <p:spPr>
          <a:xfrm>
            <a:off x="7675245" y="394716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taste</a:t>
            </a:r>
            <a:endParaRPr lang="en-US" altLang="zh-CN" sz="36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9733915" y="394716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smell</a:t>
            </a:r>
            <a:endParaRPr lang="en-US" altLang="zh-CN"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7458710" y="459232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become</a:t>
            </a:r>
            <a:endParaRPr lang="en-US" altLang="zh-CN"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9517380" y="459232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get</a:t>
            </a:r>
            <a:endParaRPr lang="en-US" altLang="zh-CN" sz="3600" b="1">
              <a:solidFill>
                <a:srgbClr val="FF0000"/>
              </a:solidFill>
              <a:latin typeface="Times New Roman" panose="02020603050405020304" charset="0"/>
              <a:cs typeface="Times New Roman" panose="02020603050405020304" charset="0"/>
            </a:endParaRPr>
          </a:p>
        </p:txBody>
      </p:sp>
      <p:sp>
        <p:nvSpPr>
          <p:cNvPr id="11" name="文本框 10"/>
          <p:cNvSpPr txBox="1"/>
          <p:nvPr/>
        </p:nvSpPr>
        <p:spPr>
          <a:xfrm>
            <a:off x="798195" y="5237480"/>
            <a:ext cx="18421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  turn</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14095" y="764540"/>
            <a:ext cx="10617200" cy="6311265"/>
          </a:xfrm>
          <a:prstGeom prst="rect">
            <a:avLst/>
          </a:prstGeom>
          <a:noFill/>
        </p:spPr>
        <p:txBody>
          <a:bodyPr wrap="square" rtlCol="0" anchor="t">
            <a:spAutoFit/>
          </a:bodyPr>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●系动词be后面可以接名词、形容词、代词、数词、 介词短语、副词、不定式等。如：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He is a scientist.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●感官系动词后多跟形容词或名词作表语。如：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The music of the movie sounds wonderful.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●表示变化的系动词become后多跟形容词或名词作表语；get,  go和turn后面常跟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词作表语。如: She became queen in 1952./</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r>
              <a:rPr sz="3600" b="1" dirty="0" smtClean="0">
                <a:latin typeface="Times New Roman" panose="02020603050405020304" charset="0"/>
                <a:ea typeface="宋体" panose="02010600030101010101" pitchFamily="2" charset="-122"/>
                <a:cs typeface="Times New Roman" panose="02020603050405020304" charset="0"/>
                <a:sym typeface="+mn-ea"/>
              </a:rPr>
              <a:t>The leaves turn green in spring.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7278370" y="4140835"/>
            <a:ext cx="1842135"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形容</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7737</Words>
  <Application>WPS 演示</Application>
  <PresentationFormat>宽屏</PresentationFormat>
  <Paragraphs>346</Paragraphs>
  <Slides>34</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518</cp:revision>
  <dcterms:created xsi:type="dcterms:W3CDTF">2019-06-19T02:08:00Z</dcterms:created>
  <dcterms:modified xsi:type="dcterms:W3CDTF">2022-01-13T07:31:02Z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DA854E076F454A268372EF3349D0905B</vt:lpwstr>
  </property>
</Properties>
</file>