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11" r:id="rId3"/>
    <p:sldId id="439" r:id="rId4"/>
    <p:sldId id="492" r:id="rId5"/>
    <p:sldId id="461" r:id="rId6"/>
    <p:sldId id="462" r:id="rId7"/>
    <p:sldId id="463" r:id="rId8"/>
    <p:sldId id="493" r:id="rId9"/>
    <p:sldId id="494" r:id="rId10"/>
    <p:sldId id="465" r:id="rId11"/>
    <p:sldId id="466" r:id="rId12"/>
    <p:sldId id="495" r:id="rId13"/>
    <p:sldId id="496" r:id="rId14"/>
    <p:sldId id="421" r:id="rId15"/>
    <p:sldId id="430" r:id="rId16"/>
    <p:sldId id="431" r:id="rId17"/>
    <p:sldId id="432" r:id="rId18"/>
    <p:sldId id="433" r:id="rId19"/>
    <p:sldId id="467" r:id="rId20"/>
    <p:sldId id="468" r:id="rId21"/>
    <p:sldId id="469" r:id="rId22"/>
    <p:sldId id="470" r:id="rId23"/>
    <p:sldId id="471" r:id="rId24"/>
    <p:sldId id="452" r:id="rId25"/>
    <p:sldId id="453" r:id="rId26"/>
    <p:sldId id="454" r:id="rId27"/>
    <p:sldId id="455" r:id="rId28"/>
    <p:sldId id="456" r:id="rId29"/>
    <p:sldId id="497" r:id="rId30"/>
    <p:sldId id="498" r:id="rId31"/>
    <p:sldId id="483" r:id="rId32"/>
    <p:sldId id="499" r:id="rId33"/>
    <p:sldId id="500" r:id="rId34"/>
    <p:sldId id="488" r:id="rId35"/>
    <p:sldId id="502" r:id="rId36"/>
    <p:sldId id="503" r:id="rId37"/>
    <p:sldId id="504" r:id="rId38"/>
    <p:sldId id="505" r:id="rId39"/>
    <p:sldId id="508" r:id="rId40"/>
    <p:sldId id="506" r:id="rId41"/>
    <p:sldId id="507" r:id="rId42"/>
    <p:sldId id="509" r:id="rId43"/>
    <p:sldId id="410"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3B44"/>
    <a:srgbClr val="00A0EA"/>
    <a:srgbClr val="FFFFFF"/>
    <a:srgbClr val="00B0F0"/>
    <a:srgbClr val="D36624"/>
    <a:srgbClr val="D36524"/>
    <a:srgbClr val="D9D9D9"/>
    <a:srgbClr val="DCDCDC"/>
    <a:srgbClr val="F0F0F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54"/>
        <p:guide pos="383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5.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0.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3.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4.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5.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6.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8.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9.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0.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3.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4.xml"/><Relationship Id="rId1"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1969135" y="4401820"/>
            <a:ext cx="8695690" cy="1938020"/>
          </a:xfrm>
          <a:prstGeom prst="rect">
            <a:avLst/>
          </a:prstGeom>
          <a:noFill/>
        </p:spPr>
        <p:txBody>
          <a:bodyPr wrap="square" rtlCol="0">
            <a:spAutoFit/>
          </a:bodyPr>
          <a:p>
            <a:pPr algn="ctr"/>
            <a:r>
              <a:rPr lang="zh-CN" altLang="zh-CN" sz="66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课时练习</a:t>
            </a:r>
            <a:r>
              <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 </a:t>
            </a:r>
            <a:endPar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endParaRPr>
          </a:p>
          <a:p>
            <a:pPr algn="ctr"/>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期中复习二</a:t>
            </a:r>
            <a:r>
              <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 </a:t>
            </a:r>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模块五</a:t>
            </a:r>
            <a:r>
              <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 </a:t>
            </a:r>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第二章</a:t>
            </a:r>
            <a:endPar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927100" y="880745"/>
            <a:ext cx="10617200" cy="5477510"/>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形容词和副词的同级比较</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2800" b="1" dirty="0" smtClean="0">
                <a:latin typeface="Times New Roman" panose="02020603050405020304" charset="0"/>
                <a:ea typeface="宋体" panose="02010600030101010101" pitchFamily="2" charset="-122"/>
                <a:cs typeface="Times New Roman" panose="02020603050405020304" charset="0"/>
                <a:sym typeface="+mn-ea"/>
              </a:rPr>
              <a:t>(A)根据所学知识， 将横线上的内容补充完整。</a:t>
            </a:r>
            <a:endParaRPr sz="28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1. “as+形容词/副词原级+as …”表示</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a:t>
            </a:r>
            <a:r>
              <a:rPr sz="3600" b="1" dirty="0" smtClean="0">
                <a:latin typeface="Times New Roman" panose="02020603050405020304" charset="0"/>
                <a:ea typeface="宋体" panose="02010600030101010101" pitchFamily="2" charset="-122"/>
                <a:cs typeface="Times New Roman" panose="02020603050405020304" charset="0"/>
                <a:sym typeface="+mn-ea"/>
              </a:rPr>
              <a:t>比较，</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意为 “和</a:t>
            </a:r>
            <a:r>
              <a:rPr sz="3600" b="1" dirty="0" smtClean="0">
                <a:latin typeface="宋体" panose="02010600030101010101" pitchFamily="2" charset="-122"/>
                <a:ea typeface="宋体" panose="02010600030101010101" pitchFamily="2" charset="-122"/>
                <a:cs typeface="宋体" panose="02010600030101010101" pitchFamily="2" charset="-122"/>
                <a:sym typeface="+mn-ea"/>
              </a:rPr>
              <a:t>……一样……</a:t>
            </a:r>
            <a:r>
              <a:rPr sz="3600" b="1" dirty="0" smtClean="0">
                <a:latin typeface="Times New Roman" panose="02020603050405020304" charset="0"/>
                <a:ea typeface="宋体" panose="02010600030101010101" pitchFamily="2" charset="-122"/>
                <a:cs typeface="Times New Roman" panose="02020603050405020304" charset="0"/>
                <a:sym typeface="+mn-ea"/>
              </a:rPr>
              <a:t>”。如：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1"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Jason’s schoolbag is as big as Mary’s.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1"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Lucy speaks English as well as Lily.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8287385" y="2542540"/>
            <a:ext cx="2726690" cy="645160"/>
          </a:xfrm>
          <a:prstGeom prst="rect">
            <a:avLst/>
          </a:prstGeom>
          <a:noFill/>
        </p:spPr>
        <p:txBody>
          <a:bodyPr wrap="square" rtlCol="0">
            <a:spAutoFit/>
          </a:bodyPr>
          <a:p>
            <a:r>
              <a:rPr lang="zh-CN" altLang="en-US" sz="3600" b="1">
                <a:solidFill>
                  <a:srgbClr val="FF0000"/>
                </a:solidFill>
                <a:latin typeface="Times New Roman" panose="02020603050405020304" charset="0"/>
                <a:ea typeface="宋体" panose="02010600030101010101" pitchFamily="2" charset="-122"/>
                <a:cs typeface="Times New Roman" panose="02020603050405020304" charset="0"/>
              </a:rPr>
              <a:t>同级</a:t>
            </a:r>
            <a:endParaRPr lang="zh-CN" altLang="en-US"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907415" y="1053465"/>
            <a:ext cx="10617200" cy="4707890"/>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形容词和副词的同级比较</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2800" b="1" dirty="0" smtClean="0">
                <a:latin typeface="Times New Roman" panose="02020603050405020304" charset="0"/>
                <a:ea typeface="宋体" panose="02010600030101010101" pitchFamily="2" charset="-122"/>
                <a:cs typeface="Times New Roman" panose="02020603050405020304" charset="0"/>
                <a:sym typeface="+mn-ea"/>
              </a:rPr>
              <a:t>(A)根据所学知识， 将横线上的内容补充完整。</a:t>
            </a:r>
            <a:endParaRPr sz="28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2. as … as … 结构的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 </a:t>
            </a:r>
            <a:r>
              <a:rPr sz="3600" b="1" dirty="0" smtClean="0">
                <a:latin typeface="Times New Roman" panose="02020603050405020304" charset="0"/>
                <a:ea typeface="宋体" panose="02010600030101010101" pitchFamily="2" charset="-122"/>
                <a:cs typeface="Times New Roman" panose="02020603050405020304" charset="0"/>
                <a:sym typeface="+mn-ea"/>
              </a:rPr>
              <a:t>形式为not as/so … as …， 意为 “</a:t>
            </a:r>
            <a:r>
              <a:rPr sz="3600" b="1" dirty="0" smtClean="0">
                <a:latin typeface="宋体" panose="02010600030101010101" pitchFamily="2" charset="-122"/>
                <a:ea typeface="宋体" panose="02010600030101010101" pitchFamily="2" charset="-122"/>
                <a:cs typeface="宋体" panose="02010600030101010101" pitchFamily="2" charset="-122"/>
                <a:sym typeface="+mn-ea"/>
              </a:rPr>
              <a:t>不像……那样……； 不如……”</a:t>
            </a:r>
            <a:r>
              <a:rPr sz="3600" b="1" dirty="0" smtClean="0">
                <a:latin typeface="Times New Roman" panose="02020603050405020304" charset="0"/>
                <a:ea typeface="宋体" panose="02010600030101010101" pitchFamily="2" charset="-122"/>
                <a:cs typeface="Times New Roman" panose="02020603050405020304" charset="0"/>
                <a:sym typeface="+mn-ea"/>
              </a:rPr>
              <a:t>。如：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1"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My bike is not as/so new as yours.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1"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David doesn’t work as/so hard as his elder brother.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5183505" y="2729230"/>
            <a:ext cx="1440180" cy="645160"/>
          </a:xfrm>
          <a:prstGeom prst="rect">
            <a:avLst/>
          </a:prstGeom>
          <a:noFill/>
        </p:spPr>
        <p:txBody>
          <a:bodyPr wrap="square" rtlCol="0">
            <a:spAutoFit/>
          </a:bodyPr>
          <a:p>
            <a:r>
              <a:rPr lang="zh-CN" altLang="en-US" sz="3600" b="1">
                <a:solidFill>
                  <a:srgbClr val="FF0000"/>
                </a:solidFill>
                <a:latin typeface="Times New Roman" panose="02020603050405020304" charset="0"/>
                <a:ea typeface="宋体" panose="02010600030101010101" pitchFamily="2" charset="-122"/>
                <a:cs typeface="Times New Roman" panose="02020603050405020304" charset="0"/>
              </a:rPr>
              <a:t>否定</a:t>
            </a:r>
            <a:endParaRPr lang="zh-CN" altLang="en-US"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787400" y="570865"/>
            <a:ext cx="10617200" cy="4515485"/>
          </a:xfrm>
          <a:prstGeom prst="rect">
            <a:avLst/>
          </a:prstGeom>
          <a:noFill/>
        </p:spPr>
        <p:txBody>
          <a:bodyPr wrap="square" rtlCol="0" anchor="t">
            <a:spAutoFit/>
          </a:bodyPr>
          <a:p>
            <a:pPr fontAlgn="auto">
              <a:lnSpc>
                <a:spcPts val="6000"/>
              </a:lnSpc>
            </a:pPr>
            <a:r>
              <a:rPr sz="2800" b="1" dirty="0" smtClean="0">
                <a:latin typeface="Times New Roman" panose="02020603050405020304" charset="0"/>
                <a:ea typeface="宋体" panose="02010600030101010101" pitchFamily="2" charset="-122"/>
                <a:cs typeface="Times New Roman" panose="02020603050405020304" charset="0"/>
                <a:sym typeface="+mn-ea"/>
              </a:rPr>
              <a:t>(B)根据中文提示完成句子。(每条横线不限词数。)</a:t>
            </a:r>
            <a:endParaRPr sz="28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1. Alice的弟弟不像她那么友好。</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Alice’s brother is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__________________</a:t>
            </a:r>
            <a:r>
              <a:rPr lang="en-US" sz="3600" b="1" dirty="0" smtClean="0">
                <a:latin typeface="Times New Roman" panose="02020603050405020304" charset="0"/>
                <a:ea typeface="宋体" panose="02010600030101010101" pitchFamily="2" charset="-122"/>
                <a:cs typeface="Times New Roman" panose="02020603050405020304" charset="0"/>
                <a:sym typeface="+mn-ea"/>
              </a:rPr>
              <a:t> her.</a:t>
            </a:r>
            <a:r>
              <a:rPr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2. Tom画画和李华一样仔细。</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Tom draws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_____________________</a:t>
            </a:r>
            <a:r>
              <a:rPr lang="en-US" sz="3600" b="1" dirty="0" smtClean="0">
                <a:latin typeface="Times New Roman" panose="02020603050405020304" charset="0"/>
                <a:ea typeface="宋体" panose="02010600030101010101" pitchFamily="2" charset="-122"/>
                <a:cs typeface="Times New Roman" panose="02020603050405020304" charset="0"/>
                <a:sym typeface="+mn-ea"/>
              </a:rPr>
              <a:t> Li Hua.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4500"/>
              </a:lnSpc>
            </a:pP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4321810" y="2035175"/>
            <a:ext cx="4301490" cy="860425"/>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ea typeface="宋体" panose="02010600030101010101" pitchFamily="2" charset="-122"/>
                <a:cs typeface="Times New Roman" panose="02020603050405020304" charset="0"/>
              </a:rPr>
              <a:t>not so/as friendly as</a:t>
            </a:r>
            <a:endParaRPr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
        <p:nvSpPr>
          <p:cNvPr id="4" name="文本框 3"/>
          <p:cNvSpPr txBox="1"/>
          <p:nvPr/>
        </p:nvSpPr>
        <p:spPr>
          <a:xfrm>
            <a:off x="3133725" y="3586480"/>
            <a:ext cx="5227955" cy="860425"/>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ea typeface="宋体" panose="02010600030101010101" pitchFamily="2" charset="-122"/>
                <a:cs typeface="Times New Roman" panose="02020603050405020304" charset="0"/>
              </a:rPr>
              <a:t>(pictures) as carefully as</a:t>
            </a:r>
            <a:r>
              <a:rPr lang="zh-CN" altLang="en-US" sz="3600" b="1">
                <a:solidFill>
                  <a:srgbClr val="FF0000"/>
                </a:solidFill>
                <a:latin typeface="Times New Roman" panose="02020603050405020304" charset="0"/>
                <a:ea typeface="宋体" panose="02010600030101010101" pitchFamily="2" charset="-122"/>
                <a:cs typeface="Times New Roman" panose="02020603050405020304" charset="0"/>
              </a:rPr>
              <a:t> </a:t>
            </a:r>
            <a:endParaRPr lang="zh-CN" altLang="en-US"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1050290" y="986790"/>
            <a:ext cx="10129520" cy="4707890"/>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)1. —Why were you late?</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—I was late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a:t>
            </a:r>
            <a:r>
              <a:rPr sz="3600" b="1" dirty="0" smtClean="0">
                <a:latin typeface="Times New Roman" panose="02020603050405020304" charset="0"/>
                <a:ea typeface="宋体" panose="02010600030101010101" pitchFamily="2" charset="-122"/>
                <a:cs typeface="Times New Roman" panose="02020603050405020304" charset="0"/>
                <a:sym typeface="+mn-ea"/>
              </a:rPr>
              <a:t> my clock didn’t work,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not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a:t>
            </a:r>
            <a:r>
              <a:rPr sz="3600" b="1" dirty="0" smtClean="0">
                <a:latin typeface="Times New Roman" panose="02020603050405020304" charset="0"/>
                <a:ea typeface="宋体" panose="02010600030101010101" pitchFamily="2" charset="-122"/>
                <a:cs typeface="Times New Roman" panose="02020603050405020304" charset="0"/>
                <a:sym typeface="+mn-ea"/>
              </a:rPr>
              <a:t> the bad weather.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A. because; because of</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B. because of; because</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C. so; because</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258570" y="121602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08380" y="1062355"/>
            <a:ext cx="10174605" cy="3938270"/>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)2. Don’t just believe what the ads(广告) say. This kind of computer is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a:t>
            </a:r>
            <a:r>
              <a:rPr sz="3600" b="1" dirty="0" smtClean="0">
                <a:latin typeface="Times New Roman" panose="02020603050405020304" charset="0"/>
                <a:ea typeface="宋体" panose="02010600030101010101" pitchFamily="2" charset="-122"/>
                <a:cs typeface="Times New Roman" panose="02020603050405020304" charset="0"/>
                <a:sym typeface="+mn-ea"/>
              </a:rPr>
              <a:t> said.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A. as good as</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B. not so good as</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C. as well as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258570" y="126682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97940" y="1145540"/>
            <a:ext cx="9596120" cy="2399665"/>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)3. Things on Mars are very different from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  </a:t>
            </a:r>
            <a:r>
              <a:rPr sz="3600" b="1" dirty="0" smtClean="0">
                <a:latin typeface="Times New Roman" panose="02020603050405020304" charset="0"/>
                <a:ea typeface="宋体" panose="02010600030101010101" pitchFamily="2" charset="-122"/>
                <a:cs typeface="Times New Roman" panose="02020603050405020304" charset="0"/>
                <a:sym typeface="+mn-ea"/>
              </a:rPr>
              <a:t>on Earth.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that</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those</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these</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507490" y="135826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63015" y="1386840"/>
            <a:ext cx="9571355" cy="3938270"/>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)4. Mrs. Brown used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a:t>
            </a:r>
            <a:r>
              <a:rPr sz="3600" b="1" dirty="0" smtClean="0">
                <a:latin typeface="Times New Roman" panose="02020603050405020304" charset="0"/>
                <a:ea typeface="宋体" panose="02010600030101010101" pitchFamily="2" charset="-122"/>
                <a:cs typeface="Times New Roman" panose="02020603050405020304" charset="0"/>
                <a:sym typeface="+mn-ea"/>
              </a:rPr>
              <a:t> up late,  but now she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a:t>
            </a:r>
            <a:r>
              <a:rPr sz="3600" b="1" dirty="0" smtClean="0">
                <a:latin typeface="Times New Roman" panose="02020603050405020304" charset="0"/>
                <a:ea typeface="宋体" panose="02010600030101010101" pitchFamily="2" charset="-122"/>
                <a:cs typeface="Times New Roman" panose="02020603050405020304" charset="0"/>
                <a:sym typeface="+mn-ea"/>
              </a:rPr>
              <a:t> up early.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A. to getting; is used to getting</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B. to get; is used to get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C. to get; is used to getting</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454150" y="158115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20115" y="1002030"/>
            <a:ext cx="10184765" cy="2784475"/>
          </a:xfrm>
          <a:prstGeom prst="rect">
            <a:avLst/>
          </a:prstGeom>
          <a:noFill/>
        </p:spPr>
        <p:txBody>
          <a:bodyPr wrap="square" rtlCol="0" anchor="t">
            <a:spAutoFit/>
          </a:bodyPr>
          <a:p>
            <a:pPr fontAlgn="auto">
              <a:lnSpc>
                <a:spcPts val="7000"/>
              </a:lnSpc>
            </a:pPr>
            <a:r>
              <a:rPr sz="3600" b="1" dirty="0" smtClean="0">
                <a:latin typeface="Times New Roman" panose="02020603050405020304" charset="0"/>
                <a:ea typeface="宋体" panose="02010600030101010101" pitchFamily="2" charset="-122"/>
                <a:cs typeface="Times New Roman" panose="02020603050405020304" charset="0"/>
                <a:sym typeface="+mn-ea"/>
              </a:rPr>
              <a:t>(    )5. I invited Tim to have a picnic with me,  but he didn’t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a:t>
            </a:r>
            <a:r>
              <a:rPr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1" fontAlgn="auto">
              <a:lnSpc>
                <a:spcPts val="7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accept</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refuse</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finish</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106805" y="123952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20115" y="1002030"/>
            <a:ext cx="10499725" cy="3938270"/>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6</a:t>
            </a:r>
            <a:r>
              <a:rPr sz="3600" b="1" dirty="0" smtClean="0">
                <a:latin typeface="Times New Roman" panose="02020603050405020304" charset="0"/>
                <a:ea typeface="宋体" panose="02010600030101010101" pitchFamily="2" charset="-122"/>
                <a:cs typeface="Times New Roman" panose="02020603050405020304" charset="0"/>
                <a:sym typeface="+mn-ea"/>
              </a:rPr>
              <a:t>. Many people are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a:t>
            </a:r>
            <a:r>
              <a:rPr sz="3600" b="1" dirty="0" smtClean="0">
                <a:latin typeface="Times New Roman" panose="02020603050405020304" charset="0"/>
                <a:ea typeface="宋体" panose="02010600030101010101" pitchFamily="2" charset="-122"/>
                <a:cs typeface="Times New Roman" panose="02020603050405020304" charset="0"/>
                <a:sym typeface="+mn-ea"/>
              </a:rPr>
              <a:t> the possible trouble caused by facial recognition systems(人脸识别系统).</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A. interested in</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B. worried about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C. strict with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117600" y="118872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20115" y="1002030"/>
            <a:ext cx="10184765" cy="3169285"/>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7</a:t>
            </a:r>
            <a:r>
              <a:rPr sz="3600" b="1" dirty="0" smtClean="0">
                <a:latin typeface="Times New Roman" panose="02020603050405020304" charset="0"/>
                <a:ea typeface="宋体" panose="02010600030101010101" pitchFamily="2" charset="-122"/>
                <a:cs typeface="Times New Roman" panose="02020603050405020304" charset="0"/>
                <a:sym typeface="+mn-ea"/>
              </a:rPr>
              <a:t>. —Mike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a:t>
            </a:r>
            <a:r>
              <a:rPr sz="3600" b="1" dirty="0" smtClean="0">
                <a:latin typeface="Times New Roman" panose="02020603050405020304" charset="0"/>
                <a:ea typeface="宋体" panose="02010600030101010101" pitchFamily="2" charset="-122"/>
                <a:cs typeface="Times New Roman" panose="02020603050405020304" charset="0"/>
                <a:sym typeface="+mn-ea"/>
              </a:rPr>
              <a:t> the driving test again.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—I think he should practice harder.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passed</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failed</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got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106805" y="144145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8576945"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8381365"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一、根据语境、 音标或所给单词的提示完成句子， 每空一词。</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89610" y="1042670"/>
            <a:ext cx="10812145" cy="5541645"/>
          </a:xfrm>
          <a:prstGeom prst="rect">
            <a:avLst/>
          </a:prstGeom>
          <a:noFill/>
        </p:spPr>
        <p:txBody>
          <a:bodyPr wrap="square" rtlCol="0">
            <a:spAutoFit/>
          </a:bodyPr>
          <a:p>
            <a:pPr fontAlgn="auto">
              <a:lnSpc>
                <a:spcPts val="6000"/>
              </a:lnSpc>
            </a:pPr>
            <a:r>
              <a:rPr lang="zh-CN" sz="3600" b="1">
                <a:latin typeface="Times New Roman" panose="02020603050405020304" charset="0"/>
                <a:ea typeface="宋体" panose="02010600030101010101" pitchFamily="2" charset="-122"/>
                <a:cs typeface="Times New Roman" panose="02020603050405020304" charset="0"/>
              </a:rPr>
              <a:t>1. </a:t>
            </a:r>
            <a:r>
              <a:rPr sz="3600" b="1">
                <a:latin typeface="Times New Roman" panose="02020603050405020304" charset="0"/>
                <a:ea typeface="宋体" panose="02010600030101010101" pitchFamily="2" charset="-122"/>
                <a:cs typeface="Times New Roman" panose="02020603050405020304" charset="0"/>
              </a:rPr>
              <a:t>She didn’t want to hurt his </a:t>
            </a:r>
            <a:r>
              <a:rPr lang="en-US" sz="3600" b="1">
                <a:latin typeface="Times New Roman" panose="02020603050405020304" charset="0"/>
                <a:ea typeface="宋体" panose="02010600030101010101" pitchFamily="2" charset="-122"/>
                <a:cs typeface="Times New Roman" panose="02020603050405020304" charset="0"/>
              </a:rPr>
              <a:t>________</a:t>
            </a:r>
            <a:r>
              <a:rPr sz="3600" b="1">
                <a:latin typeface="Times New Roman" panose="02020603050405020304" charset="0"/>
                <a:ea typeface="宋体" panose="02010600030101010101" pitchFamily="2" charset="-122"/>
                <a:cs typeface="Times New Roman" panose="02020603050405020304" charset="0"/>
              </a:rPr>
              <a:t> /ˈfiːlɪŋ/ so she told him a white lie(善意的谎言)</a:t>
            </a:r>
            <a:r>
              <a:rPr lang="zh-CN" sz="3600" b="1">
                <a:latin typeface="Times New Roman" panose="02020603050405020304" charset="0"/>
                <a:ea typeface="宋体" panose="02010600030101010101" pitchFamily="2" charset="-122"/>
                <a:cs typeface="Times New Roman" panose="02020603050405020304" charset="0"/>
              </a:rPr>
              <a:t>. </a:t>
            </a:r>
            <a:endParaRPr lang="zh-CN" sz="3600" b="1">
              <a:latin typeface="Times New Roman" panose="02020603050405020304" charset="0"/>
              <a:ea typeface="宋体" panose="02010600030101010101" pitchFamily="2" charset="-122"/>
              <a:cs typeface="Times New Roman" panose="02020603050405020304" charset="0"/>
            </a:endParaRPr>
          </a:p>
          <a:p>
            <a:pPr fontAlgn="auto">
              <a:lnSpc>
                <a:spcPts val="6000"/>
              </a:lnSpc>
            </a:pPr>
            <a:r>
              <a:rPr lang="zh-CN" sz="3600" b="1">
                <a:latin typeface="Times New Roman" panose="02020603050405020304" charset="0"/>
                <a:ea typeface="宋体" panose="02010600030101010101" pitchFamily="2" charset="-122"/>
                <a:cs typeface="Times New Roman" panose="02020603050405020304" charset="0"/>
              </a:rPr>
              <a:t>2. It was a good idea and everyone at the meeting   </a:t>
            </a:r>
            <a:r>
              <a:rPr lang="en-US" altLang="zh-CN" sz="3600" b="1">
                <a:latin typeface="Times New Roman" panose="02020603050405020304" charset="0"/>
                <a:ea typeface="宋体" panose="02010600030101010101" pitchFamily="2" charset="-122"/>
                <a:cs typeface="Times New Roman" panose="02020603050405020304" charset="0"/>
              </a:rPr>
              <a:t>_________ </a:t>
            </a:r>
            <a:r>
              <a:rPr lang="zh-CN" sz="3600" b="1">
                <a:latin typeface="Times New Roman" panose="02020603050405020304" charset="0"/>
                <a:ea typeface="宋体" panose="02010600030101010101" pitchFamily="2" charset="-122"/>
                <a:cs typeface="Times New Roman" panose="02020603050405020304" charset="0"/>
              </a:rPr>
              <a:t>(accept) it. </a:t>
            </a:r>
            <a:endParaRPr lang="zh-CN" sz="3600" b="1">
              <a:latin typeface="Times New Roman" panose="02020603050405020304" charset="0"/>
              <a:ea typeface="宋体" panose="02010600030101010101" pitchFamily="2" charset="-122"/>
              <a:cs typeface="Times New Roman" panose="02020603050405020304" charset="0"/>
            </a:endParaRPr>
          </a:p>
          <a:p>
            <a:pPr fontAlgn="auto">
              <a:lnSpc>
                <a:spcPts val="6000"/>
              </a:lnSpc>
            </a:pPr>
            <a:r>
              <a:rPr lang="zh-CN" sz="3600" b="1">
                <a:latin typeface="Times New Roman" panose="02020603050405020304" charset="0"/>
                <a:ea typeface="宋体" panose="02010600030101010101" pitchFamily="2" charset="-122"/>
                <a:cs typeface="Times New Roman" panose="02020603050405020304" charset="0"/>
              </a:rPr>
              <a:t>3. </a:t>
            </a:r>
            <a:r>
              <a:rPr sz="3600" b="1">
                <a:latin typeface="Times New Roman" panose="02020603050405020304" charset="0"/>
                <a:ea typeface="宋体" panose="02010600030101010101" pitchFamily="2" charset="-122"/>
                <a:cs typeface="Times New Roman" panose="02020603050405020304" charset="0"/>
              </a:rPr>
              <a:t>China  </a:t>
            </a:r>
            <a:r>
              <a:rPr lang="en-US" sz="3600" b="1">
                <a:latin typeface="Times New Roman" panose="02020603050405020304" charset="0"/>
                <a:ea typeface="宋体" panose="02010600030101010101" pitchFamily="2" charset="-122"/>
                <a:cs typeface="Times New Roman" panose="02020603050405020304" charset="0"/>
              </a:rPr>
              <a:t>____</a:t>
            </a:r>
            <a:r>
              <a:rPr sz="3600" b="1">
                <a:latin typeface="Times New Roman" panose="02020603050405020304" charset="0"/>
                <a:ea typeface="宋体" panose="02010600030101010101" pitchFamily="2" charset="-122"/>
                <a:cs typeface="Times New Roman" panose="02020603050405020304" charset="0"/>
              </a:rPr>
              <a:t>  the Shenzhou</a:t>
            </a:r>
            <a:r>
              <a:rPr lang="en-US" sz="3600" b="1">
                <a:latin typeface="Times New Roman" panose="02020603050405020304" charset="0"/>
                <a:ea typeface="宋体" panose="02010600030101010101" pitchFamily="2" charset="-122"/>
                <a:cs typeface="Times New Roman" panose="02020603050405020304" charset="0"/>
              </a:rPr>
              <a:t>-</a:t>
            </a:r>
            <a:r>
              <a:rPr sz="3600" b="1">
                <a:latin typeface="Times New Roman" panose="02020603050405020304" charset="0"/>
                <a:ea typeface="宋体" panose="02010600030101010101" pitchFamily="2" charset="-122"/>
                <a:cs typeface="Times New Roman" panose="02020603050405020304" charset="0"/>
              </a:rPr>
              <a:t>12 manned spaceship into space on June 17th</a:t>
            </a:r>
            <a:r>
              <a:rPr lang="en-US" sz="3600" b="1">
                <a:latin typeface="Times New Roman" panose="02020603050405020304" charset="0"/>
                <a:ea typeface="宋体" panose="02010600030101010101" pitchFamily="2" charset="-122"/>
                <a:cs typeface="Times New Roman" panose="02020603050405020304" charset="0"/>
              </a:rPr>
              <a:t>, </a:t>
            </a:r>
            <a:r>
              <a:rPr sz="3600" b="1">
                <a:latin typeface="Times New Roman" panose="02020603050405020304" charset="0"/>
                <a:ea typeface="宋体" panose="02010600030101010101" pitchFamily="2" charset="-122"/>
                <a:cs typeface="Times New Roman" panose="02020603050405020304" charset="0"/>
              </a:rPr>
              <a:t>2021</a:t>
            </a:r>
            <a:r>
              <a:rPr lang="zh-CN" sz="3600" b="1">
                <a:latin typeface="Times New Roman" panose="02020603050405020304" charset="0"/>
                <a:ea typeface="宋体" panose="02010600030101010101" pitchFamily="2" charset="-122"/>
                <a:cs typeface="Times New Roman" panose="02020603050405020304" charset="0"/>
              </a:rPr>
              <a:t>. </a:t>
            </a:r>
            <a:endParaRPr lang="zh-CN" sz="3600" b="1">
              <a:latin typeface="Times New Roman" panose="02020603050405020304" charset="0"/>
              <a:ea typeface="宋体" panose="02010600030101010101" pitchFamily="2" charset="-122"/>
              <a:cs typeface="Times New Roman" panose="02020603050405020304" charset="0"/>
            </a:endParaRPr>
          </a:p>
          <a:p>
            <a:pPr fontAlgn="auto">
              <a:lnSpc>
                <a:spcPts val="6500"/>
              </a:lnSpc>
            </a:pPr>
            <a:endParaRPr lang="zh-CN" sz="3600" b="1">
              <a:latin typeface="Times New Roman" panose="02020603050405020304" charset="0"/>
              <a:ea typeface="宋体" panose="02010600030101010101" pitchFamily="2" charset="-122"/>
              <a:cs typeface="Times New Roman" panose="02020603050405020304" charset="0"/>
            </a:endParaRPr>
          </a:p>
        </p:txBody>
      </p:sp>
      <p:sp>
        <p:nvSpPr>
          <p:cNvPr id="2" name="文本框 1"/>
          <p:cNvSpPr txBox="1"/>
          <p:nvPr/>
        </p:nvSpPr>
        <p:spPr>
          <a:xfrm>
            <a:off x="6788785" y="1201420"/>
            <a:ext cx="231203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feeling</a:t>
            </a:r>
            <a:endParaRPr lang="en-US" altLang="zh-CN" sz="36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860425" y="3490595"/>
            <a:ext cx="231203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accepted</a:t>
            </a:r>
            <a:endParaRPr lang="en-US" altLang="zh-CN" sz="3600" b="1">
              <a:solidFill>
                <a:srgbClr val="FF0000"/>
              </a:solidFill>
              <a:latin typeface="Times New Roman" panose="02020603050405020304" charset="0"/>
              <a:cs typeface="Times New Roman" panose="02020603050405020304" charset="0"/>
            </a:endParaRPr>
          </a:p>
        </p:txBody>
      </p:sp>
      <p:sp>
        <p:nvSpPr>
          <p:cNvPr id="6" name="文本框 5"/>
          <p:cNvSpPr txBox="1"/>
          <p:nvPr/>
        </p:nvSpPr>
        <p:spPr>
          <a:xfrm>
            <a:off x="2678430" y="4292600"/>
            <a:ext cx="231203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sent</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20115" y="1002030"/>
            <a:ext cx="10184765" cy="3169285"/>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8</a:t>
            </a: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 </a:t>
            </a:r>
            <a:r>
              <a:rPr sz="3600" b="1" dirty="0" smtClean="0">
                <a:latin typeface="Times New Roman" panose="02020603050405020304" charset="0"/>
                <a:ea typeface="宋体" panose="02010600030101010101" pitchFamily="2" charset="-122"/>
                <a:cs typeface="Times New Roman" panose="02020603050405020304" charset="0"/>
                <a:sym typeface="+mn-ea"/>
              </a:rPr>
              <a:t>people  lost their homes in the earthquake</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they didn’t lose hope.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Because</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Though</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If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106805" y="144145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20115" y="1002030"/>
            <a:ext cx="10184765" cy="4194810"/>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9</a:t>
            </a:r>
            <a:r>
              <a:rPr sz="3600" b="1" dirty="0" smtClean="0">
                <a:latin typeface="Times New Roman" panose="02020603050405020304" charset="0"/>
                <a:ea typeface="宋体" panose="02010600030101010101" pitchFamily="2" charset="-122"/>
                <a:cs typeface="Times New Roman" panose="02020603050405020304" charset="0"/>
                <a:sym typeface="+mn-ea"/>
              </a:rPr>
              <a:t>. —I can’t work out the math problem. Can you help me,  Tina?</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—Sorry,  I can’t,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a:t>
            </a:r>
            <a:r>
              <a:rPr sz="3600" b="1" dirty="0" smtClean="0">
                <a:latin typeface="Times New Roman" panose="02020603050405020304" charset="0"/>
                <a:ea typeface="宋体" panose="02010600030101010101" pitchFamily="2" charset="-122"/>
                <a:cs typeface="Times New Roman" panose="02020603050405020304" charset="0"/>
                <a:sym typeface="+mn-ea"/>
              </a:rPr>
              <a:t>. It is too difficult.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too</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also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either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106805" y="144145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03300" y="935990"/>
            <a:ext cx="10083800" cy="4707890"/>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10</a:t>
            </a:r>
            <a:r>
              <a:rPr sz="3600" b="1" dirty="0" smtClean="0">
                <a:latin typeface="Times New Roman" panose="02020603050405020304" charset="0"/>
                <a:ea typeface="宋体" panose="02010600030101010101" pitchFamily="2" charset="-122"/>
                <a:cs typeface="Times New Roman" panose="02020603050405020304" charset="0"/>
                <a:sym typeface="+mn-ea"/>
              </a:rPr>
              <a:t>. —His legs are so weak that it’s hard for him to stand.</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a:t>
            </a:r>
            <a:r>
              <a:rPr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A. I’m sorry to hear that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B. Take it easy</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C. That’s OK</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258570" y="111633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409440" y="3570605"/>
            <a:ext cx="5556885" cy="924560"/>
          </a:xfrm>
          <a:prstGeom prst="rect">
            <a:avLst/>
          </a:prstGeom>
          <a:noFill/>
        </p:spPr>
        <p:txBody>
          <a:bodyPr wrap="square" rtlCol="0">
            <a:spAutoFit/>
          </a:bodyPr>
          <a:p>
            <a:pPr indent="0" fontAlgn="auto">
              <a:lnSpc>
                <a:spcPts val="6500"/>
              </a:lnSpc>
              <a:buNone/>
            </a:pPr>
            <a:r>
              <a:rPr sz="3600" b="1">
                <a:latin typeface="Times New Roman" panose="02020603050405020304" charset="0"/>
                <a:ea typeface="宋体" panose="02010600030101010101" pitchFamily="2" charset="-122"/>
                <a:cs typeface="Times New Roman" panose="02020603050405020304" charset="0"/>
                <a:sym typeface="+mn-ea"/>
              </a:rPr>
              <a:t>1. as … as</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五、看图写话。</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617345" y="4355465"/>
            <a:ext cx="971105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Cindy/Penny runs as fast as Penny/Cindy.</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4" name="图片 3"/>
          <p:cNvPicPr>
            <a:picLocks noChangeAspect="1"/>
          </p:cNvPicPr>
          <p:nvPr/>
        </p:nvPicPr>
        <p:blipFill>
          <a:blip r:embed="rId1"/>
          <a:stretch>
            <a:fillRect/>
          </a:stretch>
        </p:blipFill>
        <p:spPr>
          <a:xfrm>
            <a:off x="4199255" y="883920"/>
            <a:ext cx="2880000" cy="285696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180840" y="3543300"/>
            <a:ext cx="3830955" cy="924560"/>
          </a:xfrm>
          <a:prstGeom prst="rect">
            <a:avLst/>
          </a:prstGeom>
          <a:noFill/>
        </p:spPr>
        <p:txBody>
          <a:bodyPr wrap="square" rtlCol="0">
            <a:spAutoFit/>
          </a:bodyPr>
          <a:p>
            <a:pPr indent="0" fontAlgn="auto">
              <a:lnSpc>
                <a:spcPts val="6500"/>
              </a:lnSpc>
              <a:buNone/>
            </a:pPr>
            <a:r>
              <a:rPr lang="en-US" sz="3600" b="1">
                <a:latin typeface="Times New Roman" panose="02020603050405020304" charset="0"/>
                <a:ea typeface="宋体" panose="02010600030101010101" pitchFamily="2" charset="-122"/>
                <a:cs typeface="Times New Roman" panose="02020603050405020304" charset="0"/>
                <a:sym typeface="+mn-ea"/>
              </a:rPr>
              <a:t>2</a:t>
            </a:r>
            <a:r>
              <a:rPr sz="3600" b="1">
                <a:latin typeface="Times New Roman" panose="02020603050405020304" charset="0"/>
                <a:ea typeface="宋体" panose="02010600030101010101" pitchFamily="2" charset="-122"/>
                <a:cs typeface="Times New Roman" panose="02020603050405020304" charset="0"/>
                <a:sym typeface="+mn-ea"/>
              </a:rPr>
              <a:t>. not so … as</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五</a:t>
            </a:r>
            <a:r>
              <a:rPr lang="zh-CN" altLang="en-US" sz="2400" b="1" dirty="0">
                <a:solidFill>
                  <a:schemeClr val="bg2"/>
                </a:solidFill>
                <a:latin typeface="微软雅黑" panose="020B0503020204020204" pitchFamily="34" charset="-122"/>
                <a:ea typeface="微软雅黑" panose="020B0503020204020204" pitchFamily="34" charset="-122"/>
              </a:rPr>
              <a:t>、看图写话。</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072640" y="4467860"/>
            <a:ext cx="1011936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The girl’s math is not so good as her Chinese.</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4" name="图片 3"/>
          <p:cNvPicPr>
            <a:picLocks noChangeAspect="1"/>
          </p:cNvPicPr>
          <p:nvPr/>
        </p:nvPicPr>
        <p:blipFill>
          <a:blip r:embed="rId1"/>
          <a:stretch>
            <a:fillRect/>
          </a:stretch>
        </p:blipFill>
        <p:spPr>
          <a:xfrm>
            <a:off x="4358005" y="748665"/>
            <a:ext cx="2880000" cy="2833735"/>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999865" y="3456305"/>
            <a:ext cx="4598035" cy="924560"/>
          </a:xfrm>
          <a:prstGeom prst="rect">
            <a:avLst/>
          </a:prstGeom>
          <a:noFill/>
        </p:spPr>
        <p:txBody>
          <a:bodyPr wrap="square" rtlCol="0">
            <a:spAutoFit/>
          </a:bodyPr>
          <a:p>
            <a:pPr indent="0" fontAlgn="auto">
              <a:lnSpc>
                <a:spcPts val="6500"/>
              </a:lnSpc>
              <a:buNone/>
            </a:pPr>
            <a:r>
              <a:rPr lang="en-US" sz="3600" b="1">
                <a:latin typeface="Times New Roman" panose="02020603050405020304" charset="0"/>
                <a:ea typeface="宋体" panose="02010600030101010101" pitchFamily="2" charset="-122"/>
                <a:cs typeface="Times New Roman" panose="02020603050405020304" charset="0"/>
                <a:sym typeface="+mn-ea"/>
              </a:rPr>
              <a:t>3</a:t>
            </a:r>
            <a:r>
              <a:rPr sz="3600" b="1">
                <a:latin typeface="Times New Roman" panose="02020603050405020304" charset="0"/>
                <a:ea typeface="宋体" panose="02010600030101010101" pitchFamily="2" charset="-122"/>
                <a:cs typeface="Times New Roman" panose="02020603050405020304" charset="0"/>
                <a:sym typeface="+mn-ea"/>
              </a:rPr>
              <a:t>. afraid,  public</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五</a:t>
            </a:r>
            <a:r>
              <a:rPr lang="zh-CN" altLang="en-US" sz="2400" b="1" dirty="0">
                <a:solidFill>
                  <a:schemeClr val="bg2"/>
                </a:solidFill>
                <a:latin typeface="微软雅黑" panose="020B0503020204020204" pitchFamily="34" charset="-122"/>
                <a:ea typeface="微软雅黑" panose="020B0503020204020204" pitchFamily="34" charset="-122"/>
              </a:rPr>
              <a:t>、看图写话。</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873885" y="4380865"/>
            <a:ext cx="9591675" cy="1501775"/>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The girl is afraid of speaking English in public./</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She is afraid to give a speech in public.</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4" name="图片 3"/>
          <p:cNvPicPr>
            <a:picLocks noChangeAspect="1"/>
          </p:cNvPicPr>
          <p:nvPr/>
        </p:nvPicPr>
        <p:blipFill>
          <a:blip r:embed="rId1"/>
          <a:stretch>
            <a:fillRect/>
          </a:stretch>
        </p:blipFill>
        <p:spPr>
          <a:xfrm>
            <a:off x="4393565" y="727075"/>
            <a:ext cx="2880000" cy="2891707"/>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116070" y="3507740"/>
            <a:ext cx="3959860" cy="924560"/>
          </a:xfrm>
          <a:prstGeom prst="rect">
            <a:avLst/>
          </a:prstGeom>
          <a:noFill/>
        </p:spPr>
        <p:txBody>
          <a:bodyPr wrap="square" rtlCol="0">
            <a:spAutoFit/>
          </a:bodyPr>
          <a:p>
            <a:pPr indent="0" fontAlgn="auto">
              <a:lnSpc>
                <a:spcPts val="6500"/>
              </a:lnSpc>
              <a:buNone/>
            </a:pPr>
            <a:r>
              <a:rPr sz="3600" b="1">
                <a:latin typeface="Times New Roman" panose="02020603050405020304" charset="0"/>
                <a:ea typeface="宋体" panose="02010600030101010101" pitchFamily="2" charset="-122"/>
                <a:cs typeface="Times New Roman" panose="02020603050405020304" charset="0"/>
                <a:sym typeface="+mn-ea"/>
              </a:rPr>
              <a:t>4. get used to，at</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五</a:t>
            </a:r>
            <a:r>
              <a:rPr lang="zh-CN" altLang="en-US" sz="2400" b="1" dirty="0">
                <a:solidFill>
                  <a:schemeClr val="bg2"/>
                </a:solidFill>
                <a:latin typeface="微软雅黑" panose="020B0503020204020204" pitchFamily="34" charset="-122"/>
                <a:ea typeface="微软雅黑" panose="020B0503020204020204" pitchFamily="34" charset="-122"/>
              </a:rPr>
              <a:t>、看图写话。</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296035" y="4323715"/>
            <a:ext cx="1131125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The boy/He gets used to getting up at half past six.</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4" name="图片 3"/>
          <p:cNvPicPr>
            <a:picLocks noChangeAspect="1"/>
          </p:cNvPicPr>
          <p:nvPr/>
        </p:nvPicPr>
        <p:blipFill>
          <a:blip r:embed="rId1"/>
          <a:stretch>
            <a:fillRect/>
          </a:stretch>
        </p:blipFill>
        <p:spPr>
          <a:xfrm>
            <a:off x="4321175" y="530860"/>
            <a:ext cx="3240000" cy="317520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544060" y="3504565"/>
            <a:ext cx="4317365" cy="924560"/>
          </a:xfrm>
          <a:prstGeom prst="rect">
            <a:avLst/>
          </a:prstGeom>
          <a:noFill/>
        </p:spPr>
        <p:txBody>
          <a:bodyPr wrap="square" rtlCol="0">
            <a:spAutoFit/>
          </a:bodyPr>
          <a:p>
            <a:pPr indent="0" fontAlgn="auto">
              <a:lnSpc>
                <a:spcPts val="6500"/>
              </a:lnSpc>
              <a:buNone/>
            </a:pPr>
            <a:r>
              <a:rPr sz="3600" b="1">
                <a:latin typeface="Times New Roman" panose="02020603050405020304" charset="0"/>
                <a:ea typeface="宋体" panose="02010600030101010101" pitchFamily="2" charset="-122"/>
                <a:cs typeface="Times New Roman" panose="02020603050405020304" charset="0"/>
                <a:sym typeface="+mn-ea"/>
              </a:rPr>
              <a:t>5. because</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五</a:t>
            </a:r>
            <a:r>
              <a:rPr lang="zh-CN" altLang="en-US" sz="2400" b="1" dirty="0">
                <a:solidFill>
                  <a:schemeClr val="bg2"/>
                </a:solidFill>
                <a:latin typeface="微软雅黑" panose="020B0503020204020204" pitchFamily="34" charset="-122"/>
                <a:ea typeface="微软雅黑" panose="020B0503020204020204" pitchFamily="34" charset="-122"/>
              </a:rPr>
              <a:t>、看图写话。</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29080" y="4236085"/>
            <a:ext cx="9707245" cy="1501775"/>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The boy was angry because he lost his keys./</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He is angry because he can’t find his keys.</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4" name="图片 3"/>
          <p:cNvPicPr>
            <a:picLocks noChangeAspect="1"/>
          </p:cNvPicPr>
          <p:nvPr/>
        </p:nvPicPr>
        <p:blipFill>
          <a:blip r:embed="rId1"/>
          <a:stretch>
            <a:fillRect/>
          </a:stretch>
        </p:blipFill>
        <p:spPr>
          <a:xfrm>
            <a:off x="4375785" y="769620"/>
            <a:ext cx="2880000" cy="2856867"/>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24230" y="764540"/>
            <a:ext cx="10753090" cy="5798185"/>
          </a:xfrm>
          <a:prstGeom prst="rect">
            <a:avLst/>
          </a:prstGeom>
          <a:noFill/>
        </p:spPr>
        <p:txBody>
          <a:bodyPr wrap="square" rtlCol="0">
            <a:spAutoFit/>
          </a:bodyPr>
          <a:p>
            <a:pPr indent="0" fontAlgn="auto">
              <a:lnSpc>
                <a:spcPts val="5000"/>
              </a:lnSpc>
              <a:buNone/>
            </a:pPr>
            <a:r>
              <a:rPr sz="3600" b="1">
                <a:latin typeface="Times New Roman" panose="02020603050405020304" charset="0"/>
                <a:ea typeface="宋体" panose="02010600030101010101" pitchFamily="2" charset="-122"/>
                <a:cs typeface="Times New Roman" panose="02020603050405020304" charset="0"/>
                <a:sym typeface="+mn-ea"/>
              </a:rPr>
              <a:t>1. 你不再在那个村庄居住了，可以这样告诉笔友： </a:t>
            </a: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000"/>
              </a:lnSpc>
              <a:buNone/>
            </a:pPr>
            <a:r>
              <a:rPr lang="en-US" sz="3600" b="1">
                <a:latin typeface="Times New Roman" panose="02020603050405020304" charset="0"/>
                <a:ea typeface="宋体" panose="02010600030101010101" pitchFamily="2" charset="-122"/>
                <a:cs typeface="Times New Roman" panose="02020603050405020304" charset="0"/>
                <a:sym typeface="+mn-ea"/>
              </a:rPr>
              <a:t>___________________________________</a:t>
            </a:r>
            <a:r>
              <a:rPr sz="3600" b="1">
                <a:latin typeface="Times New Roman" panose="02020603050405020304" charset="0"/>
                <a:ea typeface="宋体" panose="02010600030101010101" pitchFamily="2" charset="-122"/>
                <a:cs typeface="Times New Roman" panose="02020603050405020304" charset="0"/>
                <a:sym typeface="+mn-ea"/>
              </a:rPr>
              <a:t>.</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 </a:t>
            </a: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000"/>
              </a:lnSpc>
              <a:buNone/>
            </a:pPr>
            <a:r>
              <a:rPr lang="en-US" sz="3600" b="1">
                <a:latin typeface="Times New Roman" panose="02020603050405020304" charset="0"/>
                <a:ea typeface="宋体" panose="02010600030101010101" pitchFamily="2" charset="-122"/>
                <a:cs typeface="Times New Roman" panose="02020603050405020304" charset="0"/>
                <a:sym typeface="+mn-ea"/>
              </a:rPr>
              <a:t>___________________________________</a:t>
            </a:r>
            <a:r>
              <a:rPr sz="3600" b="1">
                <a:latin typeface="Times New Roman" panose="02020603050405020304" charset="0"/>
                <a:ea typeface="宋体" panose="02010600030101010101" pitchFamily="2" charset="-122"/>
                <a:cs typeface="Times New Roman" panose="02020603050405020304" charset="0"/>
                <a:sym typeface="+mn-ea"/>
              </a:rPr>
              <a:t>.</a:t>
            </a: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000"/>
              </a:lnSpc>
              <a:buNone/>
            </a:pPr>
            <a:r>
              <a:rPr sz="3600" b="1">
                <a:latin typeface="Times New Roman" panose="02020603050405020304" charset="0"/>
                <a:ea typeface="宋体" panose="02010600030101010101" pitchFamily="2" charset="-122"/>
                <a:cs typeface="Times New Roman" panose="02020603050405020304" charset="0"/>
                <a:sym typeface="+mn-ea"/>
              </a:rPr>
              <a:t>2. 看到同桌一脸不快，你想知道原因，可以这样问他： </a:t>
            </a: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000"/>
              </a:lnSpc>
              <a:buNone/>
            </a:pPr>
            <a:r>
              <a:rPr lang="en-US" sz="3600" b="1">
                <a:latin typeface="Times New Roman" panose="02020603050405020304" charset="0"/>
                <a:ea typeface="宋体" panose="02010600030101010101" pitchFamily="2" charset="-122"/>
                <a:cs typeface="Times New Roman" panose="02020603050405020304" charset="0"/>
                <a:sym typeface="+mn-ea"/>
              </a:rPr>
              <a:t>___________________________________?</a:t>
            </a:r>
            <a:endParaRPr lang="en-US"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000"/>
              </a:lnSpc>
              <a:buNone/>
            </a:pPr>
            <a:r>
              <a:rPr sz="3600" b="1">
                <a:latin typeface="Times New Roman" panose="02020603050405020304" charset="0"/>
                <a:ea typeface="宋体" panose="02010600030101010101" pitchFamily="2" charset="-122"/>
                <a:cs typeface="Times New Roman" panose="02020603050405020304" charset="0"/>
                <a:sym typeface="+mn-ea"/>
              </a:rPr>
              <a:t>3. Tina生病后返校上课，你想知道她现在感觉怎么样， 可以这样问： </a:t>
            </a: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000"/>
              </a:lnSpc>
              <a:buNone/>
            </a:pPr>
            <a:r>
              <a:rPr sz="3600" b="1">
                <a:latin typeface="Times New Roman" panose="02020603050405020304" charset="0"/>
                <a:ea typeface="宋体" panose="02010600030101010101" pitchFamily="2" charset="-122"/>
                <a:cs typeface="Times New Roman" panose="02020603050405020304" charset="0"/>
                <a:sym typeface="+mn-ea"/>
              </a:rPr>
              <a:t>Tina, </a:t>
            </a:r>
            <a:r>
              <a:rPr lang="en-US" sz="3600" b="1">
                <a:latin typeface="Times New Roman" panose="02020603050405020304" charset="0"/>
                <a:ea typeface="宋体" panose="02010600030101010101" pitchFamily="2" charset="-122"/>
                <a:cs typeface="Times New Roman" panose="02020603050405020304" charset="0"/>
                <a:sym typeface="+mn-ea"/>
              </a:rPr>
              <a:t>_____________________________?</a:t>
            </a: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4500"/>
              </a:lnSpc>
              <a:buNone/>
            </a:pP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六、</a:t>
            </a:r>
            <a:r>
              <a:rPr lang="zh-CN" altLang="en-US" sz="2400" b="1" dirty="0">
                <a:solidFill>
                  <a:schemeClr val="bg2"/>
                </a:solidFill>
                <a:latin typeface="微软雅黑" panose="020B0503020204020204" pitchFamily="34" charset="-122"/>
                <a:ea typeface="微软雅黑" panose="020B0503020204020204" pitchFamily="34" charset="-122"/>
              </a:rPr>
              <a:t>情景交际。</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013460" y="1312545"/>
            <a:ext cx="9008110" cy="4579620"/>
          </a:xfrm>
          <a:prstGeom prst="rect">
            <a:avLst/>
          </a:prstGeom>
          <a:noFill/>
        </p:spPr>
        <p:txBody>
          <a:bodyPr wrap="square" rtlCol="0">
            <a:spAutoFit/>
          </a:bodyPr>
          <a:p>
            <a:pPr fontAlgn="auto">
              <a:lnSpc>
                <a:spcPts val="5000"/>
              </a:lnSpc>
            </a:pPr>
            <a:r>
              <a:rPr lang="zh-CN" altLang="en-US" sz="3600" b="1">
                <a:solidFill>
                  <a:srgbClr val="FF0000"/>
                </a:solidFill>
                <a:latin typeface="Times New Roman" panose="02020603050405020304" charset="0"/>
                <a:cs typeface="Times New Roman" panose="02020603050405020304" charset="0"/>
              </a:rPr>
              <a:t>I don</a:t>
            </a:r>
            <a:r>
              <a:rPr lang="en-US" altLang="zh-CN" sz="3600" b="1">
                <a:solidFill>
                  <a:srgbClr val="FF0000"/>
                </a:solidFill>
                <a:latin typeface="Times New Roman" panose="02020603050405020304" charset="0"/>
                <a:cs typeface="Times New Roman" panose="02020603050405020304" charset="0"/>
              </a:rPr>
              <a:t>’</a:t>
            </a:r>
            <a:r>
              <a:rPr lang="zh-CN" altLang="en-US" sz="3600" b="1">
                <a:solidFill>
                  <a:srgbClr val="FF0000"/>
                </a:solidFill>
                <a:latin typeface="Times New Roman" panose="02020603050405020304" charset="0"/>
                <a:cs typeface="Times New Roman" panose="02020603050405020304" charset="0"/>
              </a:rPr>
              <a:t>t live in that village any longer</a:t>
            </a:r>
            <a:endParaRPr lang="zh-CN" altLang="en-US" sz="3600" b="1">
              <a:solidFill>
                <a:srgbClr val="FF0000"/>
              </a:solidFill>
              <a:latin typeface="Times New Roman" panose="02020603050405020304" charset="0"/>
              <a:cs typeface="Times New Roman" panose="02020603050405020304" charset="0"/>
            </a:endParaRPr>
          </a:p>
          <a:p>
            <a:pPr fontAlgn="auto">
              <a:lnSpc>
                <a:spcPts val="5000"/>
              </a:lnSpc>
            </a:pPr>
            <a:r>
              <a:rPr lang="zh-CN" altLang="en-US" sz="3600" b="1">
                <a:solidFill>
                  <a:srgbClr val="FF0000"/>
                </a:solidFill>
                <a:latin typeface="Times New Roman" panose="02020603050405020304" charset="0"/>
                <a:cs typeface="Times New Roman" panose="02020603050405020304" charset="0"/>
              </a:rPr>
              <a:t>I no longer live in that village. </a:t>
            </a:r>
            <a:endParaRPr lang="zh-CN" altLang="en-US" sz="3600" b="1">
              <a:solidFill>
                <a:srgbClr val="FF0000"/>
              </a:solidFill>
              <a:latin typeface="Times New Roman" panose="02020603050405020304" charset="0"/>
              <a:cs typeface="Times New Roman" panose="02020603050405020304" charset="0"/>
            </a:endParaRPr>
          </a:p>
          <a:p>
            <a:pPr fontAlgn="auto">
              <a:lnSpc>
                <a:spcPts val="5000"/>
              </a:lnSpc>
            </a:pPr>
            <a:endParaRPr lang="zh-CN" altLang="en-US" sz="3600" b="1">
              <a:solidFill>
                <a:srgbClr val="FF0000"/>
              </a:solidFill>
              <a:latin typeface="Times New Roman" panose="02020603050405020304" charset="0"/>
              <a:cs typeface="Times New Roman" panose="02020603050405020304" charset="0"/>
            </a:endParaRPr>
          </a:p>
          <a:p>
            <a:pPr fontAlgn="auto">
              <a:lnSpc>
                <a:spcPts val="5000"/>
              </a:lnSpc>
            </a:pPr>
            <a:r>
              <a:rPr lang="zh-CN" altLang="en-US" sz="3600" b="1">
                <a:solidFill>
                  <a:srgbClr val="FF0000"/>
                </a:solidFill>
                <a:latin typeface="Times New Roman" panose="02020603050405020304" charset="0"/>
                <a:cs typeface="Times New Roman" panose="02020603050405020304" charset="0"/>
              </a:rPr>
              <a:t>Why do you look unhappy</a:t>
            </a:r>
            <a:endParaRPr lang="zh-CN" altLang="en-US" sz="3600" b="1">
              <a:solidFill>
                <a:srgbClr val="FF0000"/>
              </a:solidFill>
              <a:latin typeface="Times New Roman" panose="02020603050405020304" charset="0"/>
              <a:cs typeface="Times New Roman" panose="02020603050405020304" charset="0"/>
            </a:endParaRPr>
          </a:p>
          <a:p>
            <a:pPr fontAlgn="auto">
              <a:lnSpc>
                <a:spcPts val="5000"/>
              </a:lnSpc>
            </a:pPr>
            <a:endParaRPr lang="zh-CN" altLang="en-US" sz="3600" b="1">
              <a:solidFill>
                <a:srgbClr val="FF0000"/>
              </a:solidFill>
              <a:latin typeface="Times New Roman" panose="02020603050405020304" charset="0"/>
              <a:cs typeface="Times New Roman" panose="02020603050405020304" charset="0"/>
            </a:endParaRPr>
          </a:p>
          <a:p>
            <a:pPr fontAlgn="auto">
              <a:lnSpc>
                <a:spcPts val="5000"/>
              </a:lnSpc>
            </a:pPr>
            <a:endParaRPr lang="zh-CN" altLang="en-US" sz="3600" b="1">
              <a:solidFill>
                <a:srgbClr val="FF0000"/>
              </a:solidFill>
              <a:latin typeface="Times New Roman" panose="02020603050405020304" charset="0"/>
              <a:cs typeface="Times New Roman" panose="02020603050405020304" charset="0"/>
            </a:endParaRPr>
          </a:p>
          <a:p>
            <a:pPr fontAlgn="auto">
              <a:lnSpc>
                <a:spcPts val="5000"/>
              </a:lnSpc>
            </a:pPr>
            <a:r>
              <a:rPr lang="zh-CN" altLang="en-US" sz="3600" b="1">
                <a:solidFill>
                  <a:srgbClr val="FF0000"/>
                </a:solidFill>
                <a:latin typeface="Times New Roman" panose="02020603050405020304" charset="0"/>
                <a:cs typeface="Times New Roman" panose="02020603050405020304" charset="0"/>
              </a:rPr>
              <a:t> </a:t>
            </a:r>
            <a:r>
              <a:rPr lang="en-US" altLang="zh-CN" sz="3600" b="1">
                <a:solidFill>
                  <a:srgbClr val="FF0000"/>
                </a:solidFill>
                <a:latin typeface="Times New Roman" panose="02020603050405020304" charset="0"/>
                <a:cs typeface="Times New Roman" panose="02020603050405020304" charset="0"/>
              </a:rPr>
              <a:t>         </a:t>
            </a:r>
            <a:r>
              <a:rPr lang="zh-CN" altLang="en-US" sz="3600" b="1">
                <a:solidFill>
                  <a:srgbClr val="FF0000"/>
                </a:solidFill>
                <a:latin typeface="Times New Roman" panose="02020603050405020304" charset="0"/>
                <a:cs typeface="Times New Roman" panose="02020603050405020304" charset="0"/>
              </a:rPr>
              <a:t>how are you feeling now</a:t>
            </a:r>
            <a:endParaRPr lang="zh-CN" altLang="en-US"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68095" y="967740"/>
            <a:ext cx="9039225" cy="4707890"/>
          </a:xfrm>
          <a:prstGeom prst="rect">
            <a:avLst/>
          </a:prstGeom>
          <a:noFill/>
        </p:spPr>
        <p:txBody>
          <a:bodyPr wrap="square" rtlCol="0">
            <a:spAutoFit/>
          </a:bodyPr>
          <a:p>
            <a:pPr indent="0" fontAlgn="auto">
              <a:lnSpc>
                <a:spcPts val="6000"/>
              </a:lnSpc>
              <a:buNone/>
            </a:pPr>
            <a:r>
              <a:rPr sz="3600" b="1">
                <a:latin typeface="Times New Roman" panose="02020603050405020304" charset="0"/>
                <a:ea typeface="宋体" panose="02010600030101010101" pitchFamily="2" charset="-122"/>
                <a:cs typeface="Times New Roman" panose="02020603050405020304" charset="0"/>
                <a:sym typeface="+mn-ea"/>
              </a:rPr>
              <a:t>4. 得知即将参加比赛的朋友很紧张，你可以这样安慰他： </a:t>
            </a: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6000"/>
              </a:lnSpc>
              <a:buNone/>
            </a:pPr>
            <a:r>
              <a:rPr lang="en-US" sz="3600" b="1">
                <a:latin typeface="Times New Roman" panose="02020603050405020304" charset="0"/>
                <a:ea typeface="宋体" panose="02010600030101010101" pitchFamily="2" charset="-122"/>
                <a:cs typeface="Times New Roman" panose="02020603050405020304" charset="0"/>
                <a:sym typeface="+mn-ea"/>
              </a:rPr>
              <a:t>______________________________________</a:t>
            </a:r>
            <a:r>
              <a:rPr sz="3600" b="1">
                <a:latin typeface="Times New Roman" panose="02020603050405020304" charset="0"/>
                <a:ea typeface="宋体" panose="02010600030101010101" pitchFamily="2" charset="-122"/>
                <a:cs typeface="Times New Roman" panose="02020603050405020304" charset="0"/>
                <a:sym typeface="+mn-ea"/>
              </a:rPr>
              <a:t>. </a:t>
            </a: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6000"/>
              </a:lnSpc>
              <a:buNone/>
            </a:pPr>
            <a:r>
              <a:rPr sz="3600" b="1">
                <a:latin typeface="Times New Roman" panose="02020603050405020304" charset="0"/>
                <a:ea typeface="宋体" panose="02010600030101010101" pitchFamily="2" charset="-122"/>
                <a:cs typeface="Times New Roman" panose="02020603050405020304" charset="0"/>
                <a:sym typeface="+mn-ea"/>
              </a:rPr>
              <a:t>5. 你想让对方代你向他父母问好，可以这样说： </a:t>
            </a: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6000"/>
              </a:lnSpc>
              <a:buNone/>
            </a:pPr>
            <a:r>
              <a:rPr sz="3600" b="1">
                <a:latin typeface="Times New Roman" panose="02020603050405020304" charset="0"/>
                <a:ea typeface="宋体" panose="02010600030101010101" pitchFamily="2" charset="-122"/>
                <a:cs typeface="Times New Roman" panose="02020603050405020304" charset="0"/>
                <a:sym typeface="+mn-ea"/>
              </a:rPr>
              <a:t>Please </a:t>
            </a:r>
            <a:r>
              <a:rPr lang="en-US" sz="3600" b="1">
                <a:latin typeface="Times New Roman" panose="02020603050405020304" charset="0"/>
                <a:ea typeface="宋体" panose="02010600030101010101" pitchFamily="2" charset="-122"/>
                <a:cs typeface="Times New Roman" panose="02020603050405020304" charset="0"/>
                <a:sym typeface="+mn-ea"/>
              </a:rPr>
              <a:t>________________________________</a:t>
            </a:r>
            <a:r>
              <a:rPr sz="3600" b="1">
                <a:latin typeface="Times New Roman" panose="02020603050405020304" charset="0"/>
                <a:ea typeface="宋体" panose="02010600030101010101" pitchFamily="2" charset="-122"/>
                <a:cs typeface="Times New Roman" panose="02020603050405020304" charset="0"/>
                <a:sym typeface="+mn-ea"/>
              </a:rPr>
              <a:t>. </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六、</a:t>
            </a:r>
            <a:r>
              <a:rPr lang="zh-CN" altLang="en-US" sz="2400" b="1" dirty="0">
                <a:solidFill>
                  <a:schemeClr val="bg2"/>
                </a:solidFill>
                <a:latin typeface="微软雅黑" panose="020B0503020204020204" pitchFamily="34" charset="-122"/>
                <a:ea typeface="微软雅黑" panose="020B0503020204020204" pitchFamily="34" charset="-122"/>
              </a:rPr>
              <a:t>情景交际。</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591945" y="2401570"/>
            <a:ext cx="9008110" cy="3169285"/>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cs typeface="Times New Roman" panose="02020603050405020304" charset="0"/>
              </a:rPr>
              <a:t>Take it easy </a:t>
            </a:r>
            <a:endParaRPr sz="3600" b="1">
              <a:solidFill>
                <a:srgbClr val="FF0000"/>
              </a:solidFill>
              <a:latin typeface="Times New Roman" panose="02020603050405020304" charset="0"/>
              <a:cs typeface="Times New Roman" panose="02020603050405020304" charset="0"/>
            </a:endParaRPr>
          </a:p>
          <a:p>
            <a:pPr fontAlgn="auto">
              <a:lnSpc>
                <a:spcPts val="6000"/>
              </a:lnSpc>
            </a:pPr>
            <a:endParaRPr sz="3600" b="1">
              <a:solidFill>
                <a:srgbClr val="FF0000"/>
              </a:solidFill>
              <a:latin typeface="Times New Roman" panose="02020603050405020304" charset="0"/>
              <a:cs typeface="Times New Roman" panose="02020603050405020304" charset="0"/>
            </a:endParaRPr>
          </a:p>
          <a:p>
            <a:pPr fontAlgn="auto">
              <a:lnSpc>
                <a:spcPts val="6000"/>
              </a:lnSpc>
            </a:pP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 </a:t>
            </a: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give my best wishes to your parents</a:t>
            </a:r>
            <a:endParaRPr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8576945"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8381365"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一、根据语境、 音标或所给单词的提示完成句子， 每空一词。</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81355" y="1450340"/>
            <a:ext cx="10829925" cy="3233420"/>
          </a:xfrm>
          <a:prstGeom prst="rect">
            <a:avLst/>
          </a:prstGeom>
          <a:noFill/>
        </p:spPr>
        <p:txBody>
          <a:bodyPr wrap="square" rtlCol="0">
            <a:spAutoFit/>
          </a:bodyPr>
          <a:p>
            <a:pPr fontAlgn="auto">
              <a:lnSpc>
                <a:spcPts val="6000"/>
              </a:lnSpc>
            </a:pPr>
            <a:r>
              <a:rPr lang="en-US" altLang="zh-CN" sz="3600" b="1">
                <a:latin typeface="Times New Roman" panose="02020603050405020304" charset="0"/>
                <a:ea typeface="宋体" panose="02010600030101010101" pitchFamily="2" charset="-122"/>
                <a:cs typeface="Times New Roman" panose="02020603050405020304" charset="0"/>
              </a:rPr>
              <a:t>4</a:t>
            </a:r>
            <a:r>
              <a:rPr lang="zh-CN" sz="3600" b="1">
                <a:latin typeface="Times New Roman" panose="02020603050405020304" charset="0"/>
                <a:ea typeface="宋体" panose="02010600030101010101" pitchFamily="2" charset="-122"/>
                <a:cs typeface="Times New Roman" panose="02020603050405020304" charset="0"/>
              </a:rPr>
              <a:t>. </a:t>
            </a:r>
            <a:r>
              <a:rPr sz="3600" b="1">
                <a:latin typeface="Times New Roman" panose="02020603050405020304" charset="0"/>
                <a:ea typeface="宋体" panose="02010600030101010101" pitchFamily="2" charset="-122"/>
                <a:cs typeface="Times New Roman" panose="02020603050405020304" charset="0"/>
              </a:rPr>
              <a:t>Tom </a:t>
            </a:r>
            <a:r>
              <a:rPr lang="en-US" sz="3600" b="1">
                <a:latin typeface="Times New Roman" panose="02020603050405020304" charset="0"/>
                <a:ea typeface="宋体" panose="02010600030101010101" pitchFamily="2" charset="-122"/>
                <a:cs typeface="Times New Roman" panose="02020603050405020304" charset="0"/>
              </a:rPr>
              <a:t>_______</a:t>
            </a:r>
            <a:r>
              <a:rPr sz="3600" b="1">
                <a:latin typeface="Times New Roman" panose="02020603050405020304" charset="0"/>
                <a:ea typeface="宋体" panose="02010600030101010101" pitchFamily="2" charset="-122"/>
                <a:cs typeface="Times New Roman" panose="02020603050405020304" charset="0"/>
              </a:rPr>
              <a:t> (refuse) to go fishing with his friends because he was too busy</a:t>
            </a:r>
            <a:r>
              <a:rPr lang="zh-CN" sz="3600" b="1">
                <a:latin typeface="Times New Roman" panose="02020603050405020304" charset="0"/>
                <a:ea typeface="宋体" panose="02010600030101010101" pitchFamily="2" charset="-122"/>
                <a:cs typeface="Times New Roman" panose="02020603050405020304" charset="0"/>
              </a:rPr>
              <a:t>. </a:t>
            </a:r>
            <a:endParaRPr lang="zh-CN" sz="3600" b="1">
              <a:latin typeface="Times New Roman" panose="02020603050405020304" charset="0"/>
              <a:ea typeface="宋体" panose="02010600030101010101" pitchFamily="2" charset="-122"/>
              <a:cs typeface="Times New Roman" panose="02020603050405020304" charset="0"/>
            </a:endParaRPr>
          </a:p>
          <a:p>
            <a:pPr fontAlgn="auto">
              <a:lnSpc>
                <a:spcPts val="6000"/>
              </a:lnSpc>
            </a:pPr>
            <a:r>
              <a:rPr lang="en-US" altLang="zh-CN" sz="3600" b="1">
                <a:latin typeface="Times New Roman" panose="02020603050405020304" charset="0"/>
                <a:ea typeface="宋体" panose="02010600030101010101" pitchFamily="2" charset="-122"/>
                <a:cs typeface="Times New Roman" panose="02020603050405020304" charset="0"/>
              </a:rPr>
              <a:t>5</a:t>
            </a:r>
            <a:r>
              <a:rPr lang="zh-CN" sz="3600" b="1">
                <a:latin typeface="Times New Roman" panose="02020603050405020304" charset="0"/>
                <a:ea typeface="宋体" panose="02010600030101010101" pitchFamily="2" charset="-122"/>
                <a:cs typeface="Times New Roman" panose="02020603050405020304" charset="0"/>
              </a:rPr>
              <a:t>. Moody</a:t>
            </a:r>
            <a:r>
              <a:rPr lang="en-US" altLang="zh-CN" sz="3600" b="1">
                <a:latin typeface="Times New Roman" panose="02020603050405020304" charset="0"/>
                <a:ea typeface="宋体" panose="02010600030101010101" pitchFamily="2" charset="-122"/>
                <a:cs typeface="Times New Roman" panose="02020603050405020304" charset="0"/>
              </a:rPr>
              <a:t>(</a:t>
            </a:r>
            <a:r>
              <a:rPr lang="zh-CN" sz="3600" b="1">
                <a:latin typeface="Times New Roman" panose="02020603050405020304" charset="0"/>
                <a:ea typeface="宋体" panose="02010600030101010101" pitchFamily="2" charset="-122"/>
                <a:cs typeface="Times New Roman" panose="02020603050405020304" charset="0"/>
              </a:rPr>
              <a:t>怒无常的</a:t>
            </a:r>
            <a:r>
              <a:rPr lang="en-US" altLang="zh-CN" sz="3600" b="1">
                <a:latin typeface="Times New Roman" panose="02020603050405020304" charset="0"/>
                <a:ea typeface="宋体" panose="02010600030101010101" pitchFamily="2" charset="-122"/>
                <a:cs typeface="Times New Roman" panose="02020603050405020304" charset="0"/>
              </a:rPr>
              <a:t>) </a:t>
            </a:r>
            <a:r>
              <a:rPr lang="zh-CN" sz="3600" b="1">
                <a:latin typeface="Times New Roman" panose="02020603050405020304" charset="0"/>
                <a:ea typeface="宋体" panose="02010600030101010101" pitchFamily="2" charset="-122"/>
                <a:cs typeface="Times New Roman" panose="02020603050405020304" charset="0"/>
              </a:rPr>
              <a:t>people are difficult to deal </a:t>
            </a:r>
            <a:r>
              <a:rPr lang="en-US" altLang="zh-CN" sz="3600" b="1">
                <a:latin typeface="Times New Roman" panose="02020603050405020304" charset="0"/>
                <a:ea typeface="宋体" panose="02010600030101010101" pitchFamily="2" charset="-122"/>
                <a:cs typeface="Times New Roman" panose="02020603050405020304" charset="0"/>
              </a:rPr>
              <a:t>_____</a:t>
            </a:r>
            <a:r>
              <a:rPr lang="zh-CN" sz="3600" b="1">
                <a:latin typeface="Times New Roman" panose="02020603050405020304" charset="0"/>
                <a:ea typeface="宋体" panose="02010600030101010101" pitchFamily="2" charset="-122"/>
                <a:cs typeface="Times New Roman" panose="02020603050405020304" charset="0"/>
              </a:rPr>
              <a:t>. </a:t>
            </a:r>
            <a:endParaRPr lang="zh-CN" sz="3600" b="1">
              <a:latin typeface="Times New Roman" panose="02020603050405020304" charset="0"/>
              <a:ea typeface="宋体" panose="02010600030101010101" pitchFamily="2" charset="-122"/>
              <a:cs typeface="Times New Roman" panose="02020603050405020304" charset="0"/>
            </a:endParaRPr>
          </a:p>
          <a:p>
            <a:pPr fontAlgn="auto">
              <a:lnSpc>
                <a:spcPts val="6500"/>
              </a:lnSpc>
            </a:pPr>
            <a:endParaRPr lang="zh-CN" sz="3600" b="1">
              <a:latin typeface="Times New Roman" panose="02020603050405020304" charset="0"/>
              <a:ea typeface="宋体" panose="02010600030101010101" pitchFamily="2" charset="-122"/>
              <a:cs typeface="Times New Roman" panose="02020603050405020304" charset="0"/>
            </a:endParaRPr>
          </a:p>
        </p:txBody>
      </p:sp>
      <p:sp>
        <p:nvSpPr>
          <p:cNvPr id="2" name="文本框 1"/>
          <p:cNvSpPr txBox="1"/>
          <p:nvPr/>
        </p:nvSpPr>
        <p:spPr>
          <a:xfrm>
            <a:off x="2239010" y="1610360"/>
            <a:ext cx="231203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refused</a:t>
            </a:r>
            <a:endParaRPr lang="en-US" altLang="zh-CN" sz="36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10066020" y="3106420"/>
            <a:ext cx="231203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with</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90880" y="958215"/>
            <a:ext cx="10587990" cy="4707890"/>
          </a:xfrm>
          <a:prstGeom prst="rect">
            <a:avLst/>
          </a:prstGeom>
          <a:noFill/>
        </p:spPr>
        <p:txBody>
          <a:bodyPr wrap="square" rtlCol="0">
            <a:spAutoFit/>
          </a:bodyPr>
          <a:p>
            <a:pPr indent="914400" algn="just" fontAlgn="auto">
              <a:lnSpc>
                <a:spcPts val="4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It’s good to share feelings </a:t>
            </a:r>
            <a:r>
              <a:rPr sz="3600" b="1" u="sng">
                <a:latin typeface="Times New Roman" panose="02020603050405020304" charset="0"/>
                <a:ea typeface="宋体" panose="02010600030101010101" pitchFamily="2" charset="-122"/>
                <a:cs typeface="Times New Roman" panose="02020603050405020304" charset="0"/>
                <a:sym typeface="+mn-ea"/>
              </a:rPr>
              <a:t>1</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others. Sharing helps you get closer to people who you care about and who care about you.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But how to share your feelings? </a:t>
            </a:r>
            <a:r>
              <a:rPr sz="3600" b="1" u="sng">
                <a:latin typeface="Times New Roman" panose="02020603050405020304" charset="0"/>
                <a:ea typeface="宋体" panose="02010600030101010101" pitchFamily="2" charset="-122"/>
                <a:cs typeface="Times New Roman" panose="02020603050405020304" charset="0"/>
                <a:sym typeface="+mn-ea"/>
              </a:rPr>
              <a:t>2</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one</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  you should focus on(聚焦于) your feelings. You can’t tell your friends what’s in your backpack if you don’t know what’s in it yourself. So you should know what feelings you have. You can make a list of feelings in your mind. </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七</a:t>
            </a:r>
            <a:r>
              <a:rPr lang="zh-CN" altLang="en-US" sz="2400" b="1" dirty="0">
                <a:solidFill>
                  <a:schemeClr val="bg2"/>
                </a:solidFill>
                <a:latin typeface="微软雅黑" panose="020B0503020204020204" pitchFamily="34" charset="-122"/>
                <a:ea typeface="微软雅黑" panose="020B0503020204020204" pitchFamily="34" charset="-122"/>
              </a:rPr>
              <a:t>、短文</a:t>
            </a:r>
            <a:r>
              <a:rPr lang="zh-CN" altLang="en-US" sz="2400" b="1" dirty="0">
                <a:solidFill>
                  <a:schemeClr val="bg2"/>
                </a:solidFill>
                <a:latin typeface="微软雅黑" panose="020B0503020204020204" pitchFamily="34" charset="-122"/>
                <a:ea typeface="微软雅黑" panose="020B0503020204020204" pitchFamily="34" charset="-122"/>
              </a:rPr>
              <a:t>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7105650" y="958215"/>
            <a:ext cx="1137285"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with</a:t>
            </a:r>
            <a:endParaRPr lang="en-US" altLang="zh-CN" sz="3200" b="1">
              <a:solidFill>
                <a:srgbClr val="FF0000"/>
              </a:solidFill>
              <a:latin typeface="Times New Roman" panose="02020603050405020304" charset="0"/>
              <a:cs typeface="Times New Roman" panose="02020603050405020304" charset="0"/>
            </a:endParaRPr>
          </a:p>
        </p:txBody>
      </p:sp>
      <p:sp>
        <p:nvSpPr>
          <p:cNvPr id="6" name="文本框 5"/>
          <p:cNvSpPr txBox="1"/>
          <p:nvPr/>
        </p:nvSpPr>
        <p:spPr>
          <a:xfrm>
            <a:off x="8785225" y="2473960"/>
            <a:ext cx="174117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First</a:t>
            </a:r>
            <a:endParaRPr lang="en-US" altLang="zh-CN" sz="32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92150" y="1053465"/>
            <a:ext cx="10761980" cy="4707890"/>
          </a:xfrm>
          <a:prstGeom prst="rect">
            <a:avLst/>
          </a:prstGeom>
          <a:noFill/>
        </p:spPr>
        <p:txBody>
          <a:bodyPr wrap="square" rtlCol="0">
            <a:spAutoFit/>
          </a:bodyPr>
          <a:p>
            <a:pPr indent="0" algn="just" fontAlgn="auto">
              <a:lnSpc>
                <a:spcPts val="4000"/>
              </a:lnSpc>
              <a:buNone/>
            </a:pPr>
            <a:r>
              <a:rPr sz="3200" b="1">
                <a:latin typeface="Times New Roman" panose="02020603050405020304" charset="0"/>
                <a:ea typeface="宋体" panose="02010600030101010101" pitchFamily="2" charset="-122"/>
                <a:cs typeface="Times New Roman" panose="02020603050405020304" charset="0"/>
                <a:sym typeface="+mn-ea"/>
              </a:rPr>
              <a:t>You can also write them down on </a:t>
            </a:r>
            <a:r>
              <a:rPr sz="3200" b="1" u="sng">
                <a:latin typeface="Times New Roman" panose="02020603050405020304" charset="0"/>
                <a:ea typeface="宋体" panose="02010600030101010101" pitchFamily="2" charset="-122"/>
                <a:cs typeface="Times New Roman" panose="02020603050405020304" charset="0"/>
                <a:sym typeface="+mn-ea"/>
              </a:rPr>
              <a:t>3</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/prɪˈpeə(r)/ or even draw pictures. What troubles you? Does it make you sad or </a:t>
            </a:r>
            <a:r>
              <a:rPr sz="3200" b="1" u="sng">
                <a:latin typeface="Times New Roman" panose="02020603050405020304" charset="0"/>
                <a:ea typeface="宋体" panose="02010600030101010101" pitchFamily="2" charset="-122"/>
                <a:cs typeface="Times New Roman" panose="02020603050405020304" charset="0"/>
                <a:sym typeface="+mn-ea"/>
              </a:rPr>
              <a:t>4</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/ˈæŋɡri/? Do you feel this emotion(情感) once or many times? When yon do this,  it might help you remember what happened and think </a:t>
            </a:r>
            <a:r>
              <a:rPr sz="3200" b="1" u="sng">
                <a:latin typeface="Times New Roman" panose="02020603050405020304" charset="0"/>
                <a:ea typeface="宋体" panose="02010600030101010101" pitchFamily="2" charset="-122"/>
                <a:cs typeface="Times New Roman" panose="02020603050405020304" charset="0"/>
                <a:sym typeface="+mn-ea"/>
              </a:rPr>
              <a:t>5</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how it makes you feel. Then you can say “I feel sad when my friend won’t play with me” or “I feel </a:t>
            </a:r>
            <a:r>
              <a:rPr sz="3200" b="1" u="sng">
                <a:latin typeface="Times New Roman" panose="02020603050405020304" charset="0"/>
                <a:ea typeface="宋体" panose="02010600030101010101" pitchFamily="2" charset="-122"/>
                <a:cs typeface="Times New Roman" panose="02020603050405020304" charset="0"/>
                <a:sym typeface="+mn-ea"/>
              </a:rPr>
              <a:t>6</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(disappoint) with my classmates …”</a:t>
            </a:r>
            <a:endParaRPr sz="3200" b="1">
              <a:latin typeface="Times New Roman" panose="02020603050405020304" charset="0"/>
              <a:ea typeface="宋体" panose="02010600030101010101" pitchFamily="2" charset="-122"/>
              <a:cs typeface="Times New Roman" panose="02020603050405020304" charset="0"/>
              <a:sym typeface="+mn-ea"/>
            </a:endParaRPr>
          </a:p>
          <a:p>
            <a:pPr indent="812800" algn="just" fontAlgn="auto">
              <a:lnSpc>
                <a:spcPts val="4000"/>
              </a:lnSpc>
              <a:buNone/>
              <a:extLst>
                <a:ext uri="{35155182-B16C-46BC-9424-99874614C6A1}">
                  <wpsdc:indentchars xmlns:wpsdc="http://www.wps.cn/officeDocument/2017/drawingmlCustomData" val="200" checksum="3877492575"/>
                </a:ext>
              </a:extLst>
            </a:pPr>
            <a:endParaRPr sz="32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七</a:t>
            </a:r>
            <a:r>
              <a:rPr lang="zh-CN" altLang="en-US" sz="2400" b="1" dirty="0">
                <a:solidFill>
                  <a:schemeClr val="bg2"/>
                </a:solidFill>
                <a:latin typeface="微软雅黑" panose="020B0503020204020204" pitchFamily="34" charset="-122"/>
                <a:ea typeface="微软雅黑" panose="020B0503020204020204" pitchFamily="34" charset="-122"/>
              </a:rPr>
              <a:t>、短文</a:t>
            </a:r>
            <a:r>
              <a:rPr lang="zh-CN" altLang="en-US" sz="2400" b="1" dirty="0">
                <a:solidFill>
                  <a:schemeClr val="bg2"/>
                </a:solidFill>
                <a:latin typeface="微软雅黑" panose="020B0503020204020204" pitchFamily="34" charset="-122"/>
                <a:ea typeface="微软雅黑" panose="020B0503020204020204" pitchFamily="34" charset="-122"/>
              </a:rPr>
              <a:t>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7157720" y="1053465"/>
            <a:ext cx="1504315"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paper</a:t>
            </a:r>
            <a:endParaRPr lang="en-US" altLang="zh-CN" sz="3200" b="1">
              <a:solidFill>
                <a:srgbClr val="FF0000"/>
              </a:solidFill>
              <a:latin typeface="Times New Roman" panose="02020603050405020304" charset="0"/>
              <a:cs typeface="Times New Roman" panose="02020603050405020304" charset="0"/>
            </a:endParaRPr>
          </a:p>
        </p:txBody>
      </p:sp>
      <p:sp>
        <p:nvSpPr>
          <p:cNvPr id="5" name="文本框 4"/>
          <p:cNvSpPr txBox="1"/>
          <p:nvPr/>
        </p:nvSpPr>
        <p:spPr>
          <a:xfrm>
            <a:off x="2171700" y="2066290"/>
            <a:ext cx="140335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angry</a:t>
            </a:r>
            <a:endParaRPr lang="en-US" altLang="zh-CN" sz="3200" b="1">
              <a:solidFill>
                <a:srgbClr val="FF0000"/>
              </a:solidFill>
              <a:latin typeface="Times New Roman" panose="02020603050405020304" charset="0"/>
              <a:cs typeface="Times New Roman" panose="02020603050405020304" charset="0"/>
            </a:endParaRPr>
          </a:p>
        </p:txBody>
      </p:sp>
      <p:sp>
        <p:nvSpPr>
          <p:cNvPr id="6" name="文本框 5"/>
          <p:cNvSpPr txBox="1"/>
          <p:nvPr/>
        </p:nvSpPr>
        <p:spPr>
          <a:xfrm>
            <a:off x="7718425" y="3115945"/>
            <a:ext cx="174117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about</a:t>
            </a:r>
            <a:endParaRPr lang="en-US" altLang="zh-CN" sz="3200" b="1">
              <a:solidFill>
                <a:srgbClr val="FF0000"/>
              </a:solidFill>
              <a:latin typeface="Times New Roman" panose="02020603050405020304" charset="0"/>
              <a:cs typeface="Times New Roman" panose="02020603050405020304" charset="0"/>
            </a:endParaRPr>
          </a:p>
        </p:txBody>
      </p:sp>
      <p:sp>
        <p:nvSpPr>
          <p:cNvPr id="8" name="文本框 7"/>
          <p:cNvSpPr txBox="1"/>
          <p:nvPr/>
        </p:nvSpPr>
        <p:spPr>
          <a:xfrm>
            <a:off x="5176520" y="4073525"/>
            <a:ext cx="2859405"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disappointed</a:t>
            </a:r>
            <a:endParaRPr lang="en-US" altLang="zh-CN" sz="32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54050" y="1075055"/>
            <a:ext cx="10883900" cy="4707890"/>
          </a:xfrm>
          <a:prstGeom prst="rect">
            <a:avLst/>
          </a:prstGeom>
          <a:noFill/>
        </p:spPr>
        <p:txBody>
          <a:bodyPr wrap="square" rtlCol="0">
            <a:spAutoFit/>
          </a:bodyPr>
          <a:p>
            <a:pPr indent="812800" algn="just" fontAlgn="auto">
              <a:lnSpc>
                <a:spcPts val="4000"/>
              </a:lnSpc>
              <a:buNone/>
              <a:extLst>
                <a:ext uri="{35155182-B16C-46BC-9424-99874614C6A1}">
                  <wpsdc:indentchars xmlns:wpsdc="http://www.wps.cn/officeDocument/2017/drawingmlCustomData" val="200" checksum="3877492575"/>
                </a:ext>
              </a:extLst>
            </a:pPr>
            <a:r>
              <a:rPr sz="3200" b="1">
                <a:latin typeface="Times New Roman" panose="02020603050405020304" charset="0"/>
                <a:ea typeface="宋体" panose="02010600030101010101" pitchFamily="2" charset="-122"/>
                <a:cs typeface="Times New Roman" panose="02020603050405020304" charset="0"/>
                <a:sym typeface="+mn-ea"/>
              </a:rPr>
              <a:t>Do you know </a:t>
            </a:r>
            <a:r>
              <a:rPr sz="3200" b="1" u="sng">
                <a:latin typeface="Times New Roman" panose="02020603050405020304" charset="0"/>
                <a:ea typeface="宋体" panose="02010600030101010101" pitchFamily="2" charset="-122"/>
                <a:cs typeface="Times New Roman" panose="02020603050405020304" charset="0"/>
                <a:sym typeface="+mn-ea"/>
              </a:rPr>
              <a:t>7</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you should talk about your feelings? If you always keep your feelings like sadness,  nervousness or anxiety(焦虑) to yourself, you may end up getting </a:t>
            </a:r>
            <a:r>
              <a:rPr sz="3200" b="1" u="sng">
                <a:latin typeface="Times New Roman" panose="02020603050405020304" charset="0"/>
                <a:ea typeface="宋体" panose="02010600030101010101" pitchFamily="2" charset="-122"/>
                <a:cs typeface="Times New Roman" panose="02020603050405020304" charset="0"/>
                <a:sym typeface="+mn-ea"/>
              </a:rPr>
              <a:t>8</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/sɪk/. But if you talk with someone who cares about you,  like your mom and dad,  you’ll feel much </a:t>
            </a:r>
            <a:r>
              <a:rPr sz="3200" b="1" u="sng">
                <a:latin typeface="Times New Roman" panose="02020603050405020304" charset="0"/>
                <a:ea typeface="宋体" panose="02010600030101010101" pitchFamily="2" charset="-122"/>
                <a:cs typeface="Times New Roman" panose="02020603050405020304" charset="0"/>
                <a:sym typeface="+mn-ea"/>
              </a:rPr>
              <a:t>9</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(good). Your parents want to know what is </a:t>
            </a:r>
            <a:r>
              <a:rPr sz="3200" b="1" u="sng">
                <a:latin typeface="Times New Roman" panose="02020603050405020304" charset="0"/>
                <a:ea typeface="宋体" panose="02010600030101010101" pitchFamily="2" charset="-122"/>
                <a:cs typeface="Times New Roman" panose="02020603050405020304" charset="0"/>
                <a:sym typeface="+mn-ea"/>
              </a:rPr>
              <a:t>10</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a:t>
            </a:r>
            <a:r>
              <a:rPr lang="en-US" sz="3200" b="1">
                <a:latin typeface="Times New Roman" panose="02020603050405020304" charset="0"/>
                <a:ea typeface="宋体" panose="02010600030101010101" pitchFamily="2" charset="-122"/>
                <a:cs typeface="Times New Roman" panose="02020603050405020304" charset="0"/>
                <a:sym typeface="+mn-ea"/>
              </a:rPr>
              <a:t>(</a:t>
            </a:r>
            <a:r>
              <a:rPr sz="3200" b="1">
                <a:latin typeface="Times New Roman" panose="02020603050405020304" charset="0"/>
                <a:ea typeface="宋体" panose="02010600030101010101" pitchFamily="2" charset="-122"/>
                <a:cs typeface="Times New Roman" panose="02020603050405020304" charset="0"/>
                <a:sym typeface="+mn-ea"/>
              </a:rPr>
              <a:t>happen</a:t>
            </a:r>
            <a:r>
              <a:rPr lang="en-US" sz="3200" b="1">
                <a:latin typeface="Times New Roman" panose="02020603050405020304" charset="0"/>
                <a:ea typeface="宋体" panose="02010600030101010101" pitchFamily="2" charset="-122"/>
                <a:cs typeface="Times New Roman" panose="02020603050405020304" charset="0"/>
                <a:sym typeface="+mn-ea"/>
              </a:rPr>
              <a:t>)</a:t>
            </a:r>
            <a:r>
              <a:rPr sz="3200" b="1">
                <a:latin typeface="Times New Roman" panose="02020603050405020304" charset="0"/>
                <a:ea typeface="宋体" panose="02010600030101010101" pitchFamily="2" charset="-122"/>
                <a:cs typeface="Times New Roman" panose="02020603050405020304" charset="0"/>
                <a:sym typeface="+mn-ea"/>
              </a:rPr>
              <a:t> in your life because they love you. So just let them in and let them help you. </a:t>
            </a:r>
            <a:endParaRPr sz="3200" b="1">
              <a:latin typeface="Times New Roman" panose="02020603050405020304" charset="0"/>
              <a:ea typeface="宋体" panose="02010600030101010101" pitchFamily="2" charset="-122"/>
              <a:cs typeface="Times New Roman" panose="02020603050405020304" charset="0"/>
              <a:sym typeface="+mn-ea"/>
            </a:endParaRPr>
          </a:p>
          <a:p>
            <a:pPr indent="812800" algn="just" fontAlgn="auto">
              <a:lnSpc>
                <a:spcPts val="4000"/>
              </a:lnSpc>
              <a:buNone/>
              <a:extLst>
                <a:ext uri="{35155182-B16C-46BC-9424-99874614C6A1}">
                  <wpsdc:indentchars xmlns:wpsdc="http://www.wps.cn/officeDocument/2017/drawingmlCustomData" val="200" checksum="3877492575"/>
                </a:ext>
              </a:extLst>
            </a:pPr>
            <a:endParaRPr sz="32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七</a:t>
            </a:r>
            <a:r>
              <a:rPr lang="zh-CN" altLang="en-US" sz="2400" b="1" dirty="0">
                <a:solidFill>
                  <a:schemeClr val="bg2"/>
                </a:solidFill>
                <a:latin typeface="微软雅黑" panose="020B0503020204020204" pitchFamily="34" charset="-122"/>
                <a:ea typeface="微软雅黑" panose="020B0503020204020204" pitchFamily="34" charset="-122"/>
              </a:rPr>
              <a:t>、短文</a:t>
            </a:r>
            <a:r>
              <a:rPr lang="zh-CN" altLang="en-US" sz="2400" b="1" dirty="0">
                <a:solidFill>
                  <a:schemeClr val="bg2"/>
                </a:solidFill>
                <a:latin typeface="微软雅黑" panose="020B0503020204020204" pitchFamily="34" charset="-122"/>
                <a:ea typeface="微软雅黑" panose="020B0503020204020204" pitchFamily="34" charset="-122"/>
              </a:rPr>
              <a:t>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166870" y="1075055"/>
            <a:ext cx="1137285"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why</a:t>
            </a:r>
            <a:endParaRPr lang="en-US" altLang="zh-CN" sz="3200" b="1">
              <a:solidFill>
                <a:srgbClr val="FF0000"/>
              </a:solidFill>
              <a:latin typeface="Times New Roman" panose="02020603050405020304" charset="0"/>
              <a:cs typeface="Times New Roman" panose="02020603050405020304" charset="0"/>
            </a:endParaRPr>
          </a:p>
        </p:txBody>
      </p:sp>
      <p:sp>
        <p:nvSpPr>
          <p:cNvPr id="5" name="文本框 4"/>
          <p:cNvSpPr txBox="1"/>
          <p:nvPr/>
        </p:nvSpPr>
        <p:spPr>
          <a:xfrm>
            <a:off x="9622155" y="2082800"/>
            <a:ext cx="140335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sick</a:t>
            </a:r>
            <a:endParaRPr lang="en-US" altLang="zh-CN" sz="3200" b="1">
              <a:solidFill>
                <a:srgbClr val="FF0000"/>
              </a:solidFill>
              <a:latin typeface="Times New Roman" panose="02020603050405020304" charset="0"/>
              <a:cs typeface="Times New Roman" panose="02020603050405020304" charset="0"/>
            </a:endParaRPr>
          </a:p>
        </p:txBody>
      </p:sp>
      <p:sp>
        <p:nvSpPr>
          <p:cNvPr id="6" name="文本框 5"/>
          <p:cNvSpPr txBox="1"/>
          <p:nvPr/>
        </p:nvSpPr>
        <p:spPr>
          <a:xfrm>
            <a:off x="6546215" y="3136900"/>
            <a:ext cx="174117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better</a:t>
            </a:r>
            <a:endParaRPr lang="en-US" altLang="zh-CN" sz="3200" b="1">
              <a:solidFill>
                <a:srgbClr val="FF0000"/>
              </a:solidFill>
              <a:latin typeface="Times New Roman" panose="02020603050405020304" charset="0"/>
              <a:cs typeface="Times New Roman" panose="02020603050405020304" charset="0"/>
            </a:endParaRPr>
          </a:p>
        </p:txBody>
      </p:sp>
      <p:sp>
        <p:nvSpPr>
          <p:cNvPr id="8" name="文本框 7"/>
          <p:cNvSpPr txBox="1"/>
          <p:nvPr/>
        </p:nvSpPr>
        <p:spPr>
          <a:xfrm>
            <a:off x="5439410" y="3562985"/>
            <a:ext cx="2352675"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happening</a:t>
            </a:r>
            <a:endParaRPr lang="en-US" altLang="zh-CN" sz="32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87070" y="1075055"/>
            <a:ext cx="10598785" cy="4707890"/>
          </a:xfrm>
          <a:prstGeom prst="rect">
            <a:avLst/>
          </a:prstGeom>
          <a:noFill/>
        </p:spPr>
        <p:txBody>
          <a:bodyPr wrap="square" rtlCol="0">
            <a:spAutoFit/>
          </a:bodyPr>
          <a:p>
            <a:pPr indent="914400" algn="just" fontAlgn="auto">
              <a:lnSpc>
                <a:spcPts val="4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Pat has an unusual hobby. She makes cheese(奶酪) on the family farm in Australia. She began by making yoghurt(酸奶) with her mother when she was little. Then she started watching her father’s workers make cheese. When she was ten, she made some by herself for the first time. “It wasn’t great,” she says, “but the workers told me what I was doing wrong and that helped me slowly get better.”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buNone/>
              <a:extLst>
                <a:ext uri="{35155182-B16C-46BC-9424-99874614C6A1}">
                  <wpsdc:indentchars xmlns:wpsdc="http://www.wps.cn/officeDocument/2017/drawingmlCustomData" val="200" checksum="797548545"/>
                </a:ext>
              </a:extLst>
            </a:pP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八、</a:t>
            </a:r>
            <a:r>
              <a:rPr lang="zh-CN" altLang="en-US" sz="2400" b="1" dirty="0">
                <a:solidFill>
                  <a:schemeClr val="bg2"/>
                </a:solidFill>
                <a:latin typeface="微软雅黑" panose="020B0503020204020204" pitchFamily="34" charset="-122"/>
                <a:ea typeface="微软雅黑" panose="020B0503020204020204" pitchFamily="34" charset="-122"/>
              </a:rPr>
              <a:t>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87070" y="867410"/>
            <a:ext cx="10598785" cy="4194810"/>
          </a:xfrm>
          <a:prstGeom prst="rect">
            <a:avLst/>
          </a:prstGeom>
          <a:noFill/>
        </p:spPr>
        <p:txBody>
          <a:bodyPr wrap="square" rtlCol="0">
            <a:spAutoFit/>
          </a:bodyPr>
          <a:p>
            <a:pPr indent="812800" algn="just" fontAlgn="auto">
              <a:lnSpc>
                <a:spcPts val="4000"/>
              </a:lnSpc>
              <a:buNone/>
              <a:extLst>
                <a:ext uri="{35155182-B16C-46BC-9424-99874614C6A1}">
                  <wpsdc:indentchars xmlns:wpsdc="http://www.wps.cn/officeDocument/2017/drawingmlCustomData" val="200" checksum="3877492575"/>
                </a:ext>
              </a:extLst>
            </a:pPr>
            <a:r>
              <a:rPr sz="3200" b="1">
                <a:latin typeface="Times New Roman" panose="02020603050405020304" charset="0"/>
                <a:ea typeface="宋体" panose="02010600030101010101" pitchFamily="2" charset="-122"/>
                <a:cs typeface="Times New Roman" panose="02020603050405020304" charset="0"/>
                <a:sym typeface="+mn-ea"/>
              </a:rPr>
              <a:t> </a:t>
            </a:r>
            <a:endParaRPr sz="32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Pat always needs good milk for her cheese, but she doesn’t have to buy it. Her parents keep 100 cows on their farm. Pat can just ask them when she needs more. Last year, Pat’s neighbor gave her a young cow to keep and look after, but it hasn’t produced(产出) milk yet.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buNone/>
              <a:extLst>
                <a:ext uri="{35155182-B16C-46BC-9424-99874614C6A1}">
                  <wpsdc:indentchars xmlns:wpsdc="http://www.wps.cn/officeDocument/2017/drawingmlCustomData" val="200" checksum="797548545"/>
                </a:ext>
              </a:extLst>
            </a:pP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八、</a:t>
            </a:r>
            <a:r>
              <a:rPr lang="zh-CN" altLang="en-US" sz="2400" b="1" dirty="0">
                <a:solidFill>
                  <a:schemeClr val="bg2"/>
                </a:solidFill>
                <a:latin typeface="微软雅黑" panose="020B0503020204020204" pitchFamily="34" charset="-122"/>
                <a:ea typeface="微软雅黑" panose="020B0503020204020204" pitchFamily="34" charset="-122"/>
              </a:rPr>
              <a:t>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87070" y="1024890"/>
            <a:ext cx="10598785" cy="4194810"/>
          </a:xfrm>
          <a:prstGeom prst="rect">
            <a:avLst/>
          </a:prstGeom>
          <a:noFill/>
        </p:spPr>
        <p:txBody>
          <a:bodyPr wrap="square" rtlCol="0">
            <a:spAutoFit/>
          </a:bodyPr>
          <a:p>
            <a:pPr indent="914400" algn="just" fontAlgn="auto">
              <a:lnSpc>
                <a:spcPts val="4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Pat and her family make many kinds of cheese. Recently they won a prize(奖) for one of them. “More and more people are going to find out about us because of the prize,” says Pat. “Last month, we started selling cheese in New Zealand. People there read about our prize in magazines. Soon we are going to do some advertisements, too.”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buNone/>
              <a:extLst>
                <a:ext uri="{35155182-B16C-46BC-9424-99874614C6A1}">
                  <wpsdc:indentchars xmlns:wpsdc="http://www.wps.cn/officeDocument/2017/drawingmlCustomData" val="200" checksum="797548545"/>
                </a:ext>
              </a:extLst>
            </a:pP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八、</a:t>
            </a:r>
            <a:r>
              <a:rPr lang="zh-CN" altLang="en-US" sz="2400" b="1" dirty="0">
                <a:solidFill>
                  <a:schemeClr val="bg2"/>
                </a:solidFill>
                <a:latin typeface="微软雅黑" panose="020B0503020204020204" pitchFamily="34" charset="-122"/>
                <a:ea typeface="微软雅黑" panose="020B0503020204020204" pitchFamily="34" charset="-122"/>
              </a:rPr>
              <a:t>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96290" y="1426845"/>
            <a:ext cx="10598785" cy="3681730"/>
          </a:xfrm>
          <a:prstGeom prst="rect">
            <a:avLst/>
          </a:prstGeom>
          <a:noFill/>
        </p:spPr>
        <p:txBody>
          <a:bodyPr wrap="square" rtlCol="0">
            <a:spAutoFit/>
          </a:bodyPr>
          <a:p>
            <a:pPr indent="914400" algn="just" fontAlgn="auto">
              <a:lnSpc>
                <a:spcPts val="4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Pat’s next idea is to post some online recipes(菜谱) for cooking with cheese. “Our cheese is lovely with pizza. I hope restaurants might buy </a:t>
            </a:r>
            <a:r>
              <a:rPr sz="3600" b="1" u="sng">
                <a:solidFill>
                  <a:srgbClr val="0070C0"/>
                </a:solidFill>
                <a:latin typeface="Times New Roman" panose="02020603050405020304" charset="0"/>
                <a:ea typeface="宋体" panose="02010600030101010101" pitchFamily="2" charset="-122"/>
                <a:cs typeface="Times New Roman" panose="02020603050405020304" charset="0"/>
                <a:sym typeface="+mn-ea"/>
              </a:rPr>
              <a:t>some</a:t>
            </a:r>
            <a:r>
              <a:rPr sz="3600" b="1">
                <a:latin typeface="Times New Roman" panose="02020603050405020304" charset="0"/>
                <a:ea typeface="宋体" panose="02010600030101010101" pitchFamily="2" charset="-122"/>
                <a:cs typeface="Times New Roman" panose="02020603050405020304" charset="0"/>
                <a:sym typeface="+mn-ea"/>
              </a:rPr>
              <a:t> one day.” But right now Pat is still at school. “Making cheese is fun and winning a prize for it is great, but doing well in my studies matters more for now.”</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buNone/>
              <a:extLst>
                <a:ext uri="{35155182-B16C-46BC-9424-99874614C6A1}">
                  <wpsdc:indentchars xmlns:wpsdc="http://www.wps.cn/officeDocument/2017/drawingmlCustomData" val="200" checksum="797548545"/>
                </a:ext>
              </a:extLst>
            </a:pP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八、</a:t>
            </a:r>
            <a:r>
              <a:rPr lang="zh-CN" altLang="en-US" sz="2400" b="1" dirty="0">
                <a:solidFill>
                  <a:schemeClr val="bg2"/>
                </a:solidFill>
                <a:latin typeface="微软雅黑" panose="020B0503020204020204" pitchFamily="34" charset="-122"/>
                <a:ea typeface="微软雅黑" panose="020B0503020204020204" pitchFamily="34" charset="-122"/>
              </a:rPr>
              <a:t>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96290" y="1517015"/>
            <a:ext cx="10598785" cy="3297555"/>
          </a:xfrm>
          <a:prstGeom prst="rect">
            <a:avLst/>
          </a:prstGeom>
          <a:noFill/>
        </p:spPr>
        <p:txBody>
          <a:bodyPr wrap="square" rtlCol="0">
            <a:spAutoFit/>
          </a:bodyPr>
          <a:p>
            <a:pPr indent="914400" algn="just" fontAlgn="auto">
              <a:lnSpc>
                <a:spcPts val="7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)1. Pat’s hobby is to  </a:t>
            </a:r>
            <a:r>
              <a:rPr lang="en-US" sz="3600" b="1">
                <a:latin typeface="Times New Roman" panose="02020603050405020304" charset="0"/>
                <a:ea typeface="宋体" panose="02010600030101010101" pitchFamily="2" charset="-122"/>
                <a:cs typeface="Times New Roman" panose="02020603050405020304" charset="0"/>
                <a:sym typeface="+mn-ea"/>
              </a:rPr>
              <a:t>_____</a:t>
            </a:r>
            <a:r>
              <a:rPr sz="3600" b="1">
                <a:latin typeface="Times New Roman" panose="02020603050405020304" charset="0"/>
                <a:ea typeface="宋体" panose="02010600030101010101" pitchFamily="2" charset="-122"/>
                <a:cs typeface="Times New Roman" panose="02020603050405020304" charset="0"/>
                <a:sym typeface="+mn-ea"/>
              </a:rPr>
              <a:t>.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7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A. sell milk</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B. make cheese</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7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C. drink yoghurt</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D. do farming</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buNone/>
              <a:extLst>
                <a:ext uri="{35155182-B16C-46BC-9424-99874614C6A1}">
                  <wpsdc:indentchars xmlns:wpsdc="http://www.wps.cn/officeDocument/2017/drawingmlCustomData" val="200" checksum="797548545"/>
                </a:ext>
              </a:extLst>
            </a:pP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八、</a:t>
            </a:r>
            <a:r>
              <a:rPr lang="zh-CN" altLang="en-US" sz="2400" b="1" dirty="0">
                <a:solidFill>
                  <a:schemeClr val="bg2"/>
                </a:solidFill>
                <a:latin typeface="微软雅黑" panose="020B0503020204020204" pitchFamily="34" charset="-122"/>
                <a:ea typeface="微软雅黑" panose="020B0503020204020204" pitchFamily="34" charset="-122"/>
              </a:rPr>
              <a:t>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958340" y="1868170"/>
            <a:ext cx="127635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56590" y="764540"/>
            <a:ext cx="10598785" cy="5092700"/>
          </a:xfrm>
          <a:prstGeom prst="rect">
            <a:avLst/>
          </a:prstGeom>
          <a:noFill/>
        </p:spPr>
        <p:txBody>
          <a:bodyPr wrap="square" rtlCol="0">
            <a:spAutoFit/>
          </a:bodyPr>
          <a:p>
            <a:pPr indent="914400" algn="just" fontAlgn="auto">
              <a:lnSpc>
                <a:spcPts val="7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)2. How does Pat get milk for her cheese?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7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A. She buys it from the workers.</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7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B. Her neighbor gives it to her.</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7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C. She asks her parents for it.</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7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D. Her own cow produces it.</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buNone/>
              <a:extLst>
                <a:ext uri="{35155182-B16C-46BC-9424-99874614C6A1}">
                  <wpsdc:indentchars xmlns:wpsdc="http://www.wps.cn/officeDocument/2017/drawingmlCustomData" val="200" checksum="797548545"/>
                </a:ext>
              </a:extLst>
            </a:pP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八、</a:t>
            </a:r>
            <a:r>
              <a:rPr lang="zh-CN" altLang="en-US" sz="2400" b="1" dirty="0">
                <a:solidFill>
                  <a:schemeClr val="bg2"/>
                </a:solidFill>
                <a:latin typeface="微软雅黑" panose="020B0503020204020204" pitchFamily="34" charset="-122"/>
                <a:ea typeface="微软雅黑" panose="020B0503020204020204" pitchFamily="34" charset="-122"/>
              </a:rPr>
              <a:t>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800860" y="1133475"/>
            <a:ext cx="127635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96290" y="1443990"/>
            <a:ext cx="10598785" cy="3297555"/>
          </a:xfrm>
          <a:prstGeom prst="rect">
            <a:avLst/>
          </a:prstGeom>
          <a:noFill/>
        </p:spPr>
        <p:txBody>
          <a:bodyPr wrap="square" rtlCol="0">
            <a:spAutoFit/>
          </a:bodyPr>
          <a:p>
            <a:pPr indent="914400" algn="just" fontAlgn="auto">
              <a:lnSpc>
                <a:spcPts val="7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)3. Pat won a prize with </a:t>
            </a:r>
            <a:r>
              <a:rPr lang="en-US" sz="3600" b="1">
                <a:latin typeface="Times New Roman" panose="02020603050405020304" charset="0"/>
                <a:ea typeface="宋体" panose="02010600030101010101" pitchFamily="2" charset="-122"/>
                <a:cs typeface="Times New Roman" panose="02020603050405020304" charset="0"/>
                <a:sym typeface="+mn-ea"/>
              </a:rPr>
              <a:t>______</a:t>
            </a:r>
            <a:r>
              <a:rPr sz="3600" b="1">
                <a:latin typeface="Times New Roman" panose="02020603050405020304" charset="0"/>
                <a:ea typeface="宋体" panose="02010600030101010101" pitchFamily="2" charset="-122"/>
                <a:cs typeface="Times New Roman" panose="02020603050405020304" charset="0"/>
                <a:sym typeface="+mn-ea"/>
              </a:rPr>
              <a:t>.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7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A. her family</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B. the workers</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7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C. her neighbor </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D. the cows</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buNone/>
              <a:extLst>
                <a:ext uri="{35155182-B16C-46BC-9424-99874614C6A1}">
                  <wpsdc:indentchars xmlns:wpsdc="http://www.wps.cn/officeDocument/2017/drawingmlCustomData" val="200" checksum="797548545"/>
                </a:ext>
              </a:extLst>
            </a:pP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八、</a:t>
            </a:r>
            <a:r>
              <a:rPr lang="zh-CN" altLang="en-US" sz="2400" b="1" dirty="0">
                <a:solidFill>
                  <a:schemeClr val="bg2"/>
                </a:solidFill>
                <a:latin typeface="微软雅黑" panose="020B0503020204020204" pitchFamily="34" charset="-122"/>
                <a:ea typeface="微软雅黑" panose="020B0503020204020204" pitchFamily="34" charset="-122"/>
              </a:rPr>
              <a:t>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958340" y="1675765"/>
            <a:ext cx="127635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95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3029585"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 重点</a:t>
            </a:r>
            <a:r>
              <a:rPr lang="zh-CN" altLang="en-US" sz="2400" b="1" dirty="0">
                <a:solidFill>
                  <a:schemeClr val="bg2"/>
                </a:solidFill>
                <a:latin typeface="微软雅黑" panose="020B0503020204020204" pitchFamily="34" charset="-122"/>
                <a:ea typeface="微软雅黑" panose="020B0503020204020204" pitchFamily="34" charset="-122"/>
              </a:rPr>
              <a:t>句型。</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48055" y="940435"/>
            <a:ext cx="9825990" cy="4579620"/>
          </a:xfrm>
          <a:prstGeom prst="rect">
            <a:avLst/>
          </a:prstGeom>
          <a:noFill/>
        </p:spPr>
        <p:txBody>
          <a:bodyPr wrap="square" rtlCol="0">
            <a:spAutoFit/>
          </a:bodyPr>
          <a:p>
            <a:pPr fontAlgn="auto">
              <a:lnSpc>
                <a:spcPts val="5000"/>
              </a:lnSpc>
            </a:pPr>
            <a:r>
              <a:rPr lang="zh-CN" altLang="en-US" sz="3600" b="1">
                <a:latin typeface="宋体" panose="02010600030101010101" pitchFamily="2" charset="-122"/>
                <a:ea typeface="宋体" panose="02010600030101010101" pitchFamily="2" charset="-122"/>
                <a:cs typeface="宋体" panose="02010600030101010101" pitchFamily="2" charset="-122"/>
              </a:rPr>
              <a:t>1.她对自己非常严格。</a:t>
            </a:r>
            <a:endParaRPr lang="zh-CN" altLang="en-US" sz="3600" b="1">
              <a:latin typeface="宋体" panose="02010600030101010101" pitchFamily="2" charset="-122"/>
              <a:ea typeface="宋体" panose="02010600030101010101" pitchFamily="2" charset="-122"/>
              <a:cs typeface="宋体" panose="02010600030101010101" pitchFamily="2" charset="-122"/>
            </a:endParaRPr>
          </a:p>
          <a:p>
            <a:pPr fontAlgn="auto">
              <a:lnSpc>
                <a:spcPts val="5000"/>
              </a:lnSpc>
            </a:pPr>
            <a:r>
              <a:rPr lang="en-US" altLang="zh-CN" sz="3600" b="1">
                <a:latin typeface="Times New Roman" panose="02020603050405020304" charset="0"/>
                <a:ea typeface="宋体" panose="02010600030101010101" pitchFamily="2" charset="-122"/>
                <a:cs typeface="Times New Roman" panose="02020603050405020304" charset="0"/>
              </a:rPr>
              <a:t>She ___________________________</a:t>
            </a:r>
            <a:r>
              <a:rPr lang="zh-CN" altLang="en-US" sz="3600" b="1">
                <a:latin typeface="Times New Roman" panose="02020603050405020304" charset="0"/>
                <a:ea typeface="宋体" panose="02010600030101010101" pitchFamily="2" charset="-122"/>
                <a:cs typeface="Times New Roman" panose="02020603050405020304" charset="0"/>
              </a:rPr>
              <a:t>. </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2. 她感到非常孤独因为她没有可以交谈的朋友。</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She feels very </a:t>
            </a:r>
            <a:r>
              <a:rPr lang="en-US" altLang="zh-CN" sz="3600" b="1">
                <a:latin typeface="Times New Roman" panose="02020603050405020304" charset="0"/>
                <a:ea typeface="宋体" panose="02010600030101010101" pitchFamily="2" charset="-122"/>
                <a:cs typeface="Times New Roman" panose="02020603050405020304" charset="0"/>
              </a:rPr>
              <a:t>_____</a:t>
            </a:r>
            <a:r>
              <a:rPr lang="zh-CN" altLang="en-US" sz="3600" b="1">
                <a:latin typeface="Times New Roman" panose="02020603050405020304" charset="0"/>
                <a:ea typeface="宋体" panose="02010600030101010101" pitchFamily="2" charset="-122"/>
                <a:cs typeface="Times New Roman" panose="02020603050405020304" charset="0"/>
              </a:rPr>
              <a:t> because</a:t>
            </a:r>
            <a:r>
              <a:rPr lang="en-US" altLang="zh-CN" sz="3600" b="1">
                <a:latin typeface="Times New Roman" panose="02020603050405020304" charset="0"/>
                <a:ea typeface="宋体" panose="02010600030101010101" pitchFamily="2" charset="-122"/>
                <a:cs typeface="Times New Roman" panose="02020603050405020304" charset="0"/>
              </a:rPr>
              <a:t> </a:t>
            </a:r>
            <a:r>
              <a:rPr lang="zh-CN" altLang="en-US" sz="3600" b="1">
                <a:latin typeface="Times New Roman" panose="02020603050405020304" charset="0"/>
                <a:ea typeface="宋体" panose="02010600030101010101" pitchFamily="2" charset="-122"/>
                <a:cs typeface="Times New Roman" panose="02020603050405020304" charset="0"/>
              </a:rPr>
              <a:t>she </a:t>
            </a:r>
            <a:r>
              <a:rPr lang="en-US" altLang="zh-CN" sz="3600" b="1">
                <a:latin typeface="Times New Roman" panose="02020603050405020304" charset="0"/>
                <a:ea typeface="宋体" panose="02010600030101010101" pitchFamily="2" charset="-122"/>
                <a:cs typeface="Times New Roman" panose="02020603050405020304" charset="0"/>
              </a:rPr>
              <a:t>_____________</a:t>
            </a:r>
            <a:endParaRPr lang="en-US" altLang="zh-CN"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en-US" altLang="zh-CN" sz="3600" b="1">
                <a:latin typeface="Times New Roman" panose="02020603050405020304" charset="0"/>
                <a:ea typeface="宋体" panose="02010600030101010101" pitchFamily="2" charset="-122"/>
                <a:cs typeface="Times New Roman" panose="02020603050405020304" charset="0"/>
              </a:rPr>
              <a:t>_________________________________________.</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3. 她总是给我讲笑话，逗我笑。</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en-US" altLang="zh-CN" sz="3600" b="1">
                <a:latin typeface="Times New Roman" panose="02020603050405020304" charset="0"/>
                <a:ea typeface="宋体" panose="02010600030101010101" pitchFamily="2" charset="-122"/>
                <a:cs typeface="Times New Roman" panose="02020603050405020304" charset="0"/>
              </a:rPr>
              <a:t>She always ____________ and _______________.</a:t>
            </a:r>
            <a:endParaRPr lang="en-US" altLang="zh-CN" sz="3600" b="1">
              <a:latin typeface="Times New Roman" panose="02020603050405020304" charset="0"/>
              <a:ea typeface="宋体" panose="02010600030101010101" pitchFamily="2" charset="-122"/>
              <a:cs typeface="Times New Roman" panose="02020603050405020304" charset="0"/>
            </a:endParaRPr>
          </a:p>
        </p:txBody>
      </p:sp>
      <p:sp>
        <p:nvSpPr>
          <p:cNvPr id="8" name="文本框 7"/>
          <p:cNvSpPr txBox="1"/>
          <p:nvPr/>
        </p:nvSpPr>
        <p:spPr>
          <a:xfrm>
            <a:off x="1969135" y="1594485"/>
            <a:ext cx="6032500" cy="645160"/>
          </a:xfrm>
          <a:prstGeom prst="rect">
            <a:avLst/>
          </a:prstGeom>
          <a:noFill/>
        </p:spPr>
        <p:txBody>
          <a:bodyPr wrap="square" rtlCol="0">
            <a:spAutoFit/>
          </a:bodyPr>
          <a:p>
            <a:r>
              <a:rPr lang="zh-CN" altLang="en-US" sz="3600" b="1">
                <a:solidFill>
                  <a:srgbClr val="FF0000"/>
                </a:solidFill>
                <a:latin typeface="Times New Roman" panose="02020603050405020304" charset="0"/>
                <a:cs typeface="Times New Roman" panose="02020603050405020304" charset="0"/>
              </a:rPr>
              <a:t>is very strict with herself</a:t>
            </a:r>
            <a:endParaRPr lang="zh-CN" altLang="en-US" sz="3600" b="1">
              <a:solidFill>
                <a:srgbClr val="FF0000"/>
              </a:solidFill>
              <a:latin typeface="Times New Roman" panose="02020603050405020304" charset="0"/>
              <a:cs typeface="Times New Roman" panose="02020603050405020304" charset="0"/>
            </a:endParaRPr>
          </a:p>
        </p:txBody>
      </p:sp>
      <p:sp>
        <p:nvSpPr>
          <p:cNvPr id="9" name="文本框 8"/>
          <p:cNvSpPr txBox="1"/>
          <p:nvPr/>
        </p:nvSpPr>
        <p:spPr>
          <a:xfrm>
            <a:off x="1016635" y="2847340"/>
            <a:ext cx="9688830" cy="1373505"/>
          </a:xfrm>
          <a:prstGeom prst="rect">
            <a:avLst/>
          </a:prstGeom>
          <a:noFill/>
        </p:spPr>
        <p:txBody>
          <a:bodyPr wrap="square" rtlCol="0">
            <a:spAutoFit/>
          </a:bodyPr>
          <a:p>
            <a:pPr fontAlgn="auto">
              <a:lnSpc>
                <a:spcPts val="5000"/>
              </a:lnSpc>
            </a:pPr>
            <a:r>
              <a:rPr lang="en-US" altLang="zh-CN" sz="3600" b="1">
                <a:solidFill>
                  <a:srgbClr val="FF0000"/>
                </a:solidFill>
                <a:latin typeface="Times New Roman" panose="02020603050405020304" charset="0"/>
                <a:cs typeface="Times New Roman" panose="02020603050405020304" charset="0"/>
              </a:rPr>
              <a:t>                        </a:t>
            </a:r>
            <a:r>
              <a:rPr lang="zh-CN" altLang="en-US" sz="3600" b="1">
                <a:solidFill>
                  <a:srgbClr val="FF0000"/>
                </a:solidFill>
                <a:latin typeface="Times New Roman" panose="02020603050405020304" charset="0"/>
                <a:cs typeface="Times New Roman" panose="02020603050405020304" charset="0"/>
              </a:rPr>
              <a:t>lonely</a:t>
            </a:r>
            <a:r>
              <a:rPr lang="en-US" altLang="zh-CN" sz="3600" b="1">
                <a:solidFill>
                  <a:srgbClr val="FF0000"/>
                </a:solidFill>
                <a:latin typeface="Times New Roman" panose="02020603050405020304" charset="0"/>
                <a:cs typeface="Times New Roman" panose="02020603050405020304" charset="0"/>
              </a:rPr>
              <a:t>                      </a:t>
            </a:r>
            <a:r>
              <a:rPr lang="zh-CN" altLang="en-US" sz="3600" b="1">
                <a:solidFill>
                  <a:srgbClr val="FF0000"/>
                </a:solidFill>
                <a:latin typeface="Times New Roman" panose="02020603050405020304" charset="0"/>
                <a:cs typeface="Times New Roman" panose="02020603050405020304" charset="0"/>
              </a:rPr>
              <a:t>has no friend(s)</a:t>
            </a:r>
            <a:endParaRPr lang="zh-CN" altLang="en-US" sz="3600" b="1">
              <a:solidFill>
                <a:srgbClr val="FF0000"/>
              </a:solidFill>
              <a:latin typeface="Times New Roman" panose="02020603050405020304" charset="0"/>
              <a:cs typeface="Times New Roman" panose="02020603050405020304" charset="0"/>
            </a:endParaRPr>
          </a:p>
          <a:p>
            <a:pPr fontAlgn="auto">
              <a:lnSpc>
                <a:spcPts val="5000"/>
              </a:lnSpc>
            </a:pPr>
            <a:r>
              <a:rPr lang="zh-CN" altLang="en-US" sz="3600" b="1">
                <a:solidFill>
                  <a:srgbClr val="FF0000"/>
                </a:solidFill>
                <a:latin typeface="Times New Roman" panose="02020603050405020304" charset="0"/>
                <a:cs typeface="Times New Roman" panose="02020603050405020304" charset="0"/>
              </a:rPr>
              <a:t> to talk with/to</a:t>
            </a:r>
            <a:endParaRPr lang="zh-CN" altLang="en-US" sz="3600" b="1">
              <a:solidFill>
                <a:srgbClr val="FF0000"/>
              </a:solidFill>
              <a:latin typeface="Times New Roman" panose="02020603050405020304" charset="0"/>
              <a:cs typeface="Times New Roman" panose="02020603050405020304" charset="0"/>
            </a:endParaRPr>
          </a:p>
        </p:txBody>
      </p:sp>
      <p:sp>
        <p:nvSpPr>
          <p:cNvPr id="10" name="文本框 9"/>
          <p:cNvSpPr txBox="1"/>
          <p:nvPr/>
        </p:nvSpPr>
        <p:spPr>
          <a:xfrm>
            <a:off x="3213735" y="4828540"/>
            <a:ext cx="8207375" cy="645160"/>
          </a:xfrm>
          <a:prstGeom prst="rect">
            <a:avLst/>
          </a:prstGeom>
          <a:noFill/>
        </p:spPr>
        <p:txBody>
          <a:bodyPr wrap="square" rtlCol="0">
            <a:spAutoFit/>
          </a:bodyPr>
          <a:p>
            <a:r>
              <a:rPr lang="zh-CN" altLang="en-US" sz="3600" b="1">
                <a:solidFill>
                  <a:srgbClr val="FF0000"/>
                </a:solidFill>
                <a:latin typeface="Times New Roman" panose="02020603050405020304" charset="0"/>
                <a:cs typeface="Times New Roman" panose="02020603050405020304" charset="0"/>
              </a:rPr>
              <a:t>tells me jokes</a:t>
            </a:r>
            <a:r>
              <a:rPr lang="en-US" altLang="zh-CN" sz="3600" b="1">
                <a:solidFill>
                  <a:srgbClr val="FF0000"/>
                </a:solidFill>
                <a:latin typeface="Times New Roman" panose="02020603050405020304" charset="0"/>
                <a:cs typeface="Times New Roman" panose="02020603050405020304" charset="0"/>
              </a:rPr>
              <a:t>         </a:t>
            </a:r>
            <a:r>
              <a:rPr lang="zh-CN" altLang="en-US" sz="3600" b="1">
                <a:solidFill>
                  <a:srgbClr val="FF0000"/>
                </a:solidFill>
                <a:latin typeface="Times New Roman" panose="02020603050405020304" charset="0"/>
                <a:cs typeface="Times New Roman" panose="02020603050405020304" charset="0"/>
              </a:rPr>
              <a:t> makes me laugh</a:t>
            </a:r>
            <a:endParaRPr lang="zh-CN" altLang="en-US"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68325" y="1042035"/>
            <a:ext cx="10931525" cy="4579620"/>
          </a:xfrm>
          <a:prstGeom prst="rect">
            <a:avLst/>
          </a:prstGeom>
          <a:noFill/>
        </p:spPr>
        <p:txBody>
          <a:bodyPr wrap="square" rtlCol="0">
            <a:spAutoFit/>
          </a:bodyPr>
          <a:p>
            <a:pPr indent="914400" algn="just" fontAlgn="auto">
              <a:lnSpc>
                <a:spcPts val="7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)4. The underlined word “some” in Paragraph 4 refers to </a:t>
            </a:r>
            <a:r>
              <a:rPr lang="en-US" sz="3600" b="1">
                <a:latin typeface="Times New Roman" panose="02020603050405020304" charset="0"/>
                <a:ea typeface="宋体" panose="02010600030101010101" pitchFamily="2" charset="-122"/>
                <a:cs typeface="Times New Roman" panose="02020603050405020304" charset="0"/>
                <a:sym typeface="+mn-ea"/>
              </a:rPr>
              <a:t>_____</a:t>
            </a:r>
            <a:r>
              <a:rPr sz="3600" b="1">
                <a:latin typeface="Times New Roman" panose="02020603050405020304" charset="0"/>
                <a:ea typeface="宋体" panose="02010600030101010101" pitchFamily="2" charset="-122"/>
                <a:cs typeface="Times New Roman" panose="02020603050405020304" charset="0"/>
                <a:sym typeface="+mn-ea"/>
              </a:rPr>
              <a:t>.</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7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A. cheese</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B. pizza</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7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C. recipes</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D. magazines</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7000"/>
              </a:lnSpc>
              <a:buNone/>
              <a:extLst>
                <a:ext uri="{35155182-B16C-46BC-9424-99874614C6A1}">
                  <wpsdc:indentchars xmlns:wpsdc="http://www.wps.cn/officeDocument/2017/drawingmlCustomData" val="200" checksum="797548545"/>
                </a:ext>
              </a:extLst>
            </a:pP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八、</a:t>
            </a:r>
            <a:r>
              <a:rPr lang="zh-CN" altLang="en-US" sz="2400" b="1" dirty="0">
                <a:solidFill>
                  <a:schemeClr val="bg2"/>
                </a:solidFill>
                <a:latin typeface="微软雅黑" panose="020B0503020204020204" pitchFamily="34" charset="-122"/>
                <a:ea typeface="微软雅黑" panose="020B0503020204020204" pitchFamily="34" charset="-122"/>
              </a:rPr>
              <a:t>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731010" y="1360805"/>
            <a:ext cx="127635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0" y="887095"/>
            <a:ext cx="11281410" cy="4579620"/>
          </a:xfrm>
          <a:prstGeom prst="rect">
            <a:avLst/>
          </a:prstGeom>
          <a:noFill/>
        </p:spPr>
        <p:txBody>
          <a:bodyPr wrap="square" rtlCol="0">
            <a:spAutoFit/>
          </a:bodyPr>
          <a:p>
            <a:pPr indent="914400" algn="just" fontAlgn="auto">
              <a:lnSpc>
                <a:spcPts val="7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)5. What’s the most important thing for Pat now?</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7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A. Being a good cheese maker.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7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B. Raising cows on the farm.</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7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C. Studying well at school.</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7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D. Posting recipes online.</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八、</a:t>
            </a:r>
            <a:r>
              <a:rPr lang="zh-CN" altLang="en-US" sz="2400" b="1" dirty="0">
                <a:solidFill>
                  <a:schemeClr val="bg2"/>
                </a:solidFill>
                <a:latin typeface="微软雅黑" panose="020B0503020204020204" pitchFamily="34" charset="-122"/>
                <a:ea typeface="微软雅黑" panose="020B0503020204020204" pitchFamily="34" charset="-122"/>
              </a:rPr>
              <a:t>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188720" y="1185545"/>
            <a:ext cx="127635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95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3029585"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 重点</a:t>
            </a:r>
            <a:r>
              <a:rPr lang="zh-CN" altLang="en-US" sz="2400" b="1" dirty="0">
                <a:solidFill>
                  <a:schemeClr val="bg2"/>
                </a:solidFill>
                <a:latin typeface="微软雅黑" panose="020B0503020204020204" pitchFamily="34" charset="-122"/>
                <a:ea typeface="微软雅黑" panose="020B0503020204020204" pitchFamily="34" charset="-122"/>
              </a:rPr>
              <a:t>句型。</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49300" y="1324610"/>
            <a:ext cx="10752455" cy="3938270"/>
          </a:xfrm>
          <a:prstGeom prst="rect">
            <a:avLst/>
          </a:prstGeom>
          <a:noFill/>
        </p:spPr>
        <p:txBody>
          <a:bodyPr wrap="square" rtlCol="0">
            <a:spAutoFit/>
          </a:bodyPr>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4. 我不习惯这里的一切。</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I was  </a:t>
            </a:r>
            <a:r>
              <a:rPr lang="en-US" altLang="zh-CN" sz="3600" b="1">
                <a:latin typeface="Times New Roman" panose="02020603050405020304" charset="0"/>
                <a:ea typeface="宋体" panose="02010600030101010101" pitchFamily="2" charset="-122"/>
                <a:cs typeface="Times New Roman" panose="02020603050405020304" charset="0"/>
              </a:rPr>
              <a:t>____________________________________ </a:t>
            </a:r>
            <a:r>
              <a:rPr lang="zh-CN" altLang="en-US" sz="3600" b="1">
                <a:latin typeface="Times New Roman" panose="02020603050405020304" charset="0"/>
                <a:ea typeface="宋体" panose="02010600030101010101" pitchFamily="2" charset="-122"/>
                <a:cs typeface="Times New Roman" panose="02020603050405020304" charset="0"/>
                <a:sym typeface="+mn-ea"/>
              </a:rPr>
              <a:t>here.</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 </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5. 我认为这儿的路没有我们家乡的干净。</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I thought the roads here</a:t>
            </a:r>
            <a:r>
              <a:rPr lang="en-US" altLang="zh-CN" sz="3600" b="1">
                <a:latin typeface="Times New Roman" panose="02020603050405020304" charset="0"/>
                <a:ea typeface="宋体" panose="02010600030101010101" pitchFamily="2" charset="-122"/>
                <a:cs typeface="Times New Roman" panose="02020603050405020304" charset="0"/>
              </a:rPr>
              <a:t> ________________________</a:t>
            </a:r>
            <a:endParaRPr lang="en-US" altLang="zh-CN"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in my hometown.</a:t>
            </a:r>
            <a:endParaRPr lang="zh-CN" altLang="en-US" sz="3600" b="1">
              <a:latin typeface="Times New Roman" panose="02020603050405020304" charset="0"/>
              <a:ea typeface="宋体" panose="02010600030101010101" pitchFamily="2" charset="-122"/>
              <a:cs typeface="Times New Roman" panose="02020603050405020304" charset="0"/>
            </a:endParaRPr>
          </a:p>
        </p:txBody>
      </p:sp>
      <p:sp>
        <p:nvSpPr>
          <p:cNvPr id="10" name="文本框 9"/>
          <p:cNvSpPr txBox="1"/>
          <p:nvPr/>
        </p:nvSpPr>
        <p:spPr>
          <a:xfrm>
            <a:off x="2421890" y="1944370"/>
            <a:ext cx="633666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not used to anything</a:t>
            </a:r>
            <a:endParaRPr sz="3600" b="1">
              <a:solidFill>
                <a:srgbClr val="FF0000"/>
              </a:solidFill>
              <a:latin typeface="Times New Roman" panose="02020603050405020304" charset="0"/>
              <a:cs typeface="Times New Roman" panose="02020603050405020304" charset="0"/>
            </a:endParaRPr>
          </a:p>
        </p:txBody>
      </p:sp>
      <p:sp>
        <p:nvSpPr>
          <p:cNvPr id="2" name="文本框 1"/>
          <p:cNvSpPr txBox="1"/>
          <p:nvPr/>
        </p:nvSpPr>
        <p:spPr>
          <a:xfrm>
            <a:off x="5570855" y="3910330"/>
            <a:ext cx="5815965" cy="645160"/>
          </a:xfrm>
          <a:prstGeom prst="rect">
            <a:avLst/>
          </a:prstGeom>
          <a:noFill/>
        </p:spPr>
        <p:txBody>
          <a:bodyPr wrap="square" rtlCol="0">
            <a:spAutoFit/>
          </a:bodyPr>
          <a:p>
            <a:r>
              <a:rPr sz="3600" b="1">
                <a:solidFill>
                  <a:srgbClr val="FF0000"/>
                </a:solidFill>
                <a:latin typeface="Times New Roman" panose="02020603050405020304" charset="0"/>
                <a:cs typeface="Times New Roman" panose="02020603050405020304" charset="0"/>
              </a:rPr>
              <a:t>were not so/as clean as those</a:t>
            </a:r>
            <a:endParaRPr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461010" y="764540"/>
            <a:ext cx="11270615" cy="4579620"/>
          </a:xfrm>
          <a:prstGeom prst="rect">
            <a:avLst/>
          </a:prstGeom>
          <a:noFill/>
        </p:spPr>
        <p:txBody>
          <a:bodyPr wrap="square" rtlCol="0" anchor="t">
            <a:spAutoFit/>
          </a:bodyPr>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 because的用法</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sz="2800" b="1" dirty="0" smtClean="0">
                <a:latin typeface="Times New Roman" panose="02020603050405020304" charset="0"/>
                <a:ea typeface="宋体" panose="02010600030101010101" pitchFamily="2" charset="-122"/>
                <a:cs typeface="Times New Roman" panose="02020603050405020304" charset="0"/>
                <a:sym typeface="+mn-ea"/>
              </a:rPr>
              <a:t>(A)根据所学知识，将横线上的内容补充完整。</a:t>
            </a:r>
            <a:endParaRPr sz="28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endParaRPr sz="28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1. because表示直接原因，回答由why引导的疑问句。如：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1"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—Why are you late for school?</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1"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 </a:t>
            </a:r>
            <a:r>
              <a:rPr sz="3600" b="1" dirty="0" smtClean="0">
                <a:latin typeface="Times New Roman" panose="02020603050405020304" charset="0"/>
                <a:ea typeface="宋体" panose="02010600030101010101" pitchFamily="2" charset="-122"/>
                <a:cs typeface="Times New Roman" panose="02020603050405020304" charset="0"/>
                <a:sym typeface="+mn-ea"/>
              </a:rPr>
              <a:t>the traffic was too heavy.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1" fontAlgn="auto">
              <a:lnSpc>
                <a:spcPts val="5000"/>
              </a:lnSpc>
            </a:pP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564005" y="3962400"/>
            <a:ext cx="184213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Because</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378460" y="1139190"/>
            <a:ext cx="11620500" cy="4707890"/>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2. because用来引导原因状语从句，多位于主句之后。如：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I feel so tired now because I went to bed late last night.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highlight>
                  <a:srgbClr val="FFFF00"/>
                </a:highlight>
                <a:latin typeface="Times New Roman" panose="02020603050405020304" charset="0"/>
                <a:ea typeface="宋体" panose="02010600030101010101" pitchFamily="2" charset="-122"/>
                <a:cs typeface="Times New Roman" panose="02020603050405020304" charset="0"/>
                <a:sym typeface="+mn-ea"/>
              </a:rPr>
              <a:t>注意：</a:t>
            </a:r>
            <a:r>
              <a:rPr sz="3600" b="1" dirty="0" smtClean="0">
                <a:latin typeface="Times New Roman" panose="02020603050405020304" charset="0"/>
                <a:ea typeface="宋体" panose="02010600030101010101" pitchFamily="2" charset="-122"/>
                <a:cs typeface="Times New Roman" panose="02020603050405020304" charset="0"/>
                <a:sym typeface="+mn-ea"/>
              </a:rPr>
              <a:t>在同一个句子中，because和so不能同时出现，但二者连接的句子可以相互转换。如：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Helen felt very sad because she failed the math exam.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=Helen failed the math exam,  so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______________</a:t>
            </a:r>
            <a:r>
              <a:rPr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7021830" y="5097145"/>
            <a:ext cx="373062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she felt very sad</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661670" y="922020"/>
            <a:ext cx="10868025" cy="3169285"/>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3. 对because引导的原因状语从句提问时要用why。如：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Brown looked worried </a:t>
            </a:r>
            <a:r>
              <a:rPr sz="3600" b="1" u="sng" dirty="0" smtClean="0">
                <a:latin typeface="Times New Roman" panose="02020603050405020304" charset="0"/>
                <a:ea typeface="宋体" panose="02010600030101010101" pitchFamily="2" charset="-122"/>
                <a:cs typeface="Times New Roman" panose="02020603050405020304" charset="0"/>
                <a:sym typeface="+mn-ea"/>
              </a:rPr>
              <a:t>because his mother was ill in bed</a:t>
            </a:r>
            <a:r>
              <a:rPr sz="3600" b="1" dirty="0" smtClean="0">
                <a:latin typeface="Times New Roman" panose="02020603050405020304" charset="0"/>
                <a:ea typeface="宋体" panose="02010600030101010101" pitchFamily="2" charset="-122"/>
                <a:cs typeface="Times New Roman" panose="02020603050405020304" charset="0"/>
                <a:sym typeface="+mn-ea"/>
              </a:rPr>
              <a:t>. (对画线部分提问)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 </a:t>
            </a:r>
            <a:r>
              <a:rPr sz="3600" b="1" dirty="0" smtClean="0">
                <a:latin typeface="Times New Roman" panose="02020603050405020304" charset="0"/>
                <a:ea typeface="宋体" panose="02010600030101010101" pitchFamily="2" charset="-122"/>
                <a:cs typeface="Times New Roman" panose="02020603050405020304" charset="0"/>
                <a:sym typeface="+mn-ea"/>
              </a:rPr>
              <a:t>Brown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____________</a:t>
            </a:r>
            <a:r>
              <a:rPr sz="3600" b="1" dirty="0" smtClean="0">
                <a:latin typeface="Times New Roman" panose="02020603050405020304" charset="0"/>
                <a:ea typeface="宋体" panose="02010600030101010101" pitchFamily="2" charset="-122"/>
                <a:cs typeface="Times New Roman" panose="02020603050405020304" charset="0"/>
                <a:sym typeface="+mn-ea"/>
              </a:rPr>
              <a: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022350" y="3340735"/>
            <a:ext cx="843661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Why did		        look worried</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787400" y="570865"/>
            <a:ext cx="10617200" cy="6054725"/>
          </a:xfrm>
          <a:prstGeom prst="rect">
            <a:avLst/>
          </a:prstGeom>
          <a:noFill/>
        </p:spPr>
        <p:txBody>
          <a:bodyPr wrap="square" rtlCol="0" anchor="t">
            <a:spAutoFit/>
          </a:bodyPr>
          <a:p>
            <a:pPr fontAlgn="auto">
              <a:lnSpc>
                <a:spcPts val="6000"/>
              </a:lnSpc>
            </a:pPr>
            <a:r>
              <a:rPr sz="2800" b="1" dirty="0" smtClean="0">
                <a:latin typeface="Times New Roman" panose="02020603050405020304" charset="0"/>
                <a:ea typeface="宋体" panose="02010600030101010101" pitchFamily="2" charset="-122"/>
                <a:cs typeface="Times New Roman" panose="02020603050405020304" charset="0"/>
                <a:sym typeface="+mn-ea"/>
              </a:rPr>
              <a:t>(B)用because和so两种方式翻译下列句子</a:t>
            </a:r>
            <a:r>
              <a:rPr lang="zh-CN" sz="2800" b="1" dirty="0" smtClean="0">
                <a:latin typeface="Times New Roman" panose="02020603050405020304" charset="0"/>
                <a:ea typeface="宋体" panose="02010600030101010101" pitchFamily="2" charset="-122"/>
                <a:cs typeface="Times New Roman" panose="02020603050405020304" charset="0"/>
                <a:sym typeface="+mn-ea"/>
              </a:rPr>
              <a:t>。</a:t>
            </a:r>
            <a:endParaRPr sz="28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1. 这件外套太贵了，我没有买。</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____________________________________________</a:t>
            </a:r>
            <a:endParaRPr lang="en-US"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____________________________________________</a:t>
            </a:r>
            <a:r>
              <a:rPr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2. 雨下得很大， 我没有去图书馆。</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____________________________________________</a:t>
            </a:r>
            <a:endParaRPr lang="en-US"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____________________________________________</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4500"/>
              </a:lnSpc>
            </a:pP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876300" y="2027555"/>
            <a:ext cx="10528300" cy="1630045"/>
          </a:xfrm>
          <a:prstGeom prst="rect">
            <a:avLst/>
          </a:prstGeom>
          <a:noFill/>
        </p:spPr>
        <p:txBody>
          <a:bodyPr wrap="square" rtlCol="0">
            <a:spAutoFit/>
          </a:bodyPr>
          <a:p>
            <a:pPr fontAlgn="auto">
              <a:lnSpc>
                <a:spcPts val="6000"/>
              </a:lnSpc>
            </a:pPr>
            <a:r>
              <a:rPr lang="zh-CN" altLang="en-US" sz="3600" b="1">
                <a:solidFill>
                  <a:srgbClr val="FF0000"/>
                </a:solidFill>
                <a:latin typeface="Times New Roman" panose="02020603050405020304" charset="0"/>
                <a:ea typeface="宋体" panose="02010600030101010101" pitchFamily="2" charset="-122"/>
                <a:cs typeface="Times New Roman" panose="02020603050405020304" charset="0"/>
              </a:rPr>
              <a:t>The coat was too expensive, so I didn</a:t>
            </a:r>
            <a:r>
              <a:rPr lang="en-US" altLang="zh-CN" sz="3600" b="1">
                <a:solidFill>
                  <a:srgbClr val="FF0000"/>
                </a:solidFill>
                <a:latin typeface="Times New Roman" panose="02020603050405020304" charset="0"/>
                <a:ea typeface="宋体" panose="02010600030101010101" pitchFamily="2" charset="-122"/>
                <a:cs typeface="Times New Roman" panose="02020603050405020304" charset="0"/>
              </a:rPr>
              <a:t>’</a:t>
            </a:r>
            <a:r>
              <a:rPr lang="zh-CN" altLang="en-US" sz="3600" b="1">
                <a:solidFill>
                  <a:srgbClr val="FF0000"/>
                </a:solidFill>
                <a:latin typeface="Times New Roman" panose="02020603050405020304" charset="0"/>
                <a:ea typeface="宋体" panose="02010600030101010101" pitchFamily="2" charset="-122"/>
                <a:cs typeface="Times New Roman" panose="02020603050405020304" charset="0"/>
              </a:rPr>
              <a:t>t buy it./</a:t>
            </a:r>
            <a:endParaRPr lang="zh-CN" altLang="en-US" sz="3600" b="1">
              <a:solidFill>
                <a:srgbClr val="FF0000"/>
              </a:solidFill>
              <a:latin typeface="Times New Roman" panose="02020603050405020304" charset="0"/>
              <a:ea typeface="宋体" panose="02010600030101010101" pitchFamily="2" charset="-122"/>
              <a:cs typeface="Times New Roman" panose="02020603050405020304" charset="0"/>
            </a:endParaRPr>
          </a:p>
          <a:p>
            <a:pPr fontAlgn="auto">
              <a:lnSpc>
                <a:spcPts val="6000"/>
              </a:lnSpc>
            </a:pPr>
            <a:r>
              <a:rPr lang="zh-CN" altLang="en-US" sz="3600" b="1">
                <a:solidFill>
                  <a:srgbClr val="FF0000"/>
                </a:solidFill>
                <a:latin typeface="Times New Roman" panose="02020603050405020304" charset="0"/>
                <a:ea typeface="宋体" panose="02010600030101010101" pitchFamily="2" charset="-122"/>
                <a:cs typeface="Times New Roman" panose="02020603050405020304" charset="0"/>
              </a:rPr>
              <a:t>I didn</a:t>
            </a:r>
            <a:r>
              <a:rPr lang="en-US" altLang="zh-CN" sz="3600" b="1">
                <a:solidFill>
                  <a:srgbClr val="FF0000"/>
                </a:solidFill>
                <a:latin typeface="Times New Roman" panose="02020603050405020304" charset="0"/>
                <a:ea typeface="宋体" panose="02010600030101010101" pitchFamily="2" charset="-122"/>
                <a:cs typeface="Times New Roman" panose="02020603050405020304" charset="0"/>
              </a:rPr>
              <a:t>’</a:t>
            </a:r>
            <a:r>
              <a:rPr lang="zh-CN" altLang="en-US" sz="3600" b="1">
                <a:solidFill>
                  <a:srgbClr val="FF0000"/>
                </a:solidFill>
                <a:latin typeface="Times New Roman" panose="02020603050405020304" charset="0"/>
                <a:ea typeface="宋体" panose="02010600030101010101" pitchFamily="2" charset="-122"/>
                <a:cs typeface="Times New Roman" panose="02020603050405020304" charset="0"/>
              </a:rPr>
              <a:t>t buy the coat because it was too expensive.</a:t>
            </a:r>
            <a:endParaRPr lang="zh-CN" altLang="en-US"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
        <p:nvSpPr>
          <p:cNvPr id="4" name="文本框 3"/>
          <p:cNvSpPr txBox="1"/>
          <p:nvPr/>
        </p:nvSpPr>
        <p:spPr>
          <a:xfrm>
            <a:off x="876300" y="4264025"/>
            <a:ext cx="10632440" cy="1630045"/>
          </a:xfrm>
          <a:prstGeom prst="rect">
            <a:avLst/>
          </a:prstGeom>
          <a:noFill/>
        </p:spPr>
        <p:txBody>
          <a:bodyPr wrap="square" rtlCol="0">
            <a:spAutoFit/>
          </a:bodyPr>
          <a:p>
            <a:pPr fontAlgn="auto">
              <a:lnSpc>
                <a:spcPts val="6000"/>
              </a:lnSpc>
            </a:pPr>
            <a:r>
              <a:rPr lang="zh-CN" altLang="en-US" sz="3600" b="1">
                <a:solidFill>
                  <a:srgbClr val="FF0000"/>
                </a:solidFill>
                <a:latin typeface="Times New Roman" panose="02020603050405020304" charset="0"/>
                <a:ea typeface="宋体" panose="02010600030101010101" pitchFamily="2" charset="-122"/>
                <a:cs typeface="Times New Roman" panose="02020603050405020304" charset="0"/>
              </a:rPr>
              <a:t>I didn</a:t>
            </a:r>
            <a:r>
              <a:rPr lang="en-US" altLang="zh-CN" sz="3600" b="1">
                <a:solidFill>
                  <a:srgbClr val="FF0000"/>
                </a:solidFill>
                <a:latin typeface="Times New Roman" panose="02020603050405020304" charset="0"/>
                <a:ea typeface="宋体" panose="02010600030101010101" pitchFamily="2" charset="-122"/>
                <a:cs typeface="Times New Roman" panose="02020603050405020304" charset="0"/>
              </a:rPr>
              <a:t>’</a:t>
            </a:r>
            <a:r>
              <a:rPr lang="zh-CN" altLang="en-US" sz="3600" b="1">
                <a:solidFill>
                  <a:srgbClr val="FF0000"/>
                </a:solidFill>
                <a:latin typeface="Times New Roman" panose="02020603050405020304" charset="0"/>
                <a:ea typeface="宋体" panose="02010600030101010101" pitchFamily="2" charset="-122"/>
                <a:cs typeface="Times New Roman" panose="02020603050405020304" charset="0"/>
              </a:rPr>
              <a:t>t go to the library because it rained heavily./</a:t>
            </a:r>
            <a:endParaRPr lang="zh-CN" altLang="en-US" sz="3600" b="1">
              <a:solidFill>
                <a:srgbClr val="FF0000"/>
              </a:solidFill>
              <a:latin typeface="Times New Roman" panose="02020603050405020304" charset="0"/>
              <a:ea typeface="宋体" panose="02010600030101010101" pitchFamily="2" charset="-122"/>
              <a:cs typeface="Times New Roman" panose="02020603050405020304" charset="0"/>
            </a:endParaRPr>
          </a:p>
          <a:p>
            <a:pPr fontAlgn="auto">
              <a:lnSpc>
                <a:spcPts val="6000"/>
              </a:lnSpc>
            </a:pPr>
            <a:r>
              <a:rPr lang="zh-CN" altLang="en-US" sz="3600" b="1">
                <a:solidFill>
                  <a:srgbClr val="FF0000"/>
                </a:solidFill>
                <a:latin typeface="Times New Roman" panose="02020603050405020304" charset="0"/>
                <a:ea typeface="宋体" panose="02010600030101010101" pitchFamily="2" charset="-122"/>
                <a:cs typeface="Times New Roman" panose="02020603050405020304" charset="0"/>
              </a:rPr>
              <a:t>It rained heavily, so I didn</a:t>
            </a:r>
            <a:r>
              <a:rPr lang="en-US" altLang="zh-CN" sz="3600" b="1">
                <a:solidFill>
                  <a:srgbClr val="FF0000"/>
                </a:solidFill>
                <a:latin typeface="Times New Roman" panose="02020603050405020304" charset="0"/>
                <a:ea typeface="宋体" panose="02010600030101010101" pitchFamily="2" charset="-122"/>
                <a:cs typeface="Times New Roman" panose="02020603050405020304" charset="0"/>
              </a:rPr>
              <a:t>’</a:t>
            </a:r>
            <a:r>
              <a:rPr lang="zh-CN" altLang="en-US" sz="3600" b="1">
                <a:solidFill>
                  <a:srgbClr val="FF0000"/>
                </a:solidFill>
                <a:latin typeface="Times New Roman" panose="02020603050405020304" charset="0"/>
                <a:ea typeface="宋体" panose="02010600030101010101" pitchFamily="2" charset="-122"/>
                <a:cs typeface="Times New Roman" panose="02020603050405020304" charset="0"/>
              </a:rPr>
              <a:t>t go to the library. </a:t>
            </a:r>
            <a:endParaRPr lang="zh-CN" altLang="en-US"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176"/>
</p:tagLst>
</file>

<file path=ppt/tags/tag101.xml><?xml version="1.0" encoding="utf-8"?>
<p:tagLst xmlns:p="http://schemas.openxmlformats.org/presentationml/2006/main">
  <p:tag name="KSO_WM_BEAUTIFY_FLAG" val="#wm#"/>
  <p:tag name="KSO_WM_TEMPLATE_CATEGORY" val="custom"/>
  <p:tag name="KSO_WM_TEMPLATE_INDEX" val="20205176"/>
</p:tagLst>
</file>

<file path=ppt/tags/tag102.xml><?xml version="1.0" encoding="utf-8"?>
<p:tagLst xmlns:p="http://schemas.openxmlformats.org/presentationml/2006/main">
  <p:tag name="KSO_WM_BEAUTIFY_FLAG" val="#wm#"/>
  <p:tag name="KSO_WM_TEMPLATE_CATEGORY" val="custom"/>
  <p:tag name="KSO_WM_TEMPLATE_INDEX" val="20205176"/>
</p:tagLst>
</file>

<file path=ppt/tags/tag103.xml><?xml version="1.0" encoding="utf-8"?>
<p:tagLst xmlns:p="http://schemas.openxmlformats.org/presentationml/2006/main">
  <p:tag name="KSO_WM_BEAUTIFY_FLAG" val="#wm#"/>
  <p:tag name="KSO_WM_TEMPLATE_CATEGORY" val="custom"/>
  <p:tag name="KSO_WM_TEMPLATE_INDEX" val="20205176"/>
</p:tagLst>
</file>

<file path=ppt/tags/tag10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5.xml><?xml version="1.0" encoding="utf-8"?>
<p:tagLst xmlns:p="http://schemas.openxmlformats.org/presentationml/2006/main">
  <p:tag name="KSO_WM_BEAUTIFY_FLAG" val="#wm#"/>
  <p:tag name="KSO_WM_TEMPLATE_CATEGORY" val="custom"/>
  <p:tag name="KSO_WM_TEMPLATE_INDEX" val="20205176"/>
</p:tagLst>
</file>

<file path=ppt/tags/tag86.xml><?xml version="1.0" encoding="utf-8"?>
<p:tagLst xmlns:p="http://schemas.openxmlformats.org/presentationml/2006/main">
  <p:tag name="KSO_WM_BEAUTIFY_FLAG" val="#wm#"/>
  <p:tag name="KSO_WM_TEMPLATE_CATEGORY" val="custom"/>
  <p:tag name="KSO_WM_TEMPLATE_INDEX" val="20205176"/>
</p:tagLst>
</file>

<file path=ppt/tags/tag87.xml><?xml version="1.0" encoding="utf-8"?>
<p:tagLst xmlns:p="http://schemas.openxmlformats.org/presentationml/2006/main">
  <p:tag name="KSO_WM_BEAUTIFY_FLAG" val="#wm#"/>
  <p:tag name="KSO_WM_TEMPLATE_CATEGORY" val="custom"/>
  <p:tag name="KSO_WM_TEMPLATE_INDEX" val="20205176"/>
</p:tagLst>
</file>

<file path=ppt/tags/tag88.xml><?xml version="1.0" encoding="utf-8"?>
<p:tagLst xmlns:p="http://schemas.openxmlformats.org/presentationml/2006/main">
  <p:tag name="KSO_WM_BEAUTIFY_FLAG" val="#wm#"/>
  <p:tag name="KSO_WM_TEMPLATE_CATEGORY" val="custom"/>
  <p:tag name="KSO_WM_TEMPLATE_INDEX" val="20205176"/>
</p:tagLst>
</file>

<file path=ppt/tags/tag89.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176"/>
</p:tagLst>
</file>

<file path=ppt/tags/tag91.xml><?xml version="1.0" encoding="utf-8"?>
<p:tagLst xmlns:p="http://schemas.openxmlformats.org/presentationml/2006/main">
  <p:tag name="KSO_WM_BEAUTIFY_FLAG" val="#wm#"/>
  <p:tag name="KSO_WM_TEMPLATE_CATEGORY" val="custom"/>
  <p:tag name="KSO_WM_TEMPLATE_INDEX" val="20205176"/>
</p:tagLst>
</file>

<file path=ppt/tags/tag92.xml><?xml version="1.0" encoding="utf-8"?>
<p:tagLst xmlns:p="http://schemas.openxmlformats.org/presentationml/2006/main">
  <p:tag name="KSO_WM_BEAUTIFY_FLAG" val="#wm#"/>
  <p:tag name="KSO_WM_TEMPLATE_CATEGORY" val="custom"/>
  <p:tag name="KSO_WM_TEMPLATE_INDEX" val="20205176"/>
</p:tagLst>
</file>

<file path=ppt/tags/tag93.xml><?xml version="1.0" encoding="utf-8"?>
<p:tagLst xmlns:p="http://schemas.openxmlformats.org/presentationml/2006/main">
  <p:tag name="KSO_WM_BEAUTIFY_FLAG" val="#wm#"/>
  <p:tag name="KSO_WM_TEMPLATE_CATEGORY" val="custom"/>
  <p:tag name="KSO_WM_TEMPLATE_INDEX" val="20205176"/>
</p:tagLst>
</file>

<file path=ppt/tags/tag94.xml><?xml version="1.0" encoding="utf-8"?>
<p:tagLst xmlns:p="http://schemas.openxmlformats.org/presentationml/2006/main">
  <p:tag name="KSO_WM_BEAUTIFY_FLAG" val="#wm#"/>
  <p:tag name="KSO_WM_TEMPLATE_CATEGORY" val="custom"/>
  <p:tag name="KSO_WM_TEMPLATE_INDEX" val="20205176"/>
</p:tagLst>
</file>

<file path=ppt/tags/tag95.xml><?xml version="1.0" encoding="utf-8"?>
<p:tagLst xmlns:p="http://schemas.openxmlformats.org/presentationml/2006/main">
  <p:tag name="KSO_WM_BEAUTIFY_FLAG" val="#wm#"/>
  <p:tag name="KSO_WM_TEMPLATE_CATEGORY" val="custom"/>
  <p:tag name="KSO_WM_TEMPLATE_INDEX" val="20205176"/>
</p:tagLst>
</file>

<file path=ppt/tags/tag96.xml><?xml version="1.0" encoding="utf-8"?>
<p:tagLst xmlns:p="http://schemas.openxmlformats.org/presentationml/2006/main">
  <p:tag name="KSO_WM_BEAUTIFY_FLAG" val="#wm#"/>
  <p:tag name="KSO_WM_TEMPLATE_CATEGORY" val="custom"/>
  <p:tag name="KSO_WM_TEMPLATE_INDEX" val="20205176"/>
</p:tagLst>
</file>

<file path=ppt/tags/tag97.xml><?xml version="1.0" encoding="utf-8"?>
<p:tagLst xmlns:p="http://schemas.openxmlformats.org/presentationml/2006/main">
  <p:tag name="KSO_WM_BEAUTIFY_FLAG" val="#wm#"/>
  <p:tag name="KSO_WM_TEMPLATE_CATEGORY" val="custom"/>
  <p:tag name="KSO_WM_TEMPLATE_INDEX" val="20205176"/>
</p:tagLst>
</file>

<file path=ppt/tags/tag98.xml><?xml version="1.0" encoding="utf-8"?>
<p:tagLst xmlns:p="http://schemas.openxmlformats.org/presentationml/2006/main">
  <p:tag name="KSO_WM_BEAUTIFY_FLAG" val="#wm#"/>
  <p:tag name="KSO_WM_TEMPLATE_CATEGORY" val="custom"/>
  <p:tag name="KSO_WM_TEMPLATE_INDEX" val="20205176"/>
</p:tagLst>
</file>

<file path=ppt/tags/tag99.xml><?xml version="1.0" encoding="utf-8"?>
<p:tagLst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8385</Words>
  <Application>WPS 演示</Application>
  <PresentationFormat>宽屏</PresentationFormat>
  <Paragraphs>389</Paragraphs>
  <Slides>42</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42</vt:i4>
      </vt:variant>
    </vt:vector>
  </HeadingPairs>
  <TitlesOfParts>
    <vt:vector size="53" baseType="lpstr">
      <vt:lpstr>Arial</vt:lpstr>
      <vt:lpstr>宋体</vt:lpstr>
      <vt:lpstr>Wingdings</vt:lpstr>
      <vt:lpstr>微软雅黑</vt:lpstr>
      <vt:lpstr>Wingdings</vt:lpstr>
      <vt:lpstr>思源黑体</vt:lpstr>
      <vt:lpstr>黑体</vt:lpstr>
      <vt:lpstr>Times New Roman</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City</cp:lastModifiedBy>
  <cp:revision>688</cp:revision>
  <dcterms:created xsi:type="dcterms:W3CDTF">2019-06-19T02:08:00Z</dcterms:created>
  <dcterms:modified xsi:type="dcterms:W3CDTF">2022-01-13T08:37:43Z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ICV">
    <vt:lpwstr>DA854E076F454A268372EF3349D0905B</vt:lpwstr>
  </property>
</Properties>
</file>