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411" r:id="rId3"/>
    <p:sldId id="439" r:id="rId4"/>
    <p:sldId id="492" r:id="rId5"/>
    <p:sldId id="461" r:id="rId6"/>
    <p:sldId id="462" r:id="rId7"/>
    <p:sldId id="463" r:id="rId8"/>
    <p:sldId id="532" r:id="rId9"/>
    <p:sldId id="533" r:id="rId10"/>
    <p:sldId id="534" r:id="rId11"/>
    <p:sldId id="535" r:id="rId12"/>
    <p:sldId id="465" r:id="rId13"/>
    <p:sldId id="536" r:id="rId15"/>
    <p:sldId id="537" r:id="rId16"/>
    <p:sldId id="421" r:id="rId17"/>
    <p:sldId id="430" r:id="rId18"/>
    <p:sldId id="431" r:id="rId19"/>
    <p:sldId id="432" r:id="rId20"/>
    <p:sldId id="433" r:id="rId21"/>
    <p:sldId id="467" r:id="rId22"/>
    <p:sldId id="468" r:id="rId23"/>
    <p:sldId id="469" r:id="rId24"/>
    <p:sldId id="470" r:id="rId25"/>
    <p:sldId id="471" r:id="rId26"/>
    <p:sldId id="452" r:id="rId27"/>
    <p:sldId id="453" r:id="rId28"/>
    <p:sldId id="454" r:id="rId29"/>
    <p:sldId id="455" r:id="rId30"/>
    <p:sldId id="456" r:id="rId31"/>
    <p:sldId id="497" r:id="rId32"/>
    <p:sldId id="498" r:id="rId33"/>
    <p:sldId id="538" r:id="rId34"/>
    <p:sldId id="483" r:id="rId35"/>
    <p:sldId id="539" r:id="rId36"/>
    <p:sldId id="540" r:id="rId37"/>
    <p:sldId id="488" r:id="rId38"/>
    <p:sldId id="542" r:id="rId39"/>
    <p:sldId id="543" r:id="rId40"/>
    <p:sldId id="544" r:id="rId41"/>
    <p:sldId id="545" r:id="rId42"/>
    <p:sldId id="546" r:id="rId43"/>
    <p:sldId id="547" r:id="rId44"/>
    <p:sldId id="548" r:id="rId45"/>
    <p:sldId id="549" r:id="rId46"/>
    <p:sldId id="410"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3B44"/>
    <a:srgbClr val="00A0EA"/>
    <a:srgbClr val="FFFFFF"/>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77"/>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969135" y="4401820"/>
            <a:ext cx="8695690"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pPr algn="ct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期中复习三</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模块五</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第</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三章</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567690" y="1298575"/>
            <a:ext cx="10808970" cy="3297555"/>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6. There be句型</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There be句型中的be在数上应与其后最近的名词保持一致。如：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There is a pen and some books on the desk.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(a pen是单数，谓语用is)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787400" y="570865"/>
            <a:ext cx="10721340" cy="6054725"/>
          </a:xfrm>
          <a:prstGeom prst="rect">
            <a:avLst/>
          </a:prstGeom>
          <a:noFill/>
        </p:spPr>
        <p:txBody>
          <a:bodyPr wrap="square" rtlCol="0" anchor="t">
            <a:spAutoFit/>
          </a:bodyPr>
          <a:p>
            <a:pPr fontAlgn="auto">
              <a:lnSpc>
                <a:spcPts val="6000"/>
              </a:lnSpc>
            </a:pPr>
            <a:r>
              <a:rPr sz="2400" b="1" dirty="0" smtClean="0">
                <a:latin typeface="Times New Roman" panose="02020603050405020304" charset="0"/>
                <a:ea typeface="宋体" panose="02010600030101010101" pitchFamily="2" charset="-122"/>
                <a:cs typeface="Times New Roman" panose="02020603050405020304" charset="0"/>
                <a:sym typeface="+mn-ea"/>
              </a:rPr>
              <a:t>(B)根据中文提示完成句子， 并判断句子基本句型。(每条横线不限词数。) </a:t>
            </a:r>
            <a:endParaRPr sz="24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1. 这部精彩的电影使我们很激动。</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The wonderful movie __________________________.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                        )</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2. 我们昨天给Mary买了个生日蛋糕。</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We __________________________ yesterday.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45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663700" y="4319905"/>
            <a:ext cx="10528300"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bought Mary a birthday cake</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5286375" y="2045335"/>
            <a:ext cx="7202805"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makes/made us (very) excited</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8505825" y="3106420"/>
            <a:ext cx="2737485" cy="645160"/>
          </a:xfrm>
          <a:prstGeom prst="rect">
            <a:avLst/>
          </a:prstGeom>
          <a:noFill/>
        </p:spPr>
        <p:txBody>
          <a:bodyPr wrap="square" rtlCol="0">
            <a:spAutoFit/>
          </a:bodyPr>
          <a:p>
            <a:r>
              <a:rPr lang="zh-CN" altLang="en-US" sz="3600" b="1">
                <a:solidFill>
                  <a:srgbClr val="FF0000"/>
                </a:solidFill>
                <a:latin typeface="Times New Roman" panose="02020603050405020304" charset="0"/>
                <a:cs typeface="Times New Roman" panose="02020603050405020304" charset="0"/>
              </a:rPr>
              <a:t>S+V+O+OC</a:t>
            </a:r>
            <a:endParaRPr lang="zh-CN" altLang="en-US"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8505825" y="5347970"/>
            <a:ext cx="3110230" cy="645160"/>
          </a:xfrm>
          <a:prstGeom prst="rect">
            <a:avLst/>
          </a:prstGeom>
          <a:noFill/>
        </p:spPr>
        <p:txBody>
          <a:bodyPr wrap="square" rtlCol="0">
            <a:spAutoFit/>
          </a:bodyPr>
          <a:p>
            <a:r>
              <a:rPr lang="zh-CN" altLang="en-US" sz="3600" b="1">
                <a:solidFill>
                  <a:srgbClr val="FF0000"/>
                </a:solidFill>
                <a:latin typeface="Times New Roman" panose="02020603050405020304" charset="0"/>
                <a:cs typeface="Times New Roman" panose="02020603050405020304" charset="0"/>
              </a:rPr>
              <a:t>S+V+IO+DO</a:t>
            </a:r>
            <a:endParaRPr lang="zh-CN" altLang="en-US"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787400" y="570865"/>
            <a:ext cx="10721340" cy="6054725"/>
          </a:xfrm>
          <a:prstGeom prst="rect">
            <a:avLst/>
          </a:prstGeom>
          <a:noFill/>
        </p:spPr>
        <p:txBody>
          <a:bodyPr wrap="square" rtlCol="0" anchor="t">
            <a:spAutoFit/>
          </a:bodyPr>
          <a:p>
            <a:pPr fontAlgn="auto">
              <a:lnSpc>
                <a:spcPts val="6000"/>
              </a:lnSpc>
            </a:pPr>
            <a:r>
              <a:rPr sz="2400" b="1" dirty="0" smtClean="0">
                <a:latin typeface="Times New Roman" panose="02020603050405020304" charset="0"/>
                <a:ea typeface="宋体" panose="02010600030101010101" pitchFamily="2" charset="-122"/>
                <a:cs typeface="Times New Roman" panose="02020603050405020304" charset="0"/>
                <a:sym typeface="+mn-ea"/>
              </a:rPr>
              <a:t>(B)根据中文提示完成句子， 并判断句子基本句型。(每条横线不限词数。) </a:t>
            </a:r>
            <a:endParaRPr sz="24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1. 书架上有三本书和一个铅笔盒。</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There _______________________________________.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                        )</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2. 工人们昨天很早到。</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The workers _________________________ yesterday.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45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3564890" y="4327525"/>
            <a:ext cx="6068060"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arrived (very) early</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2198370" y="2009775"/>
            <a:ext cx="9459595"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are three books and a pencil box on the shelf</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8505825" y="2981960"/>
            <a:ext cx="3002915" cy="645160"/>
          </a:xfrm>
          <a:prstGeom prst="rect">
            <a:avLst/>
          </a:prstGeom>
          <a:noFill/>
        </p:spPr>
        <p:txBody>
          <a:bodyPr wrap="square" rtlCol="0">
            <a:spAutoFit/>
          </a:bodyPr>
          <a:p>
            <a:r>
              <a:rPr lang="zh-CN" altLang="en-US" sz="3600" b="1">
                <a:solidFill>
                  <a:srgbClr val="FF0000"/>
                </a:solidFill>
                <a:latin typeface="Times New Roman" panose="02020603050405020304" charset="0"/>
                <a:cs typeface="Times New Roman" panose="02020603050405020304" charset="0"/>
              </a:rPr>
              <a:t>There be句型</a:t>
            </a:r>
            <a:endParaRPr lang="zh-CN" altLang="en-US"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9189720" y="5330190"/>
            <a:ext cx="163576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S+V</a:t>
            </a:r>
            <a:endParaRPr lang="zh-CN" altLang="en-US"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787400" y="570865"/>
            <a:ext cx="10721340" cy="5285105"/>
          </a:xfrm>
          <a:prstGeom prst="rect">
            <a:avLst/>
          </a:prstGeom>
          <a:noFill/>
        </p:spPr>
        <p:txBody>
          <a:bodyPr wrap="square" rtlCol="0" anchor="t">
            <a:spAutoFit/>
          </a:bodyPr>
          <a:p>
            <a:pPr fontAlgn="auto">
              <a:lnSpc>
                <a:spcPts val="6000"/>
              </a:lnSpc>
            </a:pPr>
            <a:r>
              <a:rPr sz="2400" b="1" dirty="0" smtClean="0">
                <a:latin typeface="Times New Roman" panose="02020603050405020304" charset="0"/>
                <a:ea typeface="宋体" panose="02010600030101010101" pitchFamily="2" charset="-122"/>
                <a:cs typeface="Times New Roman" panose="02020603050405020304" charset="0"/>
                <a:sym typeface="+mn-ea"/>
              </a:rPr>
              <a:t>(B)根据中文提示完成句子， 并判断句子基本句型。(每条横线不限词数。) </a:t>
            </a:r>
            <a:endParaRPr sz="24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1. Amy喜欢弹吉他。</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Amy enjoys ________________________.  (             )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2. 高老师今天似乎很不开心。</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Miss Gao _____________________ today. (             )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45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2946400" y="3533775"/>
            <a:ext cx="6068060"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seems very unhappy</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3454400" y="1997075"/>
            <a:ext cx="5051425"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playing the guitar</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9189720" y="2318385"/>
            <a:ext cx="2150745" cy="645160"/>
          </a:xfrm>
          <a:prstGeom prst="rect">
            <a:avLst/>
          </a:prstGeom>
          <a:noFill/>
        </p:spPr>
        <p:txBody>
          <a:bodyPr wrap="square" rtlCol="0">
            <a:spAutoFit/>
          </a:bodyPr>
          <a:p>
            <a:r>
              <a:rPr lang="zh-CN" altLang="en-US" sz="3600" b="1">
                <a:solidFill>
                  <a:srgbClr val="FF0000"/>
                </a:solidFill>
                <a:latin typeface="Times New Roman" panose="02020603050405020304" charset="0"/>
                <a:cs typeface="Times New Roman" panose="02020603050405020304" charset="0"/>
              </a:rPr>
              <a:t>S+V+O</a:t>
            </a:r>
            <a:endParaRPr lang="zh-CN" altLang="en-US"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9189720" y="3872865"/>
            <a:ext cx="1635760" cy="645160"/>
          </a:xfrm>
          <a:prstGeom prst="rect">
            <a:avLst/>
          </a:prstGeom>
          <a:noFill/>
        </p:spPr>
        <p:txBody>
          <a:bodyPr wrap="square" rtlCol="0">
            <a:spAutoFit/>
          </a:bodyPr>
          <a:p>
            <a:r>
              <a:rPr sz="3600" b="1">
                <a:solidFill>
                  <a:srgbClr val="FF0000"/>
                </a:solidFill>
                <a:latin typeface="Times New Roman" panose="02020603050405020304" charset="0"/>
                <a:cs typeface="Times New Roman" panose="02020603050405020304" charset="0"/>
              </a:rPr>
              <a:t>S+V+P</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1050290" y="986790"/>
            <a:ext cx="10129520" cy="316928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)1. —How do you often come to school?</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—By bike. Cycling helps keep me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tired</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fit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interested</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58570" y="12160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08380" y="1062355"/>
            <a:ext cx="10672445" cy="239966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)2. —Mum,  I’m worried about the coming exam.</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I believe you can do well.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Hold on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Sure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Relax</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58570" y="12668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97940" y="1145540"/>
            <a:ext cx="9596120" cy="239966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)3. We had better think things over before making a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wish</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card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decision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507490" y="135826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63015" y="1386840"/>
            <a:ext cx="9571355" cy="163004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)4. It was a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a:t>
            </a:r>
            <a:r>
              <a:rPr sz="3600" b="1" dirty="0" smtClean="0">
                <a:latin typeface="Times New Roman" panose="02020603050405020304" charset="0"/>
                <a:ea typeface="宋体" panose="02010600030101010101" pitchFamily="2" charset="-122"/>
                <a:cs typeface="Times New Roman" panose="02020603050405020304" charset="0"/>
                <a:sym typeface="+mn-ea"/>
              </a:rPr>
              <a:t> day for him to win the race.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usual</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proud</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proper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454150" y="15811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3681730"/>
          </a:xfrm>
          <a:prstGeom prst="rect">
            <a:avLst/>
          </a:prstGeom>
          <a:noFill/>
        </p:spPr>
        <p:txBody>
          <a:bodyPr wrap="square" rtlCol="0" anchor="t">
            <a:spAutoFit/>
          </a:bodyPr>
          <a:p>
            <a:pPr fontAlgn="auto">
              <a:lnSpc>
                <a:spcPts val="7000"/>
              </a:lnSpc>
            </a:pPr>
            <a:r>
              <a:rPr sz="3600" b="1" dirty="0" smtClean="0">
                <a:latin typeface="Times New Roman" panose="02020603050405020304" charset="0"/>
                <a:ea typeface="宋体" panose="02010600030101010101" pitchFamily="2" charset="-122"/>
                <a:cs typeface="Times New Roman" panose="02020603050405020304" charset="0"/>
                <a:sym typeface="+mn-ea"/>
              </a:rPr>
              <a:t>(    )5. —Can you help me get everything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for the party,  Peter?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—Yes,  I’d love to.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ready</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good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healthy</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23952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499725" cy="393827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6</a:t>
            </a:r>
            <a:r>
              <a:rPr sz="3600" b="1" dirty="0" smtClean="0">
                <a:latin typeface="Times New Roman" panose="02020603050405020304" charset="0"/>
                <a:ea typeface="宋体" panose="02010600030101010101" pitchFamily="2" charset="-122"/>
                <a:cs typeface="Times New Roman" panose="02020603050405020304" charset="0"/>
                <a:sym typeface="+mn-ea"/>
              </a:rPr>
              <a:t>. Some students have trouble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grammar while others have difficulty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 new words.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on; remember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in; remembering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for; to remember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17600" y="118872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85769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83813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一、根据语境、 音标或所给单词的提示完成句子， 每空一词。</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9610" y="1042670"/>
            <a:ext cx="10634345" cy="5541645"/>
          </a:xfrm>
          <a:prstGeom prst="rect">
            <a:avLst/>
          </a:prstGeom>
          <a:noFill/>
        </p:spPr>
        <p:txBody>
          <a:bodyPr wrap="square" rtlCol="0">
            <a:spAutoFit/>
          </a:bodyPr>
          <a:p>
            <a:pPr fontAlgn="auto">
              <a:lnSpc>
                <a:spcPts val="6000"/>
              </a:lnSpc>
            </a:pPr>
            <a:r>
              <a:rPr lang="zh-CN" sz="3600" b="1">
                <a:latin typeface="Times New Roman" panose="02020603050405020304" charset="0"/>
                <a:ea typeface="宋体" panose="02010600030101010101" pitchFamily="2" charset="-122"/>
                <a:cs typeface="Times New Roman" panose="02020603050405020304" charset="0"/>
              </a:rPr>
              <a:t>1. </a:t>
            </a:r>
            <a:r>
              <a:rPr sz="3600" b="1">
                <a:latin typeface="Times New Roman" panose="02020603050405020304" charset="0"/>
                <a:ea typeface="宋体" panose="02010600030101010101" pitchFamily="2" charset="-122"/>
                <a:cs typeface="Times New Roman" panose="02020603050405020304" charset="0"/>
              </a:rPr>
              <a:t>The earliest </a:t>
            </a:r>
            <a:r>
              <a:rPr lang="en-US" sz="3600" b="1">
                <a:latin typeface="Times New Roman" panose="02020603050405020304" charset="0"/>
                <a:ea typeface="宋体" panose="02010600030101010101" pitchFamily="2" charset="-122"/>
                <a:cs typeface="Times New Roman" panose="02020603050405020304" charset="0"/>
              </a:rPr>
              <a:t>_________ </a:t>
            </a:r>
            <a:r>
              <a:rPr sz="3600" b="1">
                <a:latin typeface="Times New Roman" panose="02020603050405020304" charset="0"/>
                <a:ea typeface="宋体" panose="02010600030101010101" pitchFamily="2" charset="-122"/>
                <a:cs typeface="Times New Roman" panose="02020603050405020304" charset="0"/>
              </a:rPr>
              <a:t>/ˈpɑːspɔːt/  was issued(签发) on 18th June 1641</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zh-CN" sz="3600" b="1">
                <a:latin typeface="Times New Roman" panose="02020603050405020304" charset="0"/>
                <a:ea typeface="宋体" panose="02010600030101010101" pitchFamily="2" charset="-122"/>
                <a:cs typeface="Times New Roman" panose="02020603050405020304" charset="0"/>
              </a:rPr>
              <a:t>2. </a:t>
            </a:r>
            <a:r>
              <a:rPr sz="3600" b="1">
                <a:latin typeface="Times New Roman" panose="02020603050405020304" charset="0"/>
                <a:ea typeface="宋体" panose="02010600030101010101" pitchFamily="2" charset="-122"/>
                <a:cs typeface="Times New Roman" panose="02020603050405020304" charset="0"/>
              </a:rPr>
              <a:t>The government(政府) is working on improving public services, </a:t>
            </a:r>
            <a:r>
              <a:rPr lang="en-US" sz="3600" b="1">
                <a:latin typeface="Times New Roman" panose="02020603050405020304" charset="0"/>
                <a:ea typeface="宋体" panose="02010600030101010101" pitchFamily="2" charset="-122"/>
                <a:cs typeface="Times New Roman" panose="02020603050405020304" charset="0"/>
              </a:rPr>
              <a:t>__________</a:t>
            </a:r>
            <a:r>
              <a:rPr sz="3600" b="1">
                <a:latin typeface="Times New Roman" panose="02020603050405020304" charset="0"/>
                <a:ea typeface="宋体" panose="02010600030101010101" pitchFamily="2" charset="-122"/>
                <a:cs typeface="Times New Roman" panose="02020603050405020304" charset="0"/>
              </a:rPr>
              <a:t> /ɪˈspeʃəli/ education</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zh-CN" sz="3600" b="1">
                <a:latin typeface="Times New Roman" panose="02020603050405020304" charset="0"/>
                <a:ea typeface="宋体" panose="02010600030101010101" pitchFamily="2" charset="-122"/>
                <a:cs typeface="Times New Roman" panose="02020603050405020304" charset="0"/>
              </a:rPr>
              <a:t>3. </a:t>
            </a:r>
            <a:r>
              <a:rPr sz="3600" b="1">
                <a:latin typeface="Times New Roman" panose="02020603050405020304" charset="0"/>
                <a:ea typeface="宋体" panose="02010600030101010101" pitchFamily="2" charset="-122"/>
                <a:cs typeface="Times New Roman" panose="02020603050405020304" charset="0"/>
              </a:rPr>
              <a:t>The famous scientist traveled around the country to give </a:t>
            </a:r>
            <a:r>
              <a:rPr lang="en-US" sz="3600" b="1">
                <a:latin typeface="Times New Roman" panose="02020603050405020304" charset="0"/>
                <a:ea typeface="宋体" panose="02010600030101010101" pitchFamily="2" charset="-122"/>
                <a:cs typeface="Times New Roman" panose="02020603050405020304" charset="0"/>
              </a:rPr>
              <a:t>_________ </a:t>
            </a:r>
            <a:r>
              <a:rPr sz="3600" b="1">
                <a:latin typeface="Times New Roman" panose="02020603050405020304" charset="0"/>
                <a:ea typeface="宋体" panose="02010600030101010101" pitchFamily="2" charset="-122"/>
                <a:cs typeface="Times New Roman" panose="02020603050405020304" charset="0"/>
              </a:rPr>
              <a:t>(speech)</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500"/>
              </a:lnSpc>
            </a:pPr>
            <a:endParaRPr lang="zh-CN"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3803015" y="120142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passport</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3917315" y="3490595"/>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especially</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2287270" y="500380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speeches</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7</a:t>
            </a:r>
            <a:r>
              <a:rPr sz="3600" b="1" dirty="0" smtClean="0">
                <a:latin typeface="Times New Roman" panose="02020603050405020304" charset="0"/>
                <a:ea typeface="宋体" panose="02010600030101010101" pitchFamily="2" charset="-122"/>
                <a:cs typeface="Times New Roman" panose="02020603050405020304" charset="0"/>
                <a:sym typeface="+mn-ea"/>
              </a:rPr>
              <a:t>. I was late for school this morning because there was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wrong with my bike.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nothing</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anything</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something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522097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8</a:t>
            </a:r>
            <a:r>
              <a:rPr sz="3600" b="1" dirty="0" smtClean="0">
                <a:latin typeface="Times New Roman" panose="02020603050405020304" charset="0"/>
                <a:ea typeface="宋体" panose="02010600030101010101" pitchFamily="2" charset="-122"/>
                <a:cs typeface="Times New Roman" panose="02020603050405020304" charset="0"/>
                <a:sym typeface="+mn-ea"/>
              </a:rPr>
              <a:t>. —Why not go to the movies tonight?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  </a:t>
            </a:r>
            <a:r>
              <a:rPr sz="3600" b="1" dirty="0" smtClean="0">
                <a:latin typeface="Times New Roman" panose="02020603050405020304" charset="0"/>
                <a:ea typeface="宋体" panose="02010600030101010101" pitchFamily="2" charset="-122"/>
                <a:cs typeface="Times New Roman" panose="02020603050405020304" charset="0"/>
                <a:sym typeface="+mn-ea"/>
              </a:rPr>
              <a:t>I’m just free.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A. I hope so.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B. Sounds great!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C. Enjoy yourself!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9</a:t>
            </a:r>
            <a:r>
              <a:rPr sz="3600" b="1" dirty="0" smtClean="0">
                <a:latin typeface="Times New Roman" panose="02020603050405020304" charset="0"/>
                <a:ea typeface="宋体" panose="02010600030101010101" pitchFamily="2" charset="-122"/>
                <a:cs typeface="Times New Roman" panose="02020603050405020304" charset="0"/>
                <a:sym typeface="+mn-ea"/>
              </a:rPr>
              <a:t>. The man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his coat and went out for the housewarming(乔迁聚会).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put off</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put up</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put on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03300" y="935990"/>
            <a:ext cx="10083800"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10</a:t>
            </a:r>
            <a:r>
              <a:rPr sz="3600" b="1" dirty="0" smtClean="0">
                <a:latin typeface="Times New Roman" panose="02020603050405020304" charset="0"/>
                <a:ea typeface="宋体" panose="02010600030101010101" pitchFamily="2" charset="-122"/>
                <a:cs typeface="Times New Roman" panose="02020603050405020304" charset="0"/>
                <a:sym typeface="+mn-ea"/>
              </a:rPr>
              <a:t>. —Bruce,  would you like to join the school’s basketball team?</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—I’ll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and give you a call tomorrow.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think it over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look it up</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find it out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58570" y="111633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09440" y="3570605"/>
            <a:ext cx="5556885"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1. there be</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五、看图写话。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08505" y="4335145"/>
            <a:ext cx="9711055"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There is a pair of shoes under the chair./</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There are shoes under the chair.</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231640" y="725170"/>
            <a:ext cx="2880000" cy="2845301"/>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037455" y="3543300"/>
            <a:ext cx="3830955" cy="924560"/>
          </a:xfrm>
          <a:prstGeom prst="rect">
            <a:avLst/>
          </a:prstGeom>
          <a:noFill/>
        </p:spPr>
        <p:txBody>
          <a:bodyPr wrap="square" rtlCol="0">
            <a:spAutoFit/>
          </a:bodyPr>
          <a:p>
            <a:pPr indent="0" fontAlgn="auto">
              <a:lnSpc>
                <a:spcPts val="6500"/>
              </a:lnSpc>
              <a:buNone/>
            </a:pPr>
            <a:r>
              <a:rPr lang="en-US" sz="3600" b="1">
                <a:latin typeface="Times New Roman" panose="02020603050405020304" charset="0"/>
                <a:ea typeface="宋体" panose="02010600030101010101" pitchFamily="2" charset="-122"/>
                <a:cs typeface="Times New Roman" panose="02020603050405020304" charset="0"/>
                <a:sym typeface="+mn-ea"/>
              </a:rPr>
              <a:t>2</a:t>
            </a:r>
            <a:r>
              <a:rPr sz="3600" b="1">
                <a:latin typeface="Times New Roman" panose="02020603050405020304" charset="0"/>
                <a:ea typeface="宋体" panose="02010600030101010101" pitchFamily="2" charset="-122"/>
                <a:cs typeface="Times New Roman" panose="02020603050405020304" charset="0"/>
                <a:sym typeface="+mn-ea"/>
              </a:rPr>
              <a:t>. bed</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529965" y="4467860"/>
            <a:ext cx="533844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boy/He is ill in bed.</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453255" y="748665"/>
            <a:ext cx="2880000" cy="2856774"/>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97300" y="3456305"/>
            <a:ext cx="4598035" cy="924560"/>
          </a:xfrm>
          <a:prstGeom prst="rect">
            <a:avLst/>
          </a:prstGeom>
          <a:noFill/>
        </p:spPr>
        <p:txBody>
          <a:bodyPr wrap="square" rtlCol="0">
            <a:spAutoFit/>
          </a:bodyPr>
          <a:p>
            <a:pPr indent="0" fontAlgn="auto">
              <a:lnSpc>
                <a:spcPts val="6500"/>
              </a:lnSpc>
              <a:buNone/>
            </a:pPr>
            <a:r>
              <a:rPr lang="en-US" sz="3600" b="1">
                <a:latin typeface="Times New Roman" panose="02020603050405020304" charset="0"/>
                <a:ea typeface="宋体" panose="02010600030101010101" pitchFamily="2" charset="-122"/>
                <a:cs typeface="Times New Roman" panose="02020603050405020304" charset="0"/>
                <a:sym typeface="+mn-ea"/>
              </a:rPr>
              <a:t>3</a:t>
            </a:r>
            <a:r>
              <a:rPr sz="3600" b="1">
                <a:latin typeface="Times New Roman" panose="02020603050405020304" charset="0"/>
                <a:ea typeface="宋体" panose="02010600030101010101" pitchFamily="2" charset="-122"/>
                <a:cs typeface="Times New Roman" panose="02020603050405020304" charset="0"/>
                <a:sym typeface="+mn-ea"/>
              </a:rPr>
              <a:t>. often,  cheer … up</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05840" y="4380865"/>
            <a:ext cx="10586085"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boy often plays basketball to cheer himself up./</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He often cheers himself up by playing basketball.</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277995" y="871220"/>
            <a:ext cx="2880000" cy="2822629"/>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31995" y="3609975"/>
            <a:ext cx="3959860"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4. fill … with</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651635" y="4323715"/>
            <a:ext cx="933894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Mary fills/filled the glass with orange juice.</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531995" y="764540"/>
            <a:ext cx="2880000" cy="284544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44060" y="3504565"/>
            <a:ext cx="4317365"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5. off,  hurt</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155700" y="4236085"/>
            <a:ext cx="10311130"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boy fell off the bike and got/was (badly) hurt./</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He fell off his bike and hurt his leg.</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348480" y="764540"/>
            <a:ext cx="2880000" cy="2856774"/>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24230" y="764540"/>
            <a:ext cx="10166985" cy="5798185"/>
          </a:xfrm>
          <a:prstGeom prst="rect">
            <a:avLst/>
          </a:prstGeom>
          <a:noFill/>
        </p:spPr>
        <p:txBody>
          <a:bodyPr wrap="square" rtlCol="0">
            <a:spAutoFit/>
          </a:bodyPr>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1. 交通堵塞导致你迟到，你可以这样跟老师解释：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 because of ______________________.</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2. 你想告诉朋友，你去看牙医时总是很害怕，</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可以这样说：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___________________________________________.</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3. 看到同桌学习英语有困难，你想建议他向</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Mr. Wang求助，可以这样说：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You can ____________________________________.</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4500"/>
              </a:lnSpc>
              <a:buNone/>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六、</a:t>
            </a:r>
            <a:r>
              <a:rPr lang="zh-CN" altLang="en-US" sz="2400" b="1" dirty="0">
                <a:solidFill>
                  <a:schemeClr val="bg2"/>
                </a:solidFill>
                <a:latin typeface="微软雅黑" panose="020B0503020204020204" pitchFamily="34" charset="-122"/>
                <a:ea typeface="微软雅黑" panose="020B0503020204020204" pitchFamily="34" charset="-122"/>
              </a:rPr>
              <a:t>情景交际。</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01395" y="1401445"/>
            <a:ext cx="10874375" cy="4579620"/>
          </a:xfrm>
          <a:prstGeom prst="rect">
            <a:avLst/>
          </a:prstGeom>
          <a:noFill/>
        </p:spPr>
        <p:txBody>
          <a:bodyPr wrap="square" rtlCol="0">
            <a:spAutoFit/>
          </a:bodyPr>
          <a:p>
            <a:pPr fontAlgn="auto">
              <a:lnSpc>
                <a:spcPts val="5000"/>
              </a:lnSpc>
            </a:pPr>
            <a:r>
              <a:rPr sz="3600" b="1">
                <a:solidFill>
                  <a:srgbClr val="FF0000"/>
                </a:solidFill>
                <a:latin typeface="Times New Roman" panose="02020603050405020304" charset="0"/>
                <a:cs typeface="Times New Roman" panose="02020603050405020304" charset="0"/>
              </a:rPr>
              <a:t>I’m late  </a:t>
            </a: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the heavy traffic</a:t>
            </a:r>
            <a:endParaRPr sz="3600" b="1">
              <a:solidFill>
                <a:srgbClr val="FF0000"/>
              </a:solidFill>
              <a:latin typeface="Times New Roman" panose="02020603050405020304" charset="0"/>
              <a:cs typeface="Times New Roman" panose="02020603050405020304" charset="0"/>
            </a:endParaRPr>
          </a:p>
          <a:p>
            <a:pPr fontAlgn="auto">
              <a:lnSpc>
                <a:spcPts val="5000"/>
              </a:lnSpc>
            </a:pP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r>
              <a:rPr lang="zh-CN" altLang="en-US" sz="3600" b="1">
                <a:solidFill>
                  <a:srgbClr val="FF0000"/>
                </a:solidFill>
                <a:latin typeface="Times New Roman" panose="02020603050405020304" charset="0"/>
                <a:cs typeface="Times New Roman" panose="02020603050405020304" charset="0"/>
              </a:rPr>
              <a:t>I always get frightened when I go to see a dentist</a:t>
            </a: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a:t>
            </a: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ask Mr. Wang for help</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85769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83813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一、根据语境、 音标或所给单词的提示完成句子， 每空一词。</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1355" y="1450340"/>
            <a:ext cx="10829925" cy="3233420"/>
          </a:xfrm>
          <a:prstGeom prst="rect">
            <a:avLst/>
          </a:prstGeom>
          <a:noFill/>
        </p:spPr>
        <p:txBody>
          <a:bodyPr wrap="square" rtlCol="0">
            <a:spAutoFit/>
          </a:bodyPr>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4</a:t>
            </a:r>
            <a:r>
              <a:rPr lang="zh-CN" sz="3600" b="1">
                <a:latin typeface="Times New Roman" panose="02020603050405020304" charset="0"/>
                <a:ea typeface="宋体" panose="02010600030101010101" pitchFamily="2" charset="-122"/>
                <a:cs typeface="Times New Roman" panose="02020603050405020304" charset="0"/>
              </a:rPr>
              <a:t>. </a:t>
            </a:r>
            <a:r>
              <a:rPr sz="3600" b="1">
                <a:latin typeface="Times New Roman" panose="02020603050405020304" charset="0"/>
                <a:ea typeface="宋体" panose="02010600030101010101" pitchFamily="2" charset="-122"/>
                <a:cs typeface="Times New Roman" panose="02020603050405020304" charset="0"/>
              </a:rPr>
              <a:t>Vaccines(疫苗) work well in </a:t>
            </a:r>
            <a:r>
              <a:rPr lang="en-US" sz="3600" b="1">
                <a:latin typeface="Times New Roman" panose="02020603050405020304" charset="0"/>
                <a:ea typeface="宋体" panose="02010600030101010101" pitchFamily="2" charset="-122"/>
                <a:cs typeface="Times New Roman" panose="02020603050405020304" charset="0"/>
              </a:rPr>
              <a:t>__________ </a:t>
            </a:r>
            <a:r>
              <a:rPr sz="3600" b="1">
                <a:latin typeface="Times New Roman" panose="02020603050405020304" charset="0"/>
                <a:ea typeface="宋体" panose="02010600030101010101" pitchFamily="2" charset="-122"/>
                <a:cs typeface="Times New Roman" panose="02020603050405020304" charset="0"/>
              </a:rPr>
              <a:t>(protect) people from some diseases</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5</a:t>
            </a:r>
            <a:r>
              <a:rPr lang="zh-CN" sz="3600" b="1">
                <a:latin typeface="Times New Roman" panose="02020603050405020304" charset="0"/>
                <a:ea typeface="宋体" panose="02010600030101010101" pitchFamily="2" charset="-122"/>
                <a:cs typeface="Times New Roman" panose="02020603050405020304" charset="0"/>
              </a:rPr>
              <a:t>. </a:t>
            </a:r>
            <a:r>
              <a:rPr sz="3600" b="1">
                <a:latin typeface="Times New Roman" panose="02020603050405020304" charset="0"/>
                <a:ea typeface="宋体" panose="02010600030101010101" pitchFamily="2" charset="-122"/>
                <a:cs typeface="Times New Roman" panose="02020603050405020304" charset="0"/>
              </a:rPr>
              <a:t>The music is too </a:t>
            </a:r>
            <a:r>
              <a:rPr lang="en-US" sz="3600" b="1">
                <a:latin typeface="Times New Roman" panose="02020603050405020304" charset="0"/>
                <a:ea typeface="宋体" panose="02010600030101010101" pitchFamily="2" charset="-122"/>
                <a:cs typeface="Times New Roman" panose="02020603050405020304" charset="0"/>
              </a:rPr>
              <a:t>______</a:t>
            </a:r>
            <a:r>
              <a:rPr sz="3600" b="1">
                <a:latin typeface="Times New Roman" panose="02020603050405020304" charset="0"/>
                <a:ea typeface="宋体" panose="02010600030101010101" pitchFamily="2" charset="-122"/>
                <a:cs typeface="Times New Roman" panose="02020603050405020304" charset="0"/>
              </a:rPr>
              <a:t>. Please turn it down</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500"/>
              </a:lnSpc>
            </a:pPr>
            <a:endParaRPr lang="zh-CN"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6806565" y="161036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protecting</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4672330" y="310261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loud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99820" y="764540"/>
            <a:ext cx="9305925" cy="5734050"/>
          </a:xfrm>
          <a:prstGeom prst="rect">
            <a:avLst/>
          </a:prstGeom>
          <a:noFill/>
        </p:spPr>
        <p:txBody>
          <a:bodyPr wrap="square" rtlCol="0">
            <a:spAutoFit/>
          </a:bodyPr>
          <a:p>
            <a:pPr indent="0" fontAlgn="auto">
              <a:lnSpc>
                <a:spcPts val="6000"/>
              </a:lnSpc>
              <a:buNone/>
            </a:pPr>
            <a:r>
              <a:rPr sz="3600" b="1">
                <a:latin typeface="Times New Roman" panose="02020603050405020304" charset="0"/>
                <a:ea typeface="宋体" panose="02010600030101010101" pitchFamily="2" charset="-122"/>
                <a:cs typeface="Times New Roman" panose="02020603050405020304" charset="0"/>
                <a:sym typeface="+mn-ea"/>
              </a:rPr>
              <a:t>4. 拥有幸福感在日常生活中至关重要，你可以这样告诉同桌：</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4000"/>
              </a:lnSpc>
              <a:buNone/>
            </a:pP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4000"/>
              </a:lnSpc>
              <a:buNone/>
            </a:pP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六、</a:t>
            </a:r>
            <a:r>
              <a:rPr lang="zh-CN" altLang="en-US" sz="2400" b="1" dirty="0">
                <a:solidFill>
                  <a:schemeClr val="bg2"/>
                </a:solidFill>
                <a:latin typeface="微软雅黑" panose="020B0503020204020204" pitchFamily="34" charset="-122"/>
                <a:ea typeface="微软雅黑" panose="020B0503020204020204" pitchFamily="34" charset="-122"/>
              </a:rPr>
              <a:t>情景交际。</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77620" y="2181860"/>
            <a:ext cx="10688320" cy="5220970"/>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Having a sense of happiness is important in </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everyday life</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It’s important to have a sense of happiness </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in everyday life </a:t>
            </a:r>
            <a:endParaRPr sz="3600" b="1">
              <a:solidFill>
                <a:srgbClr val="FF0000"/>
              </a:solidFill>
              <a:latin typeface="Times New Roman" panose="02020603050405020304" charset="0"/>
              <a:cs typeface="Times New Roman" panose="02020603050405020304" charset="0"/>
            </a:endParaRPr>
          </a:p>
          <a:p>
            <a:pPr fontAlgn="auto">
              <a:lnSpc>
                <a:spcPts val="4000"/>
              </a:lnSpc>
            </a:pPr>
            <a:endParaRPr sz="3600" b="1">
              <a:solidFill>
                <a:srgbClr val="FF0000"/>
              </a:solidFill>
              <a:latin typeface="Times New Roman" panose="02020603050405020304" charset="0"/>
              <a:cs typeface="Times New Roman" panose="02020603050405020304" charset="0"/>
            </a:endParaRPr>
          </a:p>
          <a:p>
            <a:pPr fontAlgn="auto">
              <a:lnSpc>
                <a:spcPts val="4000"/>
              </a:lnSpc>
            </a:pPr>
            <a:endParaRPr sz="3600" b="1">
              <a:solidFill>
                <a:srgbClr val="FF0000"/>
              </a:solidFill>
              <a:latin typeface="Times New Roman" panose="02020603050405020304" charset="0"/>
              <a:cs typeface="Times New Roman" panose="02020603050405020304" charset="0"/>
            </a:endParaRPr>
          </a:p>
          <a:p>
            <a:pPr fontAlgn="auto">
              <a:lnSpc>
                <a:spcPts val="4000"/>
              </a:lnSpc>
            </a:pPr>
            <a:r>
              <a:rPr sz="3600" b="1">
                <a:solidFill>
                  <a:srgbClr val="FF0000"/>
                </a:solidFill>
                <a:latin typeface="Times New Roman" panose="02020603050405020304" charset="0"/>
                <a:cs typeface="Times New Roman" panose="02020603050405020304" charset="0"/>
              </a:rPr>
              <a:t> </a:t>
            </a:r>
            <a:r>
              <a:rPr lang="en-US" sz="3600" b="1">
                <a:solidFill>
                  <a:srgbClr val="FF0000"/>
                </a:solidFill>
                <a:latin typeface="Times New Roman" panose="02020603050405020304" charset="0"/>
                <a:cs typeface="Times New Roman" panose="02020603050405020304" charset="0"/>
              </a:rPr>
              <a:t>         </a:t>
            </a:r>
            <a:endParaRPr lang="en-US" sz="3600" b="1">
              <a:solidFill>
                <a:srgbClr val="FF0000"/>
              </a:solidFill>
              <a:latin typeface="Times New Roman" panose="02020603050405020304" charset="0"/>
              <a:cs typeface="Times New Roman" panose="02020603050405020304" charset="0"/>
            </a:endParaRPr>
          </a:p>
          <a:p>
            <a:pPr fontAlgn="auto">
              <a:lnSpc>
                <a:spcPts val="4000"/>
              </a:lnSpc>
            </a:pPr>
            <a:r>
              <a:rPr lang="en-US" sz="3600" b="1">
                <a:solidFill>
                  <a:srgbClr val="FF0000"/>
                </a:solidFill>
                <a:latin typeface="Times New Roman" panose="02020603050405020304" charset="0"/>
                <a:cs typeface="Times New Roman" panose="02020603050405020304" charset="0"/>
              </a:rPr>
              <a:t>           </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35380" y="748665"/>
            <a:ext cx="9305925" cy="3681730"/>
          </a:xfrm>
          <a:prstGeom prst="rect">
            <a:avLst/>
          </a:prstGeom>
          <a:noFill/>
        </p:spPr>
        <p:txBody>
          <a:bodyPr wrap="square" rtlCol="0">
            <a:spAutoFit/>
          </a:bodyPr>
          <a:p>
            <a:pPr indent="0" fontAlgn="auto">
              <a:lnSpc>
                <a:spcPts val="4000"/>
              </a:lnSpc>
              <a:buNone/>
            </a:pP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sz="3600" b="1">
                <a:latin typeface="Times New Roman" panose="02020603050405020304" charset="0"/>
                <a:ea typeface="宋体" panose="02010600030101010101" pitchFamily="2" charset="-122"/>
                <a:cs typeface="Times New Roman" panose="02020603050405020304" charset="0"/>
                <a:sym typeface="+mn-ea"/>
              </a:rPr>
              <a:t>5. 骑自行车上学可以保护环境，你可以这样号召同桌身体力行：</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lang="en-US" sz="3600" b="1">
                <a:latin typeface="Times New Roman" panose="02020603050405020304" charset="0"/>
                <a:ea typeface="宋体" panose="02010600030101010101" pitchFamily="2" charset="-122"/>
                <a:cs typeface="Times New Roman" panose="02020603050405020304" charset="0"/>
                <a:sym typeface="+mn-ea"/>
              </a:rPr>
              <a:t>Let’s</a:t>
            </a: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六、</a:t>
            </a:r>
            <a:r>
              <a:rPr lang="zh-CN" altLang="en-US" sz="2400" b="1" dirty="0">
                <a:solidFill>
                  <a:schemeClr val="bg2"/>
                </a:solidFill>
                <a:latin typeface="微软雅黑" panose="020B0503020204020204" pitchFamily="34" charset="-122"/>
                <a:ea typeface="微软雅黑" panose="020B0503020204020204" pitchFamily="34" charset="-122"/>
              </a:rPr>
              <a:t>情景交际。</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35380" y="2030730"/>
            <a:ext cx="10688320" cy="239966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 </a:t>
            </a:r>
            <a:r>
              <a:rPr lang="en-US" sz="3600" b="1">
                <a:solidFill>
                  <a:srgbClr val="FF0000"/>
                </a:solidFill>
                <a:latin typeface="Times New Roman" panose="02020603050405020304" charset="0"/>
                <a:cs typeface="Times New Roman" panose="02020603050405020304" charset="0"/>
              </a:rPr>
              <a:t>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ride (bikes) to school to protect the</a:t>
            </a: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environment</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0880" y="958215"/>
            <a:ext cx="10783570" cy="5734050"/>
          </a:xfrm>
          <a:prstGeom prst="rect">
            <a:avLst/>
          </a:prstGeom>
          <a:noFill/>
        </p:spPr>
        <p:txBody>
          <a:bodyPr wrap="square" rtlCol="0">
            <a:spAutoFit/>
          </a:bodyPr>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Did you ever have a stomachache during a test? Were you ever so </a:t>
            </a:r>
            <a:r>
              <a:rPr sz="3600" b="1" u="sng">
                <a:latin typeface="Times New Roman" panose="02020603050405020304" charset="0"/>
                <a:ea typeface="宋体" panose="02010600030101010101" pitchFamily="2" charset="-122"/>
                <a:cs typeface="Times New Roman" panose="02020603050405020304" charset="0"/>
                <a:sym typeface="+mn-ea"/>
              </a:rPr>
              <a:t>1</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(worry) about something that you couldn’t sleep </a:t>
            </a:r>
            <a:r>
              <a:rPr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night? That is what we call stress(压力).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Stress is what you feel when you worry about something. You may feel sad,  angry,  bored </a:t>
            </a:r>
            <a:r>
              <a:rPr sz="3600" b="1" u="sng">
                <a:latin typeface="Times New Roman" panose="02020603050405020304" charset="0"/>
                <a:ea typeface="宋体" panose="02010600030101010101" pitchFamily="2" charset="-122"/>
                <a:cs typeface="Times New Roman" panose="02020603050405020304" charset="0"/>
                <a:sym typeface="+mn-ea"/>
              </a:rPr>
              <a:t>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afraid,  and those feelings can give you a stomachache or a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000"/>
              </a:lnSpc>
              <a:buNone/>
            </a:pPr>
            <a:r>
              <a:rPr sz="3600" b="1" u="sng">
                <a:latin typeface="Times New Roman" panose="02020603050405020304" charset="0"/>
                <a:ea typeface="宋体" panose="02010600030101010101" pitchFamily="2" charset="-122"/>
                <a:cs typeface="Times New Roman" panose="02020603050405020304" charset="0"/>
                <a:sym typeface="+mn-ea"/>
              </a:rPr>
              <a:t>4</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/ˈhedeɪk/.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492625" y="1696085"/>
            <a:ext cx="194627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worried</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5941695" y="2341245"/>
            <a:ext cx="174117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at</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9552305" y="4245610"/>
            <a:ext cx="174117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or</a:t>
            </a:r>
            <a:endParaRPr lang="en-US" altLang="zh-CN"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1041400" y="5457190"/>
            <a:ext cx="213169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headache</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2005" y="1349375"/>
            <a:ext cx="10587990" cy="5092700"/>
          </a:xfrm>
          <a:prstGeom prst="rect">
            <a:avLst/>
          </a:prstGeom>
          <a:noFill/>
        </p:spPr>
        <p:txBody>
          <a:bodyPr wrap="square" rtlCol="0">
            <a:spAutoFit/>
          </a:bodyPr>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Stress is a natural part of </a:t>
            </a:r>
            <a:r>
              <a:rPr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/ˈevrideɪ/ life and there is no way to avoid(避免) it.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There are different kinds of stress. Some stresses are good while </a:t>
            </a:r>
            <a:r>
              <a:rPr sz="3600" b="1" u="sng">
                <a:latin typeface="Times New Roman" panose="02020603050405020304" charset="0"/>
                <a:ea typeface="宋体" panose="02010600030101010101" pitchFamily="2" charset="-122"/>
                <a:cs typeface="Times New Roman" panose="02020603050405020304" charset="0"/>
                <a:sym typeface="+mn-ea"/>
              </a:rPr>
              <a:t>6</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(other) are bad. Good stress may happen when you are asked to answer </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u="sng">
                <a:latin typeface="Times New Roman" panose="02020603050405020304" charset="0"/>
                <a:ea typeface="宋体" panose="02010600030101010101" pitchFamily="2" charset="-122"/>
                <a:cs typeface="Times New Roman" panose="02020603050405020304" charset="0"/>
                <a:sym typeface="+mn-ea"/>
              </a:rPr>
              <a:t>7</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u="sng">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(question) in class. It can help you do better.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425690" y="1349375"/>
            <a:ext cx="291528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everyday</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4182110" y="3230245"/>
            <a:ext cx="174117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others</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1124585" y="4551045"/>
            <a:ext cx="291528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questions</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0880" y="958215"/>
            <a:ext cx="10587990" cy="4451350"/>
          </a:xfrm>
          <a:prstGeom prst="rect">
            <a:avLst/>
          </a:prstGeom>
          <a:noFill/>
        </p:spPr>
        <p:txBody>
          <a:bodyPr wrap="square" rtlCol="0">
            <a:spAutoFit/>
          </a:bodyPr>
          <a:p>
            <a:pPr indent="914400" algn="just" fontAlgn="auto">
              <a:lnSpc>
                <a:spcPts val="6000"/>
              </a:lnSpc>
              <a:buNone/>
              <a:extLst>
                <a:ext uri="{35155182-B16C-46BC-9424-99874614C6A1}">
                  <wpsdc:indentchars xmlns:wpsdc="http://www.wps.cn/officeDocument/2017/drawingmlCustomData" val="200" checksum="797548545"/>
                </a:ext>
              </a:extLst>
            </a:pPr>
            <a:r>
              <a:rPr sz="3600" b="1" u="sng">
                <a:latin typeface="Times New Roman" panose="02020603050405020304" charset="0"/>
                <a:ea typeface="宋体" panose="02010600030101010101" pitchFamily="2" charset="-122"/>
                <a:cs typeface="Times New Roman" panose="02020603050405020304" charset="0"/>
                <a:sym typeface="+mn-ea"/>
              </a:rPr>
              <a:t>8</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/haʊˈevə/,  bad stress can appear when something terrible happens. Such stress is bad </a:t>
            </a:r>
            <a:r>
              <a:rPr sz="3600" b="1" u="sng">
                <a:latin typeface="Times New Roman" panose="02020603050405020304" charset="0"/>
                <a:ea typeface="宋体" panose="02010600030101010101" pitchFamily="2" charset="-122"/>
                <a:cs typeface="Times New Roman" panose="02020603050405020304" charset="0"/>
                <a:sym typeface="+mn-ea"/>
              </a:rPr>
              <a:t>9</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u="sng">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your health. The </a:t>
            </a:r>
            <a:r>
              <a:rPr sz="3600" b="1" u="sng">
                <a:latin typeface="Times New Roman" panose="02020603050405020304" charset="0"/>
                <a:ea typeface="宋体" panose="02010600030101010101" pitchFamily="2" charset="-122"/>
                <a:cs typeface="Times New Roman" panose="02020603050405020304" charset="0"/>
                <a:sym typeface="+mn-ea"/>
              </a:rPr>
              <a:t>10</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(good) way to deal with this kind of stress is to talk about it with your friends. It will make you feel less stressed.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969135" y="1082675"/>
            <a:ext cx="243395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However</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972185" y="2669540"/>
            <a:ext cx="174117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for</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6164580" y="2669540"/>
            <a:ext cx="174117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best</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29640" y="1075055"/>
            <a:ext cx="10332720" cy="4836160"/>
          </a:xfrm>
          <a:prstGeom prst="rect">
            <a:avLst/>
          </a:prstGeom>
          <a:noFill/>
        </p:spPr>
        <p:txBody>
          <a:bodyPr wrap="square" rtlCol="0">
            <a:spAutoFit/>
          </a:bodyPr>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In a history class,  our teacher,  Mrs. Bartlett asked us to make a poster in groups about the culture that we were studying. She told us to write the names of three friends we wanted in one group and she would think about our </a:t>
            </a:r>
            <a:r>
              <a:rPr sz="3600" b="1" u="sng">
                <a:latin typeface="Times New Roman" panose="02020603050405020304" charset="0"/>
                <a:ea typeface="宋体" panose="02010600030101010101" pitchFamily="2" charset="-122"/>
                <a:cs typeface="Times New Roman" panose="02020603050405020304" charset="0"/>
                <a:sym typeface="+mn-ea"/>
              </a:rPr>
              <a:t>1</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1. A. classes</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books</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decisions</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375525" y="3694430"/>
            <a:ext cx="103060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7070" y="1075055"/>
            <a:ext cx="10332720" cy="4451350"/>
          </a:xfrm>
          <a:prstGeom prst="rect">
            <a:avLst/>
          </a:prstGeom>
          <a:noFill/>
        </p:spPr>
        <p:txBody>
          <a:bodyPr wrap="square" rtlCol="0">
            <a:spAutoFit/>
          </a:bodyPr>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The next day, Mrs.Bartlett put me in a group I would </a:t>
            </a:r>
            <a:r>
              <a:rPr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want—the boy who was too weak in English,  and the two girls who wore strange</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奇怪的</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clothes. Oh,  how I wanted to be with my </a:t>
            </a:r>
            <a:r>
              <a:rPr sz="3600" b="1" u="sng">
                <a:latin typeface="Times New Roman" panose="02020603050405020304" charset="0"/>
                <a:ea typeface="宋体" panose="02010600030101010101" pitchFamily="2" charset="-122"/>
                <a:cs typeface="Times New Roman" panose="02020603050405020304" charset="0"/>
                <a:sym typeface="+mn-ea"/>
              </a:rPr>
              <a:t>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2. A. often</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never</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always</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3. A. boys</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girls</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friends</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87930" y="1721485"/>
            <a:ext cx="103060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文本框 3"/>
          <p:cNvSpPr txBox="1"/>
          <p:nvPr/>
        </p:nvSpPr>
        <p:spPr>
          <a:xfrm>
            <a:off x="9810750" y="2978150"/>
            <a:ext cx="103060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7070" y="764540"/>
            <a:ext cx="10598785" cy="6247130"/>
          </a:xfrm>
          <a:prstGeom prst="rect">
            <a:avLst/>
          </a:prstGeom>
          <a:noFill/>
        </p:spPr>
        <p:txBody>
          <a:bodyPr wrap="square" rtlCol="0">
            <a:spAutoFit/>
          </a:bodyPr>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With tears in my eyes,  I walked up to Mrs. Bartlett. She </a:t>
            </a:r>
            <a:r>
              <a:rPr sz="3600" b="1" u="sng">
                <a:latin typeface="Times New Roman" panose="02020603050405020304" charset="0"/>
                <a:ea typeface="宋体" panose="02010600030101010101" pitchFamily="2" charset="-122"/>
                <a:cs typeface="Times New Roman" panose="02020603050405020304" charset="0"/>
                <a:sym typeface="+mn-ea"/>
              </a:rPr>
              <a:t>4</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me and seemed to know what I was there for. I told her I should be in the “good” group. She gently </a:t>
            </a:r>
            <a:r>
              <a:rPr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 hand on my shoulder(肩膀). “I know what you want,  Emma,” she said,  “but your group needs you. I need you to help them. Only you can help them.” I was </a:t>
            </a:r>
            <a:r>
              <a:rPr sz="3600" b="1" u="sng">
                <a:latin typeface="Times New Roman" panose="02020603050405020304" charset="0"/>
                <a:ea typeface="宋体" panose="02010600030101010101" pitchFamily="2" charset="-122"/>
                <a:cs typeface="Times New Roman" panose="02020603050405020304" charset="0"/>
                <a:sym typeface="+mn-ea"/>
              </a:rPr>
              <a:t>6</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and moved. Her words encouraged(鼓励) me.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4. A. laughed at</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looked at</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lived with</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5. A. put</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pushed</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washed</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6. A. useful</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surprised</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worried</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572510" y="1254125"/>
            <a:ext cx="103060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3412490" y="2266950"/>
            <a:ext cx="103060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5743575" y="3780155"/>
            <a:ext cx="103060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40410" y="748665"/>
            <a:ext cx="10190480" cy="5734050"/>
          </a:xfrm>
          <a:prstGeom prst="rect">
            <a:avLst/>
          </a:prstGeom>
          <a:noFill/>
        </p:spPr>
        <p:txBody>
          <a:bodyPr wrap="square" rtlCol="0">
            <a:spAutoFit/>
          </a:bodyPr>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Then I </a:t>
            </a:r>
            <a:r>
              <a:rPr sz="3600" b="1" u="sng">
                <a:latin typeface="Times New Roman" panose="02020603050405020304" charset="0"/>
                <a:ea typeface="宋体" panose="02010600030101010101" pitchFamily="2" charset="-122"/>
                <a:cs typeface="Times New Roman" panose="02020603050405020304" charset="0"/>
                <a:sym typeface="+mn-ea"/>
              </a:rPr>
              <a:t>7</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walked over to my group. I sat down and we started. Each of us did a part according to our interests. Halfway through the week,  I felt </a:t>
            </a:r>
            <a:r>
              <a:rPr sz="3600" b="1" u="sng">
                <a:latin typeface="Times New Roman" panose="02020603050405020304" charset="0"/>
                <a:ea typeface="宋体" panose="02010600030101010101" pitchFamily="2" charset="-122"/>
                <a:cs typeface="Times New Roman" panose="02020603050405020304" charset="0"/>
                <a:sym typeface="+mn-ea"/>
              </a:rPr>
              <a:t>8</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enjoying working with my group members. We did a good job together. My group members weren’t thought to be good just because no one cared enough about them </a:t>
            </a:r>
            <a:r>
              <a:rPr sz="3600" b="1" u="sng">
                <a:latin typeface="Times New Roman" panose="02020603050405020304" charset="0"/>
                <a:ea typeface="宋体" panose="02010600030101010101" pitchFamily="2" charset="-122"/>
                <a:cs typeface="Times New Roman" panose="02020603050405020304" charset="0"/>
                <a:sym typeface="+mn-ea"/>
              </a:rPr>
              <a:t>9</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Mrs. Bartlett.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7. A. especially</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lazily</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bravely</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8. A. myself</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herself</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yourself</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9. A. except</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besides</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for</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590290" y="748665"/>
            <a:ext cx="103060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3590290" y="2231390"/>
            <a:ext cx="103060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7467600" y="3781425"/>
            <a:ext cx="103060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7070" y="1075055"/>
            <a:ext cx="10296525" cy="3297555"/>
          </a:xfrm>
          <a:prstGeom prst="rect">
            <a:avLst/>
          </a:prstGeom>
          <a:noFill/>
        </p:spPr>
        <p:txBody>
          <a:bodyPr wrap="square" rtlCol="0">
            <a:spAutoFit/>
          </a:bodyPr>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last,  our group got an “A”. But I think we should hand the “A” back to Mrs. Bartlett. She was the one who should truly </a:t>
            </a:r>
            <a:r>
              <a:rPr sz="3600" b="1" u="sng">
                <a:latin typeface="Times New Roman" panose="02020603050405020304" charset="0"/>
                <a:ea typeface="宋体" panose="02010600030101010101" pitchFamily="2" charset="-122"/>
                <a:cs typeface="Times New Roman" panose="02020603050405020304" charset="0"/>
                <a:sym typeface="+mn-ea"/>
              </a:rPr>
              <a:t>10</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it—Mrs. Bartlett brought out the potential(潜能) in four of us.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10. A. have</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B. start</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C. give</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685915" y="2400935"/>
            <a:ext cx="103060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95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302958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8055" y="940435"/>
            <a:ext cx="9825990" cy="4579620"/>
          </a:xfrm>
          <a:prstGeom prst="rect">
            <a:avLst/>
          </a:prstGeom>
          <a:noFill/>
        </p:spPr>
        <p:txBody>
          <a:bodyPr wrap="square" rtlCol="0">
            <a:spAutoFit/>
          </a:bodyPr>
          <a:p>
            <a:pPr fontAlgn="auto">
              <a:lnSpc>
                <a:spcPts val="5000"/>
              </a:lnSpc>
            </a:pPr>
            <a:r>
              <a:rPr lang="zh-CN" altLang="en-US" sz="3600" b="1">
                <a:latin typeface="宋体" panose="02010600030101010101" pitchFamily="2" charset="-122"/>
                <a:ea typeface="宋体" panose="02010600030101010101" pitchFamily="2" charset="-122"/>
                <a:cs typeface="宋体" panose="02010600030101010101" pitchFamily="2" charset="-122"/>
              </a:rPr>
              <a:t>1.当我做演讲时，我变得很紧张。</a:t>
            </a:r>
            <a:endParaRPr lang="zh-CN" altLang="en-US" sz="3600" b="1">
              <a:latin typeface="宋体" panose="02010600030101010101" pitchFamily="2" charset="-122"/>
              <a:ea typeface="宋体" panose="02010600030101010101" pitchFamily="2" charset="-122"/>
              <a:cs typeface="宋体" panose="02010600030101010101" pitchFamily="2" charset="-122"/>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I get so ________ when I 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2. 如果我们经常心情不好，就会很容易生病。</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If we often stay </a:t>
            </a:r>
            <a:r>
              <a:rPr lang="en-US" altLang="zh-CN" sz="3600" b="1">
                <a:latin typeface="Times New Roman" panose="02020603050405020304" charset="0"/>
                <a:ea typeface="宋体" panose="02010600030101010101" pitchFamily="2" charset="-122"/>
                <a:cs typeface="Times New Roman" panose="02020603050405020304" charset="0"/>
              </a:rPr>
              <a:t>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sz="3600" b="1">
                <a:latin typeface="Times New Roman" panose="02020603050405020304" charset="0"/>
                <a:ea typeface="宋体" panose="02010600030101010101" pitchFamily="2" charset="-122"/>
                <a:cs typeface="Times New Roman" panose="02020603050405020304" charset="0"/>
              </a:rPr>
              <a:t>we may easily</a:t>
            </a:r>
            <a:r>
              <a:rPr lang="zh-CN" altLang="en-US" sz="3600" b="1">
                <a:latin typeface="Times New Roman" panose="02020603050405020304" charset="0"/>
                <a:ea typeface="宋体" panose="02010600030101010101" pitchFamily="2" charset="-122"/>
                <a:cs typeface="Times New Roman" panose="02020603050405020304" charset="0"/>
              </a:rPr>
              <a:t> </a:t>
            </a:r>
            <a:r>
              <a:rPr lang="en-US" altLang="zh-CN" sz="3600" b="1">
                <a:latin typeface="Times New Roman" panose="02020603050405020304" charset="0"/>
                <a:ea typeface="宋体" panose="02010600030101010101" pitchFamily="2" charset="-122"/>
                <a:cs typeface="Times New Roman" panose="02020603050405020304" charset="0"/>
              </a:rPr>
              <a:t>__________________________.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3. 我晚上难以入睡。</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I have __________________________ at night.</a:t>
            </a:r>
            <a:endParaRPr lang="en-US" altLang="zh-CN" sz="3600" b="1">
              <a:latin typeface="Times New Roman" panose="02020603050405020304" charset="0"/>
              <a:ea typeface="宋体" panose="02010600030101010101" pitchFamily="2" charset="-122"/>
              <a:cs typeface="Times New Roman" panose="02020603050405020304" charset="0"/>
            </a:endParaRPr>
          </a:p>
        </p:txBody>
      </p:sp>
      <p:sp>
        <p:nvSpPr>
          <p:cNvPr id="8" name="文本框 7"/>
          <p:cNvSpPr txBox="1"/>
          <p:nvPr/>
        </p:nvSpPr>
        <p:spPr>
          <a:xfrm>
            <a:off x="2526030" y="1617980"/>
            <a:ext cx="8248015" cy="645160"/>
          </a:xfrm>
          <a:prstGeom prst="rect">
            <a:avLst/>
          </a:prstGeom>
          <a:noFill/>
        </p:spPr>
        <p:txBody>
          <a:bodyPr wrap="square" rtlCol="0">
            <a:spAutoFit/>
          </a:bodyPr>
          <a:p>
            <a:r>
              <a:rPr lang="zh-CN" altLang="en-US" sz="3600" b="1">
                <a:solidFill>
                  <a:srgbClr val="FF0000"/>
                </a:solidFill>
                <a:latin typeface="Times New Roman" panose="02020603050405020304" charset="0"/>
                <a:cs typeface="Times New Roman" panose="02020603050405020304" charset="0"/>
              </a:rPr>
              <a:t>nervous</a:t>
            </a:r>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give/make a speech</a:t>
            </a:r>
            <a:endParaRPr lang="zh-CN" altLang="en-US" sz="3600" b="1">
              <a:solidFill>
                <a:srgbClr val="FF0000"/>
              </a:solidFill>
              <a:latin typeface="Times New Roman" panose="02020603050405020304" charset="0"/>
              <a:cs typeface="Times New Roman" panose="02020603050405020304" charset="0"/>
            </a:endParaRPr>
          </a:p>
        </p:txBody>
      </p:sp>
      <p:sp>
        <p:nvSpPr>
          <p:cNvPr id="9" name="文本框 8"/>
          <p:cNvSpPr txBox="1"/>
          <p:nvPr/>
        </p:nvSpPr>
        <p:spPr>
          <a:xfrm>
            <a:off x="1143000" y="2858770"/>
            <a:ext cx="9190355" cy="1373505"/>
          </a:xfrm>
          <a:prstGeom prst="rect">
            <a:avLst/>
          </a:prstGeom>
          <a:noFill/>
        </p:spPr>
        <p:txBody>
          <a:bodyPr wrap="square" rtlCol="0">
            <a:spAutoFit/>
          </a:bodyPr>
          <a:p>
            <a:pPr fontAlgn="auto">
              <a:lnSpc>
                <a:spcPts val="5000"/>
              </a:lnSpc>
            </a:pPr>
            <a:r>
              <a:rPr lang="en-US" altLang="zh-CN"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in a bad mood/in bad spirits, </a:t>
            </a:r>
            <a:r>
              <a:rPr lang="en-US" sz="3600" b="1">
                <a:solidFill>
                  <a:srgbClr val="FF0000"/>
                </a:solidFill>
                <a:latin typeface="Times New Roman" panose="02020603050405020304" charset="0"/>
                <a:cs typeface="Times New Roman" panose="02020603050405020304" charset="0"/>
              </a:rPr>
              <a:t>            </a:t>
            </a:r>
            <a:endParaRPr lang="en-US" sz="3600" b="1">
              <a:solidFill>
                <a:srgbClr val="FF0000"/>
              </a:solidFill>
              <a:latin typeface="Times New Roman" panose="02020603050405020304" charset="0"/>
              <a:cs typeface="Times New Roman" panose="02020603050405020304" charset="0"/>
            </a:endParaRPr>
          </a:p>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fall il</a:t>
            </a:r>
            <a:endParaRPr sz="3600" b="1">
              <a:solidFill>
                <a:srgbClr val="FF0000"/>
              </a:solidFill>
              <a:latin typeface="Times New Roman" panose="02020603050405020304" charset="0"/>
              <a:cs typeface="Times New Roman" panose="02020603050405020304" charset="0"/>
            </a:endParaRPr>
          </a:p>
        </p:txBody>
      </p:sp>
      <p:sp>
        <p:nvSpPr>
          <p:cNvPr id="10" name="文本框 9"/>
          <p:cNvSpPr txBox="1"/>
          <p:nvPr/>
        </p:nvSpPr>
        <p:spPr>
          <a:xfrm>
            <a:off x="3213735" y="4828540"/>
            <a:ext cx="8207375" cy="645160"/>
          </a:xfrm>
          <a:prstGeom prst="rect">
            <a:avLst/>
          </a:prstGeom>
          <a:noFill/>
        </p:spPr>
        <p:txBody>
          <a:bodyPr wrap="square" rtlCol="0">
            <a:spAutoFit/>
          </a:bodyPr>
          <a:p>
            <a:r>
              <a:rPr lang="zh-CN" altLang="en-US" sz="3600" b="1">
                <a:solidFill>
                  <a:srgbClr val="FF0000"/>
                </a:solidFill>
                <a:latin typeface="Times New Roman" panose="02020603050405020304" charset="0"/>
                <a:cs typeface="Times New Roman" panose="02020603050405020304" charset="0"/>
              </a:rPr>
              <a:t>trouble (in) sleeping</a:t>
            </a:r>
            <a:endParaRPr lang="zh-CN" altLang="en-US"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5815" y="1395095"/>
            <a:ext cx="10580370" cy="3681730"/>
          </a:xfrm>
          <a:prstGeom prst="rect">
            <a:avLst/>
          </a:prstGeom>
          <a:noFill/>
        </p:spPr>
        <p:txBody>
          <a:bodyPr wrap="square" rtlCol="0">
            <a:spAutoFit/>
          </a:bodyPr>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John was in his last year of high school. He was living a very hard life because his father and mother had just passed away(逝世). He did not have many friends. He was short and fat and he was not confident. </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u="sng">
                <a:latin typeface="Times New Roman" panose="02020603050405020304" charset="0"/>
                <a:ea typeface="宋体" panose="02010600030101010101" pitchFamily="2" charset="-122"/>
                <a:cs typeface="Times New Roman" panose="02020603050405020304" charset="0"/>
                <a:sym typeface="+mn-ea"/>
              </a:rPr>
              <a:t>1</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However,  he wanted to change himself so he could have a new start in college(大学).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九、阅读</a:t>
            </a:r>
            <a:r>
              <a:rPr lang="zh-CN" altLang="en-US" sz="2400" b="1" dirty="0">
                <a:solidFill>
                  <a:schemeClr val="bg2"/>
                </a:solidFill>
                <a:latin typeface="微软雅黑" panose="020B0503020204020204" pitchFamily="34" charset="-122"/>
                <a:ea typeface="微软雅黑" panose="020B0503020204020204" pitchFamily="34" charset="-122"/>
              </a:rPr>
              <a:t>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69290" y="1588135"/>
            <a:ext cx="10580370" cy="4194810"/>
          </a:xfrm>
          <a:prstGeom prst="rect">
            <a:avLst/>
          </a:prstGeom>
          <a:noFill/>
        </p:spPr>
        <p:txBody>
          <a:bodyPr wrap="square" rtlCol="0">
            <a:spAutoFit/>
          </a:bodyPr>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John went to his teachers. </a:t>
            </a:r>
            <a:r>
              <a:rPr lang="en-US" sz="3600" b="1" u="sng">
                <a:latin typeface="Times New Roman" panose="02020603050405020304" charset="0"/>
                <a:ea typeface="宋体" panose="02010600030101010101" pitchFamily="2" charset="-122"/>
                <a:cs typeface="Times New Roman" panose="02020603050405020304" charset="0"/>
                <a:sym typeface="+mn-ea"/>
              </a:rPr>
              <a:t>    2    </a:t>
            </a:r>
            <a:r>
              <a:rPr sz="3600" b="1">
                <a:latin typeface="Times New Roman" panose="02020603050405020304" charset="0"/>
                <a:ea typeface="宋体" panose="02010600030101010101" pitchFamily="2" charset="-122"/>
                <a:cs typeface="Times New Roman" panose="02020603050405020304" charset="0"/>
                <a:sym typeface="+mn-ea"/>
              </a:rPr>
              <a:t> One of his teachers taught him to start with easier things. After that,  John played sports every day during the holiday and started to eat more healthily to lose weight. </a:t>
            </a:r>
            <a:r>
              <a:rPr lang="en-US" sz="3600" b="1" u="sng">
                <a:latin typeface="Times New Roman" panose="02020603050405020304" charset="0"/>
                <a:ea typeface="宋体" panose="02010600030101010101" pitchFamily="2" charset="-122"/>
                <a:cs typeface="Times New Roman" panose="02020603050405020304" charset="0"/>
                <a:sym typeface="+mn-ea"/>
              </a:rPr>
              <a:t>    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He knew that he had to express himself. He studied hard at home instead of crying all the time.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九、阅读</a:t>
            </a:r>
            <a:r>
              <a:rPr lang="zh-CN" altLang="en-US" sz="2400" b="1" dirty="0">
                <a:solidFill>
                  <a:schemeClr val="bg2"/>
                </a:solidFill>
                <a:latin typeface="微软雅黑" panose="020B0503020204020204" pitchFamily="34" charset="-122"/>
                <a:ea typeface="微软雅黑" panose="020B0503020204020204" pitchFamily="34" charset="-122"/>
              </a:rPr>
              <a:t>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5815" y="1519555"/>
            <a:ext cx="10580370" cy="3169285"/>
          </a:xfrm>
          <a:prstGeom prst="rect">
            <a:avLst/>
          </a:prstGeom>
          <a:noFill/>
        </p:spPr>
        <p:txBody>
          <a:bodyPr wrap="square" rtlCol="0">
            <a:spAutoFit/>
          </a:bodyPr>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On John’s first day of college,  he was a totally different person. </a:t>
            </a:r>
            <a:r>
              <a:rPr lang="en-US" sz="3600" b="1" u="sng">
                <a:latin typeface="Times New Roman" panose="02020603050405020304" charset="0"/>
                <a:ea typeface="宋体" panose="02010600030101010101" pitchFamily="2" charset="-122"/>
                <a:cs typeface="Times New Roman" panose="02020603050405020304" charset="0"/>
                <a:sym typeface="+mn-ea"/>
              </a:rPr>
              <a:t>    4    </a:t>
            </a:r>
            <a:r>
              <a:rPr sz="3600" b="1">
                <a:latin typeface="Times New Roman" panose="02020603050405020304" charset="0"/>
                <a:ea typeface="宋体" panose="02010600030101010101" pitchFamily="2" charset="-122"/>
                <a:cs typeface="Times New Roman" panose="02020603050405020304" charset="0"/>
                <a:sym typeface="+mn-ea"/>
              </a:rPr>
              <a:t> John became smart and outgoing. He kept studying hard. </a:t>
            </a:r>
            <a:r>
              <a:rPr lang="en-US" sz="3600" b="1" u="sng">
                <a:latin typeface="Times New Roman" panose="02020603050405020304" charset="0"/>
                <a:ea typeface="宋体" panose="02010600030101010101" pitchFamily="2" charset="-122"/>
                <a:cs typeface="Times New Roman" panose="02020603050405020304" charset="0"/>
                <a:sym typeface="+mn-ea"/>
              </a:rPr>
              <a:t>    5    </a:t>
            </a:r>
            <a:r>
              <a:rPr sz="3600" b="1">
                <a:latin typeface="Times New Roman" panose="02020603050405020304" charset="0"/>
                <a:ea typeface="宋体" panose="02010600030101010101" pitchFamily="2" charset="-122"/>
                <a:cs typeface="Times New Roman" panose="02020603050405020304" charset="0"/>
                <a:sym typeface="+mn-ea"/>
              </a:rPr>
              <a:t> Most importantly,  John recovered(恢复) from his parents’ death at last.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九、阅读</a:t>
            </a:r>
            <a:r>
              <a:rPr lang="zh-CN" altLang="en-US" sz="2400" b="1" dirty="0">
                <a:solidFill>
                  <a:schemeClr val="bg2"/>
                </a:solidFill>
                <a:latin typeface="微软雅黑" panose="020B0503020204020204" pitchFamily="34" charset="-122"/>
                <a:ea typeface="微软雅黑" panose="020B0503020204020204" pitchFamily="34" charset="-122"/>
              </a:rPr>
              <a:t>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7985" y="1128395"/>
            <a:ext cx="10864215" cy="4194810"/>
          </a:xfrm>
          <a:prstGeom prst="rect">
            <a:avLst/>
          </a:prstGeom>
          <a:noFill/>
        </p:spPr>
        <p:txBody>
          <a:bodyPr wrap="square" rtlCol="0">
            <a:spAutoFit/>
          </a:bodyPr>
          <a:p>
            <a:pPr indent="812800" algn="just" fontAlgn="auto">
              <a:lnSpc>
                <a:spcPts val="4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A. His old classmates could not recognize(认出) him.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B. They told him that he should make small changes first.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C. Everyone wanted to be friends with him.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D. He started talking to people to make more friends.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E. His grades were poor and he felt that his life was</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 </a:t>
            </a:r>
            <a:r>
              <a:rPr lang="en-US" sz="3200" b="1">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going nowhere.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r>
              <a:rPr lang="en-US" sz="3200" b="1">
                <a:latin typeface="Times New Roman" panose="02020603050405020304" charset="0"/>
                <a:ea typeface="宋体" panose="02010600030101010101" pitchFamily="2" charset="-122"/>
                <a:cs typeface="Times New Roman" panose="02020603050405020304" charset="0"/>
                <a:sym typeface="+mn-ea"/>
              </a:rPr>
              <a:t>1. _____    </a:t>
            </a:r>
            <a:r>
              <a:rPr lang="en-US" sz="3200" b="1">
                <a:latin typeface="Times New Roman" panose="02020603050405020304" charset="0"/>
                <a:ea typeface="宋体" panose="02010600030101010101" pitchFamily="2" charset="-122"/>
                <a:cs typeface="Times New Roman" panose="02020603050405020304" charset="0"/>
                <a:sym typeface="+mn-ea"/>
              </a:rPr>
              <a:t>2</a:t>
            </a:r>
            <a:r>
              <a:rPr lang="en-US" sz="3200" b="1">
                <a:latin typeface="Times New Roman" panose="02020603050405020304" charset="0"/>
                <a:ea typeface="宋体" panose="02010600030101010101" pitchFamily="2" charset="-122"/>
                <a:cs typeface="Times New Roman" panose="02020603050405020304" charset="0"/>
                <a:sym typeface="+mn-ea"/>
              </a:rPr>
              <a:t>. _____   3. _____   4. _____   5. _____ </a:t>
            </a:r>
            <a:endParaRPr lang="en-US" sz="32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九、阅读</a:t>
            </a:r>
            <a:r>
              <a:rPr lang="zh-CN" altLang="en-US" sz="2400" b="1" dirty="0">
                <a:solidFill>
                  <a:schemeClr val="bg2"/>
                </a:solidFill>
                <a:latin typeface="微软雅黑" panose="020B0503020204020204" pitchFamily="34" charset="-122"/>
                <a:ea typeface="微软雅黑" panose="020B0503020204020204" pitchFamily="34" charset="-122"/>
              </a:rPr>
              <a:t>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918970" y="4739640"/>
            <a:ext cx="837120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E                B              D               A              C</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95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302958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9300" y="1324610"/>
            <a:ext cx="10752455" cy="3938270"/>
          </a:xfrm>
          <a:prstGeom prst="rect">
            <a:avLst/>
          </a:prstGeom>
          <a:noFill/>
        </p:spPr>
        <p:txBody>
          <a:bodyPr wrap="square" rtlCol="0">
            <a:spAutoFit/>
          </a:bodyPr>
          <a:p>
            <a:pPr fontAlgn="auto">
              <a:lnSpc>
                <a:spcPts val="6000"/>
              </a:lnSpc>
            </a:pPr>
            <a:r>
              <a:rPr lang="zh-CN" altLang="en-US" sz="3600" b="1">
                <a:latin typeface="Times New Roman" panose="02020603050405020304" charset="0"/>
                <a:ea typeface="宋体" panose="02010600030101010101" pitchFamily="2" charset="-122"/>
                <a:cs typeface="Times New Roman" panose="02020603050405020304" charset="0"/>
              </a:rPr>
              <a:t>4. 对我们来说保持愉悦的心情是很重要的。</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It’s</a:t>
            </a:r>
            <a:r>
              <a:rPr lang="zh-CN" altLang="en-US" sz="3600" b="1">
                <a:latin typeface="Times New Roman" panose="02020603050405020304" charset="0"/>
                <a:ea typeface="宋体" panose="02010600030101010101" pitchFamily="2" charset="-122"/>
                <a:cs typeface="Times New Roman" panose="02020603050405020304" charset="0"/>
              </a:rPr>
              <a:t>  </a:t>
            </a:r>
            <a:r>
              <a:rPr lang="en-US" altLang="zh-CN" sz="3600" b="1">
                <a:latin typeface="Times New Roman" panose="02020603050405020304" charset="0"/>
                <a:ea typeface="宋体" panose="02010600030101010101" pitchFamily="2" charset="-122"/>
                <a:cs typeface="Times New Roman" panose="02020603050405020304" charset="0"/>
              </a:rPr>
              <a:t>__________ for us _______________________</a:t>
            </a:r>
            <a:r>
              <a:rPr lang="zh-CN" altLang="en-US" sz="3600" b="1">
                <a:latin typeface="Times New Roman" panose="02020603050405020304" charset="0"/>
                <a:ea typeface="宋体" panose="02010600030101010101" pitchFamily="2" charset="-122"/>
                <a:cs typeface="Times New Roman" panose="02020603050405020304" charset="0"/>
                <a:sym typeface="+mn-ea"/>
              </a:rPr>
              <a:t>.</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zh-CN" altLang="en-US" sz="3600" b="1">
                <a:latin typeface="Times New Roman" panose="02020603050405020304" charset="0"/>
                <a:ea typeface="宋体" panose="02010600030101010101" pitchFamily="2" charset="-122"/>
                <a:cs typeface="Times New Roman" panose="02020603050405020304" charset="0"/>
              </a:rPr>
              <a:t> 5. 做出重要决定前要深思。</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____________ before ________________________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__________________________________________.</a:t>
            </a:r>
            <a:endParaRPr lang="en-US" altLang="zh-CN" sz="3600" b="1">
              <a:latin typeface="Times New Roman" panose="02020603050405020304" charset="0"/>
              <a:ea typeface="宋体" panose="02010600030101010101" pitchFamily="2" charset="-122"/>
              <a:cs typeface="Times New Roman" panose="02020603050405020304" charset="0"/>
            </a:endParaRPr>
          </a:p>
        </p:txBody>
      </p:sp>
      <p:sp>
        <p:nvSpPr>
          <p:cNvPr id="10" name="文本框 9"/>
          <p:cNvSpPr txBox="1"/>
          <p:nvPr/>
        </p:nvSpPr>
        <p:spPr>
          <a:xfrm>
            <a:off x="1739900" y="2246630"/>
            <a:ext cx="921575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important</a:t>
            </a: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to be/stay in a good mood</a:t>
            </a:r>
            <a:endParaRPr sz="3600" b="1">
              <a:solidFill>
                <a:srgbClr val="FF0000"/>
              </a:solidFill>
              <a:latin typeface="Times New Roman" panose="02020603050405020304" charset="0"/>
              <a:cs typeface="Times New Roman" panose="02020603050405020304" charset="0"/>
            </a:endParaRPr>
          </a:p>
        </p:txBody>
      </p:sp>
      <p:sp>
        <p:nvSpPr>
          <p:cNvPr id="2" name="文本框 1"/>
          <p:cNvSpPr txBox="1"/>
          <p:nvPr/>
        </p:nvSpPr>
        <p:spPr>
          <a:xfrm>
            <a:off x="932180" y="3632835"/>
            <a:ext cx="10023475" cy="163004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Think it over</a:t>
            </a: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making/you make an important decision</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461010" y="764540"/>
            <a:ext cx="11270615" cy="5862320"/>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★简单句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(A)简单句的六种基本句型。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1. 主语+系动词+表语（S+V+P）</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主要系动词有be,  look,  sound,  smell,  taste,  feel,  seem,  become,  get,  turn等； 表语可以是形容词、名词、代词或介词短语等。如：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My mother looks very young. (形容词作表语)</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His father is an office worker. (名词作表语)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461010" y="818515"/>
            <a:ext cx="11270615" cy="5220970"/>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2. 主语+谓语(S+V)</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此句型中充当谓语的是不及物动词。如：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The boy is crying. (cry是不及物动词)</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3. 主语+谓语+宾语(S+V+O)</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此句型中充当谓语的是及物动词；宾语可以是名词、 代词、动词不定式或动名词等。如：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The children like flying kites in the park. (动名词作宾语)</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567690" y="1298575"/>
            <a:ext cx="11270615" cy="3938270"/>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4. 主语+谓语+间接宾语+直接宾语(S+V+IO+DO)</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谓语常由跟双宾语的及物动词来充当，直接宾语通常是物，间接宾语通常是人。如：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My father bought me a bike last month.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（a bike为直接宾语， me为间接宾语)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567690" y="1298575"/>
            <a:ext cx="11270615" cy="4579620"/>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5. 主语+谓语+宾语+宾语补足语(S+V+O+OC)</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有些动词的宾语后还需要一个宾语补足语才能使句子意思完整、准确。作宾语补足语的可以是名词、形容词、 动词不定式或动名词等。如：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Doing exercise every day can keep us healthy.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(形容词作宾补)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9762</Words>
  <Application>WPS 演示</Application>
  <PresentationFormat>宽屏</PresentationFormat>
  <Paragraphs>438</Paragraphs>
  <Slides>44</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44</vt:i4>
      </vt:variant>
    </vt:vector>
  </HeadingPairs>
  <TitlesOfParts>
    <vt:vector size="55"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877</cp:revision>
  <dcterms:created xsi:type="dcterms:W3CDTF">2019-06-19T02:08:00Z</dcterms:created>
  <dcterms:modified xsi:type="dcterms:W3CDTF">2022-01-13T09:54:22Z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DA854E076F454A268372EF3349D0905B</vt:lpwstr>
  </property>
</Properties>
</file>