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8" r:id="rId5"/>
    <p:sldId id="459" r:id="rId6"/>
    <p:sldId id="460" r:id="rId7"/>
    <p:sldId id="461" r:id="rId8"/>
    <p:sldId id="462" r:id="rId9"/>
    <p:sldId id="463" r:id="rId10"/>
    <p:sldId id="492" r:id="rId11"/>
    <p:sldId id="493" r:id="rId12"/>
    <p:sldId id="494" r:id="rId13"/>
    <p:sldId id="495" r:id="rId14"/>
    <p:sldId id="496" r:id="rId15"/>
    <p:sldId id="465" r:id="rId16"/>
    <p:sldId id="466" r:id="rId17"/>
    <p:sldId id="421" r:id="rId18"/>
    <p:sldId id="430" r:id="rId19"/>
    <p:sldId id="431" r:id="rId20"/>
    <p:sldId id="432" r:id="rId21"/>
    <p:sldId id="433" r:id="rId22"/>
    <p:sldId id="467" r:id="rId23"/>
    <p:sldId id="468" r:id="rId24"/>
    <p:sldId id="469" r:id="rId25"/>
    <p:sldId id="470" r:id="rId26"/>
    <p:sldId id="471" r:id="rId27"/>
    <p:sldId id="452" r:id="rId28"/>
    <p:sldId id="453" r:id="rId29"/>
    <p:sldId id="454" r:id="rId30"/>
    <p:sldId id="455" r:id="rId31"/>
    <p:sldId id="456" r:id="rId32"/>
    <p:sldId id="497" r:id="rId33"/>
    <p:sldId id="498" r:id="rId34"/>
    <p:sldId id="483" r:id="rId35"/>
    <p:sldId id="499" r:id="rId36"/>
    <p:sldId id="502" r:id="rId37"/>
    <p:sldId id="503" r:id="rId38"/>
    <p:sldId id="486" r:id="rId39"/>
    <p:sldId id="504" r:id="rId40"/>
    <p:sldId id="505" r:id="rId41"/>
    <p:sldId id="506" r:id="rId42"/>
    <p:sldId id="41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2" Type="http://schemas.openxmlformats.org/officeDocument/2006/relationships/image" Target="../media/image3.png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4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87550" y="4401820"/>
            <a:ext cx="86956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pPr algn="ctr"/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期中复习四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第一章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990" y="690245"/>
            <a:ext cx="11082020" cy="5028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作宾语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(1)一些动词后常跟动词不定式作宾语，如wish,  agree,  decide,  fail,  hope,  learn,  try,  plan,  refuse,  want等。如：I plan to visit the Great Wall next month.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(2)在find,  think,  feel等动词后跟动词不定式作宾语时，常用it作形式宾语，而将真正的宾语——动词不定式后置。如：I find it interesting to draw pictures.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990" y="690245"/>
            <a:ext cx="11082020" cy="5734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作宾语补足语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(1)一些动词后常跟动词不定式作宾语补足语,  这类动词有advise,  ask,  invite,  order,  teach,  tell,  want等。如：My father taught me to swim last year.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(2)使役动词(make,  let等)及感官动词(see,  hear,  feel,  watch等)后常跟不带to的动词不定式作宾语补足语。如：My mother always makes us clean the room.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990" y="690245"/>
            <a:ext cx="11082020" cy="5734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作定语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动词不定式作定语,  通常放在所修饰的词之后， 与所修饰的词构成主谓关系或动宾关系。如：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Would you like something to drink?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注意：动词不定式与所修饰的词为动宾关系， 且动词为不及物动词时， 后面要加上相应的介词。如：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need a pen to write with.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55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8340" y="1080770"/>
            <a:ext cx="11082020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914400" fontAlgn="auto">
              <a:lnSpc>
                <a:spcPts val="6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作状语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6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动词不定式可作状语表目的，其逻辑主语通常要和句子的主语一致。如：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6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My mother went to the supermarket to buy some vegetables and fruit.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7400" y="652145"/>
            <a:ext cx="10617200" cy="5798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5000"/>
              </a:lnSpc>
            </a:pP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(B)根据中文提示完成英语句子。(每条横线不限词数。)</a:t>
            </a:r>
            <a:endParaRPr sz="28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对于他来说学好数学很难。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difficult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for him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我有一些重要的事要告诉你。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have something important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Helen上周六邀请我去她的生日聚会。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Helen invited me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last Saturday.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4500"/>
              </a:lnSpc>
            </a:pP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05200" y="1917700"/>
            <a:ext cx="4966335" cy="732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 learn math well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98285" y="3228975"/>
            <a:ext cx="2371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 tell you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7530" y="4453255"/>
            <a:ext cx="6103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 go to her birthday party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7900" y="1053465"/>
            <a:ext cx="10617200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(B)根据中文提示完成英语句子。(每条横线不限词数。)</a:t>
            </a:r>
            <a:endParaRPr sz="28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我决定帮助那个老人。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decided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Hanks的梦想是成为一名科学家。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Hanks’s dream is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_____________________.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0720" y="2700020"/>
            <a:ext cx="4681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 help the old man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4705" y="4234815"/>
            <a:ext cx="5183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 be/become a scientist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0290" y="986790"/>
            <a:ext cx="1012952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—Though Peter is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boy,  he can say many words.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—How clever!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 one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year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old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an one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year old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 one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year old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1772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8380" y="1062355"/>
            <a:ext cx="1017460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Building a space station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lot,  but it’s worth the money and effort.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spends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pays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costs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26682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97940" y="690245"/>
            <a:ext cx="959612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Every year we have charity(慈善) days to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money for people in need.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sell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take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raise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635" y="92138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0005" y="764540"/>
            <a:ext cx="957135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—The nearest supermarket is selling two bottles of juice for the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of one!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—How cheap! Let’s go and buy some.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price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level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number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3050" y="12395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1871345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1530" y="764540"/>
            <a:ext cx="10598150" cy="6054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(A)根据语境、音标或所给单词的提示完成句子，每空一词</a:t>
            </a:r>
            <a:r>
              <a:rPr lang="zh-CN" sz="3600" b="1"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sz="3600" b="1"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My mother bought this coat last Sunday. She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200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yuan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for it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People in Hegang</a:t>
            </a:r>
            <a:r>
              <a:rPr lang="zh-CN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(鹤岗)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used their yard as a natural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/frɪdʒ/ to freeze dumplings for the New Year. </a:t>
            </a: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satellite FY4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sz="32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风云四号卫星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can monitor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(监测)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climatic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(condition)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01275" y="1468120"/>
            <a:ext cx="231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paid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9990" y="3344545"/>
            <a:ext cx="231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fridge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89530" y="5323840"/>
            <a:ext cx="231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conditions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0115" y="1002030"/>
            <a:ext cx="1018476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The math problem Goldbach conjecture</a:t>
            </a:r>
            <a:r>
              <a:rPr sz="32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(哥德巴赫猜想)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is so difficult that no one in the world can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completely</a:t>
            </a:r>
            <a:r>
              <a:rPr sz="32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(完全地)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find it out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work it out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work on it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9505" y="11163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0115" y="1002030"/>
            <a:ext cx="1018476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—Mike,  we’re going to visit Chongqing this weekend.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Not at all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Goodbye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Have a good trip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7600" y="11887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0115" y="1002030"/>
            <a:ext cx="101847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My parents tell me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others,  or no one will be my friend.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to lie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not to lie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don’t lie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805" y="14414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0115" y="1002030"/>
            <a:ext cx="1073531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—Let’s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the Universal Studios</a:t>
            </a:r>
            <a:r>
              <a:rPr sz="32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(环球影城)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fun.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—All right.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going; to have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to go; have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go; to have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805" y="14414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0115" y="1002030"/>
            <a:ext cx="101847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—How often do you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your brother?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—About once a month.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care for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hear from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hear of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805" y="14414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3300" y="935990"/>
            <a:ext cx="10888345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The best way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Hainan is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boat through the Qiongzhou Strait(琼州海峡).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get to; take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to get to; take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to get to; to take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1163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1240" y="3570605"/>
            <a:ext cx="555688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receive，yesterday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4155" y="4495165"/>
            <a:ext cx="97110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received a postcard yesterday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85615" y="764540"/>
            <a:ext cx="2880000" cy="282193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25190" y="3752215"/>
            <a:ext cx="534225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decide,  next Sunday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9875" y="4676775"/>
            <a:ext cx="101193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They decide to have a food festival next Sunday.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6455" y="883920"/>
            <a:ext cx="2880000" cy="286838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44340" y="3618865"/>
            <a:ext cx="459803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sell,  yesterday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73885" y="4380865"/>
            <a:ext cx="959167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They/The children sold (old) books to raise money yesterday.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015" y="1047115"/>
            <a:ext cx="2880000" cy="288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13580" y="3525520"/>
            <a:ext cx="395986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look forward to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6035" y="4323715"/>
            <a:ext cx="1131125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is looking/looks forward to visiting the Great Wall.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6455" y="764540"/>
            <a:ext cx="2880000" cy="2868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1871345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065" y="764540"/>
            <a:ext cx="1113663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(A)根据语境、音标或所给单词的提示完成句子，每空一词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6500"/>
              </a:lnSpc>
            </a:pP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Team China got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/ˈtəʊtl/ of 88 medals at the Tokyo 2020 Olympic Games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building of Lhasa Kongga Airport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(拉萨贡嘎机场)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is sure to make the travel more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(comfort) for people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3965" y="1807845"/>
            <a:ext cx="231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total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7395" y="4271645"/>
            <a:ext cx="2863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comfortable 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59020" y="3626485"/>
            <a:ext cx="431736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cost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4905" y="4408805"/>
            <a:ext cx="1035685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pants cost (the boy) 120 </a:t>
            </a:r>
            <a:r>
              <a:rPr sz="36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yuan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cost him 120 </a:t>
            </a:r>
            <a:r>
              <a:rPr sz="36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yuan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buy this pair of trousers.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3725" y="749300"/>
            <a:ext cx="2880000" cy="2856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3745" y="764540"/>
            <a:ext cx="1090549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你想知道坐飞机去上海的花费，可以这样问对方：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路边的花很好看，你可以这样赞叹：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！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你走进一家店，售货员会这样问你：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、情景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3745" y="1534160"/>
            <a:ext cx="118313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0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How much does it cost to get to Shanghai by air/plane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nice/beautiful flowers (they are)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can I do for you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Can I help you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0585" y="817880"/>
            <a:ext cx="1090549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对方想知道你什么时候动身去北京，你不确定，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I’m not sure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你想预订一张两人位的桌子，可以这样告诉餐厅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服务员：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I’d like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、情景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7830" y="2484755"/>
            <a:ext cx="103568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when to leave for Beijing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book a table for two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4050" y="764540"/>
            <a:ext cx="10883900" cy="5734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Hangzhou is in Zhejiang. There are many places of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Hangzhou. Last month when my friend Ted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(invite) me to go there,  I was really excited.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We got there by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It took us only three hours. When we landed safely,  it was 11:00 at night. We found a nice hotel to stay in. The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lang="en-US" sz="3600" b="1" u="sng">
                <a:noFill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(condition) of the hotel were very good.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8910" y="1446530"/>
            <a:ext cx="1971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interest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9610" y="2091690"/>
            <a:ext cx="1918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invited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0975" y="3308985"/>
            <a:ext cx="495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plane/air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31325" y="4620895"/>
            <a:ext cx="245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conditions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4050" y="946150"/>
            <a:ext cx="1088390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next morning we had a big breakfast. Then we went to the West Lake by bus. The West Lake was so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/ˈbjuːtɪfl/. The water was clear and we could see fish swimming in it. The trees were green and there were many birds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(sing) in them.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5590" y="2299335"/>
            <a:ext cx="3607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beautiful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8880" y="3537585"/>
            <a:ext cx="2433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singing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9005" y="1277620"/>
            <a:ext cx="1033272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 the second day we visited the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/ˈfeɪməs/ Yue Fei Temple(岳庙). It was built for our national hero Yue Fei. There were so many people that we couldn’t find a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/ˈprɒpə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 place to take photos.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72295" y="1277620"/>
            <a:ext cx="2327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famous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5520" y="3235325"/>
            <a:ext cx="2540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proper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6105" y="764540"/>
            <a:ext cx="1088390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 the third day we went to the countryside. The air there was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(fresh) than that in the city. And we enjoyed Longjing Tea. I was fond of its smell and taste,  so I bought two kilos.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three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day trip gave me many surprises. I’m looking forward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traveling there again.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6355" y="1437640"/>
            <a:ext cx="233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fresher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0735" y="3945255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0720" y="748665"/>
            <a:ext cx="10474960" cy="586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914400" algn="just" fontAlgn="auto">
              <a:lnSpc>
                <a:spcPts val="45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one thing you will never waste your money on is traveling. If you have the chance,  take a trip to a different country. You will be happy with how much you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by visiting different places. Being able to go to different countries is so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because you can know about different languages,  try local food and experience different cultures.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45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A. take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cost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learn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45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A. boring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wonderful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difficult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45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5325" y="2428875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34400" y="3074035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2940" y="748665"/>
            <a:ext cx="10865485" cy="5734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4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good to live in a bubble(泡沫). Traveling allows you to walk out of your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room and have an unknown journey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旅程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full of possible surprises.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You may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how different you become after you start traveling. Traveling makes you more confident and independent. It makes you  able to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your way around a new city.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A. never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often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always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A. noisy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comfortable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crowded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A. look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see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watch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A. come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ask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find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4855" y="635000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37095" y="1280160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6025" y="2207260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78265" y="3293110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0720" y="640080"/>
            <a:ext cx="10777220" cy="5734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4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While it can be scary at first,  after a few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 may find that the map app(应用) is your best friend. Traveling also helps you improve your skills in organizing something. And traveling is a great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meet new people from all over the world. It would be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when young people from different parts of the world come together,  talking about everything under the sun.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 indent="0" algn="just" fontAlgn="auto">
              <a:lnSpc>
                <a:spcPts val="40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7. A. trips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lessons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records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 indent="0" algn="just" fontAlgn="auto">
              <a:lnSpc>
                <a:spcPts val="40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8. A. way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day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party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 indent="0" algn="just" fontAlgn="auto">
              <a:lnSpc>
                <a:spcPts val="40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9. A. impossible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fun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bad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58045" y="640080"/>
            <a:ext cx="1175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73665" y="2092325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4415" y="3106420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1871345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45" y="657860"/>
            <a:ext cx="10963910" cy="554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(B)用括号内所给单词的适当形式填空，每空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不限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词数。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Bethune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(白求恩)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was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(Canada) doctor and he was a great friend of Chinese people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Will you please give me some paper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(write) on?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We’re looking forward to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(visit) the Xiamen Piano Museum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5305" y="1677670"/>
            <a:ext cx="231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Canadian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7085" y="3106420"/>
            <a:ext cx="2419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 write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1420" y="4660900"/>
            <a:ext cx="3088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visiting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2940" y="1155700"/>
            <a:ext cx="1047496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914400" algn="just" fontAlgn="auto">
              <a:lnSpc>
                <a:spcPts val="6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 try and travel as much as possible,  because you will get many experiences from traveling. And these may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your life.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6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10. A. end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start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change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105" y="2820035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1871345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065" y="764540"/>
            <a:ext cx="1072959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(B)用括号内所给单词的适当形式填空， 每空一词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6500"/>
              </a:lnSpc>
            </a:pP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You will soon get used to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(live) in the beautiful countryside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My parents advised me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(book) a table for two for tonight’s dinner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6200" y="1794510"/>
            <a:ext cx="231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living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6320" y="3437255"/>
            <a:ext cx="231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 book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95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302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句型。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8055" y="940435"/>
            <a:ext cx="10021570" cy="4579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1.我们打算去泰山玩三天。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’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 going on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 Mount Tai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骑自行车到那儿将花我们几天的时间。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It will 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by bike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我们将决定郊游的最佳出行方式。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We’ll ___________________________ on our field trip.</a:t>
            </a:r>
            <a:endParaRPr lang="en-US" alt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61155" y="1594485"/>
            <a:ext cx="603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 three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day visit to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6455" y="4096385"/>
            <a:ext cx="7489825" cy="732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decide on the best way to travel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53005" y="2907665"/>
            <a:ext cx="661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take us a few days to get there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95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302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句型。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7080" y="1268095"/>
            <a:ext cx="1036764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我盼望着收到你的来信。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I’m _______________________________________./</a:t>
            </a:r>
            <a:endParaRPr lang="en-US" alt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I’m ________________________________________.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我如此兴奋以至于一点都没觉得冷。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 was so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__________________________at all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07185" y="1885315"/>
            <a:ext cx="9527540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looking forward to hearing from you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looking forward to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receiving a letter from you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6350" y="4561205"/>
            <a:ext cx="6277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excited that I didn’t feel cold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8340" y="690245"/>
            <a:ext cx="11259185" cy="5990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914400" fontAlgn="auto">
              <a:lnSpc>
                <a:spcPts val="6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★动词不定式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711200" fontAlgn="auto">
              <a:lnSpc>
                <a:spcPts val="6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(A)动词不定式的句法功能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6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作主语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6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动词不定式作主语时，为了保持句子结构平衡，常用it作形式主语，而将真正的主语——动词不定式后置。常用句型为: It’s+</a:t>
            </a:r>
            <a:r>
              <a:rPr sz="3600" b="1" i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adj.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+(of/for sb.) to do sth.。如：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6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important for us to protect the environment.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4000"/>
              </a:lnSpc>
            </a:pP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8340" y="1080770"/>
            <a:ext cx="1108202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914400" fontAlgn="auto">
              <a:lnSpc>
                <a:spcPts val="6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作表语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fontAlgn="auto">
              <a:lnSpc>
                <a:spcPts val="6000"/>
              </a:lnSpc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动词不定式可作表语，用于说明主语的具体内容。如： My dream is to be an English teacher.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UNIT_PLACING_PICTURE_USER_VIEWPORT" val="{&quot;height&quot;:3645,&quot;width&quot;:3720}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8375</Words>
  <Application>WPS 演示</Application>
  <PresentationFormat>宽屏</PresentationFormat>
  <Paragraphs>383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City</cp:lastModifiedBy>
  <cp:revision>696</cp:revision>
  <dcterms:created xsi:type="dcterms:W3CDTF">2019-06-19T02:08:00Z</dcterms:created>
  <dcterms:modified xsi:type="dcterms:W3CDTF">2022-01-14T08:06:41Z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