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39" r:id="rId4"/>
    <p:sldId id="492" r:id="rId5"/>
    <p:sldId id="461" r:id="rId6"/>
    <p:sldId id="462" r:id="rId7"/>
    <p:sldId id="532" r:id="rId8"/>
    <p:sldId id="533" r:id="rId9"/>
    <p:sldId id="463" r:id="rId10"/>
    <p:sldId id="534" r:id="rId11"/>
    <p:sldId id="535" r:id="rId12"/>
    <p:sldId id="536" r:id="rId13"/>
    <p:sldId id="537" r:id="rId14"/>
    <p:sldId id="465" r:id="rId15"/>
    <p:sldId id="538" r:id="rId16"/>
    <p:sldId id="539" r:id="rId17"/>
    <p:sldId id="421" r:id="rId18"/>
    <p:sldId id="430" r:id="rId19"/>
    <p:sldId id="431" r:id="rId20"/>
    <p:sldId id="432" r:id="rId21"/>
    <p:sldId id="433" r:id="rId22"/>
    <p:sldId id="467" r:id="rId23"/>
    <p:sldId id="468" r:id="rId24"/>
    <p:sldId id="469" r:id="rId25"/>
    <p:sldId id="470" r:id="rId26"/>
    <p:sldId id="471" r:id="rId27"/>
    <p:sldId id="452" r:id="rId28"/>
    <p:sldId id="453" r:id="rId29"/>
    <p:sldId id="454" r:id="rId30"/>
    <p:sldId id="455" r:id="rId31"/>
    <p:sldId id="456" r:id="rId32"/>
    <p:sldId id="497" r:id="rId33"/>
    <p:sldId id="498" r:id="rId34"/>
    <p:sldId id="483" r:id="rId35"/>
    <p:sldId id="540" r:id="rId36"/>
    <p:sldId id="541" r:id="rId37"/>
    <p:sldId id="503" r:id="rId38"/>
    <p:sldId id="544" r:id="rId39"/>
    <p:sldId id="545" r:id="rId40"/>
    <p:sldId id="546" r:id="rId41"/>
    <p:sldId id="548" r:id="rId42"/>
    <p:sldId id="549" r:id="rId43"/>
    <p:sldId id="550" r:id="rId44"/>
    <p:sldId id="551" r:id="rId45"/>
    <p:sldId id="552" r:id="rId46"/>
    <p:sldId id="41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B44"/>
    <a:srgbClr val="00A0EA"/>
    <a:srgbClr val="FFFFFF"/>
    <a:srgbClr val="00B0F0"/>
    <a:srgbClr val="D36624"/>
    <a:srgbClr val="D36524"/>
    <a:srgbClr val="D9D9D9"/>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92"/>
        <p:guide pos="390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10.png"/><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5.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7.xml"/><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969135" y="4401820"/>
            <a:ext cx="8695690" cy="1938020"/>
          </a:xfrm>
          <a:prstGeom prst="rect">
            <a:avLst/>
          </a:prstGeom>
          <a:noFill/>
        </p:spPr>
        <p:txBody>
          <a:bodyPr wrap="square" rtlCol="0">
            <a:spAutoFit/>
          </a:bodyPr>
          <a:p>
            <a:pPr algn="ctr"/>
            <a:r>
              <a:rPr lang="zh-CN" altLang="zh-CN" sz="66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课时练习</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endPar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a:p>
            <a:pPr algn="ct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期中复习五</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模块六</a:t>
            </a:r>
            <a:r>
              <a:rPr lang="en-US" altLang="zh-CN"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 </a:t>
            </a:r>
            <a:r>
              <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rPr>
              <a:t>第二章</a:t>
            </a:r>
            <a:endParaRPr lang="zh-CN" altLang="en-US" sz="5400" b="1" dirty="0">
              <a:ln>
                <a:solidFill>
                  <a:srgbClr val="D36624"/>
                </a:solidFill>
              </a:ln>
              <a:solidFill>
                <a:srgbClr val="C00000"/>
              </a:solidFill>
              <a:effectLst>
                <a:outerShdw blurRad="38100" dist="25400" dir="5400000" algn="ctr" rotWithShape="0">
                  <a:srgbClr val="6E747A">
                    <a:alpha val="43000"/>
                  </a:srgbClr>
                </a:outerShdw>
              </a:effectLst>
              <a:latin typeface="思源黑体" panose="020B0400000000000000" pitchFamily="34" charset="-122"/>
              <a:ea typeface="思源黑体" panose="020B0400000000000000" pitchFamily="34"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989965"/>
            <a:ext cx="11270615" cy="4579620"/>
          </a:xfrm>
          <a:prstGeom prst="rect">
            <a:avLst/>
          </a:prstGeom>
          <a:noFill/>
        </p:spPr>
        <p:txBody>
          <a:bodyPr wrap="square" rtlCol="0" anchor="t">
            <a:spAutoFit/>
          </a:bodyPr>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2. before和after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before引导时间状语从句时表示主句的动作发生在从句动作之</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a:t>
            </a:r>
            <a:r>
              <a:rPr sz="3600" b="1" dirty="0" smtClean="0">
                <a:latin typeface="Times New Roman" panose="02020603050405020304" charset="0"/>
                <a:ea typeface="宋体" panose="02010600030101010101" pitchFamily="2" charset="-122"/>
                <a:cs typeface="Times New Roman" panose="02020603050405020304" charset="0"/>
                <a:sym typeface="+mn-ea"/>
              </a:rPr>
              <a:t>， after引导时间状语从句时表示主句的动作发生在从句动作之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sz="3600" b="1" dirty="0" smtClean="0">
                <a:latin typeface="Times New Roman" panose="02020603050405020304" charset="0"/>
                <a:ea typeface="宋体" panose="02010600030101010101" pitchFamily="2" charset="-122"/>
                <a:cs typeface="Times New Roman" panose="02020603050405020304" charset="0"/>
                <a:sym typeface="+mn-ea"/>
              </a:rPr>
              <a:t>。如：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I finished my homework before I went to play basketball.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My mother went shopping after she had breakfast.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2968625" y="2293620"/>
            <a:ext cx="184213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前</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5285740" y="2938780"/>
            <a:ext cx="184213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后</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989965"/>
            <a:ext cx="11270615" cy="3297555"/>
          </a:xfrm>
          <a:prstGeom prst="rect">
            <a:avLst/>
          </a:prstGeom>
          <a:noFill/>
        </p:spPr>
        <p:txBody>
          <a:bodyPr wrap="square" rtlCol="0" anchor="t">
            <a:spAutoFit/>
          </a:bodyPr>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3. until</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在until引导的时间状语从句中，主句的动作持续到从句动作发生为止。其常用结构not … until … 表示 </a:t>
            </a:r>
            <a:r>
              <a:rPr sz="3600" b="1" dirty="0" smtClean="0">
                <a:latin typeface="宋体" panose="02010600030101010101" pitchFamily="2" charset="-122"/>
                <a:ea typeface="宋体" panose="02010600030101010101" pitchFamily="2" charset="-122"/>
                <a:cs typeface="宋体" panose="02010600030101010101" pitchFamily="2" charset="-122"/>
                <a:sym typeface="+mn-ea"/>
              </a:rPr>
              <a:t>“直到……才(开始)……”。如：</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I didn’t go to bed until my mother came back.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308610" y="764540"/>
            <a:ext cx="11465560" cy="4707890"/>
          </a:xfrm>
          <a:prstGeom prst="rect">
            <a:avLst/>
          </a:prstGeom>
          <a:noFill/>
        </p:spPr>
        <p:txBody>
          <a:bodyPr wrap="square" rtlCol="0" anchor="t">
            <a:spAutoFit/>
          </a:bodyPr>
          <a:p>
            <a:pPr indent="914400" fontAlgn="auto">
              <a:lnSpc>
                <a:spcPts val="4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4. as soon as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4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as soon as引导的时间状语从句表示从句的动作一发生，主句的动作随即发生，</a:t>
            </a:r>
            <a:r>
              <a:rPr sz="3600" b="1" dirty="0" smtClean="0">
                <a:latin typeface="宋体" panose="02010600030101010101" pitchFamily="2" charset="-122"/>
                <a:ea typeface="宋体" panose="02010600030101010101" pitchFamily="2" charset="-122"/>
                <a:cs typeface="宋体" panose="02010600030101010101" pitchFamily="2" charset="-122"/>
                <a:sym typeface="+mn-ea"/>
              </a:rPr>
              <a:t>意为 “一……就……”。如：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4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Our neighbors made us welcome as soon as we arrived.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4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注意：在含有时间状语从句的主从复合句中，如果主句和从句都表示将要发生的动作，主句通常用</a:t>
            </a:r>
            <a:r>
              <a:rPr lang="en-US" sz="3600" b="1" dirty="0" smtClean="0">
                <a:latin typeface="Times New Roman" panose="02020603050405020304" charset="0"/>
                <a:ea typeface="宋体" panose="02010600030101010101" pitchFamily="2" charset="-122"/>
                <a:cs typeface="Times New Roman" panose="02020603050405020304" charset="0"/>
                <a:sym typeface="+mn-ea"/>
              </a:rPr>
              <a:t> ______</a:t>
            </a:r>
            <a:r>
              <a:rPr sz="3600" b="1" dirty="0" smtClean="0">
                <a:latin typeface="Times New Roman" panose="02020603050405020304" charset="0"/>
                <a:ea typeface="宋体" panose="02010600030101010101" pitchFamily="2" charset="-122"/>
                <a:cs typeface="Times New Roman" panose="02020603050405020304" charset="0"/>
                <a:sym typeface="+mn-ea"/>
              </a:rPr>
              <a:t>时，从句用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时代替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时。如：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4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I will call you as soon as I get to Beijing.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0077450" y="3822065"/>
            <a:ext cx="2889885" cy="521970"/>
          </a:xfrm>
          <a:prstGeom prst="rect">
            <a:avLst/>
          </a:prstGeom>
          <a:noFill/>
        </p:spPr>
        <p:txBody>
          <a:bodyPr wrap="square" rtlCol="0">
            <a:spAutoFit/>
          </a:bodyPr>
          <a:p>
            <a:r>
              <a:rPr lang="en-US" altLang="zh-CN" sz="2800" b="1">
                <a:solidFill>
                  <a:srgbClr val="FF0000"/>
                </a:solidFill>
                <a:latin typeface="宋体" panose="02010600030101010101" pitchFamily="2" charset="-122"/>
                <a:ea typeface="宋体" panose="02010600030101010101" pitchFamily="2" charset="-122"/>
                <a:cs typeface="Times New Roman" panose="02020603050405020304" charset="0"/>
              </a:rPr>
              <a:t>一般将来</a:t>
            </a:r>
            <a:endParaRPr lang="en-US" altLang="zh-CN" sz="28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2775585" y="4344035"/>
            <a:ext cx="2889885" cy="521970"/>
          </a:xfrm>
          <a:prstGeom prst="rect">
            <a:avLst/>
          </a:prstGeom>
          <a:noFill/>
        </p:spPr>
        <p:txBody>
          <a:bodyPr wrap="square" rtlCol="0">
            <a:spAutoFit/>
          </a:bodyPr>
          <a:p>
            <a:r>
              <a:rPr lang="en-US" altLang="zh-CN" sz="2800" b="1">
                <a:solidFill>
                  <a:srgbClr val="FF0000"/>
                </a:solidFill>
                <a:latin typeface="宋体" panose="02010600030101010101" pitchFamily="2" charset="-122"/>
                <a:ea typeface="宋体" panose="02010600030101010101" pitchFamily="2" charset="-122"/>
                <a:cs typeface="Times New Roman" panose="02020603050405020304" charset="0"/>
              </a:rPr>
              <a:t>一般</a:t>
            </a:r>
            <a:r>
              <a:rPr lang="zh-CN" altLang="en-US" sz="2800" b="1">
                <a:solidFill>
                  <a:srgbClr val="FF0000"/>
                </a:solidFill>
                <a:latin typeface="宋体" panose="02010600030101010101" pitchFamily="2" charset="-122"/>
                <a:ea typeface="宋体" panose="02010600030101010101" pitchFamily="2" charset="-122"/>
                <a:cs typeface="Times New Roman" panose="02020603050405020304" charset="0"/>
              </a:rPr>
              <a:t>现在</a:t>
            </a:r>
            <a:endParaRPr lang="zh-CN" altLang="en-US" sz="28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5" name="文本框 4"/>
          <p:cNvSpPr txBox="1"/>
          <p:nvPr/>
        </p:nvSpPr>
        <p:spPr>
          <a:xfrm>
            <a:off x="5779135" y="4344035"/>
            <a:ext cx="2889885" cy="521970"/>
          </a:xfrm>
          <a:prstGeom prst="rect">
            <a:avLst/>
          </a:prstGeom>
          <a:noFill/>
        </p:spPr>
        <p:txBody>
          <a:bodyPr wrap="square" rtlCol="0">
            <a:spAutoFit/>
          </a:bodyPr>
          <a:p>
            <a:r>
              <a:rPr lang="en-US" altLang="zh-CN" sz="2800" b="1">
                <a:solidFill>
                  <a:srgbClr val="FF0000"/>
                </a:solidFill>
                <a:latin typeface="宋体" panose="02010600030101010101" pitchFamily="2" charset="-122"/>
                <a:ea typeface="宋体" panose="02010600030101010101" pitchFamily="2" charset="-122"/>
                <a:cs typeface="Times New Roman" panose="02020603050405020304" charset="0"/>
              </a:rPr>
              <a:t>一般将来</a:t>
            </a:r>
            <a:endParaRPr lang="en-US" altLang="zh-CN" sz="28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617200" cy="6054725"/>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1. 昨天我们一到公园就开始放风筝。</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We began to __________________________________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2. 当老师走进教室时，学生们正在朗读英语。</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When the teacher came into the classroom, </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____________________________________________.</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876300" y="2009140"/>
            <a:ext cx="10528300"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rPr>
              <a:t>                      </a:t>
            </a:r>
            <a:r>
              <a:rPr sz="3600" b="1">
                <a:solidFill>
                  <a:srgbClr val="FF0000"/>
                </a:solidFill>
                <a:latin typeface="Times New Roman" panose="02020603050405020304" charset="0"/>
                <a:ea typeface="宋体" panose="02010600030101010101" pitchFamily="2" charset="-122"/>
                <a:cs typeface="Times New Roman" panose="02020603050405020304" charset="0"/>
              </a:rPr>
              <a:t>fly kites as soon as we got to/arrived at the park yesterday</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876300" y="4298315"/>
            <a:ext cx="11211560"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rPr>
              <a:t>                                                                         </a:t>
            </a:r>
            <a:endParaRPr lang="en-US" sz="3600" b="1">
              <a:solidFill>
                <a:srgbClr val="FF0000"/>
              </a:solidFill>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the students were reading English</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 </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87400" y="570865"/>
            <a:ext cx="10866120" cy="5285105"/>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3</a:t>
            </a:r>
            <a:r>
              <a:rPr sz="3600" b="1" dirty="0" smtClean="0">
                <a:latin typeface="Times New Roman" panose="02020603050405020304" charset="0"/>
                <a:ea typeface="宋体" panose="02010600030101010101" pitchFamily="2" charset="-122"/>
                <a:cs typeface="Times New Roman" panose="02020603050405020304" charset="0"/>
                <a:sym typeface="+mn-ea"/>
              </a:rPr>
              <a:t>. 当我妈妈正在厨房做饭时，电话响了。</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The telephone rang ____________________</a:t>
            </a: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_____________________________________.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4</a:t>
            </a:r>
            <a:r>
              <a:rPr sz="3600" b="1" dirty="0" smtClean="0">
                <a:latin typeface="Times New Roman" panose="02020603050405020304" charset="0"/>
                <a:ea typeface="宋体" panose="02010600030101010101" pitchFamily="2" charset="-122"/>
                <a:cs typeface="Times New Roman" panose="02020603050405020304" charset="0"/>
                <a:sym typeface="+mn-ea"/>
              </a:rPr>
              <a:t>. 直到雨停了，我们才离开教室。</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W</a:t>
            </a:r>
            <a:r>
              <a:rPr lang="en-US" sz="3600" b="1" dirty="0" smtClean="0">
                <a:latin typeface="Times New Roman" panose="02020603050405020304" charset="0"/>
                <a:ea typeface="宋体" panose="02010600030101010101" pitchFamily="2" charset="-122"/>
                <a:cs typeface="Times New Roman" panose="02020603050405020304" charset="0"/>
                <a:sym typeface="+mn-ea"/>
              </a:rPr>
              <a:t>e ____________________________ the rain stopped.</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45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1007110" y="2101215"/>
            <a:ext cx="14384020"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rPr>
              <a:t>                                 </a:t>
            </a:r>
            <a:r>
              <a:rPr sz="3600" b="1">
                <a:solidFill>
                  <a:srgbClr val="FF0000"/>
                </a:solidFill>
                <a:latin typeface="Times New Roman" panose="02020603050405020304" charset="0"/>
                <a:ea typeface="宋体" panose="02010600030101010101" pitchFamily="2" charset="-122"/>
                <a:cs typeface="Times New Roman" panose="02020603050405020304" charset="0"/>
              </a:rPr>
              <a:t>when/while my mother </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was cooking in the kitchen</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
        <p:nvSpPr>
          <p:cNvPr id="4" name="文本框 3"/>
          <p:cNvSpPr txBox="1"/>
          <p:nvPr/>
        </p:nvSpPr>
        <p:spPr>
          <a:xfrm>
            <a:off x="876300" y="4298315"/>
            <a:ext cx="11211560" cy="86042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ea typeface="宋体" panose="02010600030101010101" pitchFamily="2" charset="-122"/>
                <a:cs typeface="Times New Roman" panose="02020603050405020304" charset="0"/>
              </a:rPr>
              <a:t>       didn’t leave the classroom until</a:t>
            </a:r>
            <a:r>
              <a:rPr lang="zh-CN" altLang="en-US" sz="3600" b="1">
                <a:solidFill>
                  <a:srgbClr val="FF0000"/>
                </a:solidFill>
                <a:latin typeface="Times New Roman" panose="02020603050405020304" charset="0"/>
                <a:ea typeface="宋体" panose="02010600030101010101" pitchFamily="2" charset="-122"/>
                <a:cs typeface="Times New Roman" panose="02020603050405020304" charset="0"/>
              </a:rPr>
              <a:t> </a:t>
            </a:r>
            <a:endParaRPr lang="zh-CN" altLang="en-US"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740410" y="1160145"/>
            <a:ext cx="10866120" cy="3938270"/>
          </a:xfrm>
          <a:prstGeom prst="rect">
            <a:avLst/>
          </a:prstGeom>
          <a:noFill/>
        </p:spPr>
        <p:txBody>
          <a:bodyPr wrap="square" rtlCol="0" anchor="t">
            <a:spAutoFit/>
          </a:bodyPr>
          <a:p>
            <a:pPr fontAlgn="auto">
              <a:lnSpc>
                <a:spcPts val="6000"/>
              </a:lnSpc>
            </a:pPr>
            <a:r>
              <a:rPr sz="2800" b="1" dirty="0" smtClean="0">
                <a:latin typeface="Times New Roman" panose="02020603050405020304" charset="0"/>
                <a:ea typeface="宋体" panose="02010600030101010101" pitchFamily="2" charset="-122"/>
                <a:cs typeface="Times New Roman" panose="02020603050405020304" charset="0"/>
                <a:sym typeface="+mn-ea"/>
              </a:rPr>
              <a:t>(B)根据中文提示完成句子。 (每条横线不限词数。)</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endParaRPr lang="en-US"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5</a:t>
            </a:r>
            <a:r>
              <a:rPr sz="3600" b="1" dirty="0" smtClean="0">
                <a:latin typeface="Times New Roman" panose="02020603050405020304" charset="0"/>
                <a:ea typeface="宋体" panose="02010600030101010101" pitchFamily="2" charset="-122"/>
                <a:cs typeface="Times New Roman" panose="02020603050405020304" charset="0"/>
                <a:sym typeface="+mn-ea"/>
              </a:rPr>
              <a:t>. 你离开上海前能与我见个面吗？</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Can you meet me ________________________?</a:t>
            </a:r>
            <a:r>
              <a:rPr sz="3600" b="1" dirty="0" smtClean="0">
                <a:latin typeface="Times New Roman" panose="02020603050405020304" charset="0"/>
                <a:ea typeface="宋体" panose="02010600030101010101" pitchFamily="2" charset="-122"/>
                <a:cs typeface="Times New Roman" panose="02020603050405020304" charset="0"/>
                <a:sym typeface="+mn-ea"/>
              </a:rPr>
              <a: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4447540" y="3387725"/>
            <a:ext cx="5694045" cy="860425"/>
          </a:xfrm>
          <a:prstGeom prst="rect">
            <a:avLst/>
          </a:prstGeom>
          <a:noFill/>
        </p:spPr>
        <p:txBody>
          <a:bodyPr wrap="square" rtlCol="0">
            <a:spAutoFit/>
          </a:bodyPr>
          <a:p>
            <a:pPr fontAlgn="auto">
              <a:lnSpc>
                <a:spcPts val="6000"/>
              </a:lnSpc>
            </a:pPr>
            <a:r>
              <a:rPr sz="3600" b="1">
                <a:solidFill>
                  <a:srgbClr val="FF0000"/>
                </a:solidFill>
                <a:latin typeface="Times New Roman" panose="02020603050405020304" charset="0"/>
                <a:ea typeface="宋体" panose="02010600030101010101" pitchFamily="2" charset="-122"/>
                <a:cs typeface="Times New Roman" panose="02020603050405020304" charset="0"/>
              </a:rPr>
              <a:t>before you leave Shanghai</a:t>
            </a:r>
            <a:endParaRPr sz="3600" b="1">
              <a:solidFill>
                <a:srgbClr val="FF0000"/>
              </a:solidFill>
              <a:latin typeface="Times New Roman" panose="02020603050405020304" charset="0"/>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1050290" y="986790"/>
            <a:ext cx="1071499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)1. —Do you know where Xishuang Banna is?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—Of course. It’s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a:t>
            </a:r>
            <a:r>
              <a:rPr sz="3600" b="1" dirty="0" smtClean="0">
                <a:latin typeface="Times New Roman" panose="02020603050405020304" charset="0"/>
                <a:ea typeface="宋体" panose="02010600030101010101" pitchFamily="2" charset="-122"/>
                <a:cs typeface="Times New Roman" panose="02020603050405020304" charset="0"/>
                <a:sym typeface="+mn-ea"/>
              </a:rPr>
              <a:t> the southwest of China.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in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on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to</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160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8380" y="1062355"/>
            <a:ext cx="10174605" cy="316928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)2. —The 2022 Beijing Winter Olympics is around the corner.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—Yes. I can’t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for it!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push</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look</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wait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26682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97940" y="1145540"/>
            <a:ext cx="10093960" cy="2399665"/>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)3. We should always keep a clear head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 </a:t>
            </a:r>
            <a:r>
              <a:rPr sz="3600" b="1" dirty="0" smtClean="0">
                <a:latin typeface="Times New Roman" panose="02020603050405020304" charset="0"/>
                <a:ea typeface="宋体" panose="02010600030101010101" pitchFamily="2" charset="-122"/>
                <a:cs typeface="Times New Roman" panose="02020603050405020304" charset="0"/>
                <a:sym typeface="+mn-ea"/>
              </a:rPr>
              <a:t>judging(评判) what we see on the Internet.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when</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until</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after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507490" y="1358265"/>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63015" y="1386840"/>
            <a:ext cx="957135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)4.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 </a:t>
            </a:r>
            <a:r>
              <a:rPr sz="3600" b="1" dirty="0" smtClean="0">
                <a:latin typeface="Times New Roman" panose="02020603050405020304" charset="0"/>
                <a:ea typeface="宋体" panose="02010600030101010101" pitchFamily="2" charset="-122"/>
                <a:cs typeface="Times New Roman" panose="02020603050405020304" charset="0"/>
                <a:sym typeface="+mn-ea"/>
              </a:rPr>
              <a:t>is the railway station from here?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—About ten minutes’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 walk.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How long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How soon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How far</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454150" y="15811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9610" y="1042670"/>
            <a:ext cx="11167110" cy="5541645"/>
          </a:xfrm>
          <a:prstGeom prst="rect">
            <a:avLst/>
          </a:prstGeom>
          <a:noFill/>
        </p:spPr>
        <p:txBody>
          <a:bodyPr wrap="square" rtlCol="0">
            <a:spAutoFit/>
          </a:bodyPr>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1. </a:t>
            </a:r>
            <a:r>
              <a:rPr sz="3600" b="1">
                <a:latin typeface="Times New Roman" panose="02020603050405020304" charset="0"/>
                <a:ea typeface="宋体" panose="02010600030101010101" pitchFamily="2" charset="-122"/>
                <a:cs typeface="Times New Roman" panose="02020603050405020304" charset="0"/>
              </a:rPr>
              <a:t>Sanya is a popular city for winter </a:t>
            </a:r>
            <a:r>
              <a:rPr lang="en-US" sz="3600" b="1">
                <a:latin typeface="Times New Roman" panose="02020603050405020304" charset="0"/>
                <a:ea typeface="宋体" panose="02010600030101010101" pitchFamily="2" charset="-122"/>
                <a:cs typeface="Times New Roman" panose="02020603050405020304" charset="0"/>
              </a:rPr>
              <a:t>________ </a:t>
            </a:r>
            <a:r>
              <a:rPr sz="3600" b="1">
                <a:latin typeface="Times New Roman" panose="02020603050405020304" charset="0"/>
                <a:ea typeface="宋体" panose="02010600030101010101" pitchFamily="2" charset="-122"/>
                <a:cs typeface="Times New Roman" panose="02020603050405020304" charset="0"/>
              </a:rPr>
              <a:t>/vəˈkeɪʃn/ travel</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2. </a:t>
            </a:r>
            <a:r>
              <a:rPr sz="3600" b="1">
                <a:latin typeface="Times New Roman" panose="02020603050405020304" charset="0"/>
                <a:ea typeface="宋体" panose="02010600030101010101" pitchFamily="2" charset="-122"/>
                <a:cs typeface="Times New Roman" panose="02020603050405020304" charset="0"/>
              </a:rPr>
              <a:t>We’ll go </a:t>
            </a:r>
            <a:r>
              <a:rPr lang="en-US" sz="3600" b="1">
                <a:latin typeface="Times New Roman" panose="02020603050405020304" charset="0"/>
                <a:ea typeface="宋体" panose="02010600030101010101" pitchFamily="2" charset="-122"/>
                <a:cs typeface="Times New Roman" panose="02020603050405020304" charset="0"/>
              </a:rPr>
              <a:t>_________ </a:t>
            </a:r>
            <a:r>
              <a:rPr sz="3600" b="1">
                <a:latin typeface="Times New Roman" panose="02020603050405020304" charset="0"/>
                <a:ea typeface="宋体" panose="02010600030101010101" pitchFamily="2" charset="-122"/>
                <a:cs typeface="Times New Roman" panose="02020603050405020304" charset="0"/>
              </a:rPr>
              <a:t>(camp) in the mountains this weekend if it’s fine</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sz="3600" b="1">
                <a:latin typeface="Times New Roman" panose="02020603050405020304" charset="0"/>
                <a:ea typeface="宋体" panose="02010600030101010101" pitchFamily="2" charset="-122"/>
                <a:cs typeface="Times New Roman" panose="02020603050405020304" charset="0"/>
              </a:rPr>
              <a:t>3. </a:t>
            </a:r>
            <a:r>
              <a:rPr sz="3600" b="1">
                <a:latin typeface="Times New Roman" panose="02020603050405020304" charset="0"/>
                <a:ea typeface="宋体" panose="02010600030101010101" pitchFamily="2" charset="-122"/>
                <a:cs typeface="Times New Roman" panose="02020603050405020304" charset="0"/>
              </a:rPr>
              <a:t>The sun comes up in the </a:t>
            </a:r>
            <a:r>
              <a:rPr lang="en-US" sz="3600" b="1">
                <a:latin typeface="Times New Roman" panose="02020603050405020304" charset="0"/>
                <a:ea typeface="宋体" panose="02010600030101010101" pitchFamily="2" charset="-122"/>
                <a:cs typeface="Times New Roman" panose="02020603050405020304" charset="0"/>
              </a:rPr>
              <a:t>_____ </a:t>
            </a:r>
            <a:r>
              <a:rPr sz="3600" b="1">
                <a:latin typeface="Times New Roman" panose="02020603050405020304" charset="0"/>
                <a:ea typeface="宋体" panose="02010600030101010101" pitchFamily="2" charset="-122"/>
                <a:cs typeface="Times New Roman" panose="02020603050405020304" charset="0"/>
              </a:rPr>
              <a:t>and goes down in the west</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7819390" y="122047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vacation</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010535" y="274383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camping</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6126480" y="4239260"/>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east</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681730"/>
          </a:xfrm>
          <a:prstGeom prst="rect">
            <a:avLst/>
          </a:prstGeom>
          <a:noFill/>
        </p:spPr>
        <p:txBody>
          <a:bodyPr wrap="square" rtlCol="0" anchor="t">
            <a:spAutoFit/>
          </a:bodyPr>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    )5. —I don’t think this is the right way to the museum.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—Let’s stop and ask for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then.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7000"/>
              </a:lnSpc>
            </a:pPr>
            <a:r>
              <a:rPr sz="3600" b="1" dirty="0" smtClean="0">
                <a:latin typeface="Times New Roman" panose="02020603050405020304" charset="0"/>
                <a:ea typeface="宋体" panose="02010600030101010101" pitchFamily="2" charset="-122"/>
                <a:cs typeface="Times New Roman" panose="02020603050405020304" charset="0"/>
                <a:sym typeface="+mn-ea"/>
              </a:rPr>
              <a:t>A. directions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experiences</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conditions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2395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499725"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6</a:t>
            </a:r>
            <a:r>
              <a:rPr sz="3600" b="1" dirty="0" smtClean="0">
                <a:latin typeface="Times New Roman" panose="02020603050405020304" charset="0"/>
                <a:ea typeface="宋体" panose="02010600030101010101" pitchFamily="2" charset="-122"/>
                <a:cs typeface="Times New Roman" panose="02020603050405020304" charset="0"/>
                <a:sym typeface="+mn-ea"/>
              </a:rPr>
              <a:t>. —Why can’t Jane help clean the room?</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—Because she is busy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the math problem.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working 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going 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putting on</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17600" y="118872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A</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5220970"/>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7</a:t>
            </a:r>
            <a:r>
              <a:rPr sz="3600" b="1" dirty="0" smtClean="0">
                <a:latin typeface="Times New Roman" panose="02020603050405020304" charset="0"/>
                <a:ea typeface="宋体" panose="02010600030101010101" pitchFamily="2" charset="-122"/>
                <a:cs typeface="Times New Roman" panose="02020603050405020304" charset="0"/>
                <a:sym typeface="+mn-ea"/>
              </a:rPr>
              <a:t>. My father was watching a soccer game while I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to music.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A. am listening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B. was listening</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C. listened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184765"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8</a:t>
            </a:r>
            <a:r>
              <a:rPr sz="3600" b="1" dirty="0" smtClean="0">
                <a:latin typeface="Times New Roman" panose="02020603050405020304" charset="0"/>
                <a:ea typeface="宋体" panose="02010600030101010101" pitchFamily="2" charset="-122"/>
                <a:cs typeface="Times New Roman" panose="02020603050405020304" charset="0"/>
                <a:sym typeface="+mn-ea"/>
              </a:rPr>
              <a:t>. The streets in the city center are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 traffic from morning till night.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proud of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full of</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fond of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20115" y="1002030"/>
            <a:ext cx="10415270" cy="3169285"/>
          </a:xfrm>
          <a:prstGeom prst="rect">
            <a:avLst/>
          </a:prstGeom>
          <a:noFill/>
        </p:spPr>
        <p:txBody>
          <a:bodyPr wrap="square" rtlCol="0" anchor="t">
            <a:spAutoFit/>
          </a:bodyPr>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9</a:t>
            </a:r>
            <a:r>
              <a:rPr sz="3600" b="1" dirty="0" smtClean="0">
                <a:latin typeface="Times New Roman" panose="02020603050405020304" charset="0"/>
                <a:ea typeface="宋体" panose="02010600030101010101" pitchFamily="2" charset="-122"/>
                <a:cs typeface="Times New Roman" panose="02020603050405020304" charset="0"/>
                <a:sym typeface="+mn-ea"/>
              </a:rPr>
              <a:t>. —Don’t rush into a decision. Just take it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a:t>
            </a:r>
            <a:r>
              <a:rPr sz="3600" b="1" dirty="0" smtClean="0">
                <a:latin typeface="Times New Roman" panose="02020603050405020304" charset="0"/>
                <a:ea typeface="宋体" panose="02010600030101010101" pitchFamily="2" charset="-122"/>
                <a:cs typeface="Times New Roman" panose="02020603050405020304" charset="0"/>
                <a:sym typeface="+mn-ea"/>
              </a:rPr>
              <a: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—OK. Thanks for your advice.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8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A. quickly</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B. safely</a:t>
            </a: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C. slowly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106805" y="144145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3300" y="935990"/>
            <a:ext cx="10083800" cy="3938270"/>
          </a:xfrm>
          <a:prstGeom prst="rect">
            <a:avLst/>
          </a:prstGeom>
          <a:noFill/>
        </p:spPr>
        <p:txBody>
          <a:bodyPr wrap="square" rtlCol="0" anchor="t">
            <a:spAutoFit/>
          </a:bodyPr>
          <a:p>
            <a:pPr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10</a:t>
            </a:r>
            <a:r>
              <a:rPr sz="3600" b="1" dirty="0" smtClean="0">
                <a:latin typeface="Times New Roman" panose="02020603050405020304" charset="0"/>
                <a:ea typeface="宋体" panose="02010600030101010101" pitchFamily="2" charset="-122"/>
                <a:cs typeface="Times New Roman" panose="02020603050405020304" charset="0"/>
                <a:sym typeface="+mn-ea"/>
              </a:rPr>
              <a:t>.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You found the key I lost.</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fontAlgn="auto">
              <a:lnSpc>
                <a:spcPts val="6000"/>
              </a:lnSpc>
            </a:pPr>
            <a:r>
              <a:rPr lang="en-US" sz="3600" b="1" dirty="0" smtClean="0">
                <a:latin typeface="Times New Roman" panose="02020603050405020304" charset="0"/>
                <a:ea typeface="宋体" panose="02010600030101010101" pitchFamily="2" charset="-122"/>
                <a:cs typeface="Times New Roman" panose="02020603050405020304" charset="0"/>
                <a:sym typeface="+mn-ea"/>
              </a:rPr>
              <a:t>	     </a:t>
            </a:r>
            <a:r>
              <a:rPr sz="3600" b="1" dirty="0" smtClean="0">
                <a:latin typeface="Times New Roman" panose="02020603050405020304" charset="0"/>
                <a:ea typeface="宋体" panose="02010600030101010101" pitchFamily="2" charset="-122"/>
                <a:cs typeface="Times New Roman" panose="02020603050405020304" charset="0"/>
                <a:sym typeface="+mn-ea"/>
              </a:rPr>
              <a:t>—Happy to help.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A. Good luck</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B. You’re welcome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lvl="2" fontAlgn="auto">
              <a:lnSpc>
                <a:spcPts val="6000"/>
              </a:lnSpc>
            </a:pPr>
            <a:r>
              <a:rPr sz="3600" b="1" dirty="0" smtClean="0">
                <a:latin typeface="Times New Roman" panose="02020603050405020304" charset="0"/>
                <a:ea typeface="宋体" panose="02010600030101010101" pitchFamily="2" charset="-122"/>
                <a:cs typeface="Times New Roman" panose="02020603050405020304" charset="0"/>
                <a:sym typeface="+mn-ea"/>
              </a:rPr>
              <a:t>C. Thank goodness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2" name="文本框 1"/>
          <p:cNvSpPr txBox="1"/>
          <p:nvPr/>
        </p:nvSpPr>
        <p:spPr>
          <a:xfrm>
            <a:off x="1258570" y="1116330"/>
            <a:ext cx="4318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
        <p:nvSpPr>
          <p:cNvPr id="4"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 name="文本框 4"/>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四、</a:t>
            </a:r>
            <a:r>
              <a:rPr lang="zh-CN" altLang="en-US" sz="2400" b="1" dirty="0">
                <a:solidFill>
                  <a:schemeClr val="bg2"/>
                </a:solidFill>
                <a:latin typeface="微软雅黑" panose="020B0503020204020204" pitchFamily="34" charset="-122"/>
                <a:ea typeface="微软雅黑" panose="020B0503020204020204" pitchFamily="34" charset="-122"/>
                <a:sym typeface="+mn-ea"/>
              </a:rPr>
              <a:t>单项选择</a:t>
            </a:r>
            <a:r>
              <a:rPr lang="zh-CN" altLang="en-US" sz="2400" b="1" dirty="0">
                <a:solidFill>
                  <a:schemeClr val="bg2"/>
                </a:solidFill>
                <a:latin typeface="微软雅黑" panose="020B0503020204020204" pitchFamily="34" charset="-122"/>
                <a:ea typeface="微软雅黑" panose="020B0503020204020204" pitchFamily="34" charset="-122"/>
                <a:sym typeface="+mn-ea"/>
              </a:rPr>
              <a:t>。</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60520" y="3430905"/>
            <a:ext cx="555688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1. on,  yesterday</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五、看图写话。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688465" y="4355465"/>
            <a:ext cx="971105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kids went camping on a farm yesterday./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They camped on the farm yesterday.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09440" y="748665"/>
            <a:ext cx="2880000" cy="288000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72610" y="3543300"/>
            <a:ext cx="383095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2</a:t>
            </a:r>
            <a:r>
              <a:rPr sz="3600" b="1">
                <a:latin typeface="Times New Roman" panose="02020603050405020304" charset="0"/>
                <a:ea typeface="宋体" panose="02010600030101010101" pitchFamily="2" charset="-122"/>
                <a:cs typeface="Times New Roman" panose="02020603050405020304" charset="0"/>
                <a:sym typeface="+mn-ea"/>
              </a:rPr>
              <a:t>. northwest</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68705" y="4467860"/>
            <a:ext cx="1043876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hospital lies/is to the northwest of the post office.</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372610" y="764540"/>
            <a:ext cx="2880000" cy="283392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37785" y="3456305"/>
            <a:ext cx="4598035" cy="924560"/>
          </a:xfrm>
          <a:prstGeom prst="rect">
            <a:avLst/>
          </a:prstGeom>
          <a:noFill/>
        </p:spPr>
        <p:txBody>
          <a:bodyPr wrap="square" rtlCol="0">
            <a:spAutoFit/>
          </a:bodyPr>
          <a:p>
            <a:pPr indent="0" fontAlgn="auto">
              <a:lnSpc>
                <a:spcPts val="6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on</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34440" y="4380865"/>
            <a:ext cx="1040828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 boy/He received/got a toy car on his birthday.</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402455" y="960120"/>
            <a:ext cx="2880000" cy="2811155"/>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16070" y="3507740"/>
            <a:ext cx="3959860"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4. there be, wall</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296035" y="4323715"/>
            <a:ext cx="11311255" cy="796290"/>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There is a photo of John’s family on the wall.</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398010" y="748665"/>
            <a:ext cx="2880000" cy="2845714"/>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8576945"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838136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一、根据语境、 音标或所给单词的提示完成句子， 每空一词。</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1355" y="1450340"/>
            <a:ext cx="10581640" cy="4772025"/>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4</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Zhong Nanshan </a:t>
            </a:r>
            <a:r>
              <a:rPr lang="en-US" sz="3600" b="1">
                <a:latin typeface="Times New Roman" panose="02020603050405020304" charset="0"/>
                <a:ea typeface="宋体" panose="02010600030101010101" pitchFamily="2" charset="-122"/>
                <a:cs typeface="Times New Roman" panose="02020603050405020304" charset="0"/>
              </a:rPr>
              <a:t>________ </a:t>
            </a:r>
            <a:r>
              <a:rPr sz="3600" b="1">
                <a:latin typeface="Times New Roman" panose="02020603050405020304" charset="0"/>
                <a:ea typeface="宋体" panose="02010600030101010101" pitchFamily="2" charset="-122"/>
                <a:cs typeface="Times New Roman" panose="02020603050405020304" charset="0"/>
              </a:rPr>
              <a:t>(receive) the Medal of the Republic for his contribution(贡献) to fighting COVID</a:t>
            </a:r>
            <a:r>
              <a:rPr lang="en-US" sz="3600" b="1">
                <a:latin typeface="Times New Roman" panose="02020603050405020304" charset="0"/>
                <a:ea typeface="宋体" panose="02010600030101010101" pitchFamily="2" charset="-122"/>
                <a:cs typeface="Times New Roman" panose="02020603050405020304" charset="0"/>
              </a:rPr>
              <a:t>-</a:t>
            </a:r>
            <a:r>
              <a:rPr sz="3600" b="1">
                <a:latin typeface="Times New Roman" panose="02020603050405020304" charset="0"/>
                <a:ea typeface="宋体" panose="02010600030101010101" pitchFamily="2" charset="-122"/>
                <a:cs typeface="Times New Roman" panose="02020603050405020304" charset="0"/>
              </a:rPr>
              <a:t>19</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5</a:t>
            </a:r>
            <a:r>
              <a:rPr lang="zh-CN" sz="3600" b="1">
                <a:latin typeface="Times New Roman" panose="02020603050405020304" charset="0"/>
                <a:ea typeface="宋体" panose="02010600030101010101" pitchFamily="2" charset="-122"/>
                <a:cs typeface="Times New Roman" panose="02020603050405020304" charset="0"/>
              </a:rPr>
              <a:t>. </a:t>
            </a:r>
            <a:r>
              <a:rPr sz="3600" b="1">
                <a:latin typeface="Times New Roman" panose="02020603050405020304" charset="0"/>
                <a:ea typeface="宋体" panose="02010600030101010101" pitchFamily="2" charset="-122"/>
                <a:cs typeface="Times New Roman" panose="02020603050405020304" charset="0"/>
              </a:rPr>
              <a:t>“</a:t>
            </a:r>
            <a:r>
              <a:rPr lang="en-US" sz="3600" b="1">
                <a:latin typeface="Times New Roman" panose="02020603050405020304" charset="0"/>
                <a:ea typeface="宋体" panose="02010600030101010101" pitchFamily="2" charset="-122"/>
                <a:cs typeface="Times New Roman" panose="02020603050405020304" charset="0"/>
              </a:rPr>
              <a:t>___________ </a:t>
            </a:r>
            <a:r>
              <a:rPr sz="3600" b="1">
                <a:latin typeface="Times New Roman" panose="02020603050405020304" charset="0"/>
                <a:ea typeface="宋体" panose="02010600030101010101" pitchFamily="2" charset="-122"/>
                <a:cs typeface="Times New Roman" panose="02020603050405020304" charset="0"/>
              </a:rPr>
              <a:t>/ɪkˈspɪəriəns/ is the teacher of all things,” said Julius Caesar(凯撒大帝)</a:t>
            </a:r>
            <a:r>
              <a:rPr lang="zh-CN" sz="3600" b="1">
                <a:latin typeface="Times New Roman" panose="02020603050405020304" charset="0"/>
                <a:ea typeface="宋体" panose="02010600030101010101" pitchFamily="2" charset="-122"/>
                <a:cs typeface="Times New Roman" panose="02020603050405020304" charset="0"/>
              </a:rPr>
              <a:t>. </a:t>
            </a:r>
            <a:endParaRPr lang="zh-CN" sz="3600" b="1">
              <a:latin typeface="Times New Roman" panose="02020603050405020304" charset="0"/>
              <a:ea typeface="宋体" panose="02010600030101010101" pitchFamily="2" charset="-122"/>
              <a:cs typeface="Times New Roman" panose="02020603050405020304" charset="0"/>
            </a:endParaRPr>
          </a:p>
          <a:p>
            <a:pPr fontAlgn="auto">
              <a:lnSpc>
                <a:spcPts val="6500"/>
              </a:lnSpc>
            </a:pPr>
            <a:endParaRPr lang="zh-CN" sz="3600" b="1">
              <a:latin typeface="Times New Roman" panose="02020603050405020304" charset="0"/>
              <a:ea typeface="宋体" panose="02010600030101010101" pitchFamily="2" charset="-122"/>
              <a:cs typeface="Times New Roman" panose="02020603050405020304" charset="0"/>
            </a:endParaRPr>
          </a:p>
        </p:txBody>
      </p:sp>
      <p:sp>
        <p:nvSpPr>
          <p:cNvPr id="2" name="文本框 1"/>
          <p:cNvSpPr txBox="1"/>
          <p:nvPr/>
        </p:nvSpPr>
        <p:spPr>
          <a:xfrm>
            <a:off x="4531995" y="1644015"/>
            <a:ext cx="23120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received</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634490" y="3852545"/>
            <a:ext cx="349250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Experience</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64100" y="3504565"/>
            <a:ext cx="4317365" cy="924560"/>
          </a:xfrm>
          <a:prstGeom prst="rect">
            <a:avLst/>
          </a:prstGeom>
          <a:noFill/>
        </p:spPr>
        <p:txBody>
          <a:bodyPr wrap="square" rtlCol="0">
            <a:spAutoFit/>
          </a:bodyPr>
          <a:p>
            <a:pPr indent="0" fontAlgn="auto">
              <a:lnSpc>
                <a:spcPts val="6500"/>
              </a:lnSpc>
              <a:buNone/>
            </a:pPr>
            <a:r>
              <a:rPr sz="3600" b="1">
                <a:latin typeface="Times New Roman" panose="02020603050405020304" charset="0"/>
                <a:ea typeface="宋体" panose="02010600030101010101" pitchFamily="2" charset="-122"/>
                <a:cs typeface="Times New Roman" panose="02020603050405020304" charset="0"/>
                <a:sym typeface="+mn-ea"/>
              </a:rPr>
              <a:t>5. when</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五</a:t>
            </a:r>
            <a:r>
              <a:rPr lang="zh-CN" altLang="en-US" sz="2400" b="1" dirty="0">
                <a:solidFill>
                  <a:schemeClr val="bg2"/>
                </a:solidFill>
                <a:latin typeface="微软雅黑" panose="020B0503020204020204" pitchFamily="34" charset="-122"/>
                <a:ea typeface="微软雅黑" panose="020B0503020204020204" pitchFamily="34" charset="-122"/>
              </a:rPr>
              <a:t>、看图写话。</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98040" y="4429125"/>
            <a:ext cx="9191625" cy="1501775"/>
          </a:xfrm>
          <a:prstGeom prst="rect">
            <a:avLst/>
          </a:prstGeom>
          <a:noFill/>
        </p:spPr>
        <p:txBody>
          <a:bodyPr wrap="square" rtlCol="0">
            <a:spAutoFit/>
          </a:bodyPr>
          <a:p>
            <a:pPr indent="0" fontAlgn="auto">
              <a:lnSpc>
                <a:spcPts val="5500"/>
              </a:lnSpc>
              <a:buNone/>
            </a:pPr>
            <a:r>
              <a:rPr sz="3600" b="1">
                <a:solidFill>
                  <a:srgbClr val="FF0000"/>
                </a:solidFill>
                <a:latin typeface="Times New Roman" panose="02020603050405020304" charset="0"/>
                <a:ea typeface="宋体" panose="02010600030101010101" pitchFamily="2" charset="-122"/>
                <a:cs typeface="Times New Roman" panose="02020603050405020304" charset="0"/>
                <a:sym typeface="+mn-ea"/>
              </a:rPr>
              <a:t>When the girl came back home, her mother was cooking.</a:t>
            </a:r>
            <a:endParaRPr sz="3600" b="1">
              <a:solidFill>
                <a:srgbClr val="FF0000"/>
              </a:solidFill>
              <a:latin typeface="Times New Roman" panose="02020603050405020304" charset="0"/>
              <a:ea typeface="宋体" panose="02010600030101010101" pitchFamily="2"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544060" y="647700"/>
            <a:ext cx="2880000" cy="2856867"/>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1675" y="764540"/>
            <a:ext cx="11490960" cy="5798185"/>
          </a:xfrm>
          <a:prstGeom prst="rect">
            <a:avLst/>
          </a:prstGeom>
          <a:noFill/>
        </p:spPr>
        <p:txBody>
          <a:bodyPr wrap="square" rtlCol="0">
            <a:spAutoFit/>
          </a:bodyPr>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1. 你想知道朋友愿不愿意帮你制定一个旅行计划，可以这样问：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Could ___________________________________?/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Could ___________________________________?</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sz="3600" b="1">
                <a:latin typeface="Times New Roman" panose="02020603050405020304" charset="0"/>
                <a:ea typeface="宋体" panose="02010600030101010101" pitchFamily="2" charset="-122"/>
                <a:cs typeface="Times New Roman" panose="02020603050405020304" charset="0"/>
                <a:sym typeface="+mn-ea"/>
              </a:rPr>
              <a:t>2. 你想知道当你在图书馆备考时对方在做什么，可以这样问：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_________________________________________________ </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5000"/>
              </a:lnSpc>
              <a:buNone/>
            </a:pPr>
            <a:r>
              <a:rPr lang="en-US" sz="3600" b="1">
                <a:latin typeface="Times New Roman" panose="02020603050405020304" charset="0"/>
                <a:ea typeface="宋体" panose="02010600030101010101" pitchFamily="2" charset="-122"/>
                <a:cs typeface="Times New Roman" panose="02020603050405020304" charset="0"/>
                <a:sym typeface="+mn-ea"/>
              </a:rPr>
              <a:t>in the library?</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1675" y="2014855"/>
            <a:ext cx="11622405" cy="3938270"/>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you help me plan a trip</a:t>
            </a:r>
            <a:endParaRPr sz="3600" b="1">
              <a:solidFill>
                <a:srgbClr val="FF0000"/>
              </a:solidFill>
              <a:latin typeface="Times New Roman" panose="02020603050405020304" charset="0"/>
              <a:cs typeface="Times New Roman" panose="02020603050405020304" charset="0"/>
            </a:endParaRPr>
          </a:p>
          <a:p>
            <a:pPr fontAlgn="auto">
              <a:lnSpc>
                <a:spcPts val="5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you help me work out a travel plan </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r>
              <a:rPr lang="zh-CN" altLang="en-US" sz="3600" b="1">
                <a:solidFill>
                  <a:srgbClr val="FF0000"/>
                </a:solidFill>
                <a:latin typeface="Times New Roman" panose="02020603050405020304" charset="0"/>
                <a:cs typeface="Times New Roman" panose="02020603050405020304" charset="0"/>
              </a:rPr>
              <a:t>What were you doing while I was preparing for the exam</a:t>
            </a:r>
            <a:endParaRPr lang="zh-CN" altLang="en-US" sz="3600" b="1">
              <a:solidFill>
                <a:srgbClr val="FF0000"/>
              </a:solidFill>
              <a:latin typeface="Times New Roman" panose="02020603050405020304" charset="0"/>
              <a:cs typeface="Times New Roman" panose="02020603050405020304" charset="0"/>
            </a:endParaRPr>
          </a:p>
          <a:p>
            <a:pPr fontAlgn="auto">
              <a:lnSpc>
                <a:spcPts val="5000"/>
              </a:lnSpc>
            </a:pPr>
            <a:endParaRPr lang="zh-CN" alt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18795" y="1120140"/>
            <a:ext cx="11154410" cy="5477510"/>
          </a:xfrm>
          <a:prstGeom prst="rect">
            <a:avLst/>
          </a:prstGeom>
          <a:noFill/>
        </p:spPr>
        <p:txBody>
          <a:bodyPr wrap="square" rtlCol="0">
            <a:spAutoFit/>
          </a:bodyPr>
          <a:p>
            <a:pPr indent="0"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3.</a:t>
            </a:r>
            <a:r>
              <a:rPr sz="3600" b="1">
                <a:latin typeface="Times New Roman" panose="02020603050405020304" charset="0"/>
                <a:ea typeface="宋体" panose="02010600030101010101" pitchFamily="2" charset="-122"/>
                <a:cs typeface="Times New Roman" panose="02020603050405020304" charset="0"/>
                <a:sym typeface="+mn-ea"/>
              </a:rPr>
              <a:t> 即将和分别多日的朋友见面， 你可以这样在信中表达自己的期待：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I’m 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4</a:t>
            </a:r>
            <a:r>
              <a:rPr sz="3600" b="1">
                <a:latin typeface="Times New Roman" panose="02020603050405020304" charset="0"/>
                <a:ea typeface="宋体" panose="02010600030101010101" pitchFamily="2" charset="-122"/>
                <a:cs typeface="Times New Roman" panose="02020603050405020304" charset="0"/>
                <a:sym typeface="+mn-ea"/>
              </a:rPr>
              <a:t>. 你昨天去探索博物馆时玩得很开心，可以这样告诉同桌：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________________________________________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r>
              <a:rPr sz="3600" b="1">
                <a:latin typeface="Times New Roman" panose="02020603050405020304" charset="0"/>
                <a:ea typeface="宋体" panose="02010600030101010101" pitchFamily="2" charset="-122"/>
                <a:cs typeface="Times New Roman" panose="02020603050405020304" charset="0"/>
                <a:sym typeface="+mn-ea"/>
              </a:rPr>
              <a:t>5. 你想告诉朋友你的家乡因制伞而出名， 可以这样说</a:t>
            </a:r>
            <a:r>
              <a:rPr lang="en-US" sz="3600" b="1">
                <a:latin typeface="Times New Roman" panose="02020603050405020304" charset="0"/>
                <a:ea typeface="宋体" panose="02010600030101010101" pitchFamily="2" charset="-122"/>
                <a:cs typeface="Times New Roman" panose="02020603050405020304" charset="0"/>
                <a:sym typeface="+mn-ea"/>
              </a:rPr>
              <a:t>:</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4500"/>
              </a:lnSpc>
              <a:buNone/>
            </a:pPr>
            <a:r>
              <a:rPr lang="en-US" sz="3600" b="1">
                <a:latin typeface="Times New Roman" panose="02020603050405020304" charset="0"/>
                <a:ea typeface="宋体" panose="02010600030101010101" pitchFamily="2" charset="-122"/>
                <a:cs typeface="Times New Roman" panose="02020603050405020304" charset="0"/>
                <a:sym typeface="+mn-ea"/>
              </a:rPr>
              <a:t>My hometown is __________________________.</a:t>
            </a:r>
            <a:endParaRPr lang="en-US" sz="3600" b="1">
              <a:latin typeface="Times New Roman" panose="02020603050405020304" charset="0"/>
              <a:ea typeface="宋体" panose="02010600030101010101" pitchFamily="2" charset="-122"/>
              <a:cs typeface="Times New Roman" panose="02020603050405020304" charset="0"/>
              <a:sym typeface="+mn-ea"/>
            </a:endParaRPr>
          </a:p>
          <a:p>
            <a:pPr indent="0" fontAlgn="auto">
              <a:lnSpc>
                <a:spcPts val="6000"/>
              </a:lnSpc>
              <a:buNone/>
            </a:pPr>
            <a:endParaRPr lang="en-US"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六、</a:t>
            </a:r>
            <a:r>
              <a:rPr lang="zh-CN" altLang="en-US" sz="2400" b="1" dirty="0">
                <a:solidFill>
                  <a:schemeClr val="bg2"/>
                </a:solidFill>
                <a:latin typeface="微软雅黑" panose="020B0503020204020204" pitchFamily="34" charset="-122"/>
                <a:ea typeface="微软雅黑" panose="020B0503020204020204" pitchFamily="34" charset="-122"/>
              </a:rPr>
              <a:t>情景交际。</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38505" y="2193925"/>
            <a:ext cx="11104245" cy="3553460"/>
          </a:xfrm>
          <a:prstGeom prst="rect">
            <a:avLst/>
          </a:prstGeom>
          <a:noFill/>
        </p:spPr>
        <p:txBody>
          <a:bodyPr wrap="square" rtlCol="0">
            <a:spAutoFit/>
          </a:bodyPr>
          <a:p>
            <a:pPr fontAlgn="auto">
              <a:lnSpc>
                <a:spcPts val="45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looking forward to seeing you </a:t>
            </a:r>
            <a:endParaRPr sz="3600" b="1">
              <a:solidFill>
                <a:srgbClr val="FF0000"/>
              </a:solidFill>
              <a:latin typeface="Times New Roman" panose="02020603050405020304" charset="0"/>
              <a:cs typeface="Times New Roman" panose="02020603050405020304" charset="0"/>
            </a:endParaRPr>
          </a:p>
          <a:p>
            <a:pPr fontAlgn="auto">
              <a:lnSpc>
                <a:spcPts val="4500"/>
              </a:lnSpc>
            </a:pPr>
            <a:endParaRPr sz="3600" b="1">
              <a:solidFill>
                <a:srgbClr val="FF0000"/>
              </a:solidFill>
              <a:latin typeface="Times New Roman" panose="02020603050405020304" charset="0"/>
              <a:cs typeface="Times New Roman" panose="02020603050405020304" charset="0"/>
            </a:endParaRPr>
          </a:p>
          <a:p>
            <a:pPr fontAlgn="auto">
              <a:lnSpc>
                <a:spcPts val="4500"/>
              </a:lnSpc>
            </a:pPr>
            <a:endParaRPr sz="3600" b="1">
              <a:solidFill>
                <a:srgbClr val="FF0000"/>
              </a:solidFill>
              <a:latin typeface="Times New Roman" panose="02020603050405020304" charset="0"/>
              <a:cs typeface="Times New Roman" panose="02020603050405020304" charset="0"/>
            </a:endParaRPr>
          </a:p>
          <a:p>
            <a:pPr fontAlgn="auto">
              <a:lnSpc>
                <a:spcPts val="4500"/>
              </a:lnSpc>
            </a:pPr>
            <a:r>
              <a:rPr sz="3600" b="1">
                <a:solidFill>
                  <a:srgbClr val="FF0000"/>
                </a:solidFill>
                <a:latin typeface="Times New Roman" panose="02020603050405020304" charset="0"/>
                <a:cs typeface="Times New Roman" panose="02020603050405020304" charset="0"/>
              </a:rPr>
              <a:t>I had fun exploring the museum yesterday</a:t>
            </a:r>
            <a:endParaRPr sz="3600" b="1">
              <a:solidFill>
                <a:srgbClr val="FF0000"/>
              </a:solidFill>
              <a:latin typeface="Times New Roman" panose="02020603050405020304" charset="0"/>
              <a:cs typeface="Times New Roman" panose="02020603050405020304" charset="0"/>
            </a:endParaRPr>
          </a:p>
          <a:p>
            <a:pPr fontAlgn="auto">
              <a:lnSpc>
                <a:spcPts val="4500"/>
              </a:lnSpc>
            </a:pPr>
            <a:endParaRPr sz="3600" b="1">
              <a:solidFill>
                <a:srgbClr val="FF0000"/>
              </a:solidFill>
              <a:latin typeface="Times New Roman" panose="02020603050405020304" charset="0"/>
              <a:cs typeface="Times New Roman" panose="02020603050405020304" charset="0"/>
            </a:endParaRPr>
          </a:p>
          <a:p>
            <a:pPr fontAlgn="auto">
              <a:lnSpc>
                <a:spcPts val="4500"/>
              </a:lnSpc>
            </a:pPr>
            <a:r>
              <a:rPr sz="3600" b="1">
                <a:solidFill>
                  <a:srgbClr val="FF0000"/>
                </a:solidFill>
                <a:latin typeface="Times New Roman" panose="02020603050405020304" charset="0"/>
                <a:cs typeface="Times New Roman" panose="02020603050405020304" charset="0"/>
              </a:rPr>
              <a:t> </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famous for making umbrellas</a:t>
            </a:r>
            <a:r>
              <a:rPr lang="en-US" sz="3600" b="1">
                <a:solidFill>
                  <a:srgbClr val="FF0000"/>
                </a:solidFill>
                <a:latin typeface="Times New Roman" panose="02020603050405020304" charset="0"/>
                <a:cs typeface="Times New Roman" panose="02020603050405020304" charset="0"/>
              </a:rPr>
              <a:t> </a:t>
            </a:r>
            <a:endParaRPr lang="en-US"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2005" y="1417320"/>
            <a:ext cx="10587990" cy="445135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Many children like to go to museums. The Shanghai Science and Technology(技术) Museum had many visitors on Monday. Why? Because it was the </a:t>
            </a:r>
            <a:r>
              <a:rPr sz="3600" b="1" u="sng">
                <a:latin typeface="Times New Roman" panose="02020603050405020304" charset="0"/>
                <a:ea typeface="宋体" panose="02010600030101010101" pitchFamily="2" charset="-122"/>
                <a:cs typeface="Times New Roman" panose="02020603050405020304" charset="0"/>
                <a:sym typeface="+mn-ea"/>
              </a:rPr>
              <a:t>1</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(one) day of the National Day holiday in China. Many parents took their children to </a:t>
            </a:r>
            <a:r>
              <a:rPr sz="3600" b="1" u="sng">
                <a:latin typeface="Times New Roman" panose="02020603050405020304" charset="0"/>
                <a:ea typeface="宋体" panose="02010600030101010101" pitchFamily="2" charset="-122"/>
                <a:cs typeface="Times New Roman" panose="02020603050405020304" charset="0"/>
                <a:sym typeface="+mn-ea"/>
              </a:rPr>
              <a:t>2</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noFill/>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museum.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934210" y="3429000"/>
            <a:ext cx="113728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first</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10450830" y="407416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the</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90880" y="958215"/>
            <a:ext cx="10587990" cy="573405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 “Trip of Food” was </a:t>
            </a:r>
            <a:r>
              <a:rPr sz="3600" b="1" u="sng">
                <a:latin typeface="Times New Roman" panose="02020603050405020304" charset="0"/>
                <a:ea typeface="宋体" panose="02010600030101010101" pitchFamily="2" charset="-122"/>
                <a:cs typeface="Times New Roman" panose="02020603050405020304" charset="0"/>
                <a:sym typeface="+mn-ea"/>
              </a:rPr>
              <a:t>3</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/ˈpɒpjələ(r)/ with visitors. They could take the fruitshaped cars to go on an </a:t>
            </a:r>
            <a:r>
              <a:rPr sz="3600" b="1" u="sng">
                <a:latin typeface="Times New Roman" panose="02020603050405020304" charset="0"/>
                <a:ea typeface="宋体" panose="02010600030101010101" pitchFamily="2" charset="-122"/>
                <a:cs typeface="Times New Roman" panose="02020603050405020304" charset="0"/>
                <a:sym typeface="+mn-ea"/>
              </a:rPr>
              <a:t>4</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(interest) trip. But visitors had to wait for an hour to ask </a:t>
            </a:r>
            <a:r>
              <a:rPr sz="3600" b="1" u="sng">
                <a:latin typeface="Times New Roman" panose="02020603050405020304" charset="0"/>
                <a:ea typeface="宋体" panose="02010600030101010101" pitchFamily="2" charset="-122"/>
                <a:cs typeface="Times New Roman" panose="02020603050405020304" charset="0"/>
                <a:sym typeface="+mn-ea"/>
              </a:rPr>
              <a:t>5</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the ride. Zhang Hui took his son to </a:t>
            </a:r>
            <a:r>
              <a:rPr sz="3600" b="1" u="sng">
                <a:latin typeface="Times New Roman" panose="02020603050405020304" charset="0"/>
                <a:ea typeface="宋体" panose="02010600030101010101" pitchFamily="2" charset="-122"/>
                <a:cs typeface="Times New Roman" panose="02020603050405020304" charset="0"/>
                <a:sym typeface="+mn-ea"/>
              </a:rPr>
              <a:t>6</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/ɪkˈsplɔː(r)/ the “Rainbow Kid Garden”. The things in it were like wind and sound,  and people could learn about them through games. “Though my son is too young to</a:t>
            </a:r>
            <a:endParaRPr sz="3600" b="1">
              <a:latin typeface="Times New Roman" panose="02020603050405020304" charset="0"/>
              <a:ea typeface="宋体" panose="02010600030101010101" pitchFamily="2" charset="-122"/>
              <a:cs typeface="Times New Roman" panose="02020603050405020304" charset="0"/>
              <a:sym typeface="+mn-ea"/>
            </a:endParaRPr>
          </a:p>
          <a:p>
            <a:pPr indent="0" algn="just" fontAlgn="auto">
              <a:lnSpc>
                <a:spcPts val="4000"/>
              </a:lnSpc>
              <a:buNone/>
            </a:pPr>
            <a:r>
              <a:rPr sz="3600" b="1">
                <a:latin typeface="Times New Roman" panose="02020603050405020304" charset="0"/>
                <a:ea typeface="宋体" panose="02010600030101010101" pitchFamily="2" charset="-122"/>
                <a:cs typeface="Times New Roman" panose="02020603050405020304" charset="0"/>
                <a:sym typeface="+mn-ea"/>
              </a:rPr>
              <a:t> </a:t>
            </a:r>
            <a:r>
              <a:rPr sz="3600" b="1" u="sng">
                <a:latin typeface="Times New Roman" panose="02020603050405020304" charset="0"/>
                <a:ea typeface="宋体" panose="02010600030101010101" pitchFamily="2" charset="-122"/>
                <a:cs typeface="Times New Roman" panose="02020603050405020304" charset="0"/>
                <a:sym typeface="+mn-ea"/>
              </a:rPr>
              <a:t>7</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/ˌʌndəˈstænd/ them,  it’s good for him,” said Zhang.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910070" y="958215"/>
            <a:ext cx="21316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popular</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7300595" y="2456180"/>
            <a:ext cx="174117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for</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3430905" y="1950720"/>
            <a:ext cx="287782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interesting</a:t>
            </a:r>
            <a:endParaRPr lang="en-US" altLang="zh-CN" sz="3600" b="1">
              <a:solidFill>
                <a:srgbClr val="FF0000"/>
              </a:solidFill>
              <a:latin typeface="Times New Roman" panose="02020603050405020304" charset="0"/>
              <a:cs typeface="Times New Roman" panose="02020603050405020304" charset="0"/>
            </a:endParaRPr>
          </a:p>
        </p:txBody>
      </p:sp>
      <p:sp>
        <p:nvSpPr>
          <p:cNvPr id="5" name="文本框 4"/>
          <p:cNvSpPr txBox="1"/>
          <p:nvPr/>
        </p:nvSpPr>
        <p:spPr>
          <a:xfrm>
            <a:off x="5615305" y="2969260"/>
            <a:ext cx="21316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explore</a:t>
            </a:r>
            <a:endParaRPr lang="en-US" altLang="zh-CN" sz="3600" b="1">
              <a:solidFill>
                <a:srgbClr val="FF0000"/>
              </a:solidFill>
              <a:latin typeface="Times New Roman" panose="02020603050405020304" charset="0"/>
              <a:cs typeface="Times New Roman" panose="02020603050405020304" charset="0"/>
            </a:endParaRPr>
          </a:p>
        </p:txBody>
      </p:sp>
      <p:sp>
        <p:nvSpPr>
          <p:cNvPr id="7" name="文本框 6"/>
          <p:cNvSpPr txBox="1"/>
          <p:nvPr/>
        </p:nvSpPr>
        <p:spPr>
          <a:xfrm>
            <a:off x="1101090" y="5012690"/>
            <a:ext cx="25406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understand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88645" y="764540"/>
            <a:ext cx="10587990" cy="522097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“We try to teach children through games. In this way,  children will show more interest in </a:t>
            </a:r>
            <a:r>
              <a:rPr sz="3600" b="1" u="sng">
                <a:latin typeface="Times New Roman" panose="02020603050405020304" charset="0"/>
                <a:ea typeface="宋体" panose="02010600030101010101" pitchFamily="2" charset="-122"/>
                <a:cs typeface="Times New Roman" panose="02020603050405020304" charset="0"/>
                <a:sym typeface="+mn-ea"/>
              </a:rPr>
              <a:t>8</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latin typeface="Times New Roman" panose="02020603050405020304" charset="0"/>
                <a:ea typeface="宋体" panose="02010600030101010101" pitchFamily="2" charset="-122"/>
                <a:cs typeface="Times New Roman" panose="02020603050405020304" charset="0"/>
                <a:sym typeface="+mn-ea"/>
              </a:rPr>
              <a:t> (learn),” said a worker.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There were some volunteers(志愿者) working in the </a:t>
            </a:r>
            <a:r>
              <a:rPr sz="3600" b="1" u="sng">
                <a:latin typeface="Times New Roman" panose="02020603050405020304" charset="0"/>
                <a:ea typeface="宋体" panose="02010600030101010101" pitchFamily="2" charset="-122"/>
                <a:cs typeface="Times New Roman" panose="02020603050405020304" charset="0"/>
                <a:sym typeface="+mn-ea"/>
              </a:rPr>
              <a:t>9</a:t>
            </a:r>
            <a:r>
              <a:rPr lang="en-US" sz="3600" b="1" u="sng">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 Fu Xiangdong became a volunteer ten years ago. Fu can answer visitors’ questions </a:t>
            </a:r>
            <a:r>
              <a:rPr sz="3600" b="1" u="sng">
                <a:latin typeface="Times New Roman" panose="02020603050405020304" charset="0"/>
                <a:ea typeface="宋体" panose="02010600030101010101" pitchFamily="2" charset="-122"/>
                <a:cs typeface="Times New Roman" panose="02020603050405020304" charset="0"/>
                <a:sym typeface="+mn-ea"/>
              </a:rPr>
              <a:t>10</a:t>
            </a:r>
            <a:r>
              <a:rPr lang="en-US" sz="3600" b="1" u="sng">
                <a:latin typeface="Times New Roman" panose="02020603050405020304" charset="0"/>
                <a:ea typeface="宋体" panose="02010600030101010101" pitchFamily="2" charset="-122"/>
                <a:cs typeface="Times New Roman" panose="02020603050405020304" charset="0"/>
                <a:sym typeface="+mn-ea"/>
              </a:rPr>
              <a:t>            </a:t>
            </a:r>
            <a:r>
              <a:rPr lang="en-US" sz="3600" b="1" u="sng">
                <a:noFill/>
                <a:latin typeface="Times New Roman" panose="02020603050405020304" charset="0"/>
                <a:ea typeface="宋体" panose="02010600030101010101" pitchFamily="2" charset="-122"/>
                <a:cs typeface="Times New Roman" panose="02020603050405020304" charset="0"/>
                <a:sym typeface="+mn-ea"/>
              </a:rPr>
              <a:t>.</a:t>
            </a:r>
            <a:r>
              <a:rPr sz="3600" b="1">
                <a:noFill/>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(quick). “Working as a volunteer,  I feel quite happy,” said Fu.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sym typeface="+mn-ea"/>
              </a:rPr>
              <a:t>七</a:t>
            </a:r>
            <a:r>
              <a:rPr lang="zh-CN" altLang="en-US" sz="2400" b="1" dirty="0">
                <a:solidFill>
                  <a:schemeClr val="bg2"/>
                </a:solidFill>
                <a:latin typeface="微软雅黑" panose="020B0503020204020204" pitchFamily="34" charset="-122"/>
                <a:ea typeface="微软雅黑" panose="020B0503020204020204" pitchFamily="34" charset="-122"/>
              </a:rPr>
              <a:t>、短文</a:t>
            </a:r>
            <a:r>
              <a:rPr lang="zh-CN" altLang="en-US" sz="2400" b="1" dirty="0">
                <a:solidFill>
                  <a:schemeClr val="bg2"/>
                </a:solidFill>
                <a:latin typeface="微软雅黑" panose="020B0503020204020204" pitchFamily="34" charset="-122"/>
                <a:ea typeface="微软雅黑" panose="020B0503020204020204" pitchFamily="34" charset="-122"/>
              </a:rPr>
              <a:t>填空。</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9326880" y="1438275"/>
            <a:ext cx="257619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learning</a:t>
            </a:r>
            <a:endParaRPr lang="en-US" altLang="zh-CN" sz="3600" b="1">
              <a:solidFill>
                <a:srgbClr val="FF0000"/>
              </a:solidFill>
              <a:latin typeface="Times New Roman" panose="02020603050405020304" charset="0"/>
              <a:cs typeface="Times New Roman" panose="02020603050405020304" charset="0"/>
            </a:endParaRPr>
          </a:p>
        </p:txBody>
      </p:sp>
      <p:sp>
        <p:nvSpPr>
          <p:cNvPr id="6" name="文本框 5"/>
          <p:cNvSpPr txBox="1"/>
          <p:nvPr/>
        </p:nvSpPr>
        <p:spPr>
          <a:xfrm>
            <a:off x="1675765" y="3380740"/>
            <a:ext cx="22739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museum</a:t>
            </a:r>
            <a:endParaRPr lang="en-US" altLang="zh-CN" sz="36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1163320" y="4627245"/>
            <a:ext cx="2273935"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quickly</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4660" y="990600"/>
            <a:ext cx="6748780" cy="4707890"/>
          </a:xfrm>
          <a:prstGeom prst="rect">
            <a:avLst/>
          </a:prstGeom>
          <a:noFill/>
        </p:spPr>
        <p:txBody>
          <a:bodyPr wrap="square" rtlCol="0">
            <a:spAutoFit/>
          </a:bodyPr>
          <a:p>
            <a:pPr indent="914400" algn="just" fontAlgn="auto">
              <a:lnSpc>
                <a:spcPts val="4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In the 1790s,  a Frenchman invented the world’s first bicycle. It was made out of wood. It had no pedals,  so people had to use feet to ride it. It also had no handlebars,  so people couldn’t steer it—they would have to go straight(笔直地) ahead.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203440" y="893445"/>
            <a:ext cx="4671060" cy="4392930"/>
          </a:xfrm>
          <a:prstGeom prst="rect">
            <a:avLst/>
          </a:prstGeom>
        </p:spPr>
      </p:pic>
    </p:spTree>
    <p:custDataLst>
      <p:tags r:id="rId2"/>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6925" y="1415415"/>
            <a:ext cx="10598785" cy="445135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In 1817,  Baron Karl,  from Germany,  invented a new kind of bike. The bicycle was wooden with two wheels,  a seat and handlebars. It was the fastest thing of its time. But it had no pedals,  either. Again， people would use their feet and push while the wheels rolled(滚动) on the ground.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24890"/>
            <a:ext cx="10598785" cy="509270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In 1870,  an Englishman named James Starley made a bicycle with a large front wheel and a small back wheel. The front wheel was as high as the rider’s leg length(长度). This kind of bicycle was very dangerous because if the rider was to stop,  he or she could fall backwards. Also,  it was dangerous to go down a hill.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24890"/>
            <a:ext cx="10598785" cy="509270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The first bicycle with a chain was made in 1874 by a UK bicycle designer H. J. Lawson. The bicycle was made up of two wheels of the same size and a chain on the back wheel. It was called the safety bicycle. It started to gain in popularity in the beginning of the late 1880s,  and is now the most common type of bicycle.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4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948055" y="940435"/>
            <a:ext cx="10803890" cy="4579620"/>
          </a:xfrm>
          <a:prstGeom prst="rect">
            <a:avLst/>
          </a:prstGeom>
          <a:noFill/>
        </p:spPr>
        <p:txBody>
          <a:bodyPr wrap="square" rtlCol="0">
            <a:spAutoFit/>
          </a:bodyPr>
          <a:p>
            <a:pPr fontAlgn="auto">
              <a:lnSpc>
                <a:spcPts val="6000"/>
              </a:lnSpc>
            </a:pPr>
            <a:r>
              <a:rPr lang="zh-CN" altLang="en-US" sz="3600" b="1">
                <a:latin typeface="Times New Roman" panose="02020603050405020304" charset="0"/>
                <a:ea typeface="宋体" panose="02010600030101010101" pitchFamily="2" charset="-122"/>
                <a:cs typeface="Times New Roman" panose="02020603050405020304" charset="0"/>
              </a:rPr>
              <a:t>1.</a:t>
            </a:r>
            <a:r>
              <a:rPr lang="zh-CN" altLang="en-US" sz="3600" b="1">
                <a:latin typeface="宋体" panose="02010600030101010101" pitchFamily="2" charset="-122"/>
                <a:ea typeface="宋体" panose="02010600030101010101" pitchFamily="2" charset="-122"/>
                <a:cs typeface="宋体" panose="02010600030101010101" pitchFamily="2" charset="-122"/>
              </a:rPr>
              <a:t>当你在享受桂林之旅时，我正忙着准备考试。</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While you were ______________________ </a:t>
            </a:r>
            <a:r>
              <a:rPr lang="zh-CN" altLang="en-US" sz="3600" b="1">
                <a:latin typeface="Times New Roman" panose="02020603050405020304" charset="0"/>
                <a:ea typeface="宋体" panose="02010600030101010101" pitchFamily="2" charset="-122"/>
                <a:cs typeface="Times New Roman" panose="02020603050405020304" charset="0"/>
              </a:rPr>
              <a:t>Guilin,</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I was busy ________________________________.</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600" b="1">
                <a:latin typeface="Times New Roman" panose="02020603050405020304" charset="0"/>
                <a:ea typeface="宋体" panose="02010600030101010101" pitchFamily="2" charset="-122"/>
                <a:cs typeface="Times New Roman" panose="02020603050405020304" charset="0"/>
              </a:rPr>
              <a:t>2. 他到达时，我想要你和我一起去见他。</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sz="3600" b="1">
                <a:latin typeface="Times New Roman" panose="02020603050405020304" charset="0"/>
                <a:ea typeface="宋体" panose="02010600030101010101" pitchFamily="2" charset="-122"/>
                <a:cs typeface="Times New Roman" panose="02020603050405020304" charset="0"/>
              </a:rPr>
              <a:t>I’d like you</a:t>
            </a:r>
            <a:r>
              <a:rPr lang="zh-CN" altLang="en-US" sz="3600" b="1">
                <a:latin typeface="Times New Roman" panose="02020603050405020304" charset="0"/>
                <a:ea typeface="宋体" panose="02010600030101010101" pitchFamily="2" charset="-122"/>
                <a:cs typeface="Times New Roman" panose="02020603050405020304" charset="0"/>
              </a:rPr>
              <a:t> </a:t>
            </a:r>
            <a:r>
              <a:rPr lang="en-US" altLang="zh-CN" sz="3600" b="1">
                <a:latin typeface="Times New Roman" panose="02020603050405020304" charset="0"/>
                <a:ea typeface="宋体" panose="02010600030101010101" pitchFamily="2" charset="-122"/>
                <a:cs typeface="Times New Roman" panose="02020603050405020304" charset="0"/>
              </a:rPr>
              <a:t>____________ with me when he _______.</a:t>
            </a:r>
            <a:endParaRPr lang="en-US" altLang="zh-CN"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1299210" y="1622425"/>
            <a:ext cx="8432165" cy="1630045"/>
          </a:xfrm>
          <a:prstGeom prst="rect">
            <a:avLst/>
          </a:prstGeom>
          <a:noFill/>
        </p:spPr>
        <p:txBody>
          <a:bodyPr wrap="square" rtlCol="0">
            <a:spAutoFit/>
          </a:bodyPr>
          <a:p>
            <a:pPr fontAlgn="auto">
              <a:lnSpc>
                <a:spcPts val="6000"/>
              </a:lnSpc>
            </a:pP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enjoying your trip to</a:t>
            </a:r>
            <a:endParaRPr lang="zh-CN" altLang="en-US" sz="3600" b="1">
              <a:solidFill>
                <a:srgbClr val="FF0000"/>
              </a:solidFill>
              <a:latin typeface="Times New Roman" panose="02020603050405020304" charset="0"/>
              <a:cs typeface="Times New Roman" panose="02020603050405020304" charset="0"/>
            </a:endParaRPr>
          </a:p>
          <a:p>
            <a:pPr fontAlgn="auto">
              <a:lnSpc>
                <a:spcPts val="6000"/>
              </a:lnSpc>
            </a:pPr>
            <a:r>
              <a:rPr lang="zh-CN" altLang="en-US" sz="3600" b="1">
                <a:solidFill>
                  <a:srgbClr val="FF0000"/>
                </a:solidFill>
                <a:latin typeface="Times New Roman" panose="02020603050405020304" charset="0"/>
                <a:cs typeface="Times New Roman" panose="02020603050405020304" charset="0"/>
              </a:rPr>
              <a:t> </a:t>
            </a:r>
            <a:r>
              <a:rPr lang="en-US" altLang="zh-CN" sz="3600" b="1">
                <a:solidFill>
                  <a:srgbClr val="FF0000"/>
                </a:solidFill>
                <a:latin typeface="Times New Roman" panose="02020603050405020304" charset="0"/>
                <a:cs typeface="Times New Roman" panose="02020603050405020304" charset="0"/>
              </a:rPr>
              <a:t>                 </a:t>
            </a:r>
            <a:r>
              <a:rPr lang="zh-CN" altLang="en-US" sz="3600" b="1">
                <a:solidFill>
                  <a:srgbClr val="FF0000"/>
                </a:solidFill>
                <a:latin typeface="Times New Roman" panose="02020603050405020304" charset="0"/>
                <a:cs typeface="Times New Roman" panose="02020603050405020304" charset="0"/>
              </a:rPr>
              <a:t>preparing for my exam(s)</a:t>
            </a:r>
            <a:endParaRPr lang="zh-CN" altLang="en-US" sz="3600" b="1">
              <a:solidFill>
                <a:srgbClr val="FF0000"/>
              </a:solidFill>
              <a:latin typeface="Times New Roman" panose="02020603050405020304" charset="0"/>
              <a:cs typeface="Times New Roman" panose="02020603050405020304" charset="0"/>
            </a:endParaRPr>
          </a:p>
        </p:txBody>
      </p:sp>
      <p:sp>
        <p:nvSpPr>
          <p:cNvPr id="9" name="文本框 8"/>
          <p:cNvSpPr txBox="1"/>
          <p:nvPr/>
        </p:nvSpPr>
        <p:spPr>
          <a:xfrm>
            <a:off x="1554480" y="4111625"/>
            <a:ext cx="10381615" cy="732155"/>
          </a:xfrm>
          <a:prstGeom prst="rect">
            <a:avLst/>
          </a:prstGeom>
          <a:noFill/>
        </p:spPr>
        <p:txBody>
          <a:bodyPr wrap="square" rtlCol="0">
            <a:spAutoFit/>
          </a:bodyPr>
          <a:p>
            <a:pPr fontAlgn="auto">
              <a:lnSpc>
                <a:spcPts val="5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to meet him</a:t>
            </a: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arrives</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24890"/>
            <a:ext cx="10598785" cy="457962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)1. The underlined part “steer it” in the first paragraph means “</a:t>
            </a:r>
            <a:r>
              <a:rPr lang="en-US" sz="3600" b="1">
                <a:latin typeface="Times New Roman" panose="02020603050405020304" charset="0"/>
                <a:ea typeface="宋体" panose="02010600030101010101" pitchFamily="2" charset="-122"/>
                <a:cs typeface="Times New Roman" panose="02020603050405020304" charset="0"/>
                <a:sym typeface="+mn-ea"/>
              </a:rPr>
              <a:t>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ride the bike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stop the bike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move the bike forward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control the direction of the bike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65630" y="1188720"/>
            <a:ext cx="11201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6290" y="748665"/>
            <a:ext cx="10598785" cy="5220970"/>
          </a:xfrm>
          <a:prstGeom prst="rect">
            <a:avLst/>
          </a:prstGeom>
          <a:noFill/>
        </p:spPr>
        <p:txBody>
          <a:bodyPr wrap="square" rtlCol="0">
            <a:spAutoFit/>
          </a:bodyPr>
          <a:p>
            <a:pPr indent="914400" algn="just" fontAlgn="auto">
              <a:lnSpc>
                <a:spcPts val="5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)2. James Starley’s bicycle may look like the one in Picture </a:t>
            </a:r>
            <a:r>
              <a:rPr lang="en-US" sz="3600" b="1">
                <a:latin typeface="Times New Roman" panose="02020603050405020304" charset="0"/>
                <a:ea typeface="宋体" panose="02010600030101010101" pitchFamily="2" charset="-122"/>
                <a:cs typeface="Times New Roman" panose="02020603050405020304" charset="0"/>
                <a:sym typeface="+mn-ea"/>
              </a:rPr>
              <a:t>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566670" y="2264410"/>
            <a:ext cx="6838950" cy="1933575"/>
          </a:xfrm>
          <a:prstGeom prst="rect">
            <a:avLst/>
          </a:prstGeom>
        </p:spPr>
      </p:pic>
      <p:pic>
        <p:nvPicPr>
          <p:cNvPr id="4" name="图片 3"/>
          <p:cNvPicPr>
            <a:picLocks noChangeAspect="1"/>
          </p:cNvPicPr>
          <p:nvPr/>
        </p:nvPicPr>
        <p:blipFill>
          <a:blip r:embed="rId2"/>
          <a:stretch>
            <a:fillRect/>
          </a:stretch>
        </p:blipFill>
        <p:spPr>
          <a:xfrm>
            <a:off x="2833370" y="4197985"/>
            <a:ext cx="6305550" cy="2047875"/>
          </a:xfrm>
          <a:prstGeom prst="rect">
            <a:avLst/>
          </a:prstGeom>
        </p:spPr>
      </p:pic>
      <p:sp>
        <p:nvSpPr>
          <p:cNvPr id="5" name="文本框 4"/>
          <p:cNvSpPr txBox="1"/>
          <p:nvPr/>
        </p:nvSpPr>
        <p:spPr>
          <a:xfrm>
            <a:off x="2007870" y="886460"/>
            <a:ext cx="11201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87070" y="1024890"/>
            <a:ext cx="10598785" cy="457962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)3. The safety bike first appeared </a:t>
            </a:r>
            <a:r>
              <a:rPr lang="en-US" sz="3600" b="1">
                <a:latin typeface="Times New Roman" panose="02020603050405020304" charset="0"/>
                <a:ea typeface="宋体" panose="02010600030101010101" pitchFamily="2" charset="-122"/>
                <a:cs typeface="Times New Roman" panose="02020603050405020304" charset="0"/>
                <a:sym typeface="+mn-ea"/>
              </a:rPr>
              <a:t>_______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in the 1790s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in the 1810s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in the 1870s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in the 1880s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5000"/>
              </a:lnSpc>
              <a:buNone/>
              <a:extLst>
                <a:ext uri="{35155182-B16C-46BC-9424-99874614C6A1}">
                  <wpsdc:indentchars xmlns:wpsdc="http://www.wps.cn/officeDocument/2017/drawingmlCustomData" val="200" checksum="797548545"/>
                </a:ext>
              </a:extLst>
            </a:pP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865630" y="1188720"/>
            <a:ext cx="11201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C</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350" y="1024890"/>
            <a:ext cx="11235690" cy="470789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)4. Which of the following is </a:t>
            </a:r>
            <a:r>
              <a:rPr sz="3600" b="1">
                <a:solidFill>
                  <a:srgbClr val="0070C0"/>
                </a:solidFill>
                <a:latin typeface="Times New Roman" panose="02020603050405020304" charset="0"/>
                <a:ea typeface="宋体" panose="02010600030101010101" pitchFamily="2" charset="-122"/>
                <a:cs typeface="Times New Roman" panose="02020603050405020304" charset="0"/>
                <a:sym typeface="+mn-ea"/>
              </a:rPr>
              <a:t>TRUE</a:t>
            </a:r>
            <a:r>
              <a:rPr sz="3600" b="1">
                <a:latin typeface="Times New Roman" panose="02020603050405020304" charset="0"/>
                <a:ea typeface="宋体" panose="02010600030101010101" pitchFamily="2" charset="-122"/>
                <a:cs typeface="Times New Roman" panose="02020603050405020304" charset="0"/>
                <a:sym typeface="+mn-ea"/>
              </a:rPr>
              <a:t> according to the passage?</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The bicycle was first invented in Germany.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The bicycle first appeared with no seat.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The bicycle with no handlebars is very safe.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The safety bicycle is now the most common type.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86535" y="1188720"/>
            <a:ext cx="11201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D</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87350" y="1024890"/>
            <a:ext cx="11235690" cy="3938270"/>
          </a:xfrm>
          <a:prstGeom prst="rect">
            <a:avLst/>
          </a:prstGeom>
          <a:noFill/>
        </p:spPr>
        <p:txBody>
          <a:bodyPr wrap="square" rtlCol="0">
            <a:spAutoFit/>
          </a:bodyPr>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t>
            </a:r>
            <a:r>
              <a:rPr lang="en-US" sz="3600" b="1">
                <a:latin typeface="Times New Roman" panose="02020603050405020304" charset="0"/>
                <a:ea typeface="宋体" panose="02010600030101010101" pitchFamily="2" charset="-122"/>
                <a:cs typeface="Times New Roman" panose="02020603050405020304" charset="0"/>
                <a:sym typeface="+mn-ea"/>
              </a:rPr>
              <a:t>    </a:t>
            </a:r>
            <a:r>
              <a:rPr sz="3600" b="1">
                <a:latin typeface="Times New Roman" panose="02020603050405020304" charset="0"/>
                <a:ea typeface="宋体" panose="02010600030101010101" pitchFamily="2" charset="-122"/>
                <a:cs typeface="Times New Roman" panose="02020603050405020304" charset="0"/>
                <a:sym typeface="+mn-ea"/>
              </a:rPr>
              <a:t>)5. The passage is mainly about </a:t>
            </a:r>
            <a:r>
              <a:rPr lang="en-US" sz="3600" b="1">
                <a:latin typeface="Times New Roman" panose="02020603050405020304" charset="0"/>
                <a:ea typeface="宋体" panose="02010600030101010101" pitchFamily="2" charset="-122"/>
                <a:cs typeface="Times New Roman" panose="02020603050405020304" charset="0"/>
                <a:sym typeface="+mn-ea"/>
              </a:rPr>
              <a:t>_____</a:t>
            </a:r>
            <a:r>
              <a:rPr sz="3600" b="1">
                <a:latin typeface="Times New Roman" panose="02020603050405020304" charset="0"/>
                <a:ea typeface="宋体" panose="02010600030101010101" pitchFamily="2" charset="-122"/>
                <a:cs typeface="Times New Roman" panose="02020603050405020304" charset="0"/>
                <a:sym typeface="+mn-ea"/>
              </a:rPr>
              <a:t>. </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A. four famous inventors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B. the history of bicycles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C. necessary bicycle parts</a:t>
            </a:r>
            <a:endParaRPr sz="3600" b="1">
              <a:latin typeface="Times New Roman" panose="02020603050405020304" charset="0"/>
              <a:ea typeface="宋体" panose="02010600030101010101" pitchFamily="2" charset="-122"/>
              <a:cs typeface="Times New Roman" panose="02020603050405020304" charset="0"/>
              <a:sym typeface="+mn-ea"/>
            </a:endParaRPr>
          </a:p>
          <a:p>
            <a:pPr indent="914400" algn="just" fontAlgn="auto">
              <a:lnSpc>
                <a:spcPts val="6000"/>
              </a:lnSpc>
              <a:buNone/>
              <a:extLst>
                <a:ext uri="{35155182-B16C-46BC-9424-99874614C6A1}">
                  <wpsdc:indentchars xmlns:wpsdc="http://www.wps.cn/officeDocument/2017/drawingmlCustomData" val="200" checksum="797548545"/>
                </a:ext>
              </a:extLst>
            </a:pPr>
            <a:r>
              <a:rPr sz="3600" b="1">
                <a:latin typeface="Times New Roman" panose="02020603050405020304" charset="0"/>
                <a:ea typeface="宋体" panose="02010600030101010101" pitchFamily="2" charset="-122"/>
                <a:cs typeface="Times New Roman" panose="02020603050405020304" charset="0"/>
                <a:sym typeface="+mn-ea"/>
              </a:rPr>
              <a:t>D. the world’s fastest vehicle </a:t>
            </a:r>
            <a:endParaRPr sz="3600" b="1">
              <a:latin typeface="Times New Roman" panose="02020603050405020304" charset="0"/>
              <a:ea typeface="宋体" panose="02010600030101010101" pitchFamily="2" charset="-122"/>
              <a:cs typeface="Times New Roman" panose="02020603050405020304" charset="0"/>
              <a:sym typeface="+mn-ea"/>
            </a:endParaRPr>
          </a:p>
        </p:txBody>
      </p:sp>
      <p:sp>
        <p:nvSpPr>
          <p:cNvPr id="17" name="矩形: 圆角 16"/>
          <p:cNvSpPr/>
          <p:nvPr/>
        </p:nvSpPr>
        <p:spPr>
          <a:xfrm>
            <a:off x="308610" y="302895"/>
            <a:ext cx="2298065"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18" name="文本框 17"/>
          <p:cNvSpPr txBox="1"/>
          <p:nvPr/>
        </p:nvSpPr>
        <p:spPr>
          <a:xfrm>
            <a:off x="387985" y="288290"/>
            <a:ext cx="2218690"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八、</a:t>
            </a:r>
            <a:r>
              <a:rPr lang="zh-CN" altLang="en-US" sz="2400" b="1" dirty="0">
                <a:solidFill>
                  <a:schemeClr val="bg2"/>
                </a:solidFill>
                <a:latin typeface="微软雅黑" panose="020B0503020204020204" pitchFamily="34" charset="-122"/>
                <a:ea typeface="微软雅黑" panose="020B0503020204020204" pitchFamily="34" charset="-122"/>
              </a:rPr>
              <a:t>阅读理解。</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486535" y="1277620"/>
            <a:ext cx="1120140" cy="645160"/>
          </a:xfrm>
          <a:prstGeom prst="rect">
            <a:avLst/>
          </a:prstGeom>
          <a:noFill/>
        </p:spPr>
        <p:txBody>
          <a:bodyPr wrap="square" rtlCol="0">
            <a:spAutoFit/>
          </a:bodyPr>
          <a:p>
            <a:r>
              <a:rPr lang="en-US" altLang="zh-CN" sz="3600" b="1">
                <a:solidFill>
                  <a:srgbClr val="FF0000"/>
                </a:solidFill>
                <a:latin typeface="Times New Roman" panose="02020603050405020304" charset="0"/>
                <a:cs typeface="Times New Roman" panose="02020603050405020304" charset="0"/>
              </a:rPr>
              <a:t>B</a:t>
            </a:r>
            <a:endParaRPr lang="en-US" altLang="zh-CN"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504190" y="763270"/>
            <a:ext cx="10933430" cy="6118860"/>
          </a:xfrm>
          <a:prstGeom prst="rect">
            <a:avLst/>
          </a:prstGeom>
          <a:noFill/>
        </p:spPr>
        <p:txBody>
          <a:bodyPr wrap="square" rtlCol="0">
            <a:spAutoFit/>
          </a:bodyPr>
          <a:p>
            <a:pPr fontAlgn="auto">
              <a:lnSpc>
                <a:spcPts val="6000"/>
              </a:lnSpc>
            </a:pPr>
            <a:r>
              <a:rPr lang="en-US" altLang="zh-CN" sz="3200" b="1">
                <a:latin typeface="Times New Roman" panose="02020603050405020304" charset="0"/>
                <a:ea typeface="宋体" panose="02010600030101010101" pitchFamily="2" charset="-122"/>
                <a:cs typeface="Times New Roman" panose="02020603050405020304" charset="0"/>
              </a:rPr>
              <a:t>3. </a:t>
            </a:r>
            <a:r>
              <a:rPr lang="zh-CN" altLang="en-US" sz="3200" b="1">
                <a:latin typeface="Times New Roman" panose="02020603050405020304" charset="0"/>
                <a:ea typeface="宋体" panose="02010600030101010101" pitchFamily="2" charset="-122"/>
                <a:cs typeface="Times New Roman" panose="02020603050405020304" charset="0"/>
              </a:rPr>
              <a:t>——顺便问一下，从这里到天安门广场有多远？</a:t>
            </a:r>
            <a:endParaRPr lang="zh-CN" altLang="en-US" sz="32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200" b="1">
                <a:latin typeface="Times New Roman" panose="02020603050405020304" charset="0"/>
                <a:ea typeface="宋体" panose="02010600030101010101" pitchFamily="2" charset="-122"/>
                <a:cs typeface="Times New Roman" panose="02020603050405020304" charset="0"/>
              </a:rPr>
              <a:t>—By the way, </a:t>
            </a:r>
            <a:r>
              <a:rPr lang="en-US" altLang="zh-CN" sz="3200" b="1">
                <a:latin typeface="Times New Roman" panose="02020603050405020304" charset="0"/>
                <a:ea typeface="宋体" panose="02010600030101010101" pitchFamily="2" charset="-122"/>
                <a:cs typeface="Times New Roman" panose="02020603050405020304" charset="0"/>
              </a:rPr>
              <a:t>_______________ </a:t>
            </a:r>
            <a:r>
              <a:rPr lang="zh-CN" altLang="en-US" sz="3200" b="1">
                <a:latin typeface="Times New Roman" panose="02020603050405020304" charset="0"/>
                <a:ea typeface="宋体" panose="02010600030101010101" pitchFamily="2" charset="-122"/>
                <a:cs typeface="Times New Roman" panose="02020603050405020304" charset="0"/>
              </a:rPr>
              <a:t>here to Tian</a:t>
            </a:r>
            <a:r>
              <a:rPr lang="en-US" altLang="zh-CN" sz="3200" b="1">
                <a:latin typeface="Times New Roman" panose="02020603050405020304" charset="0"/>
                <a:ea typeface="宋体" panose="02010600030101010101" pitchFamily="2" charset="-122"/>
                <a:cs typeface="Times New Roman" panose="02020603050405020304" charset="0"/>
              </a:rPr>
              <a:t>’</a:t>
            </a:r>
            <a:r>
              <a:rPr lang="zh-CN" altLang="en-US" sz="3200" b="1">
                <a:latin typeface="Times New Roman" panose="02020603050405020304" charset="0"/>
                <a:ea typeface="宋体" panose="02010600030101010101" pitchFamily="2" charset="-122"/>
                <a:cs typeface="Times New Roman" panose="02020603050405020304" charset="0"/>
              </a:rPr>
              <a:t>anmen Square?</a:t>
            </a:r>
            <a:endParaRPr lang="zh-CN" altLang="en-US" sz="32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200" b="1">
                <a:latin typeface="Times New Roman" panose="02020603050405020304" charset="0"/>
                <a:ea typeface="宋体" panose="02010600030101010101" pitchFamily="2" charset="-122"/>
                <a:cs typeface="Times New Roman" panose="02020603050405020304" charset="0"/>
              </a:rPr>
              <a:t>——骑自行车大约一个半小时。</a:t>
            </a:r>
            <a:endParaRPr lang="zh-CN" altLang="en-US" sz="32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200" b="1">
                <a:latin typeface="Times New Roman" panose="02020603050405020304" charset="0"/>
                <a:ea typeface="宋体" panose="02010600030101010101" pitchFamily="2" charset="-122"/>
                <a:cs typeface="Times New Roman" panose="02020603050405020304" charset="0"/>
              </a:rPr>
              <a:t>—It</a:t>
            </a:r>
            <a:r>
              <a:rPr lang="en-US" altLang="zh-CN" sz="3200" b="1">
                <a:latin typeface="Times New Roman" panose="02020603050405020304" charset="0"/>
                <a:ea typeface="宋体" panose="02010600030101010101" pitchFamily="2" charset="-122"/>
                <a:cs typeface="Times New Roman" panose="02020603050405020304" charset="0"/>
              </a:rPr>
              <a:t>’</a:t>
            </a:r>
            <a:r>
              <a:rPr lang="zh-CN" altLang="en-US" sz="3200" b="1">
                <a:latin typeface="Times New Roman" panose="02020603050405020304" charset="0"/>
                <a:ea typeface="宋体" panose="02010600030101010101" pitchFamily="2" charset="-122"/>
                <a:cs typeface="Times New Roman" panose="02020603050405020304" charset="0"/>
              </a:rPr>
              <a:t>s about </a:t>
            </a:r>
            <a:r>
              <a:rPr lang="en-US" altLang="zh-CN" sz="3200" b="1">
                <a:latin typeface="Times New Roman" panose="02020603050405020304" charset="0"/>
                <a:ea typeface="宋体" panose="02010600030101010101" pitchFamily="2" charset="-122"/>
                <a:cs typeface="Times New Roman" panose="02020603050405020304" charset="0"/>
              </a:rPr>
              <a:t>__________________________</a:t>
            </a:r>
            <a:r>
              <a:rPr lang="zh-CN" altLang="en-US" sz="3200" b="1">
                <a:latin typeface="Times New Roman" panose="02020603050405020304" charset="0"/>
                <a:ea typeface="宋体" panose="02010600030101010101" pitchFamily="2" charset="-122"/>
                <a:cs typeface="Times New Roman" panose="02020603050405020304" charset="0"/>
              </a:rPr>
              <a:t>. </a:t>
            </a:r>
            <a:endParaRPr lang="zh-CN" altLang="en-US" sz="32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zh-CN" altLang="en-US" sz="3200" b="1">
                <a:latin typeface="Times New Roman" panose="02020603050405020304" charset="0"/>
                <a:ea typeface="宋体" panose="02010600030101010101" pitchFamily="2" charset="-122"/>
                <a:cs typeface="Times New Roman" panose="02020603050405020304" charset="0"/>
              </a:rPr>
              <a:t>4. 那三个男孩一见面就全都高兴得跳了起来。</a:t>
            </a:r>
            <a:endParaRPr lang="zh-CN" altLang="en-US" sz="32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200" b="1">
                <a:latin typeface="Times New Roman" panose="02020603050405020304" charset="0"/>
                <a:ea typeface="宋体" panose="02010600030101010101" pitchFamily="2" charset="-122"/>
                <a:cs typeface="Times New Roman" panose="02020603050405020304" charset="0"/>
              </a:rPr>
              <a:t>____________  the three boys saw each other,  they all</a:t>
            </a:r>
            <a:endParaRPr lang="en-US" altLang="zh-CN" sz="32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200" b="1">
                <a:latin typeface="Times New Roman" panose="02020603050405020304" charset="0"/>
                <a:ea typeface="宋体" panose="02010600030101010101" pitchFamily="2" charset="-122"/>
                <a:cs typeface="Times New Roman" panose="02020603050405020304" charset="0"/>
              </a:rPr>
              <a:t>_______________________________</a:t>
            </a:r>
            <a:r>
              <a:rPr lang="zh-CN" altLang="en-US" sz="3200" b="1">
                <a:latin typeface="Times New Roman" panose="02020603050405020304" charset="0"/>
                <a:ea typeface="宋体" panose="02010600030101010101" pitchFamily="2" charset="-122"/>
                <a:cs typeface="Times New Roman" panose="02020603050405020304" charset="0"/>
                <a:sym typeface="+mn-ea"/>
              </a:rPr>
              <a:t>.</a:t>
            </a:r>
            <a:endParaRPr lang="zh-CN" altLang="en-US" sz="3200" b="1">
              <a:latin typeface="Times New Roman" panose="02020603050405020304" charset="0"/>
              <a:ea typeface="宋体" panose="02010600030101010101" pitchFamily="2" charset="-122"/>
              <a:cs typeface="Times New Roman" panose="02020603050405020304" charset="0"/>
            </a:endParaRPr>
          </a:p>
          <a:p>
            <a:pPr fontAlgn="auto">
              <a:lnSpc>
                <a:spcPts val="5000"/>
              </a:lnSpc>
            </a:pPr>
            <a:r>
              <a:rPr lang="zh-CN" altLang="en-US" sz="3600" b="1">
                <a:latin typeface="Times New Roman" panose="02020603050405020304" charset="0"/>
                <a:ea typeface="宋体" panose="02010600030101010101" pitchFamily="2" charset="-122"/>
                <a:cs typeface="Times New Roman" panose="02020603050405020304" charset="0"/>
              </a:rPr>
              <a:t> </a:t>
            </a:r>
            <a:endParaRPr lang="zh-CN" altLang="en-US" sz="3600" b="1">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698500" y="1499870"/>
            <a:ext cx="8575040" cy="2399665"/>
          </a:xfrm>
          <a:prstGeom prst="rect">
            <a:avLst/>
          </a:prstGeom>
          <a:noFill/>
        </p:spPr>
        <p:txBody>
          <a:bodyPr wrap="square" rtlCol="0">
            <a:spAutoFit/>
          </a:bodyPr>
          <a:p>
            <a:pPr fontAlgn="auto">
              <a:lnSpc>
                <a:spcPts val="6000"/>
              </a:lnSpc>
            </a:pPr>
            <a:r>
              <a:rPr lang="en-US" altLang="zh-CN" sz="3200" b="1">
                <a:solidFill>
                  <a:srgbClr val="FF0000"/>
                </a:solidFill>
                <a:latin typeface="Times New Roman" panose="02020603050405020304" charset="0"/>
                <a:cs typeface="Times New Roman" panose="02020603050405020304" charset="0"/>
              </a:rPr>
              <a:t>                       </a:t>
            </a:r>
            <a:r>
              <a:rPr sz="3200" b="1">
                <a:solidFill>
                  <a:srgbClr val="FF0000"/>
                </a:solidFill>
                <a:latin typeface="Times New Roman" panose="02020603050405020304" charset="0"/>
                <a:cs typeface="Times New Roman" panose="02020603050405020304" charset="0"/>
              </a:rPr>
              <a:t>how far is it from</a:t>
            </a:r>
            <a:endParaRPr sz="3200" b="1">
              <a:solidFill>
                <a:srgbClr val="FF0000"/>
              </a:solidFill>
              <a:latin typeface="Times New Roman" panose="02020603050405020304" charset="0"/>
              <a:cs typeface="Times New Roman" panose="02020603050405020304" charset="0"/>
            </a:endParaRPr>
          </a:p>
          <a:p>
            <a:pPr fontAlgn="auto">
              <a:lnSpc>
                <a:spcPts val="6000"/>
              </a:lnSpc>
            </a:pPr>
            <a:endParaRPr sz="3200" b="1">
              <a:solidFill>
                <a:srgbClr val="FF0000"/>
              </a:solidFill>
              <a:latin typeface="Times New Roman" panose="02020603050405020304" charset="0"/>
              <a:cs typeface="Times New Roman" panose="02020603050405020304" charset="0"/>
            </a:endParaRPr>
          </a:p>
          <a:p>
            <a:pPr fontAlgn="auto">
              <a:lnSpc>
                <a:spcPts val="6000"/>
              </a:lnSpc>
            </a:pPr>
            <a:r>
              <a:rPr sz="3200" b="1">
                <a:solidFill>
                  <a:srgbClr val="FF0000"/>
                </a:solidFill>
                <a:latin typeface="Times New Roman" panose="02020603050405020304" charset="0"/>
                <a:cs typeface="Times New Roman" panose="02020603050405020304" charset="0"/>
              </a:rPr>
              <a:t> </a:t>
            </a:r>
            <a:r>
              <a:rPr lang="en-US" sz="3200" b="1">
                <a:solidFill>
                  <a:srgbClr val="FF0000"/>
                </a:solidFill>
                <a:latin typeface="Times New Roman" panose="02020603050405020304" charset="0"/>
                <a:cs typeface="Times New Roman" panose="02020603050405020304" charset="0"/>
              </a:rPr>
              <a:t>                    </a:t>
            </a:r>
            <a:endParaRPr sz="3200" b="1">
              <a:solidFill>
                <a:srgbClr val="FF0000"/>
              </a:solidFill>
              <a:latin typeface="Times New Roman" panose="02020603050405020304" charset="0"/>
              <a:cs typeface="Times New Roman" panose="02020603050405020304" charset="0"/>
            </a:endParaRPr>
          </a:p>
        </p:txBody>
      </p:sp>
      <p:sp>
        <p:nvSpPr>
          <p:cNvPr id="2" name="文本框 1"/>
          <p:cNvSpPr txBox="1"/>
          <p:nvPr/>
        </p:nvSpPr>
        <p:spPr>
          <a:xfrm>
            <a:off x="698500" y="4493895"/>
            <a:ext cx="8019415" cy="1630045"/>
          </a:xfrm>
          <a:prstGeom prst="rect">
            <a:avLst/>
          </a:prstGeom>
          <a:noFill/>
        </p:spPr>
        <p:txBody>
          <a:bodyPr wrap="square" rtlCol="0">
            <a:spAutoFit/>
          </a:bodyPr>
          <a:p>
            <a:pPr fontAlgn="auto">
              <a:lnSpc>
                <a:spcPts val="6000"/>
              </a:lnSpc>
            </a:pPr>
            <a:r>
              <a:rPr sz="3200" b="1">
                <a:solidFill>
                  <a:srgbClr val="FF0000"/>
                </a:solidFill>
                <a:latin typeface="Times New Roman" panose="02020603050405020304" charset="0"/>
                <a:cs typeface="Times New Roman" panose="02020603050405020304" charset="0"/>
              </a:rPr>
              <a:t>As soon as</a:t>
            </a:r>
            <a:r>
              <a:rPr lang="en-US" sz="3200" b="1">
                <a:solidFill>
                  <a:srgbClr val="FF0000"/>
                </a:solidFill>
                <a:latin typeface="Times New Roman" panose="02020603050405020304" charset="0"/>
                <a:cs typeface="Times New Roman" panose="02020603050405020304" charset="0"/>
              </a:rPr>
              <a:t>   </a:t>
            </a:r>
            <a:r>
              <a:rPr sz="3200" b="1">
                <a:solidFill>
                  <a:srgbClr val="FF0000"/>
                </a:solidFill>
                <a:latin typeface="Times New Roman" panose="02020603050405020304" charset="0"/>
                <a:cs typeface="Times New Roman" panose="02020603050405020304" charset="0"/>
              </a:rPr>
              <a:t> </a:t>
            </a:r>
            <a:endParaRPr sz="3200" b="1">
              <a:solidFill>
                <a:srgbClr val="FF0000"/>
              </a:solidFill>
              <a:latin typeface="Times New Roman" panose="02020603050405020304" charset="0"/>
              <a:cs typeface="Times New Roman" panose="02020603050405020304" charset="0"/>
            </a:endParaRPr>
          </a:p>
          <a:p>
            <a:pPr fontAlgn="auto">
              <a:lnSpc>
                <a:spcPts val="6000"/>
              </a:lnSpc>
            </a:pPr>
            <a:r>
              <a:rPr sz="3200" b="1">
                <a:solidFill>
                  <a:srgbClr val="FF0000"/>
                </a:solidFill>
                <a:latin typeface="Times New Roman" panose="02020603050405020304" charset="0"/>
                <a:cs typeface="Times New Roman" panose="02020603050405020304" charset="0"/>
              </a:rPr>
              <a:t>jumped around happily</a:t>
            </a:r>
            <a:endParaRPr sz="3200" b="1">
              <a:solidFill>
                <a:srgbClr val="FF0000"/>
              </a:solidFill>
              <a:latin typeface="Times New Roman" panose="02020603050405020304" charset="0"/>
              <a:cs typeface="Times New Roman" panose="02020603050405020304" charset="0"/>
            </a:endParaRPr>
          </a:p>
        </p:txBody>
      </p:sp>
      <p:sp>
        <p:nvSpPr>
          <p:cNvPr id="3" name="文本框 2"/>
          <p:cNvSpPr txBox="1"/>
          <p:nvPr/>
        </p:nvSpPr>
        <p:spPr>
          <a:xfrm>
            <a:off x="2967355" y="3039110"/>
            <a:ext cx="5750560" cy="860425"/>
          </a:xfrm>
          <a:prstGeom prst="rect">
            <a:avLst/>
          </a:prstGeom>
          <a:noFill/>
        </p:spPr>
        <p:txBody>
          <a:bodyPr wrap="square" rtlCol="0">
            <a:spAutoFit/>
          </a:bodyPr>
          <a:p>
            <a:pPr fontAlgn="auto">
              <a:lnSpc>
                <a:spcPts val="6000"/>
              </a:lnSpc>
            </a:pPr>
            <a:r>
              <a:rPr sz="3200" b="1">
                <a:solidFill>
                  <a:srgbClr val="FF0000"/>
                </a:solidFill>
                <a:latin typeface="Times New Roman" panose="02020603050405020304" charset="0"/>
                <a:cs typeface="Times New Roman" panose="02020603050405020304" charset="0"/>
              </a:rPr>
              <a:t>one and a half hours by bike</a:t>
            </a:r>
            <a:endParaRPr sz="32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95220" cy="461645"/>
          </a:xfrm>
          <a:prstGeom prst="roundRect">
            <a:avLst>
              <a:gd name="adj" fmla="val 50000"/>
            </a:avLst>
          </a:prstGeom>
          <a:solidFill>
            <a:srgbClr val="C83B44"/>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solidFill>
                <a:srgbClr val="C83B44"/>
              </a:solidFill>
            </a:endParaRPr>
          </a:p>
        </p:txBody>
      </p:sp>
      <p:sp>
        <p:nvSpPr>
          <p:cNvPr id="4" name="文本框 3"/>
          <p:cNvSpPr txBox="1"/>
          <p:nvPr/>
        </p:nvSpPr>
        <p:spPr>
          <a:xfrm>
            <a:off x="504190" y="302895"/>
            <a:ext cx="3029585" cy="460375"/>
          </a:xfrm>
          <a:prstGeom prst="rect">
            <a:avLst/>
          </a:prstGeom>
          <a:noFill/>
        </p:spPr>
        <p:txBody>
          <a:bodyPr wrap="square" rtlCol="0">
            <a:spAutoFit/>
          </a:bodyPr>
          <a:p>
            <a:pPr algn="l"/>
            <a:r>
              <a:rPr lang="zh-CN" altLang="en-US" sz="2400" b="1" dirty="0">
                <a:solidFill>
                  <a:schemeClr val="bg2"/>
                </a:solidFill>
                <a:latin typeface="微软雅黑" panose="020B0503020204020204" pitchFamily="34" charset="-122"/>
                <a:ea typeface="微软雅黑" panose="020B0503020204020204" pitchFamily="34" charset="-122"/>
              </a:rPr>
              <a:t>二、 重点</a:t>
            </a:r>
            <a:r>
              <a:rPr lang="zh-CN" altLang="en-US" sz="2400" b="1" dirty="0">
                <a:solidFill>
                  <a:schemeClr val="bg2"/>
                </a:solidFill>
                <a:latin typeface="微软雅黑" panose="020B0503020204020204" pitchFamily="34" charset="-122"/>
                <a:ea typeface="微软雅黑" panose="020B0503020204020204" pitchFamily="34" charset="-122"/>
              </a:rPr>
              <a:t>句型。</a:t>
            </a:r>
            <a:endParaRPr lang="zh-CN" altLang="en-US" sz="2400" b="1" dirty="0">
              <a:solidFill>
                <a:schemeClr val="bg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876935" y="1419860"/>
            <a:ext cx="10803890" cy="3041015"/>
          </a:xfrm>
          <a:prstGeom prst="rect">
            <a:avLst/>
          </a:prstGeom>
          <a:noFill/>
        </p:spPr>
        <p:txBody>
          <a:bodyPr wrap="square" rtlCol="0">
            <a:spAutoFit/>
          </a:bodyPr>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5</a:t>
            </a:r>
            <a:r>
              <a:rPr lang="zh-CN" altLang="en-US" sz="3600" b="1">
                <a:latin typeface="Times New Roman" panose="02020603050405020304" charset="0"/>
                <a:ea typeface="宋体" panose="02010600030101010101" pitchFamily="2" charset="-122"/>
                <a:cs typeface="Times New Roman" panose="02020603050405020304" charset="0"/>
              </a:rPr>
              <a:t>.</a:t>
            </a:r>
            <a:r>
              <a:rPr lang="zh-CN" altLang="en-US" sz="3600" b="1">
                <a:latin typeface="宋体" panose="02010600030101010101" pitchFamily="2" charset="-122"/>
                <a:ea typeface="宋体" panose="02010600030101010101" pitchFamily="2" charset="-122"/>
                <a:cs typeface="宋体" panose="02010600030101010101" pitchFamily="2" charset="-122"/>
              </a:rPr>
              <a:t>当我们兴致勃勃地游览时，我发现</a:t>
            </a:r>
            <a:r>
              <a:rPr lang="zh-CN" altLang="en-US" sz="3600" b="1">
                <a:latin typeface="Times New Roman" panose="02020603050405020304" charset="0"/>
                <a:ea typeface="宋体" panose="02010600030101010101" pitchFamily="2" charset="-122"/>
                <a:cs typeface="Times New Roman" panose="02020603050405020304" charset="0"/>
              </a:rPr>
              <a:t>Darren</a:t>
            </a:r>
            <a:r>
              <a:rPr lang="zh-CN" altLang="en-US" sz="3600" b="1">
                <a:latin typeface="宋体" panose="02010600030101010101" pitchFamily="2" charset="-122"/>
                <a:ea typeface="宋体" panose="02010600030101010101" pitchFamily="2" charset="-122"/>
                <a:cs typeface="宋体" panose="02010600030101010101" pitchFamily="2" charset="-122"/>
              </a:rPr>
              <a:t>不见了。</a:t>
            </a:r>
            <a:endParaRPr lang="zh-CN" altLang="en-US" sz="3600" b="1">
              <a:latin typeface="宋体" panose="02010600030101010101" pitchFamily="2" charset="-122"/>
              <a:ea typeface="宋体" panose="02010600030101010101" pitchFamily="2" charset="-122"/>
              <a:cs typeface="宋体" panose="02010600030101010101" pitchFamily="2" charset="-122"/>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While we were ___________________</a:t>
            </a:r>
            <a:r>
              <a:rPr lang="zh-CN" altLang="en-US" sz="3600" b="1">
                <a:latin typeface="Times New Roman" panose="02020603050405020304" charset="0"/>
                <a:ea typeface="宋体" panose="02010600030101010101" pitchFamily="2" charset="-122"/>
                <a:cs typeface="Times New Roman" panose="02020603050405020304" charset="0"/>
              </a:rPr>
              <a:t>,</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6000"/>
              </a:lnSpc>
            </a:pPr>
            <a:r>
              <a:rPr lang="en-US" altLang="zh-CN" sz="3600" b="1">
                <a:latin typeface="Times New Roman" panose="02020603050405020304" charset="0"/>
                <a:ea typeface="宋体" panose="02010600030101010101" pitchFamily="2" charset="-122"/>
                <a:cs typeface="Times New Roman" panose="02020603050405020304" charset="0"/>
              </a:rPr>
              <a:t>I found that Darren _______________.</a:t>
            </a:r>
            <a:endParaRPr lang="zh-CN" altLang="en-US" sz="3600" b="1">
              <a:latin typeface="Times New Roman" panose="02020603050405020304" charset="0"/>
              <a:ea typeface="宋体" panose="02010600030101010101" pitchFamily="2" charset="-122"/>
              <a:cs typeface="Times New Roman" panose="02020603050405020304" charset="0"/>
            </a:endParaRPr>
          </a:p>
          <a:p>
            <a:pPr fontAlgn="auto">
              <a:lnSpc>
                <a:spcPts val="5000"/>
              </a:lnSpc>
            </a:pPr>
            <a:endParaRPr lang="en-US" altLang="zh-CN" sz="3600" b="1">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1169035" y="2125345"/>
            <a:ext cx="8432165" cy="1630045"/>
          </a:xfrm>
          <a:prstGeom prst="rect">
            <a:avLst/>
          </a:prstGeom>
          <a:noFill/>
        </p:spPr>
        <p:txBody>
          <a:bodyPr wrap="square" rtlCol="0">
            <a:spAutoFit/>
          </a:bodyPr>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having fun exploring</a:t>
            </a:r>
            <a:endParaRPr sz="3600" b="1">
              <a:solidFill>
                <a:srgbClr val="FF0000"/>
              </a:solidFill>
              <a:latin typeface="Times New Roman" panose="02020603050405020304" charset="0"/>
              <a:cs typeface="Times New Roman" panose="02020603050405020304" charset="0"/>
            </a:endParaRPr>
          </a:p>
          <a:p>
            <a:pPr fontAlgn="auto">
              <a:lnSpc>
                <a:spcPts val="6000"/>
              </a:lnSpc>
            </a:pPr>
            <a:r>
              <a:rPr lang="en-US" sz="3600" b="1">
                <a:solidFill>
                  <a:srgbClr val="FF0000"/>
                </a:solidFill>
                <a:latin typeface="Times New Roman" panose="02020603050405020304" charset="0"/>
                <a:cs typeface="Times New Roman" panose="02020603050405020304" charset="0"/>
              </a:rPr>
              <a:t>                                  </a:t>
            </a:r>
            <a:r>
              <a:rPr sz="3600" b="1">
                <a:solidFill>
                  <a:srgbClr val="FF0000"/>
                </a:solidFill>
                <a:latin typeface="Times New Roman" panose="02020603050405020304" charset="0"/>
                <a:cs typeface="Times New Roman" panose="02020603050405020304" charset="0"/>
              </a:rPr>
              <a:t>was/got lost</a:t>
            </a:r>
            <a:endParaRPr sz="3600" b="1">
              <a:solidFill>
                <a:srgbClr val="FF0000"/>
              </a:solidFill>
              <a:latin typeface="Times New Roman" panose="02020603050405020304" charset="0"/>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378460" y="1139190"/>
            <a:ext cx="11270615" cy="4579620"/>
          </a:xfrm>
          <a:prstGeom prst="rect">
            <a:avLst/>
          </a:prstGeom>
          <a:noFill/>
        </p:spPr>
        <p:txBody>
          <a:bodyPr wrap="square" rtlCol="0" anchor="t">
            <a:spAutoFit/>
          </a:bodyPr>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★时间状语从句</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711200" fontAlgn="auto">
              <a:lnSpc>
                <a:spcPts val="5000"/>
              </a:lnSpc>
              <a:extLst>
                <a:ext uri="{35155182-B16C-46BC-9424-99874614C6A1}">
                  <wpsdc:indentchars xmlns:wpsdc="http://www.wps.cn/officeDocument/2017/drawingmlCustomData" val="200" checksum="3773799597"/>
                </a:ext>
              </a:extLst>
            </a:pPr>
            <a:r>
              <a:rPr sz="2800" b="1" dirty="0" smtClean="0">
                <a:latin typeface="Times New Roman" panose="02020603050405020304" charset="0"/>
                <a:ea typeface="宋体" panose="02010600030101010101" pitchFamily="2" charset="-122"/>
                <a:cs typeface="Times New Roman" panose="02020603050405020304" charset="0"/>
                <a:sym typeface="+mn-ea"/>
              </a:rPr>
              <a:t>(A)根据所学知识， 将横线上的内容补充完整。</a:t>
            </a:r>
            <a:endParaRPr sz="28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时间状语从句在句子中充当时间状语，可位于主句之前或主句之后。位于主句之前时，常用逗号与主句隔开。引导时间状语从句的从属连词有：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1. when和while</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764540"/>
            <a:ext cx="11270615" cy="5220970"/>
          </a:xfrm>
          <a:prstGeom prst="rect">
            <a:avLst/>
          </a:prstGeom>
          <a:noFill/>
        </p:spPr>
        <p:txBody>
          <a:bodyPr wrap="square" rtlCol="0" anchor="t">
            <a:spAutoFit/>
          </a:bodyPr>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●when引</a:t>
            </a:r>
            <a:r>
              <a:rPr sz="3600" b="1" dirty="0" smtClean="0">
                <a:latin typeface="宋体" panose="02010600030101010101" pitchFamily="2" charset="-122"/>
                <a:ea typeface="宋体" panose="02010600030101010101" pitchFamily="2" charset="-122"/>
                <a:cs typeface="宋体" panose="02010600030101010101" pitchFamily="2" charset="-122"/>
                <a:sym typeface="+mn-ea"/>
              </a:rPr>
              <a:t>导时间状语从句时表示“当……时”， 其动作既可和主句同时发生， 也可以在主句的动作之前或之后发生，在从句中既可用</a:t>
            </a:r>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 ______ </a:t>
            </a:r>
            <a:r>
              <a:rPr sz="3600" b="1" dirty="0" smtClean="0">
                <a:latin typeface="宋体" panose="02010600030101010101" pitchFamily="2" charset="-122"/>
                <a:ea typeface="宋体" panose="02010600030101010101" pitchFamily="2" charset="-122"/>
                <a:cs typeface="宋体" panose="02010600030101010101" pitchFamily="2" charset="-122"/>
                <a:sym typeface="+mn-ea"/>
              </a:rPr>
              <a:t>性动词也可用   </a:t>
            </a:r>
            <a:r>
              <a:rPr lang="en-US" sz="3600" b="1" dirty="0" smtClean="0">
                <a:latin typeface="宋体" panose="02010600030101010101" pitchFamily="2" charset="-122"/>
                <a:ea typeface="宋体" panose="02010600030101010101" pitchFamily="2" charset="-122"/>
                <a:cs typeface="宋体" panose="02010600030101010101" pitchFamily="2" charset="-122"/>
                <a:sym typeface="+mn-ea"/>
              </a:rPr>
              <a:t>_______ </a:t>
            </a:r>
            <a:r>
              <a:rPr sz="3600" b="1" dirty="0" smtClean="0">
                <a:latin typeface="宋体" panose="02010600030101010101" pitchFamily="2" charset="-122"/>
                <a:ea typeface="宋体" panose="02010600030101010101" pitchFamily="2" charset="-122"/>
                <a:cs typeface="宋体" panose="02010600030101010101" pitchFamily="2" charset="-122"/>
                <a:sym typeface="+mn-ea"/>
              </a:rPr>
              <a:t>性动词。如： </a:t>
            </a:r>
            <a:endParaRPr sz="3600" b="1" dirty="0" smtClean="0">
              <a:latin typeface="宋体" panose="02010600030101010101" pitchFamily="2" charset="-122"/>
              <a:ea typeface="宋体" panose="02010600030101010101" pitchFamily="2" charset="-122"/>
              <a:cs typeface="宋体" panose="02010600030101010101" pitchFamily="2" charset="-122"/>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My father was reading a newspaper when I arrived home.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When I was doing my homework,  my mother came into my room.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269480" y="1991360"/>
            <a:ext cx="184213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延续</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664210" y="2636520"/>
            <a:ext cx="1842135" cy="645160"/>
          </a:xfrm>
          <a:prstGeom prst="rect">
            <a:avLst/>
          </a:prstGeom>
          <a:noFill/>
        </p:spPr>
        <p:txBody>
          <a:bodyPr wrap="square" rtlCol="0">
            <a:spAutoFit/>
          </a:bodyPr>
          <a:p>
            <a:r>
              <a:rPr lang="zh-CN" altLang="en-US" sz="3600" b="1">
                <a:solidFill>
                  <a:srgbClr val="FF0000"/>
                </a:solidFill>
                <a:latin typeface="宋体" panose="02010600030101010101" pitchFamily="2" charset="-122"/>
                <a:ea typeface="宋体" panose="02010600030101010101" pitchFamily="2" charset="-122"/>
                <a:cs typeface="Times New Roman" panose="02020603050405020304" charset="0"/>
              </a:rPr>
              <a:t>非</a:t>
            </a:r>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延续</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p:cNvSpPr/>
          <p:nvPr/>
        </p:nvSpPr>
        <p:spPr>
          <a:xfrm>
            <a:off x="308610" y="302895"/>
            <a:ext cx="2331720" cy="461645"/>
          </a:xfrm>
          <a:prstGeom prst="roundRect">
            <a:avLst>
              <a:gd name="adj" fmla="val 50000"/>
            </a:avLst>
          </a:prstGeom>
          <a:solidFill>
            <a:srgbClr val="C00000"/>
          </a:solidFill>
          <a:ln>
            <a:noFill/>
          </a:ln>
          <a:effectLst>
            <a:outerShdw blurRad="279400" dist="381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 name="文本框 2"/>
          <p:cNvSpPr txBox="1"/>
          <p:nvPr/>
        </p:nvSpPr>
        <p:spPr>
          <a:xfrm>
            <a:off x="461010" y="989965"/>
            <a:ext cx="11270615" cy="3938270"/>
          </a:xfrm>
          <a:prstGeom prst="rect">
            <a:avLst/>
          </a:prstGeom>
          <a:noFill/>
        </p:spPr>
        <p:txBody>
          <a:bodyPr wrap="square" rtlCol="0" anchor="t">
            <a:spAutoFit/>
          </a:bodyPr>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●while引导时间状语从句时表示 </a:t>
            </a:r>
            <a:r>
              <a:rPr sz="3600" b="1" dirty="0" smtClean="0">
                <a:latin typeface="宋体" panose="02010600030101010101" pitchFamily="2" charset="-122"/>
                <a:ea typeface="宋体" panose="02010600030101010101" pitchFamily="2" charset="-122"/>
                <a:cs typeface="宋体" panose="02010600030101010101" pitchFamily="2" charset="-122"/>
                <a:sym typeface="+mn-ea"/>
              </a:rPr>
              <a:t>“在……期间”</a:t>
            </a:r>
            <a:r>
              <a:rPr sz="3600" b="1" dirty="0" smtClean="0">
                <a:latin typeface="Times New Roman" panose="02020603050405020304" charset="0"/>
                <a:ea typeface="宋体" panose="02010600030101010101" pitchFamily="2" charset="-122"/>
                <a:cs typeface="Times New Roman" panose="02020603050405020304" charset="0"/>
                <a:sym typeface="+mn-ea"/>
              </a:rPr>
              <a:t>， 它强调主句的动作和从句的动作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______</a:t>
            </a:r>
            <a:r>
              <a:rPr sz="3600" b="1" dirty="0" smtClean="0">
                <a:latin typeface="Times New Roman" panose="02020603050405020304" charset="0"/>
                <a:ea typeface="宋体" panose="02010600030101010101" pitchFamily="2" charset="-122"/>
                <a:cs typeface="Times New Roman" panose="02020603050405020304" charset="0"/>
                <a:sym typeface="+mn-ea"/>
              </a:rPr>
              <a:t> 持续地进行或主句动作是在从句动作进行期间发生的。while引导的时间状语从句中的谓语动词必须是 </a:t>
            </a:r>
            <a:r>
              <a:rPr lang="en-US" sz="3600" b="1" dirty="0" smtClean="0">
                <a:latin typeface="Times New Roman" panose="02020603050405020304" charset="0"/>
                <a:ea typeface="宋体" panose="02010600030101010101" pitchFamily="2" charset="-122"/>
                <a:cs typeface="Times New Roman" panose="02020603050405020304" charset="0"/>
                <a:sym typeface="+mn-ea"/>
              </a:rPr>
              <a:t>_____</a:t>
            </a:r>
            <a:r>
              <a:rPr sz="3600" b="1" dirty="0" smtClean="0">
                <a:latin typeface="Times New Roman" panose="02020603050405020304" charset="0"/>
                <a:ea typeface="宋体" panose="02010600030101010101" pitchFamily="2" charset="-122"/>
                <a:cs typeface="Times New Roman" panose="02020603050405020304" charset="0"/>
                <a:sym typeface="+mn-ea"/>
              </a:rPr>
              <a:t> 性动词。如： </a:t>
            </a:r>
            <a:endParaRPr sz="3600" b="1" dirty="0" smtClean="0">
              <a:latin typeface="Times New Roman" panose="02020603050405020304" charset="0"/>
              <a:ea typeface="宋体" panose="02010600030101010101" pitchFamily="2" charset="-122"/>
              <a:cs typeface="Times New Roman" panose="02020603050405020304" charset="0"/>
              <a:sym typeface="+mn-ea"/>
            </a:endParaRPr>
          </a:p>
          <a:p>
            <a:pPr indent="914400" fontAlgn="auto">
              <a:lnSpc>
                <a:spcPts val="5000"/>
              </a:lnSpc>
              <a:extLst>
                <a:ext uri="{35155182-B16C-46BC-9424-99874614C6A1}">
                  <wpsdc:indentchars xmlns:wpsdc="http://www.wps.cn/officeDocument/2017/drawingmlCustomData" val="200" checksum="797548545"/>
                </a:ext>
              </a:extLst>
            </a:pPr>
            <a:r>
              <a:rPr sz="3600" b="1" dirty="0" smtClean="0">
                <a:latin typeface="Times New Roman" panose="02020603050405020304" charset="0"/>
                <a:ea typeface="宋体" panose="02010600030101010101" pitchFamily="2" charset="-122"/>
                <a:cs typeface="Times New Roman" panose="02020603050405020304" charset="0"/>
                <a:sym typeface="+mn-ea"/>
              </a:rPr>
              <a:t>While Kate was reading,  her brother was playing with his toys.</a:t>
            </a:r>
            <a:endParaRPr sz="3600" b="1" dirty="0" smtClean="0">
              <a:latin typeface="Times New Roman" panose="02020603050405020304" charset="0"/>
              <a:ea typeface="宋体" panose="02010600030101010101" pitchFamily="2" charset="-122"/>
              <a:cs typeface="Times New Roman" panose="02020603050405020304" charset="0"/>
              <a:sym typeface="+mn-ea"/>
            </a:endParaRPr>
          </a:p>
        </p:txBody>
      </p:sp>
      <p:sp>
        <p:nvSpPr>
          <p:cNvPr id="6" name="文本框 5"/>
          <p:cNvSpPr txBox="1"/>
          <p:nvPr/>
        </p:nvSpPr>
        <p:spPr>
          <a:xfrm>
            <a:off x="378460" y="302895"/>
            <a:ext cx="2127885" cy="460375"/>
          </a:xfrm>
          <a:prstGeom prst="rect">
            <a:avLst/>
          </a:prstGeom>
          <a:noFill/>
        </p:spPr>
        <p:txBody>
          <a:bodyPr wrap="square" rtlCol="0">
            <a:spAutoFit/>
          </a:bodyPr>
          <a:p>
            <a:pPr algn="dist"/>
            <a:r>
              <a:rPr lang="zh-CN" altLang="en-US" sz="2400" b="1" dirty="0">
                <a:solidFill>
                  <a:schemeClr val="bg2"/>
                </a:solidFill>
                <a:latin typeface="微软雅黑" panose="020B0503020204020204" pitchFamily="34" charset="-122"/>
                <a:ea typeface="微软雅黑" panose="020B0503020204020204" pitchFamily="34" charset="-122"/>
                <a:sym typeface="+mn-ea"/>
              </a:rPr>
              <a:t>三、重点</a:t>
            </a:r>
            <a:r>
              <a:rPr lang="zh-CN" altLang="en-US" sz="2400" b="1" dirty="0">
                <a:solidFill>
                  <a:schemeClr val="bg2"/>
                </a:solidFill>
                <a:latin typeface="微软雅黑" panose="020B0503020204020204" pitchFamily="34" charset="-122"/>
                <a:ea typeface="微软雅黑" panose="020B0503020204020204" pitchFamily="34" charset="-122"/>
                <a:sym typeface="+mn-ea"/>
              </a:rPr>
              <a:t>语法。</a:t>
            </a:r>
            <a:endParaRPr lang="zh-CN" altLang="en-US" sz="2400" b="1" dirty="0">
              <a:solidFill>
                <a:schemeClr val="bg2"/>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7216140" y="1689100"/>
            <a:ext cx="184213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同时</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
        <p:nvSpPr>
          <p:cNvPr id="2" name="文本框 1"/>
          <p:cNvSpPr txBox="1"/>
          <p:nvPr/>
        </p:nvSpPr>
        <p:spPr>
          <a:xfrm>
            <a:off x="7506970" y="2938780"/>
            <a:ext cx="1842135" cy="645160"/>
          </a:xfrm>
          <a:prstGeom prst="rect">
            <a:avLst/>
          </a:prstGeom>
          <a:noFill/>
        </p:spPr>
        <p:txBody>
          <a:bodyPr wrap="square" rtlCol="0">
            <a:spAutoFit/>
          </a:bodyPr>
          <a:p>
            <a:r>
              <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rPr>
              <a:t>延续</a:t>
            </a:r>
            <a:endParaRPr lang="en-US" altLang="zh-CN" sz="3600" b="1">
              <a:solidFill>
                <a:srgbClr val="FF0000"/>
              </a:solidFill>
              <a:latin typeface="宋体" panose="02010600030101010101" pitchFamily="2" charset="-122"/>
              <a:ea typeface="宋体" panose="02010600030101010101" pitchFamily="2" charset="-122"/>
              <a:cs typeface="Times New Roman" panose="0202060305040502030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wm#"/>
  <p:tag name="KSO_WM_TEMPLATE_CATEGORY" val="custom"/>
  <p:tag name="KSO_WM_TEMPLATE_INDEX" val="20205176"/>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wm#"/>
  <p:tag name="KSO_WM_TEMPLATE_CATEGORY" val="custom"/>
  <p:tag name="KSO_WM_TEMPLATE_INDEX" val="20205176"/>
</p:tagLst>
</file>

<file path=ppt/tags/tag10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8989</Words>
  <Application>WPS 演示</Application>
  <PresentationFormat>宽屏</PresentationFormat>
  <Paragraphs>429</Paragraphs>
  <Slides>45</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45</vt:i4>
      </vt:variant>
    </vt:vector>
  </HeadingPairs>
  <TitlesOfParts>
    <vt:vector size="56" baseType="lpstr">
      <vt:lpstr>Arial</vt:lpstr>
      <vt:lpstr>宋体</vt:lpstr>
      <vt:lpstr>Wingdings</vt:lpstr>
      <vt:lpstr>微软雅黑</vt:lpstr>
      <vt:lpstr>Wingdings</vt:lpstr>
      <vt:lpstr>思源黑体</vt:lpstr>
      <vt:lpstr>黑体</vt:lpstr>
      <vt:lpstr>Times New Roman</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City</cp:lastModifiedBy>
  <cp:revision>863</cp:revision>
  <dcterms:created xsi:type="dcterms:W3CDTF">2019-06-19T02:08:00Z</dcterms:created>
  <dcterms:modified xsi:type="dcterms:W3CDTF">2022-01-14T09:27:40Z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DA854E076F454A268372EF3349D0905B</vt:lpwstr>
  </property>
</Properties>
</file>