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11" r:id="rId3"/>
    <p:sldId id="439" r:id="rId4"/>
    <p:sldId id="492" r:id="rId5"/>
    <p:sldId id="461" r:id="rId6"/>
    <p:sldId id="462" r:id="rId7"/>
    <p:sldId id="570" r:id="rId8"/>
    <p:sldId id="571" r:id="rId9"/>
    <p:sldId id="463" r:id="rId10"/>
    <p:sldId id="465" r:id="rId11"/>
    <p:sldId id="536" r:id="rId13"/>
    <p:sldId id="421" r:id="rId14"/>
    <p:sldId id="430" r:id="rId15"/>
    <p:sldId id="431" r:id="rId16"/>
    <p:sldId id="432" r:id="rId17"/>
    <p:sldId id="433" r:id="rId18"/>
    <p:sldId id="467" r:id="rId19"/>
    <p:sldId id="468" r:id="rId20"/>
    <p:sldId id="469" r:id="rId21"/>
    <p:sldId id="470" r:id="rId22"/>
    <p:sldId id="471" r:id="rId23"/>
    <p:sldId id="452" r:id="rId24"/>
    <p:sldId id="453" r:id="rId25"/>
    <p:sldId id="454" r:id="rId26"/>
    <p:sldId id="455" r:id="rId27"/>
    <p:sldId id="456" r:id="rId28"/>
    <p:sldId id="497" r:id="rId29"/>
    <p:sldId id="498" r:id="rId30"/>
    <p:sldId id="483" r:id="rId31"/>
    <p:sldId id="572" r:id="rId32"/>
    <p:sldId id="540" r:id="rId33"/>
    <p:sldId id="573" r:id="rId34"/>
    <p:sldId id="488" r:id="rId35"/>
    <p:sldId id="546" r:id="rId36"/>
    <p:sldId id="547" r:id="rId37"/>
    <p:sldId id="549" r:id="rId38"/>
    <p:sldId id="410"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07"/>
        <p:guide pos="386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69135"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期中复习六</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模块六</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三章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378460" y="764540"/>
            <a:ext cx="1072134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(每条横线不限词数。) </a:t>
            </a:r>
            <a:endParaRPr sz="24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3</a:t>
            </a:r>
            <a:r>
              <a:rPr sz="3600" b="1" dirty="0" smtClean="0">
                <a:latin typeface="Times New Roman" panose="02020603050405020304" charset="0"/>
                <a:ea typeface="宋体" panose="02010600030101010101" pitchFamily="2" charset="-122"/>
                <a:cs typeface="Times New Roman" panose="02020603050405020304" charset="0"/>
                <a:sym typeface="+mn-ea"/>
              </a:rPr>
              <a:t>. 如果我有台电脑， 我就会在互联网上学习。</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 ,  I’ll study on the Internet.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4</a:t>
            </a:r>
            <a:r>
              <a:rPr sz="3600" b="1" dirty="0" smtClean="0">
                <a:latin typeface="Times New Roman" panose="02020603050405020304" charset="0"/>
                <a:ea typeface="宋体" panose="02010600030101010101" pitchFamily="2" charset="-122"/>
                <a:cs typeface="Times New Roman" panose="02020603050405020304" charset="0"/>
                <a:sym typeface="+mn-ea"/>
              </a:rPr>
              <a:t>. 如果你上学迟到， 老师会很生气。</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If you _________________ , the teacher____________.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706245" y="3811905"/>
            <a:ext cx="939355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are late for school                          will be angry</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657225" y="2258060"/>
            <a:ext cx="454342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If I have a computer</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050290" y="986790"/>
            <a:ext cx="1012952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a:t>
            </a:r>
            <a:r>
              <a:rPr sz="3600" b="1" dirty="0" smtClean="0">
                <a:latin typeface="Times New Roman" panose="02020603050405020304" charset="0"/>
                <a:ea typeface="宋体" panose="02010600030101010101" pitchFamily="2" charset="-122"/>
                <a:cs typeface="Times New Roman" panose="02020603050405020304" charset="0"/>
                <a:sym typeface="+mn-ea"/>
              </a:rPr>
              <a:t>the hard work of the scientists,  it’s not possible for the three men to travel into space.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With</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Without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No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160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8380" y="1062355"/>
            <a:ext cx="10672445"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Students should</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what their teacher says in class.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keep away from</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take care of</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pay attention to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668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7940" y="1145540"/>
            <a:ext cx="9596120"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Beijing is</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the northeast of China and Japan is</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the east of China.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in; in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in; to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to; in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507490" y="13582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3015" y="1386840"/>
            <a:ext cx="9571355"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Car drivers must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when they pass schools to avoid（避免） accidents.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slow down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put down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look down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54150" y="15811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681730"/>
          </a:xfrm>
          <a:prstGeom prst="rect">
            <a:avLst/>
          </a:prstGeom>
          <a:noFill/>
        </p:spPr>
        <p:txBody>
          <a:bodyPr wrap="square" rtlCol="0" anchor="t">
            <a:spAutoFit/>
          </a:bodyPr>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)5. If I</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a:t>
            </a:r>
            <a:r>
              <a:rPr sz="3600" b="1" dirty="0" smtClean="0">
                <a:latin typeface="Times New Roman" panose="02020603050405020304" charset="0"/>
                <a:ea typeface="宋体" panose="02010600030101010101" pitchFamily="2" charset="-122"/>
                <a:cs typeface="Times New Roman" panose="02020603050405020304" charset="0"/>
                <a:sym typeface="+mn-ea"/>
              </a:rPr>
              <a:t>tomorrow,  I’ll pay a visit to Fuzhou National Forest Park.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has time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will have time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have time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2395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49972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—Shall we go boating,  Tina?</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—Are you</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The highest temperature is only 4℃ today.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 careless                 B. crazy                  C. ready.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7600" y="11887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—Cats are the cutest animals of all</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Dogs are much cuter.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 agree with you</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I disagree with you</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I’d love to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46030"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a:t>
            </a:r>
            <a:r>
              <a:rPr sz="3600" b="1" dirty="0" smtClean="0">
                <a:latin typeface="Times New Roman" panose="02020603050405020304" charset="0"/>
                <a:ea typeface="宋体" panose="02010600030101010101" pitchFamily="2" charset="-122"/>
                <a:cs typeface="Times New Roman" panose="02020603050405020304" charset="0"/>
                <a:sym typeface="+mn-ea"/>
              </a:rPr>
              <a:t>. Though it was late at night,  my father still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working on the computer.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A. went on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B. put 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C. tried on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A car is coming!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—Uh</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oh! How dangerous! It almost hit me.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Look 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Look out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Look after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9610" y="1042670"/>
            <a:ext cx="11068685" cy="4772025"/>
          </a:xfrm>
          <a:prstGeom prst="rect">
            <a:avLst/>
          </a:prstGeom>
          <a:noFill/>
        </p:spPr>
        <p:txBody>
          <a:bodyPr wrap="square" rtlCol="0">
            <a:spAutoFit/>
          </a:bodyPr>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1. </a:t>
            </a:r>
            <a:r>
              <a:rPr sz="3600" b="1">
                <a:latin typeface="Times New Roman" panose="02020603050405020304" charset="0"/>
                <a:ea typeface="宋体" panose="02010600030101010101" pitchFamily="2" charset="-122"/>
                <a:cs typeface="Times New Roman" panose="02020603050405020304" charset="0"/>
              </a:rPr>
              <a:t>It’s not easy having a friendship when you live at</a:t>
            </a:r>
            <a:r>
              <a:rPr lang="en-US" sz="3600" b="1">
                <a:latin typeface="Times New Roman" panose="02020603050405020304" charset="0"/>
                <a:ea typeface="宋体" panose="02010600030101010101" pitchFamily="2" charset="-122"/>
                <a:cs typeface="Times New Roman" panose="02020603050405020304" charset="0"/>
              </a:rPr>
              <a:t>__________</a:t>
            </a:r>
            <a:r>
              <a:rPr sz="3600" b="1">
                <a:latin typeface="Times New Roman" panose="02020603050405020304" charset="0"/>
                <a:ea typeface="宋体" panose="02010600030101010101" pitchFamily="2" charset="-122"/>
                <a:cs typeface="Times New Roman" panose="02020603050405020304" charset="0"/>
              </a:rPr>
              <a:t>/ˈɒpəzɪt/ ends of the country</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2. </a:t>
            </a:r>
            <a:r>
              <a:rPr sz="3600" b="1">
                <a:latin typeface="Times New Roman" panose="02020603050405020304" charset="0"/>
                <a:ea typeface="宋体" panose="02010600030101010101" pitchFamily="2" charset="-122"/>
                <a:cs typeface="Times New Roman" panose="02020603050405020304" charset="0"/>
              </a:rPr>
              <a:t>The police were worried about the</a:t>
            </a:r>
            <a:r>
              <a:rPr lang="en-US" sz="3600" b="1">
                <a:latin typeface="Times New Roman" panose="02020603050405020304" charset="0"/>
                <a:ea typeface="宋体" panose="02010600030101010101" pitchFamily="2" charset="-122"/>
                <a:cs typeface="Times New Roman" panose="02020603050405020304" charset="0"/>
              </a:rPr>
              <a:t>_______</a:t>
            </a:r>
            <a:r>
              <a:rPr sz="3600" b="1">
                <a:latin typeface="Times New Roman" panose="02020603050405020304" charset="0"/>
                <a:ea typeface="宋体" panose="02010600030101010101" pitchFamily="2" charset="-122"/>
                <a:cs typeface="Times New Roman" panose="02020603050405020304" charset="0"/>
              </a:rPr>
              <a:t>(safe) of the missing boy</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3. </a:t>
            </a:r>
            <a:r>
              <a:rPr sz="3600" b="1">
                <a:latin typeface="Times New Roman" panose="02020603050405020304" charset="0"/>
                <a:ea typeface="宋体" panose="02010600030101010101" pitchFamily="2" charset="-122"/>
                <a:cs typeface="Times New Roman" panose="02020603050405020304" charset="0"/>
              </a:rPr>
              <a:t>In cities,  cars and buses can cause much air</a:t>
            </a:r>
            <a:r>
              <a:rPr lang="en-US" sz="3600" b="1">
                <a:latin typeface="Times New Roman" panose="02020603050405020304" charset="0"/>
                <a:ea typeface="宋体" panose="02010600030101010101" pitchFamily="2" charset="-122"/>
                <a:cs typeface="Times New Roman" panose="02020603050405020304" charset="0"/>
              </a:rPr>
              <a:t>________</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1402715" y="192405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opposite</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7974965" y="2788285"/>
            <a:ext cx="162941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safety</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9778365" y="4204335"/>
            <a:ext cx="197993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pollution</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3300" y="935990"/>
            <a:ext cx="1008380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 —I heard that over 300 people lost their life in the 7.20 Henan rainstorm.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I think so.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I’m sorry to hear that.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That’s all right.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11633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09440" y="3570605"/>
            <a:ext cx="555688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1. among</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71980" y="4495165"/>
            <a:ext cx="971105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Jessica is the shortest among the three girls.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409440" y="765175"/>
            <a:ext cx="2823845" cy="280543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45255" y="3543300"/>
            <a:ext cx="492315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2</a:t>
            </a:r>
            <a:r>
              <a:rPr sz="3600" b="1">
                <a:latin typeface="Times New Roman" panose="02020603050405020304" charset="0"/>
                <a:ea typeface="宋体" panose="02010600030101010101" pitchFamily="2" charset="-122"/>
                <a:cs typeface="Times New Roman" panose="02020603050405020304" charset="0"/>
                <a:sym typeface="+mn-ea"/>
              </a:rPr>
              <a:t>. should, rule，when</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06675" y="4467860"/>
            <a:ext cx="752919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People/They should obey the traffic rules when crossing the road.</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705985" y="764540"/>
            <a:ext cx="2779395" cy="277939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92625" y="3904615"/>
            <a:ext cx="2745740"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be hurt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22680" y="4829175"/>
            <a:ext cx="1058608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Some people/They were hurt in the traffic accident.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96740" y="1081405"/>
            <a:ext cx="2841625" cy="282321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05580" y="3610610"/>
            <a:ext cx="4974590"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4. good,  environment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22325" y="4693920"/>
            <a:ext cx="1086040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Bicycle riding/Cycling is good for the environment.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653915" y="764540"/>
            <a:ext cx="2884170" cy="284607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52900" y="3465195"/>
            <a:ext cx="431736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5. if,  tomorrow</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55700" y="4236085"/>
            <a:ext cx="10311130"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If it’s fine tomorrow, they will go for a picnic./</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kids will have a picnic if it’s fine tomorrow.</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60545" y="881380"/>
            <a:ext cx="2776220" cy="27400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985" y="764540"/>
            <a:ext cx="11454130" cy="5798185"/>
          </a:xfrm>
          <a:prstGeom prst="rect">
            <a:avLst/>
          </a:prstGeom>
          <a:noFill/>
        </p:spPr>
        <p:txBody>
          <a:bodyPr wrap="square" rtlCol="0">
            <a:spAutoFit/>
          </a:bodyPr>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1. 朋友生病打电话向你求助， 你想建议他立刻打120， 可以这样说：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2. 你想提醒爸爸开车时要注意周围的交通， 可以这样说：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Dad, you should _______________________________ when driving.</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3. 你想知道外公去钓鱼的频率， 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Grandpa, _________________________________?</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40715" y="2014855"/>
            <a:ext cx="10718165" cy="3938270"/>
          </a:xfrm>
          <a:prstGeom prst="rect">
            <a:avLst/>
          </a:prstGeom>
          <a:noFill/>
        </p:spPr>
        <p:txBody>
          <a:bodyPr wrap="square" rtlCol="0">
            <a:spAutoFit/>
          </a:bodyPr>
          <a:p>
            <a:pPr fontAlgn="auto">
              <a:lnSpc>
                <a:spcPts val="5000"/>
              </a:lnSpc>
            </a:pPr>
            <a:r>
              <a:rPr sz="3600" b="1">
                <a:solidFill>
                  <a:srgbClr val="FF0000"/>
                </a:solidFill>
                <a:latin typeface="Times New Roman" panose="02020603050405020304" charset="0"/>
                <a:cs typeface="Times New Roman" panose="02020603050405020304" charset="0"/>
              </a:rPr>
              <a:t>You should call 120 at once</a:t>
            </a:r>
            <a:endParaRPr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lang="zh-CN" altLang="en-US" sz="3600" b="1">
                <a:solidFill>
                  <a:srgbClr val="FF0000"/>
                </a:solidFill>
                <a:latin typeface="Times New Roman" panose="02020603050405020304" charset="0"/>
                <a:cs typeface="Times New Roman" panose="02020603050405020304" charset="0"/>
              </a:rPr>
              <a:t>                          pay attention to the traffic around you</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a:p>
            <a:pPr fontAlgn="auto">
              <a:lnSpc>
                <a:spcPts val="5000"/>
              </a:lnSpc>
            </a:pP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how often do you go fishing</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3405" y="764540"/>
            <a:ext cx="11002010" cy="4964430"/>
          </a:xfrm>
          <a:prstGeom prst="rect">
            <a:avLst/>
          </a:prstGeom>
          <a:noFill/>
        </p:spPr>
        <p:txBody>
          <a:bodyPr wrap="square" rtlCol="0">
            <a:spAutoFit/>
          </a:bodyPr>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4. 你想告诉弟弟如果认真就能通过考试， 可以这样说：</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If ____________________________________________.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5. 购物结束你想建议妈妈一起打车回家， 可以这样说：</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______________________________________________________________________________________________?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000"/>
              </a:lnSpc>
              <a:buNone/>
            </a:pP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000"/>
              </a:lnSpc>
              <a:buNone/>
            </a:pP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66825" y="1459865"/>
            <a:ext cx="9614535" cy="393827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you are careful (enough), you’ll pass the exam</a:t>
            </a:r>
            <a:endParaRPr sz="3600" b="1">
              <a:solidFill>
                <a:srgbClr val="FF0000"/>
              </a:solidFill>
              <a:latin typeface="Times New Roman" panose="02020603050405020304" charset="0"/>
              <a:cs typeface="Times New Roman" panose="02020603050405020304" charset="0"/>
            </a:endParaRPr>
          </a:p>
          <a:p>
            <a:pPr fontAlgn="auto">
              <a:lnSpc>
                <a:spcPts val="6000"/>
              </a:lnSpc>
            </a:pP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How about going home by taxi/                      How about taking a taxi home</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880" y="958215"/>
            <a:ext cx="10783570" cy="573405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One day when Juanita was playing in the attic(阁楼),  she saw a box in the </a:t>
            </a:r>
            <a:r>
              <a:rPr sz="3600" b="1" u="sng">
                <a:latin typeface="Times New Roman" panose="02020603050405020304" charset="0"/>
                <a:ea typeface="宋体" panose="02010600030101010101" pitchFamily="2" charset="-122"/>
                <a:cs typeface="Times New Roman" panose="02020603050405020304" charset="0"/>
                <a:sym typeface="+mn-ea"/>
              </a:rPr>
              <a:t>1           </a:t>
            </a:r>
            <a:r>
              <a:rPr sz="3600" b="1">
                <a:latin typeface="Times New Roman" panose="02020603050405020304" charset="0"/>
                <a:ea typeface="宋体" panose="02010600030101010101" pitchFamily="2" charset="-122"/>
                <a:cs typeface="Times New Roman" panose="02020603050405020304" charset="0"/>
                <a:sym typeface="+mn-ea"/>
              </a:rPr>
              <a:t>/ˈkɔːnə(r)/. Juanita brought </a:t>
            </a:r>
            <a:r>
              <a:rPr sz="3600" b="1" u="sng">
                <a:latin typeface="Times New Roman" panose="02020603050405020304" charset="0"/>
                <a:ea typeface="宋体" panose="02010600030101010101" pitchFamily="2" charset="-122"/>
                <a:cs typeface="Times New Roman" panose="02020603050405020304" charset="0"/>
                <a:sym typeface="+mn-ea"/>
              </a:rPr>
              <a:t>2        </a:t>
            </a:r>
            <a:r>
              <a:rPr sz="3600" b="1">
                <a:latin typeface="Times New Roman" panose="02020603050405020304" charset="0"/>
                <a:ea typeface="宋体" panose="02010600030101010101" pitchFamily="2" charset="-122"/>
                <a:cs typeface="Times New Roman" panose="02020603050405020304" charset="0"/>
                <a:sym typeface="+mn-ea"/>
              </a:rPr>
              <a:t>box over to the middle of the attic to see it more clearly. She opened it </a:t>
            </a:r>
            <a:r>
              <a:rPr sz="3600" b="1" u="sng">
                <a:latin typeface="Times New Roman" panose="02020603050405020304" charset="0"/>
                <a:ea typeface="宋体" panose="02010600030101010101" pitchFamily="2" charset="-122"/>
                <a:cs typeface="Times New Roman" panose="02020603050405020304" charset="0"/>
                <a:sym typeface="+mn-ea"/>
              </a:rPr>
              <a:t>3                </a:t>
            </a:r>
            <a:r>
              <a:rPr sz="3600" b="1">
                <a:latin typeface="Times New Roman" panose="02020603050405020304" charset="0"/>
                <a:ea typeface="宋体" panose="02010600030101010101" pitchFamily="2" charset="-122"/>
                <a:cs typeface="Times New Roman" panose="02020603050405020304" charset="0"/>
                <a:sym typeface="+mn-ea"/>
              </a:rPr>
              <a:t>(careful) and looked inside. Inside the box were some black and white photos. Most of them were of a small girl in a white dress. Her hair was braided(被编成辫).  There was a farmhouse </a:t>
            </a:r>
            <a:r>
              <a:rPr sz="3600" b="1" u="sng">
                <a:latin typeface="Times New Roman" panose="02020603050405020304" charset="0"/>
                <a:ea typeface="宋体" panose="02010600030101010101" pitchFamily="2" charset="-122"/>
                <a:cs typeface="Times New Roman" panose="02020603050405020304" charset="0"/>
                <a:sym typeface="+mn-ea"/>
              </a:rPr>
              <a:t>4               </a:t>
            </a:r>
            <a:r>
              <a:rPr sz="3600" b="1">
                <a:latin typeface="Times New Roman" panose="02020603050405020304" charset="0"/>
                <a:ea typeface="宋体" panose="02010600030101010101" pitchFamily="2" charset="-122"/>
                <a:cs typeface="Times New Roman" panose="02020603050405020304" charset="0"/>
                <a:sym typeface="+mn-ea"/>
              </a:rPr>
              <a:t>each picture</a:t>
            </a:r>
            <a:r>
              <a:rPr lang="en-US" sz="3600" b="1">
                <a:latin typeface="Times New Roman" panose="02020603050405020304" charset="0"/>
                <a:ea typeface="宋体" panose="02010600030101010101" pitchFamily="2" charset="-122"/>
                <a:cs typeface="Times New Roman" panose="02020603050405020304" charset="0"/>
                <a:sym typeface="+mn-ea"/>
              </a:rPr>
              <a:t>. In one photo</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u="sng">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31560" y="1656715"/>
            <a:ext cx="194627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corner</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2732405" y="2301875"/>
            <a:ext cx="109791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the</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6938010" y="2947035"/>
            <a:ext cx="195516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carefully</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4740275" y="5476875"/>
            <a:ext cx="139128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in</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985" y="958215"/>
            <a:ext cx="11417300" cy="5990590"/>
          </a:xfrm>
          <a:prstGeom prst="rect">
            <a:avLst/>
          </a:prstGeom>
          <a:noFill/>
        </p:spPr>
        <p:txBody>
          <a:bodyPr wrap="square" rtlCol="0">
            <a:spAutoFit/>
          </a:bodyPr>
          <a:p>
            <a:pPr indent="0" algn="just"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 there was even a horse. Juanita was very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_________</a:t>
            </a:r>
            <a:r>
              <a:rPr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/səˈpraɪzd/. The girl looked just like her! This was confusing (令人费解的). “I’ve never been to that house,” she thought when she was </a:t>
            </a:r>
            <a:r>
              <a:rPr sz="3600" b="1" u="sng">
                <a:latin typeface="Times New Roman" panose="02020603050405020304" charset="0"/>
                <a:ea typeface="宋体" panose="02010600030101010101" pitchFamily="2" charset="-122"/>
                <a:cs typeface="Times New Roman" panose="02020603050405020304" charset="0"/>
                <a:sym typeface="+mn-ea"/>
              </a:rPr>
              <a:t>6            </a:t>
            </a:r>
            <a:r>
              <a:rPr sz="3600" b="1">
                <a:latin typeface="Times New Roman" panose="02020603050405020304" charset="0"/>
                <a:ea typeface="宋体" panose="02010600030101010101" pitchFamily="2" charset="-122"/>
                <a:cs typeface="Times New Roman" panose="02020603050405020304" charset="0"/>
                <a:sym typeface="+mn-ea"/>
              </a:rPr>
              <a:t>(look) through the photos.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Then she went to her mom with those photos. “When did we visit a farm? And when did you braid my</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98330" y="1113155"/>
            <a:ext cx="243395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surprised</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6238875" y="3422650"/>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looking</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1355" y="1450340"/>
            <a:ext cx="10829925" cy="4002405"/>
          </a:xfrm>
          <a:prstGeom prst="rect">
            <a:avLst/>
          </a:prstGeom>
          <a:noFill/>
        </p:spPr>
        <p:txBody>
          <a:bodyPr wrap="square" rtlCol="0">
            <a:spAutoFit/>
          </a:bodyPr>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4</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Many factories</a:t>
            </a:r>
            <a:r>
              <a:rPr lang="en-US" sz="3600" b="1">
                <a:latin typeface="Times New Roman" panose="02020603050405020304" charset="0"/>
                <a:ea typeface="宋体" panose="02010600030101010101" pitchFamily="2" charset="-122"/>
                <a:cs typeface="Times New Roman" panose="02020603050405020304" charset="0"/>
              </a:rPr>
              <a:t>_________</a:t>
            </a:r>
            <a:r>
              <a:rPr sz="3600" b="1">
                <a:latin typeface="Times New Roman" panose="02020603050405020304" charset="0"/>
                <a:ea typeface="宋体" panose="02010600030101010101" pitchFamily="2" charset="-122"/>
                <a:cs typeface="Times New Roman" panose="02020603050405020304" charset="0"/>
              </a:rPr>
              <a:t>/ˈempti/ their waste(废料) into the river</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5</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 Fathers usually play a</a:t>
            </a:r>
            <a:r>
              <a:rPr lang="en-US" sz="3600" b="1">
                <a:latin typeface="Times New Roman" panose="02020603050405020304" charset="0"/>
                <a:ea typeface="宋体" panose="02010600030101010101" pitchFamily="2" charset="-122"/>
                <a:cs typeface="Times New Roman" panose="02020603050405020304" charset="0"/>
              </a:rPr>
              <a:t>_________</a:t>
            </a:r>
            <a:r>
              <a:rPr sz="3600" b="1">
                <a:latin typeface="Times New Roman" panose="02020603050405020304" charset="0"/>
                <a:ea typeface="宋体" panose="02010600030101010101" pitchFamily="2" charset="-122"/>
                <a:cs typeface="Times New Roman" panose="02020603050405020304" charset="0"/>
              </a:rPr>
              <a:t>(center) role in the family</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4348480" y="1591310"/>
            <a:ext cx="18046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empty</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5801360" y="3129280"/>
            <a:ext cx="178562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central</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880" y="958215"/>
            <a:ext cx="10587990" cy="5477510"/>
          </a:xfrm>
          <a:prstGeom prst="rect">
            <a:avLst/>
          </a:prstGeom>
          <a:noFill/>
        </p:spPr>
        <p:txBody>
          <a:bodyPr wrap="square" rtlCol="0">
            <a:spAutoFit/>
          </a:bodyPr>
          <a:p>
            <a:pPr indent="0" algn="just"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hair? And why don’t these pictures have any color?” Juanita asked a lot of </a:t>
            </a:r>
            <a:r>
              <a:rPr sz="3600" b="1" u="sng">
                <a:latin typeface="Times New Roman" panose="02020603050405020304" charset="0"/>
                <a:ea typeface="宋体" panose="02010600030101010101" pitchFamily="2" charset="-122"/>
                <a:cs typeface="Times New Roman" panose="02020603050405020304" charset="0"/>
                <a:sym typeface="+mn-ea"/>
              </a:rPr>
              <a:t>7                 </a:t>
            </a:r>
            <a:r>
              <a:rPr sz="3600" b="1">
                <a:latin typeface="Times New Roman" panose="02020603050405020304" charset="0"/>
                <a:ea typeface="宋体" panose="02010600030101010101" pitchFamily="2" charset="-122"/>
                <a:cs typeface="Times New Roman" panose="02020603050405020304" charset="0"/>
                <a:sym typeface="+mn-ea"/>
              </a:rPr>
              <a:t>(question).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Mom laughed,  “Oh,  these are photos of your grandmother</a:t>
            </a:r>
            <a:r>
              <a:rPr sz="3600" b="1" u="sng">
                <a:latin typeface="Times New Roman" panose="02020603050405020304" charset="0"/>
                <a:ea typeface="宋体" panose="02010600030101010101" pitchFamily="2" charset="-122"/>
                <a:cs typeface="Times New Roman" panose="02020603050405020304" charset="0"/>
                <a:sym typeface="+mn-ea"/>
              </a:rPr>
              <a:t> 8           </a:t>
            </a:r>
            <a:r>
              <a:rPr sz="3600" b="1">
                <a:latin typeface="Times New Roman" panose="02020603050405020304" charset="0"/>
                <a:ea typeface="宋体" panose="02010600030101010101" pitchFamily="2" charset="-122"/>
                <a:cs typeface="Times New Roman" panose="02020603050405020304" charset="0"/>
                <a:sym typeface="+mn-ea"/>
              </a:rPr>
              <a:t>she was a little girl. This was the farm where she lived in Mexico.”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“Wow!” said Juanita. “I guess I </a:t>
            </a:r>
            <a:r>
              <a:rPr sz="3600" b="1" u="sng">
                <a:latin typeface="Times New Roman" panose="02020603050405020304" charset="0"/>
                <a:ea typeface="宋体" panose="02010600030101010101" pitchFamily="2" charset="-122"/>
                <a:cs typeface="Times New Roman" panose="02020603050405020304" charset="0"/>
                <a:sym typeface="+mn-ea"/>
              </a:rPr>
              <a:t>9             </a:t>
            </a:r>
            <a:r>
              <a:rPr sz="3600" b="1">
                <a:latin typeface="Times New Roman" panose="02020603050405020304" charset="0"/>
                <a:ea typeface="宋体" panose="02010600030101010101" pitchFamily="2" charset="-122"/>
                <a:cs typeface="Times New Roman" panose="02020603050405020304" charset="0"/>
                <a:sym typeface="+mn-ea"/>
              </a:rPr>
              <a:t>/ˈriːəli/ look like her!” She laughed,  too.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33035" y="1870075"/>
            <a:ext cx="208788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questions</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863340" y="3374390"/>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when</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8310245" y="4912360"/>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really</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880" y="958215"/>
            <a:ext cx="10587990" cy="3169285"/>
          </a:xfrm>
          <a:prstGeom prst="rect">
            <a:avLst/>
          </a:prstGeom>
          <a:noFill/>
        </p:spPr>
        <p:txBody>
          <a:bodyPr wrap="square" rtlCol="0">
            <a:spAutoFit/>
          </a:bodyPr>
          <a:p>
            <a:pPr indent="0" algn="just"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“We shouldn’t keep these up in the attic,” said Mom. “Let’s hang(悬挂) them up in your room.”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Juanita</a:t>
            </a:r>
            <a:r>
              <a:rPr sz="3600" b="1" u="sng">
                <a:latin typeface="Times New Roman" panose="02020603050405020304" charset="0"/>
                <a:ea typeface="宋体" panose="02010600030101010101" pitchFamily="2" charset="-122"/>
                <a:cs typeface="Times New Roman" panose="02020603050405020304" charset="0"/>
                <a:sym typeface="+mn-ea"/>
              </a:rPr>
              <a:t> 10            </a:t>
            </a:r>
            <a:r>
              <a:rPr sz="3600" b="1">
                <a:latin typeface="Times New Roman" panose="02020603050405020304" charset="0"/>
                <a:ea typeface="宋体" panose="02010600030101010101" pitchFamily="2" charset="-122"/>
                <a:cs typeface="Times New Roman" panose="02020603050405020304" charset="0"/>
                <a:sym typeface="+mn-ea"/>
              </a:rPr>
              <a:t>(smile). “I’d like that,” she said.</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48100" y="2630805"/>
            <a:ext cx="154178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smiled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9640" y="1075055"/>
            <a:ext cx="10118725" cy="457962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British roads are some of the safest in the world. A study found that 3.8 people per 100,000 died in traffic accidents in the UK. </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So,  what are British drivers doing differently? Here are some tips for drivers who are planning a trip to the UK.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八、阅读理解</a:t>
            </a:r>
            <a:r>
              <a:rPr lang="zh-CN" altLang="en-US" sz="2400" b="1" dirty="0">
                <a:solidFill>
                  <a:schemeClr val="bg2"/>
                </a:solidFill>
                <a:latin typeface="微软雅黑" panose="020B0503020204020204" pitchFamily="34" charset="-122"/>
                <a:ea typeface="微软雅黑" panose="020B0503020204020204" pitchFamily="34" charset="-122"/>
              </a:rPr>
              <a:t>。</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5815" y="1395095"/>
            <a:ext cx="10580370" cy="522097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lang="en-US" sz="3600" b="1" u="sng">
                <a:latin typeface="Times New Roman" panose="02020603050405020304" charset="0"/>
                <a:ea typeface="宋体" panose="02010600030101010101" pitchFamily="2" charset="-122"/>
                <a:cs typeface="Times New Roman" panose="02020603050405020304" charset="0"/>
                <a:sym typeface="+mn-ea"/>
              </a:rPr>
              <a:t>    2    </a:t>
            </a:r>
            <a:r>
              <a:rPr sz="3600" b="1">
                <a:latin typeface="Times New Roman" panose="02020603050405020304" charset="0"/>
                <a:ea typeface="宋体" panose="02010600030101010101" pitchFamily="2" charset="-122"/>
                <a:cs typeface="Times New Roman" panose="02020603050405020304" charset="0"/>
                <a:sym typeface="+mn-ea"/>
              </a:rPr>
              <a:t> In fact,  a long time ago people drove on the left in most countries,  but now only a few countries do like this. Don’t forget that this also means you must drive the other way around roundabouts(环岛).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lang="en-US" sz="3600" b="1" u="sng">
                <a:latin typeface="Times New Roman" panose="02020603050405020304" charset="0"/>
                <a:ea typeface="宋体" panose="02010600030101010101" pitchFamily="2" charset="-122"/>
                <a:cs typeface="Times New Roman" panose="02020603050405020304" charset="0"/>
                <a:sym typeface="+mn-ea"/>
              </a:rPr>
              <a:t>    3    </a:t>
            </a:r>
            <a:r>
              <a:rPr sz="3600" b="1">
                <a:latin typeface="Times New Roman" panose="02020603050405020304" charset="0"/>
                <a:ea typeface="宋体" panose="02010600030101010101" pitchFamily="2" charset="-122"/>
                <a:cs typeface="Times New Roman" panose="02020603050405020304" charset="0"/>
                <a:sym typeface="+mn-ea"/>
              </a:rPr>
              <a:t> If you are in a queue(行列) of traffic,  then don’t try to push past the cars in front of yours. This is called “jumping the queue”. You must wait for your turn,  or people may get angry with you.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九、阅读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9290" y="1588135"/>
            <a:ext cx="10580370" cy="419481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You must stop at the traffic lights when they are red. In many countries,  it is OK to go past the red lights if you are turning a corner and there isn’t any other traffic around. </a:t>
            </a:r>
            <a:r>
              <a:rPr lang="en-US" sz="3600" b="1" u="sng">
                <a:latin typeface="Times New Roman" panose="02020603050405020304" charset="0"/>
                <a:ea typeface="宋体" panose="02010600030101010101" pitchFamily="2" charset="-122"/>
                <a:cs typeface="Times New Roman" panose="02020603050405020304" charset="0"/>
                <a:sym typeface="+mn-ea"/>
              </a:rPr>
              <a:t>    4___      </a:t>
            </a:r>
            <a:r>
              <a:rPr lang="en-US" sz="3600" b="1" u="sng">
                <a:latin typeface="Times New Roman" panose="02020603050405020304" charset="0"/>
                <a:ea typeface="宋体" panose="02010600030101010101" pitchFamily="2" charset="-122"/>
                <a:cs typeface="Times New Roman" panose="02020603050405020304" charset="0"/>
                <a:sym typeface="+mn-ea"/>
              </a:rPr>
              <a:t>    </a:t>
            </a:r>
            <a:endParaRPr lang="en-US" sz="3600" b="1" u="sng">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If you get in an accident,  don’t try to pay the police.</a:t>
            </a:r>
            <a:r>
              <a:rPr lang="en-US" sz="3600" b="1" u="sng">
                <a:latin typeface="Times New Roman" panose="02020603050405020304" charset="0"/>
                <a:ea typeface="宋体" panose="02010600030101010101" pitchFamily="2" charset="-122"/>
                <a:cs typeface="Times New Roman" panose="02020603050405020304" charset="0"/>
                <a:sym typeface="+mn-ea"/>
              </a:rPr>
              <a:t>    5    </a:t>
            </a:r>
            <a:r>
              <a:rPr sz="3600" b="1">
                <a:latin typeface="Times New Roman" panose="02020603050405020304" charset="0"/>
                <a:ea typeface="宋体" panose="02010600030101010101" pitchFamily="2" charset="-122"/>
                <a:cs typeface="Times New Roman" panose="02020603050405020304" charset="0"/>
                <a:sym typeface="+mn-ea"/>
              </a:rPr>
              <a:t>If you try to give them some,  you could end your holiday visiting a British prison(监狱).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九、阅读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985" y="1128395"/>
            <a:ext cx="10864215" cy="4194810"/>
          </a:xfrm>
          <a:prstGeom prst="rect">
            <a:avLst/>
          </a:prstGeom>
          <a:noFill/>
        </p:spPr>
        <p:txBody>
          <a:bodyPr wrap="square" rtlCol="0">
            <a:spAutoFit/>
          </a:bodyPr>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A. The police in the UK never take money.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B. British people feel that waiting is a must.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C. This number was lower than any other country.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D. People in Britain drive on the left side of the road.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E. In the UK， however， you could have a lot of trouble if you do this.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lang="en-US" sz="3200" b="1">
                <a:latin typeface="Times New Roman" panose="02020603050405020304" charset="0"/>
                <a:ea typeface="宋体" panose="02010600030101010101" pitchFamily="2" charset="-122"/>
                <a:cs typeface="Times New Roman" panose="02020603050405020304" charset="0"/>
                <a:sym typeface="+mn-ea"/>
              </a:rPr>
              <a:t>1. _____    </a:t>
            </a:r>
            <a:r>
              <a:rPr lang="en-US" sz="3200" b="1">
                <a:latin typeface="Times New Roman" panose="02020603050405020304" charset="0"/>
                <a:ea typeface="宋体" panose="02010600030101010101" pitchFamily="2" charset="-122"/>
                <a:cs typeface="Times New Roman" panose="02020603050405020304" charset="0"/>
                <a:sym typeface="+mn-ea"/>
              </a:rPr>
              <a:t>2</a:t>
            </a:r>
            <a:r>
              <a:rPr lang="en-US" sz="3200" b="1">
                <a:latin typeface="Times New Roman" panose="02020603050405020304" charset="0"/>
                <a:ea typeface="宋体" panose="02010600030101010101" pitchFamily="2" charset="-122"/>
                <a:cs typeface="Times New Roman" panose="02020603050405020304" charset="0"/>
                <a:sym typeface="+mn-ea"/>
              </a:rPr>
              <a:t>. _____   3. _____   4. _____   5. _____ </a:t>
            </a:r>
            <a:endParaRPr lang="en-US"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九、阅读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18970" y="4739640"/>
            <a:ext cx="837120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                D              B               E              A</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984567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942848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重点句型。（根据中文提示完成句子， 每条横线不限词数。）</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79450" y="940435"/>
            <a:ext cx="11033760" cy="4579620"/>
          </a:xfrm>
          <a:prstGeom prst="rect">
            <a:avLst/>
          </a:prstGeom>
          <a:noFill/>
        </p:spPr>
        <p:txBody>
          <a:bodyPr wrap="square" rtlCol="0">
            <a:spAutoFit/>
          </a:bodyPr>
          <a:p>
            <a:pPr fontAlgn="auto">
              <a:lnSpc>
                <a:spcPts val="5000"/>
              </a:lnSpc>
            </a:pPr>
            <a:r>
              <a:rPr lang="zh-CN" altLang="en-US" sz="3600" b="1">
                <a:latin typeface="宋体" panose="02010600030101010101" pitchFamily="2" charset="-122"/>
                <a:ea typeface="宋体" panose="02010600030101010101" pitchFamily="2" charset="-122"/>
                <a:cs typeface="宋体" panose="02010600030101010101" pitchFamily="2" charset="-122"/>
              </a:rPr>
              <a:t>1.如果人们遵守交通规则， 交通事故就会减少。</a:t>
            </a:r>
            <a:endParaRPr lang="zh-CN" altLang="en-US" sz="3600" b="1">
              <a:latin typeface="宋体" panose="02010600030101010101" pitchFamily="2" charset="-122"/>
              <a:ea typeface="宋体" panose="02010600030101010101" pitchFamily="2" charset="-122"/>
              <a:cs typeface="宋体" panose="02010600030101010101" pitchFamily="2" charset="-122"/>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If people__________________________________, </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there will be 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2. 骑自行车可以节约能源， 还不会造成空气污染。</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Cycling can help us </a:t>
            </a:r>
            <a:r>
              <a:rPr lang="en-US" altLang="zh-CN" sz="3600" b="1">
                <a:latin typeface="Times New Roman" panose="02020603050405020304" charset="0"/>
                <a:ea typeface="宋体" panose="02010600030101010101" pitchFamily="2" charset="-122"/>
                <a:cs typeface="Times New Roman" panose="02020603050405020304" charset="0"/>
              </a:rPr>
              <a:t>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sz="3600" b="1">
                <a:latin typeface="Times New Roman" panose="02020603050405020304" charset="0"/>
                <a:ea typeface="宋体" panose="02010600030101010101" pitchFamily="2" charset="-122"/>
                <a:cs typeface="Times New Roman" panose="02020603050405020304" charset="0"/>
              </a:rPr>
              <a:t>and it doesn’t</a:t>
            </a:r>
            <a:r>
              <a:rPr lang="zh-CN" altLang="en-US" sz="3600" b="1">
                <a:latin typeface="Times New Roman" panose="02020603050405020304" charset="0"/>
                <a:ea typeface="宋体" panose="02010600030101010101" pitchFamily="2" charset="-122"/>
                <a:cs typeface="Times New Roman" panose="02020603050405020304" charset="0"/>
              </a:rPr>
              <a:t>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2721610" y="1659890"/>
            <a:ext cx="7720965" cy="1198880"/>
          </a:xfrm>
          <a:prstGeom prst="rect">
            <a:avLst/>
          </a:prstGeom>
          <a:noFill/>
        </p:spPr>
        <p:txBody>
          <a:bodyPr wrap="square" rtlCol="0">
            <a:spAutoFit/>
          </a:bodyPr>
          <a:p>
            <a:r>
              <a:rPr sz="3600" b="1">
                <a:solidFill>
                  <a:srgbClr val="FF0000"/>
                </a:solidFill>
                <a:latin typeface="Times New Roman" panose="02020603050405020304" charset="0"/>
                <a:cs typeface="Times New Roman" panose="02020603050405020304" charset="0"/>
              </a:rPr>
              <a:t>obey the traffic rules</a:t>
            </a:r>
            <a:endParaRPr sz="3600" b="1">
              <a:solidFill>
                <a:srgbClr val="FF0000"/>
              </a:solidFill>
              <a:latin typeface="Times New Roman" panose="02020603050405020304" charset="0"/>
              <a:cs typeface="Times New Roman" panose="02020603050405020304" charset="0"/>
            </a:endParaRPr>
          </a:p>
          <a:p>
            <a:r>
              <a:rPr sz="3600" b="1">
                <a:solidFill>
                  <a:srgbClr val="FF0000"/>
                </a:solidFill>
                <a:latin typeface="Times New Roman" panose="02020603050405020304" charset="0"/>
                <a:cs typeface="Times New Roman" panose="02020603050405020304" charset="0"/>
              </a:rPr>
              <a:t>       fewer accidents</a:t>
            </a:r>
            <a:r>
              <a:rPr lang="zh-CN" altLang="en-US" sz="3600" b="1">
                <a:solidFill>
                  <a:srgbClr val="FF0000"/>
                </a:solidFill>
                <a:latin typeface="Times New Roman" panose="02020603050405020304" charset="0"/>
                <a:cs typeface="Times New Roman" panose="02020603050405020304" charset="0"/>
              </a:rPr>
              <a:t>  </a:t>
            </a:r>
            <a:endParaRPr lang="zh-CN" altLang="en-US"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3191510" y="3502660"/>
            <a:ext cx="6127750"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save energy</a:t>
            </a: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cause air pollution</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957389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9232900" cy="82994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重点句型。</a:t>
            </a:r>
            <a:r>
              <a:rPr lang="zh-CN" altLang="en-US" sz="2400" b="1" dirty="0">
                <a:solidFill>
                  <a:schemeClr val="bg2"/>
                </a:solidFill>
                <a:latin typeface="微软雅黑" panose="020B0503020204020204" pitchFamily="34" charset="-122"/>
                <a:ea typeface="微软雅黑" panose="020B0503020204020204" pitchFamily="34" charset="-122"/>
                <a:sym typeface="+mn-ea"/>
              </a:rPr>
              <a:t>（根据中文提示完成句子， 每条横线不限词数。）</a:t>
            </a:r>
            <a:endParaRPr lang="zh-CN" altLang="en-US" sz="2400" b="1" dirty="0">
              <a:solidFill>
                <a:schemeClr val="bg2"/>
              </a:solidFill>
              <a:latin typeface="微软雅黑" panose="020B0503020204020204" pitchFamily="34" charset="-122"/>
              <a:ea typeface="微软雅黑" panose="020B0503020204020204" pitchFamily="34" charset="-122"/>
            </a:endParaRPr>
          </a:p>
          <a:p>
            <a:pPr algn="l"/>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9300" y="1324610"/>
            <a:ext cx="10752455" cy="3938270"/>
          </a:xfrm>
          <a:prstGeom prst="rect">
            <a:avLst/>
          </a:prstGeom>
          <a:noFill/>
        </p:spPr>
        <p:txBody>
          <a:bodyPr wrap="square" rtlCol="0">
            <a:spAutoFit/>
          </a:bodyPr>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3</a:t>
            </a:r>
            <a:r>
              <a:rPr lang="zh-CN" altLang="en-US" sz="3600" b="1">
                <a:latin typeface="Times New Roman" panose="02020603050405020304" charset="0"/>
                <a:ea typeface="宋体" panose="02010600030101010101" pitchFamily="2" charset="-122"/>
                <a:cs typeface="Times New Roman" panose="02020603050405020304" charset="0"/>
              </a:rPr>
              <a:t>. 如果我们违反交通规则， 我们会被罚款， 甚至处于危险之中。</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If w</a:t>
            </a:r>
            <a:r>
              <a:rPr lang="en-US" sz="3600" b="1">
                <a:latin typeface="Times New Roman" panose="02020603050405020304" charset="0"/>
                <a:ea typeface="宋体" panose="02010600030101010101" pitchFamily="2" charset="-122"/>
                <a:cs typeface="Times New Roman" panose="02020603050405020304" charset="0"/>
              </a:rPr>
              <a:t>e</a:t>
            </a:r>
            <a:r>
              <a:rPr lang="zh-CN" altLang="en-US" sz="3600" b="1">
                <a:latin typeface="Times New Roman" panose="02020603050405020304" charset="0"/>
                <a:ea typeface="宋体" panose="02010600030101010101" pitchFamily="2" charset="-122"/>
                <a:cs typeface="Times New Roman" panose="02020603050405020304" charset="0"/>
              </a:rPr>
              <a:t> </a:t>
            </a:r>
            <a:r>
              <a:rPr lang="en-US" altLang="zh-CN" sz="3600" b="1">
                <a:latin typeface="Times New Roman" panose="02020603050405020304" charset="0"/>
                <a:ea typeface="宋体" panose="02010600030101010101" pitchFamily="2" charset="-122"/>
                <a:cs typeface="Times New Roman" panose="02020603050405020304" charset="0"/>
              </a:rPr>
              <a:t>____________________, we may _____________ and even be____________</a:t>
            </a:r>
            <a:r>
              <a:rPr lang="zh-CN" altLang="en-US" sz="3600" b="1">
                <a:latin typeface="Times New Roman" panose="02020603050405020304" charset="0"/>
                <a:ea typeface="宋体" panose="02010600030101010101" pitchFamily="2" charset="-122"/>
                <a:cs typeface="Times New Roman" panose="02020603050405020304" charset="0"/>
                <a:sym typeface="+mn-ea"/>
              </a:rPr>
              <a:t>.</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1859915" y="2712720"/>
            <a:ext cx="9215755" cy="1753235"/>
          </a:xfrm>
          <a:prstGeom prst="rect">
            <a:avLst/>
          </a:prstGeom>
          <a:noFill/>
        </p:spPr>
        <p:txBody>
          <a:bodyPr wrap="square" rtlCol="0">
            <a:spAutoFit/>
          </a:bodyPr>
          <a:p>
            <a:pPr fontAlgn="auto">
              <a:lnSpc>
                <a:spcPct val="150000"/>
              </a:lnSpc>
            </a:pPr>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break the traffic rules</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get a fine</a:t>
            </a:r>
            <a:r>
              <a:rPr sz="3600" b="1">
                <a:solidFill>
                  <a:srgbClr val="FF0000"/>
                </a:solidFill>
                <a:latin typeface="Times New Roman" panose="02020603050405020304" charset="0"/>
                <a:cs typeface="Times New Roman" panose="02020603050405020304" charset="0"/>
              </a:rPr>
              <a:t> </a:t>
            </a:r>
            <a:endParaRPr sz="3600" b="1">
              <a:solidFill>
                <a:srgbClr val="FF0000"/>
              </a:solidFill>
              <a:latin typeface="Times New Roman" panose="02020603050405020304" charset="0"/>
              <a:cs typeface="Times New Roman" panose="02020603050405020304" charset="0"/>
            </a:endParaRPr>
          </a:p>
          <a:p>
            <a:pPr fontAlgn="auto">
              <a:lnSpc>
                <a:spcPct val="150000"/>
              </a:lnSpc>
            </a:pPr>
            <a:r>
              <a:rPr sz="3600" b="1">
                <a:solidFill>
                  <a:srgbClr val="FF0000"/>
                </a:solidFill>
                <a:latin typeface="Times New Roman" panose="02020603050405020304" charset="0"/>
                <a:cs typeface="Times New Roman" panose="02020603050405020304" charset="0"/>
              </a:rPr>
              <a:t>            in danger</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217170" y="302895"/>
            <a:ext cx="980821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1019810" cy="1198880"/>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9300" y="1324610"/>
            <a:ext cx="10752455" cy="3938270"/>
          </a:xfrm>
          <a:prstGeom prst="rect">
            <a:avLst/>
          </a:prstGeom>
          <a:noFill/>
        </p:spPr>
        <p:txBody>
          <a:bodyPr wrap="square" rtlCol="0">
            <a:spAutoFit/>
          </a:bodyPr>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4</a:t>
            </a:r>
            <a:r>
              <a:rPr lang="zh-CN" altLang="en-US" sz="3600" b="1">
                <a:latin typeface="Times New Roman" panose="02020603050405020304" charset="0"/>
                <a:ea typeface="宋体" panose="02010600030101010101" pitchFamily="2" charset="-122"/>
                <a:cs typeface="Times New Roman" panose="02020603050405020304" charset="0"/>
              </a:rPr>
              <a:t>. 所以骑自行车的人必须注意周围的交通情况， 同时要了解交通信号。</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So bicycle riders must</a:t>
            </a:r>
            <a:r>
              <a:rPr lang="zh-CN" altLang="en-US" sz="3600" b="1">
                <a:latin typeface="Times New Roman" panose="02020603050405020304" charset="0"/>
                <a:ea typeface="宋体" panose="02010600030101010101" pitchFamily="2" charset="-122"/>
                <a:cs typeface="Times New Roman" panose="02020603050405020304" charset="0"/>
              </a:rPr>
              <a:t> </a:t>
            </a:r>
            <a:r>
              <a:rPr lang="en-US" altLang="zh-CN" sz="3600" b="1">
                <a:latin typeface="Times New Roman" panose="02020603050405020304" charset="0"/>
                <a:ea typeface="宋体" panose="02010600030101010101" pitchFamily="2" charset="-122"/>
                <a:cs typeface="Times New Roman" panose="02020603050405020304" charset="0"/>
              </a:rPr>
              <a:t>__________________the traffic around them and learn about _____________</a:t>
            </a:r>
            <a:r>
              <a:rPr lang="zh-CN" altLang="en-US" sz="3600" b="1">
                <a:latin typeface="Times New Roman" panose="02020603050405020304" charset="0"/>
                <a:ea typeface="宋体" panose="02010600030101010101" pitchFamily="2" charset="-122"/>
                <a:cs typeface="Times New Roman" panose="02020603050405020304" charset="0"/>
                <a:sym typeface="+mn-ea"/>
              </a:rPr>
              <a:t>.</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5389880" y="2689225"/>
            <a:ext cx="4339590" cy="1753235"/>
          </a:xfrm>
          <a:prstGeom prst="rect">
            <a:avLst/>
          </a:prstGeom>
          <a:noFill/>
        </p:spPr>
        <p:txBody>
          <a:bodyPr wrap="square" rtlCol="0">
            <a:spAutoFit/>
          </a:bodyPr>
          <a:p>
            <a:pPr fontAlgn="auto">
              <a:lnSpc>
                <a:spcPct val="150000"/>
              </a:lnSpc>
            </a:pPr>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pay attention to</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a:p>
            <a:pPr fontAlgn="auto">
              <a:lnSpc>
                <a:spcPct val="150000"/>
              </a:lnSpc>
            </a:pPr>
            <a:r>
              <a:rPr sz="3600" b="1">
                <a:solidFill>
                  <a:srgbClr val="FF0000"/>
                </a:solidFill>
                <a:latin typeface="Times New Roman" panose="02020603050405020304" charset="0"/>
                <a:cs typeface="Times New Roman" panose="02020603050405020304" charset="0"/>
              </a:rPr>
              <a:t>            traffic signals</a:t>
            </a:r>
            <a:endParaRPr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504190" y="302895"/>
            <a:ext cx="9388475" cy="82994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重点句型。</a:t>
            </a:r>
            <a:r>
              <a:rPr lang="zh-CN" altLang="en-US" sz="2400" b="1" dirty="0">
                <a:solidFill>
                  <a:schemeClr val="bg2"/>
                </a:solidFill>
                <a:latin typeface="微软雅黑" panose="020B0503020204020204" pitchFamily="34" charset="-122"/>
                <a:ea typeface="微软雅黑" panose="020B0503020204020204" pitchFamily="34" charset="-122"/>
                <a:sym typeface="+mn-ea"/>
              </a:rPr>
              <a:t>（根据中文提示完成句子， 每条横线不限词数。）</a:t>
            </a:r>
            <a:endParaRPr lang="zh-CN" altLang="en-US" sz="2400" b="1" dirty="0">
              <a:solidFill>
                <a:schemeClr val="bg2"/>
              </a:solidFill>
              <a:latin typeface="微软雅黑" panose="020B0503020204020204" pitchFamily="34" charset="-122"/>
              <a:ea typeface="微软雅黑" panose="020B0503020204020204" pitchFamily="34" charset="-122"/>
            </a:endParaRPr>
          </a:p>
          <a:p>
            <a:pPr algn="l"/>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964311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944753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9300" y="1324610"/>
            <a:ext cx="10752455" cy="3938270"/>
          </a:xfrm>
          <a:prstGeom prst="rect">
            <a:avLst/>
          </a:prstGeom>
          <a:noFill/>
        </p:spPr>
        <p:txBody>
          <a:bodyPr wrap="square" rtlCol="0">
            <a:spAutoFit/>
          </a:bodyPr>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5</a:t>
            </a:r>
            <a:r>
              <a:rPr lang="zh-CN" altLang="en-US" sz="3600" b="1">
                <a:latin typeface="Times New Roman" panose="02020603050405020304" charset="0"/>
                <a:ea typeface="宋体" panose="02010600030101010101" pitchFamily="2" charset="-122"/>
                <a:cs typeface="Times New Roman" panose="02020603050405020304" charset="0"/>
              </a:rPr>
              <a:t>. 万一发生事故， 骑自行车的人应当知道如何进行急救。</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__________________an accident, bicycle riders should know how  _____________</a:t>
            </a:r>
            <a:r>
              <a:rPr lang="zh-CN" altLang="en-US" sz="3600" b="1">
                <a:latin typeface="Times New Roman" panose="02020603050405020304" charset="0"/>
                <a:ea typeface="宋体" panose="02010600030101010101" pitchFamily="2" charset="-122"/>
                <a:cs typeface="Times New Roman" panose="02020603050405020304" charset="0"/>
                <a:sym typeface="+mn-ea"/>
              </a:rPr>
              <a:t>.</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942975" y="2806065"/>
            <a:ext cx="7402195" cy="1753235"/>
          </a:xfrm>
          <a:prstGeom prst="rect">
            <a:avLst/>
          </a:prstGeom>
          <a:noFill/>
        </p:spPr>
        <p:txBody>
          <a:bodyPr wrap="square" rtlCol="0">
            <a:spAutoFit/>
          </a:bodyPr>
          <a:p>
            <a:pPr fontAlgn="auto">
              <a:lnSpc>
                <a:spcPct val="150000"/>
              </a:lnSpc>
            </a:pPr>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In case of</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a:p>
            <a:pPr fontAlgn="auto">
              <a:lnSpc>
                <a:spcPct val="150000"/>
              </a:lnSpc>
            </a:pPr>
            <a:r>
              <a:rPr sz="3600" b="1">
                <a:solidFill>
                  <a:srgbClr val="FF0000"/>
                </a:solidFill>
                <a:latin typeface="Times New Roman" panose="02020603050405020304" charset="0"/>
                <a:cs typeface="Times New Roman" panose="02020603050405020304" charset="0"/>
              </a:rPr>
              <a:t>                              to give first aid</a:t>
            </a:r>
            <a:endParaRPr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504190" y="302895"/>
            <a:ext cx="9232900" cy="82994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重点句型。</a:t>
            </a:r>
            <a:r>
              <a:rPr lang="zh-CN" altLang="en-US" sz="2400" b="1" dirty="0">
                <a:solidFill>
                  <a:schemeClr val="bg2"/>
                </a:solidFill>
                <a:latin typeface="微软雅黑" panose="020B0503020204020204" pitchFamily="34" charset="-122"/>
                <a:ea typeface="微软雅黑" panose="020B0503020204020204" pitchFamily="34" charset="-122"/>
                <a:sym typeface="+mn-ea"/>
              </a:rPr>
              <a:t>（根据中文提示完成句子， 每条横线不限词数。）</a:t>
            </a:r>
            <a:endParaRPr lang="zh-CN" altLang="en-US" sz="2400" b="1" dirty="0">
              <a:solidFill>
                <a:schemeClr val="bg2"/>
              </a:solidFill>
              <a:latin typeface="微软雅黑" panose="020B0503020204020204" pitchFamily="34" charset="-122"/>
              <a:ea typeface="微软雅黑" panose="020B0503020204020204" pitchFamily="34" charset="-122"/>
            </a:endParaRPr>
          </a:p>
          <a:p>
            <a:pPr algn="l"/>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764540"/>
            <a:ext cx="11270615" cy="522097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★if引导的条件状语从句</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(A)根据所学知识， 将横线上的内容补充完整。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If引导的条件状语从句既可位于主句之前， 也可位于主句之后。位于主句之</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时， 常用逗号与主句隔开。当主句和从句都表示将要发生的动作时， 通常主句用</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sz="3600" b="1" dirty="0" smtClean="0">
                <a:latin typeface="Times New Roman" panose="02020603050405020304" charset="0"/>
                <a:ea typeface="宋体" panose="02010600030101010101" pitchFamily="2" charset="-122"/>
                <a:cs typeface="Times New Roman" panose="02020603050405020304" charset="0"/>
                <a:sym typeface="+mn-ea"/>
              </a:rPr>
              <a:t>时</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从句用</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sz="3600" b="1" dirty="0" smtClean="0">
                <a:latin typeface="Times New Roman" panose="02020603050405020304" charset="0"/>
                <a:ea typeface="宋体" panose="02010600030101010101" pitchFamily="2" charset="-122"/>
                <a:cs typeface="Times New Roman" panose="02020603050405020304" charset="0"/>
                <a:sym typeface="+mn-ea"/>
              </a:rPr>
              <a:t>时（即 “主将从现”）。如： If it’s fine tomorrow,  we will go boating.=We will go boating if it’s fine tomorrow.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893945" y="2716530"/>
            <a:ext cx="945515" cy="645160"/>
          </a:xfrm>
          <a:prstGeom prst="rect">
            <a:avLst/>
          </a:prstGeom>
          <a:noFill/>
        </p:spPr>
        <p:txBody>
          <a:bodyPr wrap="square" rtlCol="0">
            <a:spAutoFit/>
          </a:bodyPr>
          <a:p>
            <a:r>
              <a:rPr sz="3600" b="1" dirty="0" smtClean="0">
                <a:solidFill>
                  <a:srgbClr val="FF0000"/>
                </a:solidFill>
                <a:latin typeface="Times New Roman" panose="02020603050405020304" charset="0"/>
                <a:ea typeface="宋体" panose="02010600030101010101" pitchFamily="2" charset="-122"/>
                <a:cs typeface="Times New Roman" panose="02020603050405020304" charset="0"/>
              </a:rPr>
              <a:t>前</a:t>
            </a:r>
            <a:endParaRPr lang="zh-CN" altLang="en-US" sz="3600" b="1" dirty="0" smtClean="0">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690245" y="3935730"/>
            <a:ext cx="2622550" cy="645160"/>
          </a:xfrm>
          <a:prstGeom prst="rect">
            <a:avLst/>
          </a:prstGeom>
          <a:noFill/>
        </p:spPr>
        <p:txBody>
          <a:bodyPr wrap="square" rtlCol="0">
            <a:spAutoFit/>
          </a:bodyPr>
          <a:p>
            <a:r>
              <a:rPr sz="3600" b="1" dirty="0" smtClean="0">
                <a:solidFill>
                  <a:srgbClr val="FF0000"/>
                </a:solidFill>
                <a:latin typeface="Times New Roman" panose="02020603050405020304" charset="0"/>
                <a:ea typeface="宋体" panose="02010600030101010101" pitchFamily="2" charset="-122"/>
                <a:cs typeface="Times New Roman" panose="02020603050405020304" charset="0"/>
              </a:rPr>
              <a:t>一般将来</a:t>
            </a:r>
            <a:endParaRPr lang="zh-CN" sz="3600" b="1" dirty="0" smtClean="0">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5" name="文本框 4"/>
          <p:cNvSpPr txBox="1"/>
          <p:nvPr/>
        </p:nvSpPr>
        <p:spPr>
          <a:xfrm>
            <a:off x="5010785" y="3935730"/>
            <a:ext cx="2622550" cy="645160"/>
          </a:xfrm>
          <a:prstGeom prst="rect">
            <a:avLst/>
          </a:prstGeom>
          <a:noFill/>
        </p:spPr>
        <p:txBody>
          <a:bodyPr wrap="square" rtlCol="0">
            <a:spAutoFit/>
          </a:bodyPr>
          <a:p>
            <a:r>
              <a:rPr sz="3600" b="1" dirty="0" smtClean="0">
                <a:solidFill>
                  <a:srgbClr val="FF0000"/>
                </a:solidFill>
                <a:latin typeface="Times New Roman" panose="02020603050405020304" charset="0"/>
                <a:ea typeface="宋体" panose="02010600030101010101" pitchFamily="2" charset="-122"/>
                <a:cs typeface="Times New Roman" panose="02020603050405020304" charset="0"/>
              </a:rPr>
              <a:t>一般</a:t>
            </a:r>
            <a:r>
              <a:rPr lang="zh-CN" sz="3600" b="1" dirty="0" smtClean="0">
                <a:solidFill>
                  <a:srgbClr val="FF0000"/>
                </a:solidFill>
                <a:latin typeface="Times New Roman" panose="02020603050405020304" charset="0"/>
                <a:ea typeface="宋体" panose="02010600030101010101" pitchFamily="2" charset="-122"/>
                <a:cs typeface="Times New Roman" panose="02020603050405020304" charset="0"/>
              </a:rPr>
              <a:t>现在</a:t>
            </a:r>
            <a:endParaRPr lang="zh-CN" sz="3600" b="1" dirty="0" smtClean="0">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35330" y="941705"/>
            <a:ext cx="10721340"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(每条横线不限词数。) </a:t>
            </a:r>
            <a:endParaRPr sz="24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如果明天下雨， 我们就不去野营。</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We _______go camping_______________ tomorrow.                    </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如果没有水， 我们就无法生存。</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We can’t live _________________________________.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3575685" y="4019550"/>
            <a:ext cx="623760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if there is no water</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1780540" y="2480945"/>
            <a:ext cx="720280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won’t                         if it rains</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7802</Words>
  <Application>WPS 演示</Application>
  <PresentationFormat>宽屏</PresentationFormat>
  <Paragraphs>329</Paragraphs>
  <Slides>36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882</cp:revision>
  <dcterms:created xsi:type="dcterms:W3CDTF">2019-06-19T02:08:00Z</dcterms:created>
  <dcterms:modified xsi:type="dcterms:W3CDTF">2022-01-22T02:49:34Z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