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1" r:id="rId3"/>
    <p:sldId id="439" r:id="rId4"/>
    <p:sldId id="454" r:id="rId5"/>
    <p:sldId id="453" r:id="rId6"/>
    <p:sldId id="476" r:id="rId7"/>
    <p:sldId id="456" r:id="rId8"/>
    <p:sldId id="457" r:id="rId9"/>
    <p:sldId id="458" r:id="rId10"/>
    <p:sldId id="459" r:id="rId11"/>
    <p:sldId id="460" r:id="rId12"/>
    <p:sldId id="461" r:id="rId13"/>
    <p:sldId id="462" r:id="rId14"/>
    <p:sldId id="463" r:id="rId15"/>
    <p:sldId id="464" r:id="rId16"/>
    <p:sldId id="465" r:id="rId17"/>
    <p:sldId id="466" r:id="rId18"/>
    <p:sldId id="467" r:id="rId19"/>
    <p:sldId id="469" r:id="rId20"/>
    <p:sldId id="470" r:id="rId21"/>
    <p:sldId id="471" r:id="rId22"/>
    <p:sldId id="41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3B44"/>
    <a:srgbClr val="00A0EA"/>
    <a:srgbClr val="FFFFFF"/>
    <a:srgbClr val="00B0F0"/>
    <a:srgbClr val="D36624"/>
    <a:srgbClr val="D36524"/>
    <a:srgbClr val="D9D9D9"/>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56"/>
        <p:guide pos="369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0.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3.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412240" y="4401820"/>
            <a:ext cx="9967595" cy="1938020"/>
          </a:xfrm>
          <a:prstGeom prst="rect">
            <a:avLst/>
          </a:prstGeom>
          <a:noFill/>
        </p:spPr>
        <p:txBody>
          <a:bodyPr wrap="square" rtlCol="0">
            <a:spAutoFit/>
          </a:bodyPr>
          <a:p>
            <a:pPr algn="ctr"/>
            <a:r>
              <a:rPr lang="zh-CN" altLang="zh-CN" sz="66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课时练习</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endPar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a:p>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模块七 第一章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读写综合训练</a:t>
            </a:r>
            <a:endPar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19175" y="851535"/>
            <a:ext cx="10099040" cy="3938270"/>
          </a:xfrm>
          <a:prstGeom prst="rect">
            <a:avLst/>
          </a:prstGeom>
          <a:noFill/>
        </p:spPr>
        <p:txBody>
          <a:bodyPr wrap="square" rtlCol="0" anchor="t">
            <a:spAutoFit/>
          </a:bodyPr>
          <a:p>
            <a:pPr fontAlgn="auto">
              <a:lnSpc>
                <a:spcPts val="7500"/>
              </a:lnSpc>
            </a:pPr>
            <a:r>
              <a:rPr sz="3600" b="1" dirty="0" smtClean="0">
                <a:latin typeface="Times New Roman" panose="02020603050405020304" charset="0"/>
                <a:ea typeface="宋体" panose="02010600030101010101" pitchFamily="2" charset="-122"/>
                <a:cs typeface="Times New Roman" panose="02020603050405020304" charset="0"/>
                <a:sym typeface="+mn-ea"/>
              </a:rPr>
              <a:t>(    )1. What does the underlined word “It” in Paragraph 1 refer to(指代)?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Food shortage</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The UN.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The Year 1979.         D</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World Food Day.</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05230" y="120840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52195" y="1165225"/>
            <a:ext cx="10099040"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)2</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How many children die of hunger each year?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10 million.</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15 million.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20 million.</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30 million.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38250" y="160464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76885" y="305435"/>
            <a:ext cx="11238230" cy="624713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)3</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What can we know from Paragraph 3?</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A</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Food waste is a serious problem in the world.</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B</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The world population is now growing slowly.</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C</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Droughts and floods are the only reasons for food shortage.</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D</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Half of the food in the world goes to waste every year.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flipH="1">
            <a:off x="660400" y="764540"/>
            <a:ext cx="42608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01320" y="882650"/>
            <a:ext cx="11658600" cy="4258945"/>
          </a:xfrm>
          <a:prstGeom prst="rect">
            <a:avLst/>
          </a:prstGeom>
          <a:noFill/>
        </p:spPr>
        <p:txBody>
          <a:bodyPr wrap="square" rtlCol="0" anchor="t">
            <a:spAutoFit/>
          </a:bodyPr>
          <a:p>
            <a:pPr fontAlgn="auto">
              <a:lnSpc>
                <a:spcPts val="6500"/>
              </a:lnSpc>
            </a:pPr>
            <a:r>
              <a:rPr sz="3600" b="1" dirty="0" smtClean="0">
                <a:latin typeface="Times New Roman" panose="02020603050405020304" charset="0"/>
                <a:ea typeface="宋体" panose="02010600030101010101" pitchFamily="2" charset="-122"/>
                <a:cs typeface="Times New Roman" panose="02020603050405020304" charset="0"/>
                <a:sym typeface="+mn-ea"/>
              </a:rPr>
              <a:t>(    )4</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What should you do to stop wasting food?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Buy a lot of food at a time.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Order lots of food in the restaurant.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Throw away the food you don’t like.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Take the leftovers home.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589280" y="113919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15010" y="1113790"/>
            <a:ext cx="10778490" cy="4258945"/>
          </a:xfrm>
          <a:prstGeom prst="rect">
            <a:avLst/>
          </a:prstGeom>
          <a:noFill/>
        </p:spPr>
        <p:txBody>
          <a:bodyPr wrap="square" rtlCol="0" anchor="t">
            <a:spAutoFit/>
          </a:bodyPr>
          <a:p>
            <a:pPr fontAlgn="auto">
              <a:lnSpc>
                <a:spcPts val="6500"/>
              </a:lnSpc>
            </a:pPr>
            <a:r>
              <a:rPr sz="3600" b="1" dirty="0" smtClean="0">
                <a:latin typeface="Times New Roman" panose="02020603050405020304" charset="0"/>
                <a:ea typeface="宋体" panose="02010600030101010101" pitchFamily="2" charset="-122"/>
                <a:cs typeface="Times New Roman" panose="02020603050405020304" charset="0"/>
                <a:sym typeface="+mn-ea"/>
              </a:rPr>
              <a:t>(    )5</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What is the best title for this passage?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Save food to fight hunger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Give out food to hungry people</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How to fight against droughts and floods.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5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D</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Ways to help hungry children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902970" y="137033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33145" y="1026160"/>
            <a:ext cx="10550525" cy="4707890"/>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cs typeface="Times New Roman" panose="02020603050405020304" charset="0"/>
                <a:sym typeface="+mn-ea"/>
              </a:rPr>
              <a:t>Do you think American cooking is only about opening a bag of bread and putting it into an oven(烤箱)? If your answer is yes then you are </a:t>
            </a:r>
            <a:r>
              <a:rPr sz="3600" b="1" u="sng">
                <a:latin typeface="Times New Roman" panose="02020603050405020304" charset="0"/>
                <a:cs typeface="Times New Roman" panose="02020603050405020304" charset="0"/>
                <a:sym typeface="+mn-ea"/>
              </a:rPr>
              <a:t>1           </a:t>
            </a:r>
            <a:r>
              <a:rPr sz="3600" b="1">
                <a:latin typeface="Times New Roman" panose="02020603050405020304" charset="0"/>
                <a:cs typeface="Times New Roman" panose="02020603050405020304" charset="0"/>
                <a:sym typeface="+mn-ea"/>
              </a:rPr>
              <a:t>/rɒŋ/. It is true that many Americans eat fast food like hamburgers and </a:t>
            </a:r>
            <a:r>
              <a:rPr sz="3600" b="1" u="sng">
                <a:latin typeface="Times New Roman" panose="02020603050405020304" charset="0"/>
                <a:cs typeface="Times New Roman" panose="02020603050405020304" charset="0"/>
                <a:sym typeface="+mn-ea"/>
              </a:rPr>
              <a:t>2                 </a:t>
            </a:r>
            <a:r>
              <a:rPr sz="3600" b="1">
                <a:latin typeface="Times New Roman" panose="02020603050405020304" charset="0"/>
                <a:cs typeface="Times New Roman" panose="02020603050405020304" charset="0"/>
                <a:sym typeface="+mn-ea"/>
              </a:rPr>
              <a:t>(sandwich) for breakfast and lunch. They like fast food </a:t>
            </a:r>
            <a:r>
              <a:rPr sz="3600" b="1" u="sng">
                <a:latin typeface="Times New Roman" panose="02020603050405020304" charset="0"/>
                <a:cs typeface="Times New Roman" panose="02020603050405020304" charset="0"/>
                <a:sym typeface="+mn-ea"/>
              </a:rPr>
              <a:t>3             </a:t>
            </a:r>
            <a:r>
              <a:rPr sz="3600" b="1">
                <a:latin typeface="Times New Roman" panose="02020603050405020304" charset="0"/>
                <a:cs typeface="Times New Roman" panose="02020603050405020304" charset="0"/>
                <a:sym typeface="+mn-ea"/>
              </a:rPr>
              <a:t>they can </a:t>
            </a:r>
            <a:r>
              <a:rPr lang="en-US" sz="3600" b="1">
                <a:latin typeface="Times New Roman" panose="02020603050405020304" charset="0"/>
                <a:cs typeface="Times New Roman" panose="02020603050405020304" charset="0"/>
                <a:sym typeface="+mn-ea"/>
              </a:rPr>
              <a:t>finsh eating it in 10 minutes</a:t>
            </a:r>
            <a:r>
              <a:rPr sz="3600" b="1">
                <a:latin typeface="Times New Roman" panose="02020603050405020304" charset="0"/>
                <a:cs typeface="Times New Roman" panose="02020603050405020304" charset="0"/>
                <a:sym typeface="+mn-ea"/>
              </a:rPr>
              <a:t> </a:t>
            </a:r>
            <a:r>
              <a:rPr lang="en-US" sz="3600" b="1">
                <a:latin typeface="Times New Roman" panose="02020603050405020304" charset="0"/>
                <a:cs typeface="Times New Roman" panose="02020603050405020304" charset="0"/>
                <a:sym typeface="+mn-ea"/>
              </a:rPr>
              <a:t>or less. but many Americans</a:t>
            </a:r>
            <a:r>
              <a:rPr sz="3600" b="1">
                <a:latin typeface="Times New Roman" panose="02020603050405020304" charset="0"/>
                <a:ea typeface="宋体" panose="02010600030101010101" pitchFamily="2" charset="-122"/>
                <a:cs typeface="Times New Roman" panose="02020603050405020304" charset="0"/>
                <a:sym typeface="+mn-ea"/>
              </a:rPr>
              <a:t> </a:t>
            </a:r>
            <a:r>
              <a:rPr lang="en-US" sz="3600" b="1">
                <a:latin typeface="Times New Roman" panose="02020603050405020304" charset="0"/>
                <a:ea typeface="宋体" panose="02010600030101010101" pitchFamily="2" charset="-122"/>
                <a:cs typeface="Times New Roman" panose="02020603050405020304" charset="0"/>
                <a:sym typeface="+mn-ea"/>
              </a:rPr>
              <a:t>think cooking skills are also </a:t>
            </a:r>
            <a:r>
              <a:rPr lang="en-US" sz="3600" b="1" u="sng">
                <a:latin typeface="Times New Roman" panose="02020603050405020304" charset="0"/>
                <a:ea typeface="宋体" panose="02010600030101010101" pitchFamily="2" charset="-122"/>
                <a:cs typeface="Times New Roman" panose="02020603050405020304" charset="0"/>
                <a:sym typeface="+mn-ea"/>
              </a:rPr>
              <a:t>4                     </a:t>
            </a:r>
            <a:r>
              <a:rPr lang="en-US" sz="3600" b="1">
                <a:latin typeface="Times New Roman" panose="02020603050405020304" charset="0"/>
                <a:ea typeface="宋体" panose="02010600030101010101" pitchFamily="2" charset="-122"/>
                <a:cs typeface="Times New Roman" panose="02020603050405020304" charset="0"/>
                <a:sym typeface="+mn-ea"/>
              </a:rPr>
              <a:t>/ˈnesəsəri/. </a:t>
            </a:r>
            <a:endParaRPr lang="en-US" sz="3600" b="1" u="sng">
              <a:no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8990965" y="2085975"/>
            <a:ext cx="148717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wrong</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4564380" y="3030855"/>
            <a:ext cx="260477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s</a:t>
            </a: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andwiches</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7131050" y="3827145"/>
            <a:ext cx="1859915"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because</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a:off x="6800215" y="4937760"/>
            <a:ext cx="219075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necessary</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P spid="3" grpId="0"/>
      <p:bldP spid="3" grpId="1"/>
      <p:bldP spid="5" grpId="0"/>
      <p:bldP spid="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34060" y="1075055"/>
            <a:ext cx="10575290" cy="4707890"/>
          </a:xfrm>
          <a:prstGeom prst="rect">
            <a:avLst/>
          </a:prstGeom>
          <a:noFill/>
        </p:spPr>
        <p:txBody>
          <a:bodyPr wrap="square" rtlCol="0" anchor="t">
            <a:spAutoFit/>
          </a:bodyPr>
          <a:p>
            <a:pPr indent="0" algn="just" fontAlgn="auto">
              <a:lnSpc>
                <a:spcPts val="4500"/>
              </a:lnSpc>
            </a:pPr>
            <a:r>
              <a:rPr sz="3600" b="1">
                <a:latin typeface="Times New Roman" panose="02020603050405020304" charset="0"/>
                <a:cs typeface="Times New Roman" panose="02020603050405020304" charset="0"/>
                <a:sym typeface="+mn-ea"/>
              </a:rPr>
              <a:t>Parents,  especially mothers,  think it is </a:t>
            </a:r>
            <a:r>
              <a:rPr sz="3600" b="1" u="sng">
                <a:latin typeface="Times New Roman" panose="02020603050405020304" charset="0"/>
                <a:cs typeface="Times New Roman" panose="02020603050405020304" charset="0"/>
                <a:sym typeface="+mn-ea"/>
              </a:rPr>
              <a:t>5</a:t>
            </a:r>
            <a:r>
              <a:rPr lang="en-US" sz="3600" b="1" u="sng">
                <a:latin typeface="Times New Roman" panose="02020603050405020304" charset="0"/>
                <a:cs typeface="Times New Roman" panose="02020603050405020304" charset="0"/>
                <a:sym typeface="+mn-ea"/>
              </a:rPr>
              <a:t>__________</a:t>
            </a:r>
            <a:r>
              <a:rPr sz="3600" b="1" u="sng">
                <a:latin typeface="Times New Roman" panose="02020603050405020304" charset="0"/>
                <a:cs typeface="Times New Roman" panose="02020603050405020304" charset="0"/>
                <a:sym typeface="+mn-ea"/>
              </a:rPr>
              <a:t> </a:t>
            </a:r>
            <a:endParaRPr sz="3600" b="1" u="sng">
              <a:latin typeface="Times New Roman" panose="02020603050405020304" charset="0"/>
              <a:cs typeface="Times New Roman" panose="02020603050405020304" charset="0"/>
              <a:sym typeface="+mn-ea"/>
            </a:endParaRPr>
          </a:p>
          <a:p>
            <a:pPr indent="0" algn="just" fontAlgn="auto">
              <a:lnSpc>
                <a:spcPts val="4500"/>
              </a:lnSpc>
            </a:pPr>
            <a:r>
              <a:rPr sz="3600" b="1">
                <a:latin typeface="Times New Roman" panose="02020603050405020304" charset="0"/>
                <a:cs typeface="Times New Roman" panose="02020603050405020304" charset="0"/>
                <a:sym typeface="+mn-ea"/>
              </a:rPr>
              <a:t>/ɪmˈpɔːtnt/ to let their children learn </a:t>
            </a:r>
            <a:r>
              <a:rPr sz="3600" b="1" u="sng">
                <a:latin typeface="Times New Roman" panose="02020603050405020304" charset="0"/>
                <a:cs typeface="Times New Roman" panose="02020603050405020304" charset="0"/>
                <a:sym typeface="+mn-ea"/>
              </a:rPr>
              <a:t>6         </a:t>
            </a:r>
            <a:r>
              <a:rPr sz="3600" b="1">
                <a:latin typeface="Times New Roman" panose="02020603050405020304" charset="0"/>
                <a:cs typeface="Times New Roman" panose="02020603050405020304" charset="0"/>
                <a:sym typeface="+mn-ea"/>
              </a:rPr>
              <a:t>to cook. Most Americans think there’s nothing better </a:t>
            </a:r>
            <a:r>
              <a:rPr sz="3600" b="1" u="sng">
                <a:latin typeface="Times New Roman" panose="02020603050405020304" charset="0"/>
                <a:cs typeface="Times New Roman" panose="02020603050405020304" charset="0"/>
                <a:sym typeface="+mn-ea"/>
              </a:rPr>
              <a:t>7        </a:t>
            </a:r>
            <a:r>
              <a:rPr sz="3600" b="1">
                <a:latin typeface="Times New Roman" panose="02020603050405020304" charset="0"/>
                <a:cs typeface="Times New Roman" panose="02020603050405020304" charset="0"/>
                <a:sym typeface="+mn-ea"/>
              </a:rPr>
              <a:t>a good meal cooked at home. </a:t>
            </a:r>
            <a:endParaRPr sz="3600" b="1">
              <a:latin typeface="Times New Roman" panose="02020603050405020304" charset="0"/>
              <a:cs typeface="Times New Roman" panose="02020603050405020304" charset="0"/>
              <a:sym typeface="+mn-ea"/>
            </a:endParaRPr>
          </a:p>
          <a:p>
            <a:pPr indent="0" algn="just" fontAlgn="auto">
              <a:lnSpc>
                <a:spcPts val="4500"/>
              </a:lnSpc>
            </a:pPr>
            <a:r>
              <a:rPr lang="en-US" sz="3600" b="1">
                <a:latin typeface="Times New Roman" panose="02020603050405020304" charset="0"/>
                <a:cs typeface="Times New Roman" panose="02020603050405020304" charset="0"/>
                <a:sym typeface="+mn-ea"/>
              </a:rPr>
              <a:t>	</a:t>
            </a:r>
            <a:r>
              <a:rPr sz="3600" b="1">
                <a:latin typeface="Times New Roman" panose="02020603050405020304" charset="0"/>
                <a:cs typeface="Times New Roman" panose="02020603050405020304" charset="0"/>
                <a:sym typeface="+mn-ea"/>
              </a:rPr>
              <a:t>American cooks have</a:t>
            </a:r>
            <a:r>
              <a:rPr sz="3600" b="1" u="sng">
                <a:latin typeface="Times New Roman" panose="02020603050405020304" charset="0"/>
                <a:cs typeface="Times New Roman" panose="02020603050405020304" charset="0"/>
                <a:sym typeface="+mn-ea"/>
              </a:rPr>
              <a:t> 8          </a:t>
            </a:r>
            <a:r>
              <a:rPr sz="3600" b="1">
                <a:latin typeface="Times New Roman" panose="02020603050405020304" charset="0"/>
                <a:cs typeface="Times New Roman" panose="02020603050405020304" charset="0"/>
                <a:sym typeface="+mn-ea"/>
              </a:rPr>
              <a:t>(they) own ways of cooking. But there are some common skills that most people use. For example,  Americans often bake(烘烤) when</a:t>
            </a:r>
            <a:r>
              <a:rPr sz="3600" b="1" u="sng">
                <a:latin typeface="Times New Roman" panose="02020603050405020304" charset="0"/>
                <a:cs typeface="Times New Roman" panose="02020603050405020304" charset="0"/>
                <a:sym typeface="+mn-ea"/>
              </a:rPr>
              <a:t> 9             </a:t>
            </a:r>
            <a:r>
              <a:rPr sz="3600" b="1">
                <a:latin typeface="Times New Roman" panose="02020603050405020304" charset="0"/>
                <a:cs typeface="Times New Roman" panose="02020603050405020304" charset="0"/>
                <a:sym typeface="+mn-ea"/>
              </a:rPr>
              <a:t>(make) food.</a:t>
            </a:r>
            <a:r>
              <a:rPr sz="3600" b="1">
                <a:latin typeface="Times New Roman" panose="02020603050405020304" charset="0"/>
                <a:ea typeface="宋体" panose="02010600030101010101" pitchFamily="2" charset="-122"/>
                <a:cs typeface="Times New Roman" panose="02020603050405020304" charset="0"/>
                <a:sym typeface="+mn-ea"/>
              </a:rPr>
              <a:t> </a:t>
            </a:r>
            <a:r>
              <a:rPr lang="en-US" sz="3600" b="1">
                <a:latin typeface="Times New Roman" panose="02020603050405020304" charset="0"/>
                <a:ea typeface="宋体" panose="02010600030101010101" pitchFamily="2" charset="-122"/>
                <a:cs typeface="Times New Roman" panose="02020603050405020304" charset="0"/>
                <a:sym typeface="+mn-ea"/>
              </a:rPr>
              <a:t>Many of them know how</a:t>
            </a:r>
            <a:endPar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8754110" y="938530"/>
            <a:ext cx="25552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important</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8467725" y="1530350"/>
            <a:ext cx="121285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how</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a:off x="9890125" y="2174240"/>
            <a:ext cx="119443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a:t>
            </a: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an</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6369050" y="3303905"/>
            <a:ext cx="119443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a:t>
            </a: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eir</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7" name="文本框 6"/>
          <p:cNvSpPr txBox="1"/>
          <p:nvPr/>
        </p:nvSpPr>
        <p:spPr>
          <a:xfrm>
            <a:off x="2116455" y="4986655"/>
            <a:ext cx="1720215"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making</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P spid="6" grpId="0"/>
      <p:bldP spid="6" grpId="1"/>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三、短文填空。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01065" y="1158240"/>
            <a:ext cx="10290810" cy="3553460"/>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to keep the balance(平衡) of meals. In a big meal,  there will be some meat,  a few vegetables,  some soup and often some sweet food. Americans also like to make the meal </a:t>
            </a:r>
            <a:r>
              <a:rPr sz="3600" b="1" u="sng">
                <a:latin typeface="Times New Roman" panose="02020603050405020304" charset="0"/>
                <a:ea typeface="宋体" panose="02010600030101010101" pitchFamily="2" charset="-122"/>
                <a:cs typeface="Times New Roman" panose="02020603050405020304" charset="0"/>
                <a:sym typeface="+mn-ea"/>
              </a:rPr>
              <a:t>10                 </a:t>
            </a:r>
            <a:r>
              <a:rPr sz="3600" b="1">
                <a:latin typeface="Times New Roman" panose="02020603050405020304" charset="0"/>
                <a:ea typeface="宋体" panose="02010600030101010101" pitchFamily="2" charset="-122"/>
                <a:cs typeface="Times New Roman" panose="02020603050405020304" charset="0"/>
                <a:sym typeface="+mn-ea"/>
              </a:rPr>
              <a:t>(color). There are many kinds of food with different colors. So the meal is healthy and also looks beautiful.</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5698490" y="2711450"/>
            <a:ext cx="1718945"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colorful</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59765" y="764540"/>
            <a:ext cx="10440035" cy="3297555"/>
          </a:xfrm>
          <a:prstGeom prst="rect">
            <a:avLst/>
          </a:prstGeom>
          <a:noFill/>
        </p:spPr>
        <p:txBody>
          <a:bodyPr wrap="square" rtlCol="0" anchor="t">
            <a:spAutoFit/>
          </a:bodyPr>
          <a:p>
            <a:pPr indent="0" algn="just" fontAlgn="auto">
              <a:lnSpc>
                <a:spcPts val="50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为了丰富校园生活， 本周五树人中学要在学校礼堂举办艺术节。请你根据以下思维导图的提示， 以学校的名义给教育基金会的王先生写一封英文邀请函。（70词左右， 开头和结尾已给出， 不计入总词数）</a:t>
            </a:r>
            <a:endParaRPr sz="3600" b="1">
              <a:latin typeface="Times New Roman" panose="02020603050405020304" charset="0"/>
              <a:ea typeface="宋体" panose="02010600030101010101" pitchFamily="2" charset="-122"/>
              <a:cs typeface="Times New Roman" panose="02020603050405020304" charset="0"/>
              <a:sym typeface="+mn-ea"/>
            </a:endParaRPr>
          </a:p>
        </p:txBody>
      </p:sp>
      <p:pic>
        <p:nvPicPr>
          <p:cNvPr id="2" name="图片 1"/>
          <p:cNvPicPr>
            <a:picLocks noChangeAspect="1"/>
          </p:cNvPicPr>
          <p:nvPr/>
        </p:nvPicPr>
        <p:blipFill>
          <a:blip r:embed="rId1"/>
          <a:stretch>
            <a:fillRect/>
          </a:stretch>
        </p:blipFill>
        <p:spPr>
          <a:xfrm>
            <a:off x="1087120" y="4062095"/>
            <a:ext cx="10299065" cy="1960245"/>
          </a:xfrm>
          <a:prstGeom prst="rect">
            <a:avLst/>
          </a:prstGeom>
        </p:spPr>
      </p:pic>
    </p:spTree>
    <p:custDataLst>
      <p:tags r:id="rId2"/>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25195" y="1751965"/>
            <a:ext cx="10342245" cy="4323080"/>
          </a:xfrm>
          <a:prstGeom prst="rect">
            <a:avLst/>
          </a:prstGeom>
          <a:noFill/>
        </p:spPr>
        <p:txBody>
          <a:bodyPr wrap="square" rtlCol="0">
            <a:spAutoFit/>
          </a:bodyPr>
          <a:p>
            <a:pPr indent="0" algn="just"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We would like to invite you to our Art Festival. It will start at 7 o’clock at our school hall and it will be over at 9:30 in the evening this Friday, May 29th. We hold the festival in order to make the school life more colorful and interesting. The students will perform many kinds of programs, such as singing,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152400" y="955675"/>
            <a:ext cx="6555105" cy="796290"/>
          </a:xfrm>
          <a:prstGeom prst="rect">
            <a:avLst/>
          </a:prstGeom>
          <a:noFill/>
        </p:spPr>
        <p:txBody>
          <a:bodyPr wrap="square" rtlCol="0">
            <a:spAutoFit/>
          </a:bodyPr>
          <a:p>
            <a:pPr indent="0" algn="just" fontAlgn="auto">
              <a:lnSpc>
                <a:spcPts val="5500"/>
              </a:lnSpc>
              <a:buNone/>
            </a:pPr>
            <a:r>
              <a:rPr sz="3600" b="1">
                <a:solidFill>
                  <a:schemeClr val="tx1"/>
                </a:solidFill>
                <a:latin typeface="Times New Roman" panose="02020603050405020304" charset="0"/>
                <a:ea typeface="宋体" panose="02010600030101010101" pitchFamily="2" charset="-122"/>
                <a:cs typeface="Times New Roman" panose="02020603050405020304" charset="0"/>
                <a:sym typeface="+mn-ea"/>
              </a:rPr>
              <a:t>Dear Mr. Wang,</a:t>
            </a:r>
            <a:r>
              <a:rPr sz="3600" b="1">
                <a:solidFill>
                  <a:schemeClr val="tx1"/>
                </a:solidFill>
                <a:latin typeface="Times New Roman" panose="02020603050405020304" charset="0"/>
                <a:ea typeface="宋体" panose="02010600030101010101" pitchFamily="2" charset="-122"/>
                <a:cs typeface="Times New Roman" panose="02020603050405020304" charset="0"/>
                <a:sym typeface="+mn-ea"/>
              </a:rPr>
              <a:t> </a:t>
            </a:r>
            <a:endParaRPr sz="3600" b="1">
              <a:solidFill>
                <a:schemeClr val="tx1"/>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99770" y="1041400"/>
            <a:ext cx="10470515" cy="4130675"/>
          </a:xfrm>
          <a:prstGeom prst="rect">
            <a:avLst/>
          </a:prstGeom>
          <a:noFill/>
        </p:spPr>
        <p:txBody>
          <a:bodyPr wrap="square" rtlCol="0" anchor="t">
            <a:spAutoFit/>
          </a:bodyPr>
          <a:p>
            <a:pPr indent="0" algn="just" fontAlgn="auto">
              <a:lnSpc>
                <a:spcPts val="4500"/>
              </a:lnSpc>
            </a:pPr>
            <a:r>
              <a:rPr lang="en-US" altLang="zh-CN" sz="4000" b="1" dirty="0">
                <a:latin typeface="Times New Roman" panose="02020603050405020304" charset="0"/>
                <a:ea typeface="宋体" panose="02010600030101010101" pitchFamily="2" charset="-122"/>
                <a:cs typeface="Times New Roman" panose="02020603050405020304" charset="0"/>
                <a:sym typeface="+mn-ea"/>
              </a:rPr>
              <a:t>     </a:t>
            </a: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John was driving through a small country town,  feeling quite lost and </a:t>
            </a:r>
            <a:r>
              <a:rPr sz="3600" b="1" u="sng">
                <a:latin typeface="Times New Roman" panose="02020603050405020304" charset="0"/>
                <a:ea typeface="宋体" panose="02010600030101010101" pitchFamily="2" charset="-122"/>
                <a:cs typeface="Times New Roman" panose="02020603050405020304" charset="0"/>
                <a:sym typeface="+mn-ea"/>
              </a:rPr>
              <a:t>1 </a:t>
            </a:r>
            <a:r>
              <a:rPr lang="en-US" sz="3600" b="1" u="sng">
                <a:latin typeface="Times New Roman" panose="02020603050405020304" charset="0"/>
                <a:ea typeface="宋体" panose="02010600030101010101" pitchFamily="2" charset="-122"/>
                <a:cs typeface="Times New Roman" panose="02020603050405020304" charset="0"/>
                <a:sym typeface="+mn-ea"/>
              </a:rPr>
              <a:t>__</a:t>
            </a:r>
            <a:r>
              <a:rPr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He was happy when he saw a small </a:t>
            </a:r>
            <a:r>
              <a:rPr sz="3600" b="1" u="sng">
                <a:latin typeface="Times New Roman" panose="02020603050405020304" charset="0"/>
                <a:ea typeface="宋体" panose="02010600030101010101" pitchFamily="2" charset="-122"/>
                <a:cs typeface="Times New Roman" panose="02020603050405020304" charset="0"/>
                <a:sym typeface="+mn-ea"/>
              </a:rPr>
              <a:t>2</a:t>
            </a:r>
            <a:r>
              <a:rPr lang="en-US" sz="3600" b="1" u="sng">
                <a:latin typeface="Times New Roman" panose="02020603050405020304" charset="0"/>
                <a:ea typeface="宋体" panose="02010600030101010101" pitchFamily="2" charset="-122"/>
                <a:cs typeface="Times New Roman" panose="02020603050405020304" charset="0"/>
                <a:sym typeface="+mn-ea"/>
              </a:rPr>
              <a:t>__</a:t>
            </a:r>
            <a:r>
              <a:rPr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coming up on the right side of the road. John quickly parked his car,  and walked inside the restaurant.</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rPr>
              <a:t>1. A. full			B. lucky			C. hungry</a:t>
            </a:r>
            <a:endPar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rPr>
              <a:t>2. A. shop		B. restaurant		C. factory</a:t>
            </a:r>
            <a:endParaRPr lang="en-US" altLang="zh-CN"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5433695" y="153416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527425" y="212661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四、书面表达。</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107440" y="1429385"/>
            <a:ext cx="9877425" cy="2207260"/>
          </a:xfrm>
          <a:prstGeom prst="rect">
            <a:avLst/>
          </a:prstGeom>
          <a:noFill/>
        </p:spPr>
        <p:txBody>
          <a:bodyPr wrap="square" rtlCol="0">
            <a:spAutoFit/>
          </a:bodyPr>
          <a:p>
            <a:pPr indent="0" algn="just"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dancing, putting on short plays, guessing games and so on.</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Hope to see you then!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7393940" y="3877945"/>
            <a:ext cx="4777740" cy="1198880"/>
          </a:xfrm>
          <a:prstGeom prst="rect">
            <a:avLst/>
          </a:prstGeom>
          <a:noFill/>
        </p:spPr>
        <p:txBody>
          <a:bodyPr wrap="square" rtlCol="0">
            <a:spAutoFit/>
          </a:bodyPr>
          <a:p>
            <a:pPr algn="r"/>
            <a:r>
              <a:rPr sz="3600" b="1">
                <a:latin typeface="Times New Roman" panose="02020603050405020304" charset="0"/>
                <a:ea typeface="宋体" panose="02010600030101010101" pitchFamily="2" charset="-122"/>
                <a:cs typeface="Times New Roman" panose="02020603050405020304" charset="0"/>
              </a:rPr>
              <a:t>Sincerely,</a:t>
            </a:r>
            <a:endParaRPr sz="3600" b="1">
              <a:latin typeface="Times New Roman" panose="02020603050405020304" charset="0"/>
              <a:ea typeface="宋体" panose="02010600030101010101" pitchFamily="2" charset="-122"/>
              <a:cs typeface="Times New Roman" panose="02020603050405020304" charset="0"/>
            </a:endParaRPr>
          </a:p>
          <a:p>
            <a:pPr algn="r"/>
            <a:r>
              <a:rPr sz="3600" b="1">
                <a:latin typeface="Times New Roman" panose="02020603050405020304" charset="0"/>
                <a:ea typeface="宋体" panose="02010600030101010101" pitchFamily="2" charset="-122"/>
                <a:cs typeface="Times New Roman" panose="02020603050405020304" charset="0"/>
              </a:rPr>
              <a:t>Shuren Middle School</a:t>
            </a:r>
            <a:endParaRPr lang="zh-CN" altLang="en-US" sz="3600">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08610" y="963930"/>
            <a:ext cx="11193780" cy="5285105"/>
          </a:xfrm>
          <a:prstGeom prst="rect">
            <a:avLst/>
          </a:prstGeom>
          <a:noFill/>
        </p:spPr>
        <p:txBody>
          <a:bodyPr wrap="square" rtlCol="0" anchor="t">
            <a:spAutoFit/>
          </a:bodyPr>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John saw a blackboard with a </a:t>
            </a:r>
            <a:r>
              <a:rPr sz="3600" b="1" u="sng">
                <a:latin typeface="Times New Roman" panose="02020603050405020304" charset="0"/>
                <a:ea typeface="宋体" panose="02010600030101010101" pitchFamily="2" charset="-122"/>
                <a:cs typeface="Times New Roman" panose="02020603050405020304" charset="0"/>
                <a:sym typeface="+mn-ea"/>
              </a:rPr>
              <a:t>3       </a:t>
            </a:r>
            <a:r>
              <a:rPr sz="3600" b="1">
                <a:latin typeface="Times New Roman" panose="02020603050405020304" charset="0"/>
                <a:ea typeface="宋体" panose="02010600030101010101" pitchFamily="2" charset="-122"/>
                <a:cs typeface="Times New Roman" panose="02020603050405020304" charset="0"/>
                <a:sym typeface="+mn-ea"/>
              </a:rPr>
              <a:t>written on it. It said, “Today’s Special(特色菜): Vegetable Soup with Fried Chicken and Roast Potatoes.”</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“Wow！That sounds pretty good!” John thought to himself. He decided that he would try this special.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“I’ll take the special,” John said when the waiter(服务员) came over to </a:t>
            </a:r>
            <a:r>
              <a:rPr sz="3600" b="1" u="sng">
                <a:latin typeface="Times New Roman" panose="02020603050405020304" charset="0"/>
                <a:ea typeface="宋体" panose="02010600030101010101" pitchFamily="2" charset="-122"/>
                <a:cs typeface="Times New Roman" panose="02020603050405020304" charset="0"/>
                <a:sym typeface="+mn-ea"/>
              </a:rPr>
              <a:t>4        </a:t>
            </a:r>
            <a:r>
              <a:rPr sz="3600" b="1">
                <a:latin typeface="Times New Roman" panose="02020603050405020304" charset="0"/>
                <a:ea typeface="宋体" panose="02010600030101010101" pitchFamily="2" charset="-122"/>
                <a:cs typeface="Times New Roman" panose="02020603050405020304" charset="0"/>
                <a:sym typeface="+mn-ea"/>
              </a:rPr>
              <a:t> his order.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3. A. book		B. dictionary		C. note</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4. A. put			B. take			C. bring</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2" name="文本框 1"/>
          <p:cNvSpPr txBox="1"/>
          <p:nvPr/>
        </p:nvSpPr>
        <p:spPr>
          <a:xfrm>
            <a:off x="7571105" y="85788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7" name="文本框 6"/>
          <p:cNvSpPr txBox="1"/>
          <p:nvPr/>
        </p:nvSpPr>
        <p:spPr>
          <a:xfrm>
            <a:off x="6282055" y="426148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04190" y="626110"/>
            <a:ext cx="10401300" cy="5862320"/>
          </a:xfrm>
          <a:prstGeom prst="rect">
            <a:avLst/>
          </a:prstGeom>
          <a:noFill/>
        </p:spPr>
        <p:txBody>
          <a:bodyPr wrap="square" rtlCol="0" anchor="t">
            <a:spAutoFit/>
          </a:bodyPr>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But a few minutes after receiving his order， John called the waiter </a:t>
            </a:r>
            <a:r>
              <a:rPr sz="3600" b="1" u="sng">
                <a:latin typeface="Times New Roman" panose="02020603050405020304" charset="0"/>
                <a:ea typeface="宋体" panose="02010600030101010101" pitchFamily="2" charset="-122"/>
                <a:cs typeface="Times New Roman" panose="02020603050405020304" charset="0"/>
                <a:sym typeface="+mn-ea"/>
              </a:rPr>
              <a:t>5          </a:t>
            </a:r>
            <a:r>
              <a:rPr sz="3600" b="1">
                <a:latin typeface="Times New Roman" panose="02020603050405020304" charset="0"/>
                <a:ea typeface="宋体" panose="02010600030101010101" pitchFamily="2" charset="-122"/>
                <a:cs typeface="Times New Roman" panose="02020603050405020304" charset="0"/>
                <a:sym typeface="+mn-ea"/>
              </a:rPr>
              <a:t>to his table.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He was </a:t>
            </a:r>
            <a:r>
              <a:rPr sz="3600" b="1" u="sng">
                <a:latin typeface="Times New Roman" panose="02020603050405020304" charset="0"/>
                <a:ea typeface="宋体" panose="02010600030101010101" pitchFamily="2" charset="-122"/>
                <a:cs typeface="Times New Roman" panose="02020603050405020304" charset="0"/>
                <a:sym typeface="+mn-ea"/>
              </a:rPr>
              <a:t>6         </a:t>
            </a:r>
            <a:r>
              <a:rPr sz="3600" b="1">
                <a:latin typeface="Times New Roman" panose="02020603050405020304" charset="0"/>
                <a:ea typeface="宋体" panose="02010600030101010101" pitchFamily="2" charset="-122"/>
                <a:cs typeface="Times New Roman" panose="02020603050405020304" charset="0"/>
                <a:sym typeface="+mn-ea"/>
              </a:rPr>
              <a:t>. “Is this the special? It says vegetable soup,  but there are no </a:t>
            </a:r>
            <a:r>
              <a:rPr sz="3600" b="1" u="sng">
                <a:latin typeface="Times New Roman" panose="02020603050405020304" charset="0"/>
                <a:ea typeface="宋体" panose="02010600030101010101" pitchFamily="2" charset="-122"/>
                <a:cs typeface="Times New Roman" panose="02020603050405020304" charset="0"/>
                <a:sym typeface="+mn-ea"/>
              </a:rPr>
              <a:t>7      </a:t>
            </a:r>
            <a:r>
              <a:rPr lang="en-US" sz="3600" b="1" u="sng">
                <a:latin typeface="Times New Roman" panose="02020603050405020304" charset="0"/>
                <a:ea typeface="宋体" panose="02010600030101010101" pitchFamily="2" charset="-122"/>
                <a:cs typeface="Times New Roman" panose="02020603050405020304" charset="0"/>
                <a:sym typeface="+mn-ea"/>
              </a:rPr>
              <a:t>_</a:t>
            </a:r>
            <a:r>
              <a:rPr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in this soup at all! It also says fried chicken,  but the chicken  </a:t>
            </a:r>
            <a:r>
              <a:rPr lang="en-US" sz="3600" b="1">
                <a:latin typeface="Times New Roman" panose="02020603050405020304" charset="0"/>
                <a:ea typeface="宋体" panose="02010600030101010101" pitchFamily="2" charset="-122"/>
                <a:cs typeface="Times New Roman" panose="02020603050405020304" charset="0"/>
                <a:sym typeface="+mn-ea"/>
              </a:rPr>
              <a:t>isn't </a:t>
            </a:r>
            <a:r>
              <a:rPr lang="en-US" sz="3600" b="1" u="sng">
                <a:latin typeface="Times New Roman" panose="02020603050405020304" charset="0"/>
                <a:ea typeface="宋体" panose="02010600030101010101" pitchFamily="2" charset="-122"/>
                <a:cs typeface="Times New Roman" panose="02020603050405020304" charset="0"/>
                <a:sym typeface="+mn-ea"/>
              </a:rPr>
              <a:t>8   _____ </a:t>
            </a:r>
            <a:r>
              <a:rPr lang="en-US" sz="3600" b="1">
                <a:latin typeface="Times New Roman" panose="02020603050405020304" charset="0"/>
                <a:ea typeface="宋体" panose="02010600030101010101" pitchFamily="2" charset="-122"/>
                <a:cs typeface="Times New Roman" panose="02020603050405020304" charset="0"/>
                <a:sym typeface="+mn-ea"/>
              </a:rPr>
              <a:t>. And it says roast potatoes, but these </a:t>
            </a:r>
            <a:endParaRPr sz="3600" b="1" u="sng">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5. A. help		B. invite		C. appear</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6. A. decide		B. break		C. change</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7. A. tomatoes	B. potatoes	C. vegetables</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8. A. cooked		B. fried		C. boiled</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2" name="文本框 1"/>
          <p:cNvSpPr txBox="1"/>
          <p:nvPr/>
        </p:nvSpPr>
        <p:spPr>
          <a:xfrm>
            <a:off x="5392420" y="106616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A</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495675" y="168402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3" name="文本框 2"/>
          <p:cNvSpPr txBox="1"/>
          <p:nvPr/>
        </p:nvSpPr>
        <p:spPr>
          <a:xfrm>
            <a:off x="7489190" y="223266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5" name="文本框 4"/>
          <p:cNvSpPr txBox="1"/>
          <p:nvPr/>
        </p:nvSpPr>
        <p:spPr>
          <a:xfrm>
            <a:off x="1958975" y="337375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P spid="3" grpId="0"/>
      <p:bldP spid="3" grpId="1"/>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04190" y="939165"/>
            <a:ext cx="11293475" cy="5285105"/>
          </a:xfrm>
          <a:prstGeom prst="rect">
            <a:avLst/>
          </a:prstGeom>
          <a:noFill/>
        </p:spPr>
        <p:txBody>
          <a:bodyPr wrap="square" rtlCol="0" anchor="t">
            <a:spAutoFit/>
          </a:bodyPr>
          <a:p>
            <a:pPr indent="0" algn="just" fontAlgn="auto">
              <a:lnSpc>
                <a:spcPts val="4500"/>
              </a:lnSpc>
            </a:pPr>
            <a:r>
              <a:rPr sz="3600" b="1">
                <a:latin typeface="Times New Roman" panose="02020603050405020304" charset="0"/>
                <a:ea typeface="宋体" panose="02010600030101010101" pitchFamily="2" charset="-122"/>
                <a:cs typeface="Times New Roman" panose="02020603050405020304" charset="0"/>
                <a:sym typeface="+mn-ea"/>
              </a:rPr>
              <a:t>potatoes aren’t roasted—they’ve been boiled. What is going on here?”</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The waiter was not used to </a:t>
            </a:r>
            <a:r>
              <a:rPr sz="3600" b="1" u="sng">
                <a:latin typeface="Times New Roman" panose="02020603050405020304" charset="0"/>
                <a:ea typeface="宋体" panose="02010600030101010101" pitchFamily="2" charset="-122"/>
                <a:cs typeface="Times New Roman" panose="02020603050405020304" charset="0"/>
                <a:sym typeface="+mn-ea"/>
              </a:rPr>
              <a:t>9      </a:t>
            </a:r>
            <a:r>
              <a:rPr sz="3600" b="1">
                <a:latin typeface="Times New Roman" panose="02020603050405020304" charset="0"/>
                <a:ea typeface="宋体" panose="02010600030101010101" pitchFamily="2" charset="-122"/>
                <a:cs typeface="Times New Roman" panose="02020603050405020304" charset="0"/>
                <a:sym typeface="+mn-ea"/>
              </a:rPr>
              <a:t>people from the city. He wasn’t quite sure what to say to this angry customer. But he finally found a way to answer the man. “My good man,” the waiter said while looking down at John over his glasses,  “that is the reason why it is so </a:t>
            </a:r>
            <a:r>
              <a:rPr sz="3600" b="1" u="sng">
                <a:latin typeface="Times New Roman" panose="02020603050405020304" charset="0"/>
                <a:ea typeface="宋体" panose="02010600030101010101" pitchFamily="2" charset="-122"/>
                <a:cs typeface="Times New Roman" panose="02020603050405020304" charset="0"/>
                <a:sym typeface="+mn-ea"/>
              </a:rPr>
              <a:t>10     </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9. A. agreeing with	    B. working with	   C. dealing with</a:t>
            </a:r>
            <a:endParaRPr lang="en-US" altLang="zh-CN" sz="3600" b="1">
              <a:solidFill>
                <a:srgbClr val="0070C0"/>
              </a:solidFill>
              <a:latin typeface="Times New Roman" panose="02020603050405020304" charset="0"/>
              <a:cs typeface="Times New Roman" panose="02020603050405020304" charset="0"/>
              <a:sym typeface="+mn-ea"/>
            </a:endParaRPr>
          </a:p>
          <a:p>
            <a:pPr indent="0" algn="just" fontAlgn="auto">
              <a:lnSpc>
                <a:spcPts val="4500"/>
              </a:lnSpc>
            </a:pPr>
            <a:r>
              <a:rPr lang="en-US" altLang="zh-CN" sz="3600" b="1">
                <a:solidFill>
                  <a:srgbClr val="0070C0"/>
                </a:solidFill>
                <a:latin typeface="Times New Roman" panose="02020603050405020304" charset="0"/>
                <a:cs typeface="Times New Roman" panose="02020603050405020304" charset="0"/>
                <a:sym typeface="+mn-ea"/>
              </a:rPr>
              <a:t>10. A. delicious	    B. special	           C. perfect</a:t>
            </a:r>
            <a:endParaRPr lang="en-US" altLang="zh-CN" sz="3600" b="1">
              <a:solidFill>
                <a:srgbClr val="0070C0"/>
              </a:solidFill>
              <a:latin typeface="Times New Roman" panose="02020603050405020304" charset="0"/>
              <a:cs typeface="Times New Roman" panose="02020603050405020304" charset="0"/>
              <a:sym typeface="+mn-ea"/>
            </a:endParaRPr>
          </a:p>
        </p:txBody>
      </p:sp>
      <p:sp>
        <p:nvSpPr>
          <p:cNvPr id="2" name="文本框 1"/>
          <p:cNvSpPr txBox="1"/>
          <p:nvPr/>
        </p:nvSpPr>
        <p:spPr>
          <a:xfrm>
            <a:off x="7061200" y="2011045"/>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C</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9274175" y="4290060"/>
            <a:ext cx="624840" cy="796290"/>
          </a:xfrm>
          <a:prstGeom prst="rect">
            <a:avLst/>
          </a:prstGeom>
          <a:noFill/>
        </p:spPr>
        <p:txBody>
          <a:bodyPr wrap="square" rtlCol="0">
            <a:spAutoFit/>
          </a:bodyPr>
          <a:p>
            <a:pPr indent="0" fontAlgn="auto">
              <a:lnSpc>
                <a:spcPts val="5500"/>
              </a:lnSpc>
              <a:buNone/>
            </a:pPr>
            <a:r>
              <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rPr>
              <a:t>B</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17880" y="1022985"/>
            <a:ext cx="10307955" cy="5285105"/>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October 16 is World Food Day. The UN started the day in 1979. </a:t>
            </a:r>
            <a:r>
              <a:rPr sz="3600" b="1" u="sng">
                <a:latin typeface="Times New Roman" panose="02020603050405020304" charset="0"/>
                <a:ea typeface="宋体" panose="02010600030101010101" pitchFamily="2" charset="-122"/>
                <a:cs typeface="Times New Roman" panose="02020603050405020304" charset="0"/>
                <a:sym typeface="+mn-ea"/>
              </a:rPr>
              <a:t>It</a:t>
            </a:r>
            <a:r>
              <a:rPr sz="3600" b="1">
                <a:latin typeface="Times New Roman" panose="02020603050405020304" charset="0"/>
                <a:ea typeface="宋体" panose="02010600030101010101" pitchFamily="2" charset="-122"/>
                <a:cs typeface="Times New Roman" panose="02020603050405020304" charset="0"/>
                <a:sym typeface="+mn-ea"/>
              </a:rPr>
              <a:t> is celebrated to remind(提醒) people not to waste food and to ask people to fight hunger.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Food shortage is a big problem in the world. According to the UN,  there are more than 1，000 million hungry people in the world. Many children go to sleep hungry and 15 million of them die of hunger each year. </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01065" y="1158240"/>
            <a:ext cx="10382250" cy="4707890"/>
          </a:xfrm>
          <a:prstGeom prst="rect">
            <a:avLst/>
          </a:prstGeom>
          <a:noFill/>
        </p:spPr>
        <p:txBody>
          <a:bodyPr wrap="square" rtlCol="0" anchor="t">
            <a:spAutoFit/>
          </a:bodyPr>
          <a:p>
            <a:pPr indent="0" algn="just" fontAlgn="auto">
              <a:lnSpc>
                <a:spcPts val="4500"/>
              </a:lnSpc>
            </a:pPr>
            <a:r>
              <a:rPr lang="en-US" altLang="zh-CN" sz="3600" b="1" dirty="0">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There are several reasons why there are food shortages. First,  there have been more droughts(干旱) and floods recently. Second,  a growing population（人口） makes feeding everyone more difficult. Besides,  food waste is one of the root（根本的） causes of foot shortage worldwide.  Most people don’t know how much food they throw away every day. On average(平均),  one person throws </a:t>
            </a:r>
            <a:endParaRPr lang="en-US"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00455" y="1296035"/>
            <a:ext cx="9627870" cy="4707890"/>
          </a:xfrm>
          <a:prstGeom prst="rect">
            <a:avLst/>
          </a:prstGeom>
          <a:noFill/>
        </p:spPr>
        <p:txBody>
          <a:bodyPr wrap="square" rtlCol="0" anchor="t">
            <a:spAutoFit/>
          </a:bodyPr>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away </a:t>
            </a:r>
            <a:r>
              <a:rPr sz="3600" b="1">
                <a:latin typeface="Times New Roman" panose="02020603050405020304" charset="0"/>
                <a:ea typeface="宋体" panose="02010600030101010101" pitchFamily="2" charset="-122"/>
                <a:cs typeface="Times New Roman" panose="02020603050405020304" charset="0"/>
                <a:sym typeface="+mn-ea"/>
              </a:rPr>
              <a:t>50 kilos of food every year. More than 1/3 of all food in the world goes to waste each year. The wasted food   can feed millions of hungry people a year. </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So think twice the next time when you want to throw away food. Remember to order only  as much food as you can eat at a restaurant. If you can’t finish your food,  take the leftovers home.</a:t>
            </a:r>
            <a:endParaRPr sz="3600" b="1">
              <a:latin typeface="Times New Roman" panose="02020603050405020304" charset="0"/>
              <a:ea typeface="宋体" panose="02010600030101010101" pitchFamily="2" charset="-122"/>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522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456565" y="302895"/>
            <a:ext cx="221107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47445" y="1374775"/>
            <a:ext cx="9730105" cy="3553460"/>
          </a:xfrm>
          <a:prstGeom prst="rect">
            <a:avLst/>
          </a:prstGeom>
          <a:noFill/>
        </p:spPr>
        <p:txBody>
          <a:bodyPr wrap="square" rtlCol="0" anchor="t">
            <a:spAutoFit/>
          </a:bodyPr>
          <a:p>
            <a:pPr indent="0" algn="just" fontAlgn="auto">
              <a:lnSpc>
                <a:spcPts val="4500"/>
              </a:lnSpc>
            </a:pPr>
            <a:r>
              <a:rPr lang="en-US" sz="3600" b="1">
                <a:latin typeface="Times New Roman" panose="02020603050405020304" charset="0"/>
                <a:ea typeface="宋体" panose="02010600030101010101" pitchFamily="2" charset="-122"/>
                <a:cs typeface="Times New Roman" panose="02020603050405020304" charset="0"/>
                <a:sym typeface="+mn-ea"/>
              </a:rPr>
              <a:t>Also, </a:t>
            </a:r>
            <a:r>
              <a:rPr sz="3600" b="1">
                <a:latin typeface="Times New Roman" panose="02020603050405020304" charset="0"/>
                <a:ea typeface="宋体" panose="02010600030101010101" pitchFamily="2" charset="-122"/>
                <a:cs typeface="Times New Roman" panose="02020603050405020304" charset="0"/>
                <a:sym typeface="+mn-ea"/>
              </a:rPr>
              <a:t>don’t be too picky about food so that you won’t leave any on your plate. What’s more,  keep an eye on what food you have at home. Don’t buy or cook too much. If you can’t finish your food,  you can save it and help hungry children. </a:t>
            </a:r>
            <a:endParaRPr lang="en-US" altLang="zh-CN" sz="3600" b="1">
              <a:solidFill>
                <a:srgbClr val="0070C0"/>
              </a:solidFill>
              <a:latin typeface="Times New Roman" panose="02020603050405020304" charset="0"/>
              <a:cs typeface="Times New Roman" panose="02020603050405020304" charset="0"/>
              <a:sym typeface="+mn-ea"/>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SLIDE_MODEL_TYPE" val="cover"/>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5903</Words>
  <Application>WPS 演示</Application>
  <PresentationFormat>宽屏</PresentationFormat>
  <Paragraphs>169</Paragraphs>
  <Slides>21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11353</cp:lastModifiedBy>
  <cp:revision>324</cp:revision>
  <dcterms:created xsi:type="dcterms:W3CDTF">2019-06-19T02:08:00Z</dcterms:created>
  <dcterms:modified xsi:type="dcterms:W3CDTF">2022-01-22T02:29:38Z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y fmtid="{D5CDD505-2E9C-101B-9397-08002B2CF9AE}" pid="3" name="ICV">
    <vt:lpwstr>DA854E076F454A268372EF3349D0905B</vt:lpwstr>
  </property>
</Properties>
</file>