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88" r:id="rId5"/>
    <p:sldId id="453" r:id="rId6"/>
    <p:sldId id="452"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9" r:id="rId20"/>
    <p:sldId id="489" r:id="rId21"/>
    <p:sldId id="490" r:id="rId22"/>
    <p:sldId id="470" r:id="rId23"/>
    <p:sldId id="41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8"/>
        <p:guide pos="37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模块七 第二章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18235" y="818515"/>
            <a:ext cx="10099040" cy="425894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Tomb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Sweeping Day is in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spring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summer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autumn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winter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04290" y="109283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9845" y="1099185"/>
            <a:ext cx="10099040"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mouth</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watering taste of </a:t>
            </a:r>
            <a:r>
              <a:rPr sz="3600" b="1" i="1" dirty="0" smtClean="0">
                <a:latin typeface="Times New Roman" panose="02020603050405020304" charset="0"/>
                <a:ea typeface="宋体" panose="02010600030101010101" pitchFamily="2" charset="-122"/>
                <a:cs typeface="Times New Roman" panose="02020603050405020304" charset="0"/>
                <a:sym typeface="+mn-ea"/>
              </a:rPr>
              <a:t>qingtuan</a:t>
            </a:r>
            <a:r>
              <a:rPr sz="3600" b="1" dirty="0" smtClean="0">
                <a:latin typeface="Times New Roman" panose="02020603050405020304" charset="0"/>
                <a:ea typeface="宋体" panose="02010600030101010101" pitchFamily="2" charset="-122"/>
                <a:cs typeface="Times New Roman" panose="02020603050405020304" charset="0"/>
                <a:sym typeface="+mn-ea"/>
              </a:rPr>
              <a:t> comes from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sticky rice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bean milk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red bean paste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mugwort leaves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85900" y="153860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81405" y="1000125"/>
            <a:ext cx="1033462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underlined word “cherish” in Paragraph 3 probably means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in Chinese</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遗忘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怀念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祈求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清除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46200" y="142049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2930" y="948690"/>
            <a:ext cx="10911840"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We can know from the passage that Li Yuan</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loves no place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sells </a:t>
            </a:r>
            <a:r>
              <a:rPr sz="3600" b="1" i="1" dirty="0" smtClean="0">
                <a:latin typeface="Times New Roman" panose="02020603050405020304" charset="0"/>
                <a:ea typeface="宋体" panose="02010600030101010101" pitchFamily="2" charset="-122"/>
                <a:cs typeface="Times New Roman" panose="02020603050405020304" charset="0"/>
                <a:sym typeface="+mn-ea"/>
              </a:rPr>
              <a:t>qingtuan</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works in Beijing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works as a cook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787400" y="117221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41450" y="1146810"/>
            <a:ext cx="9533255" cy="425894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Which is the best title for this passage?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Grow up in Beijing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Plant rice in Zhejiang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Meet people’s tastes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A must</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have in spring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629410" y="14033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6805" y="1363345"/>
            <a:ext cx="9568180" cy="297688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Noodles are one of the traditional(传统的) foods in China. However,  most of us like them but can’t cook them by </a:t>
            </a:r>
            <a:r>
              <a:rPr sz="3600" b="1" u="sng">
                <a:latin typeface="Times New Roman" panose="02020603050405020304" charset="0"/>
                <a:ea typeface="宋体" panose="02010600030101010101" pitchFamily="2" charset="-122"/>
                <a:cs typeface="Times New Roman" panose="02020603050405020304" charset="0"/>
                <a:sym typeface="+mn-ea"/>
              </a:rPr>
              <a:t>1              </a:t>
            </a:r>
            <a:r>
              <a:rPr sz="3600" b="1">
                <a:latin typeface="Times New Roman" panose="02020603050405020304" charset="0"/>
                <a:ea typeface="宋体" panose="02010600030101010101" pitchFamily="2" charset="-122"/>
                <a:cs typeface="Times New Roman" panose="02020603050405020304" charset="0"/>
                <a:sym typeface="+mn-ea"/>
              </a:rPr>
              <a:t>(we). Please follow these steps,  and you will find that’s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____</a:t>
            </a:r>
            <a:r>
              <a:rPr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/ˈɪntrəstɪŋ/ work</a:t>
            </a:r>
            <a:r>
              <a:rPr sz="3600" b="1">
                <a:latin typeface="Times New Roman" panose="02020603050405020304" charset="0"/>
                <a:ea typeface="宋体" panose="02010600030101010101" pitchFamily="2" charset="-122"/>
                <a:cs typeface="Times New Roman" panose="02020603050405020304" charset="0"/>
                <a:sym typeface="+mn-ea"/>
              </a:rPr>
              <a:t>. </a:t>
            </a:r>
            <a:endParaRPr lang="en-US" sz="3600" b="1">
              <a:no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6205220" y="2453640"/>
            <a:ext cx="216154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ourselves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82395" y="3543935"/>
            <a:ext cx="230759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interesting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4680" y="1058545"/>
            <a:ext cx="11018520" cy="5285105"/>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To make delicious and </a:t>
            </a:r>
            <a:r>
              <a:rPr sz="3600" b="1" u="sng">
                <a:latin typeface="Times New Roman" panose="02020603050405020304" charset="0"/>
                <a:ea typeface="宋体" panose="02010600030101010101" pitchFamily="2" charset="-122"/>
                <a:cs typeface="Times New Roman" panose="02020603050405020304" charset="0"/>
                <a:sym typeface="+mn-ea"/>
              </a:rPr>
              <a:t>3            </a:t>
            </a:r>
            <a:r>
              <a:rPr sz="3600" b="1">
                <a:latin typeface="Times New Roman" panose="02020603050405020304" charset="0"/>
                <a:ea typeface="宋体" panose="02010600030101010101" pitchFamily="2" charset="-122"/>
                <a:cs typeface="Times New Roman" panose="02020603050405020304" charset="0"/>
                <a:sym typeface="+mn-ea"/>
              </a:rPr>
              <a:t>(health) noodles,  the gravy(肉汁) is very important. You need to prepare the gravy and noodles beforehand(提前). If you are not sure </a:t>
            </a:r>
            <a:r>
              <a:rPr sz="3600" b="1" u="sng">
                <a:latin typeface="Times New Roman" panose="02020603050405020304" charset="0"/>
                <a:ea typeface="宋体" panose="02010600030101010101" pitchFamily="2" charset="-122"/>
                <a:cs typeface="Times New Roman" panose="02020603050405020304" charset="0"/>
                <a:sym typeface="+mn-ea"/>
              </a:rPr>
              <a:t>4                   </a:t>
            </a:r>
            <a:r>
              <a:rPr sz="3600" b="1">
                <a:latin typeface="Times New Roman" panose="02020603050405020304" charset="0"/>
                <a:ea typeface="宋体" panose="02010600030101010101" pitchFamily="2" charset="-122"/>
                <a:cs typeface="Times New Roman" panose="02020603050405020304" charset="0"/>
                <a:sym typeface="+mn-ea"/>
              </a:rPr>
              <a:t>you can cook noodles well on your own,  you can ask your parents for help.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Next,  boil a pot of water. As soon as the water is boiling,  put the noodles into the water </a:t>
            </a:r>
            <a:r>
              <a:rPr sz="3600" b="1" u="sng">
                <a:latin typeface="Times New Roman" panose="02020603050405020304" charset="0"/>
                <a:ea typeface="宋体" panose="02010600030101010101" pitchFamily="2" charset="-122"/>
                <a:cs typeface="Times New Roman" panose="02020603050405020304" charset="0"/>
                <a:sym typeface="+mn-ea"/>
              </a:rPr>
              <a:t>5             </a:t>
            </a:r>
            <a:r>
              <a:rPr sz="3600" b="1">
                <a:latin typeface="Times New Roman" panose="02020603050405020304" charset="0"/>
                <a:ea typeface="宋体" panose="02010600030101010101" pitchFamily="2" charset="-122"/>
                <a:cs typeface="Times New Roman" panose="02020603050405020304" charset="0"/>
                <a:sym typeface="+mn-ea"/>
              </a:rPr>
              <a:t>(quick). At the same time,  you should keep stirring(搅动) </a:t>
            </a:r>
            <a:r>
              <a:rPr lang="en-US" sz="3600" b="1">
                <a:latin typeface="Times New Roman" panose="02020603050405020304" charset="0"/>
                <a:ea typeface="宋体" panose="02010600030101010101" pitchFamily="2" charset="-122"/>
                <a:cs typeface="Times New Roman" panose="02020603050405020304" charset="0"/>
                <a:sym typeface="+mn-ea"/>
              </a:rPr>
              <a:t>them, so they will not </a:t>
            </a:r>
            <a:r>
              <a:rPr lang="en-US" sz="3600" b="1" u="sng">
                <a:latin typeface="Times New Roman" panose="02020603050405020304" charset="0"/>
                <a:ea typeface="宋体" panose="02010600030101010101" pitchFamily="2" charset="-122"/>
                <a:cs typeface="Times New Roman" panose="02020603050405020304" charset="0"/>
                <a:sym typeface="+mn-ea"/>
              </a:rPr>
              <a:t>6             </a:t>
            </a:r>
            <a:r>
              <a:rPr lang="en-US" sz="3600" b="1">
                <a:latin typeface="Times New Roman" panose="02020603050405020304" charset="0"/>
                <a:ea typeface="宋体" panose="02010600030101010101" pitchFamily="2" charset="-122"/>
                <a:cs typeface="Times New Roman" panose="02020603050405020304" charset="0"/>
                <a:sym typeface="+mn-ea"/>
              </a:rPr>
              <a:t>/stɪk/ to the pot. </a:t>
            </a:r>
            <a:endParaRPr lang="en-US" sz="3600" b="1">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449060" y="941070"/>
            <a:ext cx="18218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healthy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985645" y="2660650"/>
            <a:ext cx="235267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whether/if</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8440420" y="4378960"/>
            <a:ext cx="175768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quickly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4045585" y="5547360"/>
            <a:ext cx="121285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stick</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1065" y="1158240"/>
            <a:ext cx="10124440" cy="413067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Finally,  when the water is boiling again,  pour(倒) </a:t>
            </a:r>
            <a:r>
              <a:rPr sz="3600" b="1" u="sng">
                <a:latin typeface="Times New Roman" panose="02020603050405020304" charset="0"/>
                <a:ea typeface="宋体" panose="02010600030101010101" pitchFamily="2" charset="-122"/>
                <a:cs typeface="Times New Roman" panose="02020603050405020304" charset="0"/>
                <a:sym typeface="+mn-ea"/>
              </a:rPr>
              <a:t>7           </a:t>
            </a:r>
            <a:r>
              <a:rPr sz="3600" b="1">
                <a:latin typeface="Times New Roman" panose="02020603050405020304" charset="0"/>
                <a:ea typeface="宋体" panose="02010600030101010101" pitchFamily="2" charset="-122"/>
                <a:cs typeface="Times New Roman" panose="02020603050405020304" charset="0"/>
                <a:sym typeface="+mn-ea"/>
              </a:rPr>
              <a:t>little cool water. After the noodles become soft and smooth,  put them into a </a:t>
            </a:r>
            <a:r>
              <a:rPr sz="3600" b="1" u="sng">
                <a:latin typeface="Times New Roman" panose="02020603050405020304" charset="0"/>
                <a:ea typeface="宋体" panose="02010600030101010101" pitchFamily="2" charset="-122"/>
                <a:cs typeface="Times New Roman" panose="02020603050405020304" charset="0"/>
                <a:sym typeface="+mn-ea"/>
              </a:rPr>
              <a:t>8         </a:t>
            </a:r>
            <a:r>
              <a:rPr sz="3600" b="1">
                <a:latin typeface="Times New Roman" panose="02020603050405020304" charset="0"/>
                <a:ea typeface="宋体" panose="02010600030101010101" pitchFamily="2" charset="-122"/>
                <a:cs typeface="Times New Roman" panose="02020603050405020304" charset="0"/>
                <a:sym typeface="+mn-ea"/>
              </a:rPr>
              <a:t> /bəʊl/. You can then pour a few </a:t>
            </a:r>
            <a:r>
              <a:rPr sz="3600" b="1" u="sng">
                <a:latin typeface="Times New Roman" panose="02020603050405020304" charset="0"/>
                <a:ea typeface="宋体" panose="02010600030101010101" pitchFamily="2" charset="-122"/>
                <a:cs typeface="Times New Roman" panose="02020603050405020304" charset="0"/>
                <a:sym typeface="+mn-ea"/>
              </a:rPr>
              <a:t>9              </a:t>
            </a:r>
            <a:r>
              <a:rPr sz="3600" b="1">
                <a:latin typeface="Times New Roman" panose="02020603050405020304" charset="0"/>
                <a:ea typeface="宋体" panose="02010600030101010101" pitchFamily="2" charset="-122"/>
                <a:cs typeface="Times New Roman" panose="02020603050405020304" charset="0"/>
                <a:sym typeface="+mn-ea"/>
              </a:rPr>
              <a:t>(spoon) of gravy according to your taste. You can also </a:t>
            </a:r>
            <a:r>
              <a:rPr sz="3600" b="1" u="sng">
                <a:latin typeface="Times New Roman" panose="02020603050405020304" charset="0"/>
                <a:ea typeface="宋体" panose="02010600030101010101" pitchFamily="2" charset="-122"/>
                <a:cs typeface="Times New Roman" panose="02020603050405020304" charset="0"/>
                <a:sym typeface="+mn-ea"/>
              </a:rPr>
              <a:t>10         </a:t>
            </a:r>
            <a:r>
              <a:rPr sz="3600" b="1">
                <a:latin typeface="Times New Roman" panose="02020603050405020304" charset="0"/>
                <a:ea typeface="宋体" panose="02010600030101010101" pitchFamily="2" charset="-122"/>
                <a:cs typeface="Times New Roman" panose="02020603050405020304" charset="0"/>
                <a:sym typeface="+mn-ea"/>
              </a:rPr>
              <a:t> other ingredients（原料） and vegetables to your noodles.  </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3" name="文本框 2"/>
          <p:cNvSpPr txBox="1"/>
          <p:nvPr/>
        </p:nvSpPr>
        <p:spPr>
          <a:xfrm>
            <a:off x="1454785" y="1668145"/>
            <a:ext cx="121285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8284210" y="2197100"/>
            <a:ext cx="151130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bowl</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089650" y="2688590"/>
            <a:ext cx="186245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spoons</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8713470" y="3342640"/>
            <a:ext cx="121920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add</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2" grpId="0"/>
      <p:bldP spid="2" grpId="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5355" y="1325245"/>
            <a:ext cx="9957435" cy="3938270"/>
          </a:xfrm>
          <a:prstGeom prst="rect">
            <a:avLst/>
          </a:prstGeom>
          <a:noFill/>
        </p:spPr>
        <p:txBody>
          <a:bodyPr wrap="square" rtlCol="0" anchor="t">
            <a:spAutoFit/>
          </a:bodyPr>
          <a:p>
            <a:pPr indent="0" algn="just" fontAlgn="auto">
              <a:lnSpc>
                <a:spcPts val="50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假如你是李华， 你的外国朋友Lily刚来中国， 第一次吃到蛋炒饭的她觉得很好吃， 于是她给你发了一封邮件询问如何做蛋炒饭。 请你根据以下提示， 给她回一封邮件教她。 80词左右。（开头和结尾已给出， 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6565" y="646430"/>
            <a:ext cx="10658475" cy="5862320"/>
          </a:xfrm>
          <a:prstGeom prst="rect">
            <a:avLst/>
          </a:prstGeom>
          <a:noFill/>
        </p:spPr>
        <p:txBody>
          <a:bodyPr wrap="square" rtlCol="0" anchor="t">
            <a:spAutoFit/>
          </a:bodyPr>
          <a:p>
            <a:pPr indent="0" algn="just" fontAlgn="auto">
              <a:lnSpc>
                <a:spcPts val="5000"/>
              </a:lnSpc>
            </a:pPr>
            <a:r>
              <a:rPr sz="3600" b="1">
                <a:latin typeface="Times New Roman" panose="02020603050405020304" charset="0"/>
                <a:ea typeface="宋体" panose="02010600030101010101" pitchFamily="2" charset="-122"/>
                <a:cs typeface="Times New Roman" panose="02020603050405020304" charset="0"/>
                <a:sym typeface="+mn-ea"/>
              </a:rPr>
              <a:t>步骤如下：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latin typeface="Times New Roman" panose="02020603050405020304" charset="0"/>
                <a:ea typeface="宋体" panose="02010600030101010101" pitchFamily="2" charset="-122"/>
                <a:cs typeface="Times New Roman" panose="02020603050405020304" charset="0"/>
                <a:sym typeface="+mn-ea"/>
              </a:rPr>
              <a:t>1. 备好食材： 一碗米饭、 两个鸡蛋、 一些油、 一些牛肉和一个洋葱；</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latin typeface="Times New Roman" panose="02020603050405020304" charset="0"/>
                <a:ea typeface="宋体" panose="02010600030101010101" pitchFamily="2" charset="-122"/>
                <a:cs typeface="Times New Roman" panose="02020603050405020304" charset="0"/>
                <a:sym typeface="+mn-ea"/>
              </a:rPr>
              <a:t>2. 把鸡蛋打进碗里， 搅拌(stir)一下； 把洋葱和牛肉切碎， 放入盘中；</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latin typeface="Times New Roman" panose="02020603050405020304" charset="0"/>
                <a:ea typeface="宋体" panose="02010600030101010101" pitchFamily="2" charset="-122"/>
                <a:cs typeface="Times New Roman" panose="02020603050405020304" charset="0"/>
                <a:sym typeface="+mn-ea"/>
              </a:rPr>
              <a:t>3. 锅里放入一些油， 油热时倒入鸡蛋， 翻炒（stirfry）一分钟； 然后加入米饭、 洋葱、 牛肉拌（mix）在一起， 再翻炒一分钟；</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latin typeface="Times New Roman" panose="02020603050405020304" charset="0"/>
                <a:ea typeface="宋体" panose="02010600030101010101" pitchFamily="2" charset="-122"/>
                <a:cs typeface="Times New Roman" panose="02020603050405020304" charset="0"/>
                <a:sym typeface="+mn-ea"/>
              </a:rPr>
              <a:t>4. 最后， 加盐， 再翻炒一下。</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3750" y="856615"/>
            <a:ext cx="10438130" cy="413067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It is said that Chinese people are the most friendly in the world. When foreign people visit a Chinese family,  the Chinese family will </a:t>
            </a:r>
            <a:r>
              <a:rPr lang="en-US" sz="3600" b="1" u="sng">
                <a:latin typeface="Times New Roman" panose="02020603050405020304" charset="0"/>
                <a:ea typeface="宋体" panose="02010600030101010101" pitchFamily="2" charset="-122"/>
                <a:cs typeface="Times New Roman" panose="02020603050405020304" charset="0"/>
                <a:sym typeface="+mn-ea"/>
              </a:rPr>
              <a:t>1         </a:t>
            </a:r>
            <a:r>
              <a:rPr sz="3600" b="1">
                <a:latin typeface="Times New Roman" panose="02020603050405020304" charset="0"/>
                <a:ea typeface="宋体" panose="02010600030101010101" pitchFamily="2" charset="-122"/>
                <a:cs typeface="Times New Roman" panose="02020603050405020304" charset="0"/>
                <a:sym typeface="+mn-ea"/>
              </a:rPr>
              <a:t>hands with them. As guests， the foreign people will be surprised at the warmth that they </a:t>
            </a:r>
            <a:r>
              <a:rPr lang="en-US"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shout               B. shock              C. shake</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t>
            </a: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A. receive            B. accept             C. hear</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048750" y="19056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7882890" y="30308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70560" y="2434590"/>
            <a:ext cx="10671810" cy="3617595"/>
          </a:xfrm>
          <a:prstGeom prst="rect">
            <a:avLst/>
          </a:prstGeom>
          <a:noFill/>
        </p:spPr>
        <p:txBody>
          <a:bodyPr wrap="square" rtlCol="0">
            <a:spAutoFit/>
          </a:bodyPr>
          <a:p>
            <a:pPr indent="0" algn="just"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Now let me tell you how to make it.</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First, get everything ready. You need some cooked rice, two eggs, some oil, some beef and an onion. Then, break the eggs into a bowl and stir them. And cut up the onion and beef and put them on a </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671195" y="1046480"/>
            <a:ext cx="10671175" cy="2207260"/>
          </a:xfrm>
          <a:prstGeom prst="rect">
            <a:avLst/>
          </a:prstGeom>
          <a:noFill/>
        </p:spPr>
        <p:txBody>
          <a:bodyPr wrap="square" rtlCol="0">
            <a:spAutoFit/>
          </a:bodyPr>
          <a:p>
            <a:pPr indent="0" algn="just" fontAlgn="auto">
              <a:lnSpc>
                <a:spcPts val="55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Dear Lily,</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 I’m glad to know that you are interested in rice  fried with eggs.</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28555" y="4946015"/>
            <a:ext cx="1675130" cy="1501775"/>
          </a:xfrm>
          <a:prstGeom prst="rect">
            <a:avLst/>
          </a:prstGeom>
          <a:noFill/>
        </p:spPr>
        <p:txBody>
          <a:bodyPr wrap="square" rtlCol="0">
            <a:spAutoFit/>
          </a:bodyPr>
          <a:p>
            <a:pPr indent="0" algn="r" fontAlgn="auto">
              <a:lnSpc>
                <a:spcPts val="5500"/>
              </a:lnSpc>
              <a:buNone/>
            </a:pPr>
            <a:r>
              <a:rPr lang="en-US" sz="3600" b="1">
                <a:latin typeface="Times New Roman" panose="02020603050405020304" charset="0"/>
                <a:ea typeface="宋体" panose="02010600030101010101" pitchFamily="2" charset="-122"/>
                <a:cs typeface="Times New Roman" panose="02020603050405020304" charset="0"/>
                <a:sym typeface="+mn-ea"/>
              </a:rPr>
              <a:t>Yours,</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algn="r" fontAlgn="auto">
              <a:lnSpc>
                <a:spcPts val="5500"/>
              </a:lnSpc>
              <a:buNone/>
            </a:pPr>
            <a:r>
              <a:rPr lang="en-US" sz="3600" b="1">
                <a:latin typeface="Times New Roman" panose="02020603050405020304" charset="0"/>
                <a:ea typeface="宋体" panose="02010600030101010101" pitchFamily="2" charset="-122"/>
                <a:cs typeface="Times New Roman" panose="02020603050405020304" charset="0"/>
                <a:sym typeface="+mn-ea"/>
              </a:rPr>
              <a:t>Li Hua</a:t>
            </a:r>
            <a:endParaRPr lang="en-US"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89915" y="941070"/>
            <a:ext cx="11113770" cy="5028565"/>
          </a:xfrm>
          <a:prstGeom prst="rect">
            <a:avLst/>
          </a:prstGeom>
          <a:noFill/>
        </p:spPr>
        <p:txBody>
          <a:bodyPr wrap="square" rtlCol="0">
            <a:spAutoFit/>
          </a:bodyPr>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plate. After that, pour some oil into the pan. When it is hot, pour the eggs into the pan and stir</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fry for a minute. Next, add the cooked rice, the onion and beef pieces. Mix them together, and fry them for one more minute. Finally, add some salt and stir</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fry once again.            </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Now, enjoy your rice fried with eggs.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8695" y="1033145"/>
            <a:ext cx="10139680" cy="4707890"/>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When you visit a Chinese family,  the host often makes tea for you and gets you biscuits or candies. They will also chat with you.  You will never feel lonely. At the same time,  other family members will be busy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 meal for you. Chinese people often provide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guests with a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3. A. to prepare     B. preparing   C. prepare</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her                 </a:t>
            </a:r>
            <a:r>
              <a:rPr lang="en-US" altLang="zh-CN" sz="3600" b="1">
                <a:solidFill>
                  <a:srgbClr val="0070C0"/>
                </a:solidFill>
                <a:latin typeface="Times New Roman" panose="02020603050405020304" charset="0"/>
                <a:cs typeface="Times New Roman" panose="02020603050405020304" charset="0"/>
                <a:sym typeface="+mn-ea"/>
              </a:rPr>
              <a:t>B. their          	</a:t>
            </a:r>
            <a:r>
              <a:rPr lang="en-US" altLang="zh-CN" sz="3600" b="1">
                <a:solidFill>
                  <a:srgbClr val="0070C0"/>
                </a:solidFill>
                <a:latin typeface="Times New Roman" panose="02020603050405020304" charset="0"/>
                <a:cs typeface="Times New Roman" panose="02020603050405020304" charset="0"/>
                <a:sym typeface="+mn-ea"/>
              </a:rPr>
              <a:t>C. our</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6589395" y="322961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7214235" y="382206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71855" y="894080"/>
            <a:ext cx="1032256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big meal. They always prepare </a:t>
            </a:r>
            <a:r>
              <a:rPr lang="en-US" sz="3600" b="1" u="sng">
                <a:effectLst/>
                <a:latin typeface="Times New Roman" panose="02020603050405020304" charset="0"/>
                <a:ea typeface="宋体" panose="02010600030101010101" pitchFamily="2" charset="-122"/>
                <a:cs typeface="Times New Roman" panose="02020603050405020304" charset="0"/>
                <a:sym typeface="+mn-ea"/>
              </a:rPr>
              <a:t>5         </a:t>
            </a:r>
            <a:r>
              <a:rPr sz="3600" b="1">
                <a:latin typeface="Times New Roman" panose="02020603050405020304" charset="0"/>
                <a:ea typeface="宋体" panose="02010600030101010101" pitchFamily="2" charset="-122"/>
                <a:cs typeface="Times New Roman" panose="02020603050405020304" charset="0"/>
                <a:sym typeface="+mn-ea"/>
              </a:rPr>
              <a:t>more food than the guests can eat. On the table,  the guests must be the first to eat. One of the most surprising things </a:t>
            </a:r>
            <a:r>
              <a:rPr lang="en-US" sz="3600" b="1" u="sng">
                <a:effectLst/>
                <a:latin typeface="Times New Roman" panose="02020603050405020304" charset="0"/>
                <a:ea typeface="宋体" panose="02010600030101010101" pitchFamily="2" charset="-122"/>
                <a:cs typeface="Times New Roman" panose="02020603050405020304" charset="0"/>
                <a:sym typeface="+mn-ea"/>
              </a:rPr>
              <a:t>6         </a:t>
            </a:r>
            <a:r>
              <a:rPr sz="3600" b="1">
                <a:latin typeface="Times New Roman" panose="02020603050405020304" charset="0"/>
                <a:ea typeface="宋体" panose="02010600030101010101" pitchFamily="2" charset="-122"/>
                <a:cs typeface="Times New Roman" panose="02020603050405020304" charset="0"/>
                <a:sym typeface="+mn-ea"/>
              </a:rPr>
              <a:t>that the Chinese host likes to pick food for guests. They try to make you feel at home. When you finish eating,  the host </a:t>
            </a:r>
            <a:r>
              <a:rPr lang="en-US" sz="3600" b="1" u="sng">
                <a:effectLst/>
                <a:latin typeface="Times New Roman" panose="02020603050405020304" charset="0"/>
                <a:ea typeface="宋体" panose="02010600030101010101" pitchFamily="2" charset="-122"/>
                <a:cs typeface="Times New Roman" panose="02020603050405020304" charset="0"/>
                <a:sym typeface="+mn-ea"/>
              </a:rPr>
              <a:t>7</a:t>
            </a:r>
            <a:r>
              <a:rPr lang="en-US" sz="3600" b="1" u="sng">
                <a:effectLst/>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says,“It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many              B. a lot of	          </a:t>
            </a:r>
            <a:r>
              <a:rPr lang="en-US" altLang="zh-CN" sz="3600" b="1">
                <a:solidFill>
                  <a:srgbClr val="0070C0"/>
                </a:solidFill>
                <a:latin typeface="Times New Roman" panose="02020603050405020304" charset="0"/>
                <a:cs typeface="Times New Roman" panose="02020603050405020304" charset="0"/>
                <a:sym typeface="+mn-ea"/>
              </a:rPr>
              <a:t>C. a lot</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are                  </a:t>
            </a:r>
            <a:r>
              <a:rPr lang="en-US" altLang="zh-CN" sz="3600" b="1">
                <a:solidFill>
                  <a:srgbClr val="0070C0"/>
                </a:solidFill>
                <a:latin typeface="Times New Roman" panose="02020603050405020304" charset="0"/>
                <a:cs typeface="Times New Roman" panose="02020603050405020304" charset="0"/>
                <a:sym typeface="+mn-ea"/>
              </a:rPr>
              <a:t>B. is          	          </a:t>
            </a:r>
            <a:r>
              <a:rPr lang="en-US" altLang="zh-CN" sz="3600" b="1">
                <a:solidFill>
                  <a:srgbClr val="0070C0"/>
                </a:solidFill>
                <a:latin typeface="Times New Roman" panose="02020603050405020304" charset="0"/>
                <a:cs typeface="Times New Roman" panose="02020603050405020304" charset="0"/>
                <a:sym typeface="+mn-ea"/>
              </a:rPr>
              <a:t>C. was</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seldom           B. never     	          </a:t>
            </a:r>
            <a:r>
              <a:rPr lang="en-US" altLang="zh-CN" sz="3600" b="1">
                <a:solidFill>
                  <a:srgbClr val="0070C0"/>
                </a:solidFill>
                <a:latin typeface="Times New Roman" panose="02020603050405020304" charset="0"/>
                <a:cs typeface="Times New Roman" panose="02020603050405020304" charset="0"/>
                <a:sym typeface="+mn-ea"/>
              </a:rPr>
              <a:t>C. usually</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8010525" y="8280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545080" y="254508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8010525" y="368427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08610" y="645795"/>
            <a:ext cx="11518265" cy="586232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seems that you didn’t eat much.  Please have more.” You tell them you are full </a:t>
            </a:r>
            <a:r>
              <a:rPr lang="en-US"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they will still put more food in your bowl.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Being warm is an important part of Chinese culture. Confucius said  </a:t>
            </a:r>
            <a:r>
              <a:rPr lang="en-US" sz="3600" b="1" u="sng">
                <a:latin typeface="Times New Roman" panose="02020603050405020304" charset="0"/>
                <a:ea typeface="宋体" panose="02010600030101010101" pitchFamily="2" charset="-122"/>
                <a:cs typeface="Times New Roman" panose="02020603050405020304" charset="0"/>
                <a:sym typeface="+mn-ea"/>
              </a:rPr>
              <a:t>9        </a:t>
            </a:r>
            <a:r>
              <a:rPr sz="3600" b="1">
                <a:latin typeface="Times New Roman" panose="02020603050405020304" charset="0"/>
                <a:ea typeface="宋体" panose="02010600030101010101" pitchFamily="2" charset="-122"/>
                <a:cs typeface="Times New Roman" panose="02020603050405020304" charset="0"/>
                <a:sym typeface="+mn-ea"/>
              </a:rPr>
              <a:t>years ago,  “To meet friends from a place far away, how </a:t>
            </a:r>
            <a:r>
              <a:rPr lang="en-US" sz="3600" b="1" u="sng">
                <a:latin typeface="Times New Roman" panose="02020603050405020304" charset="0"/>
                <a:ea typeface="宋体" panose="02010600030101010101" pitchFamily="2" charset="-122"/>
                <a:cs typeface="Times New Roman" panose="02020603050405020304" charset="0"/>
                <a:sym typeface="+mn-ea"/>
              </a:rPr>
              <a:t>10        </a:t>
            </a:r>
            <a:r>
              <a:rPr sz="3600" b="1">
                <a:latin typeface="Times New Roman" panose="02020603050405020304" charset="0"/>
                <a:ea typeface="宋体" panose="02010600030101010101" pitchFamily="2" charset="-122"/>
                <a:cs typeface="Times New Roman" panose="02020603050405020304" charset="0"/>
                <a:sym typeface="+mn-ea"/>
              </a:rPr>
              <a:t> we </a:t>
            </a:r>
            <a:r>
              <a:rPr lang="en-US" sz="3600" b="1">
                <a:latin typeface="Times New Roman" panose="02020603050405020304" charset="0"/>
                <a:ea typeface="宋体" panose="02010600030101010101" pitchFamily="2" charset="-122"/>
                <a:cs typeface="Times New Roman" panose="02020603050405020304" charset="0"/>
                <a:sym typeface="+mn-ea"/>
              </a:rPr>
              <a:t>are!” So， you’ll always have a good time at a Chinese family.</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because    	    B. but       	              </a:t>
            </a:r>
            <a:r>
              <a:rPr lang="en-US" altLang="zh-CN" sz="3600" b="1">
                <a:solidFill>
                  <a:srgbClr val="0070C0"/>
                </a:solidFill>
                <a:latin typeface="Times New Roman" panose="02020603050405020304" charset="0"/>
                <a:cs typeface="Times New Roman" panose="02020603050405020304" charset="0"/>
                <a:sym typeface="+mn-ea"/>
              </a:rPr>
              <a:t>C. so</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two thousands   B. two thousand of  C. two thousand</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t>
            </a:r>
            <a:r>
              <a:rPr lang="en-US" altLang="zh-CN" sz="3600" b="1">
                <a:solidFill>
                  <a:srgbClr val="0070C0"/>
                </a:solidFill>
                <a:latin typeface="Times New Roman" panose="02020603050405020304" charset="0"/>
                <a:cs typeface="Times New Roman" panose="02020603050405020304" charset="0"/>
                <a:sym typeface="+mn-ea"/>
              </a:rPr>
              <a:t>A. sad       	            B. bored             	      C. happy</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4877435" y="114109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59835" y="2834005"/>
            <a:ext cx="84137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5115560" y="3409950"/>
            <a:ext cx="84137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6565" y="1075055"/>
            <a:ext cx="10631170"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Weeks before Tomb</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Sweeping Day on April 4 this year,  hundreds of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were sold each day. The snack is still a must</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have for many people.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In the southern part of China,  eating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at the beginning of spring is a kind of tradition. Chinese people started to eat it more than 2,000 years ago. Qingtuan is made of sticky rice(糯米) and red bean paste(红豆沙),  and is famous for its softness,</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6565" y="1075055"/>
            <a:ext cx="1093724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freshness and sweetness. The secret behind its mouthwatering</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taste lies in one of its materials—mugwort leaves(艾蒿叶). The plant is mainly found in the Yangtze River Delta(长江三角洲) where it has perfect conditions to grow.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People usually put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on the tombs(墓) of their dead family members to cherish the old days. Making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is also a chance for family members</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68045" y="980440"/>
            <a:ext cx="1024318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to get together at home. It really takes time and effort to make the snack.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Now,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has already spread its special taste to the northern part of China. Li Yuan,  a 30 year old engineer who grew up in Zhejiang Province,  brought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back to Beijing where he works. “It tastes different in and out of my hometown,”  he said. “There’s no place like home.”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4730" y="1357630"/>
            <a:ext cx="991298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 has many different ingredients inside it,  such as apples and bean milk,  to meet people’s tastes. The difference of the taste shows that it’s getting more and more popular across the whole country.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Even though there is warm weather and green leaves in spring,  the season wouldn’t be complete（完整的） without a taste of </a:t>
            </a:r>
            <a:r>
              <a:rPr sz="3600" b="1" i="1">
                <a:latin typeface="Times New Roman" panose="02020603050405020304" charset="0"/>
                <a:ea typeface="宋体" panose="02010600030101010101" pitchFamily="2" charset="-122"/>
                <a:cs typeface="Times New Roman" panose="02020603050405020304" charset="0"/>
                <a:sym typeface="+mn-ea"/>
              </a:rPr>
              <a:t>qingtuan</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6242</Words>
  <Application>WPS 演示</Application>
  <PresentationFormat>宽屏</PresentationFormat>
  <Paragraphs>178</Paragraphs>
  <Slides>22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11353</cp:lastModifiedBy>
  <cp:revision>381</cp:revision>
  <dcterms:created xsi:type="dcterms:W3CDTF">2019-06-19T02:08:00Z</dcterms:created>
  <dcterms:modified xsi:type="dcterms:W3CDTF">2022-01-22T02:23:41Z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DA854E076F454A268372EF3349D0905B</vt:lpwstr>
  </property>
</Properties>
</file>