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11" r:id="rId3"/>
    <p:sldId id="439" r:id="rId4"/>
    <p:sldId id="454" r:id="rId6"/>
    <p:sldId id="453" r:id="rId7"/>
    <p:sldId id="452" r:id="rId8"/>
    <p:sldId id="455" r:id="rId9"/>
    <p:sldId id="456" r:id="rId10"/>
    <p:sldId id="457" r:id="rId11"/>
    <p:sldId id="460" r:id="rId12"/>
    <p:sldId id="498" r:id="rId13"/>
    <p:sldId id="465" r:id="rId14"/>
    <p:sldId id="466" r:id="rId15"/>
    <p:sldId id="467" r:id="rId16"/>
    <p:sldId id="468" r:id="rId17"/>
    <p:sldId id="469" r:id="rId18"/>
    <p:sldId id="470" r:id="rId19"/>
    <p:sldId id="489" r:id="rId20"/>
    <p:sldId id="41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3B44"/>
    <a:srgbClr val="00A0EA"/>
    <a:srgbClr val="FFFFFF"/>
    <a:srgbClr val="00B0F0"/>
    <a:srgbClr val="D36624"/>
    <a:srgbClr val="D36524"/>
    <a:srgbClr val="D9D9D9"/>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33"/>
        <p:guide pos="369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0.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412240" y="4401820"/>
            <a:ext cx="9967595" cy="1938020"/>
          </a:xfrm>
          <a:prstGeom prst="rect">
            <a:avLst/>
          </a:prstGeom>
          <a:noFill/>
        </p:spPr>
        <p:txBody>
          <a:bodyPr wrap="square" rtlCol="0">
            <a:spAutoFit/>
          </a:bodyPr>
          <a:p>
            <a:pPr algn="ctr"/>
            <a:r>
              <a:rPr lang="zh-CN" altLang="zh-CN" sz="66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课时练习</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endPar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a:p>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模块七 第三章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读写综合训练</a:t>
            </a:r>
            <a:endPar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25805" y="3963035"/>
            <a:ext cx="9573260" cy="668020"/>
          </a:xfrm>
          <a:prstGeom prst="rect">
            <a:avLst/>
          </a:prstGeom>
          <a:noFill/>
        </p:spPr>
        <p:txBody>
          <a:bodyPr wrap="square" rtlCol="0">
            <a:spAutoFit/>
          </a:bodyPr>
          <a:p>
            <a:pPr indent="0" algn="just" fontAlgn="auto">
              <a:lnSpc>
                <a:spcPts val="4500"/>
              </a:lnSpc>
              <a:buNone/>
            </a:pPr>
            <a:r>
              <a:rPr lang="en-US" sz="3600" b="1">
                <a:latin typeface="Times New Roman" panose="02020603050405020304" charset="0"/>
                <a:ea typeface="宋体" panose="02010600030101010101" pitchFamily="2" charset="-122"/>
                <a:cs typeface="Times New Roman" panose="02020603050405020304" charset="0"/>
                <a:sym typeface="+mn-ea"/>
              </a:rPr>
              <a:t>1</a:t>
            </a:r>
            <a:r>
              <a:rPr sz="3600" b="1">
                <a:latin typeface="Times New Roman" panose="02020603050405020304" charset="0"/>
                <a:ea typeface="宋体" panose="02010600030101010101" pitchFamily="2" charset="-122"/>
                <a:cs typeface="Times New Roman" panose="02020603050405020304" charset="0"/>
                <a:sym typeface="+mn-ea"/>
              </a:rPr>
              <a:t>. </a:t>
            </a:r>
            <a:r>
              <a:rPr lang="en-US" sz="3600" b="1">
                <a:latin typeface="Times New Roman" panose="02020603050405020304" charset="0"/>
                <a:ea typeface="宋体" panose="02010600030101010101" pitchFamily="2" charset="-122"/>
                <a:cs typeface="Times New Roman" panose="02020603050405020304" charset="0"/>
                <a:sym typeface="+mn-ea"/>
              </a:rPr>
              <a:t>_____   2. </a:t>
            </a:r>
            <a:r>
              <a:rPr lang="en-US" sz="3600" b="1">
                <a:latin typeface="Times New Roman" panose="02020603050405020304" charset="0"/>
                <a:ea typeface="宋体" panose="02010600030101010101" pitchFamily="2" charset="-122"/>
                <a:cs typeface="Times New Roman" panose="02020603050405020304" charset="0"/>
                <a:sym typeface="+mn-ea"/>
              </a:rPr>
              <a:t>_____</a:t>
            </a:r>
            <a:r>
              <a:rPr lang="en-US" sz="3600" b="1">
                <a:latin typeface="Times New Roman" panose="02020603050405020304" charset="0"/>
                <a:ea typeface="宋体" panose="02010600030101010101" pitchFamily="2" charset="-122"/>
                <a:cs typeface="Times New Roman" panose="02020603050405020304" charset="0"/>
                <a:sym typeface="+mn-ea"/>
              </a:rPr>
              <a:t>  3. </a:t>
            </a:r>
            <a:r>
              <a:rPr lang="en-US" sz="3600" b="1">
                <a:latin typeface="Times New Roman" panose="02020603050405020304" charset="0"/>
                <a:ea typeface="宋体" panose="02010600030101010101" pitchFamily="2" charset="-122"/>
                <a:cs typeface="Times New Roman" panose="02020603050405020304" charset="0"/>
                <a:sym typeface="+mn-ea"/>
              </a:rPr>
              <a:t>_____  4. _____  5. _____ </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22020" y="915670"/>
            <a:ext cx="10282555" cy="1501775"/>
          </a:xfrm>
          <a:prstGeom prst="rect">
            <a:avLst/>
          </a:prstGeom>
          <a:noFill/>
        </p:spPr>
        <p:txBody>
          <a:bodyPr wrap="square" rtlCol="0">
            <a:spAutoFit/>
          </a:bodyPr>
          <a:p>
            <a:pPr indent="0" algn="just" fontAlgn="auto">
              <a:lnSpc>
                <a:spcPts val="5500"/>
              </a:lnSpc>
              <a:buNone/>
            </a:pPr>
            <a:r>
              <a:rPr sz="3600" b="1">
                <a:latin typeface="Times New Roman" panose="02020603050405020304" charset="0"/>
                <a:ea typeface="宋体" panose="02010600030101010101" pitchFamily="2" charset="-122"/>
                <a:cs typeface="Times New Roman" panose="02020603050405020304" charset="0"/>
                <a:sym typeface="+mn-ea"/>
              </a:rPr>
              <a:t>E. The Nokia company(公司) asked her to design a phone that is not bad for the environment.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1549400" y="398589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E</a:t>
            </a:r>
            <a:endParaRPr lang="en-US" altLang="zh-CN" sz="3600" b="1">
              <a:solidFill>
                <a:srgbClr val="FF0000"/>
              </a:solidFill>
              <a:latin typeface="Times New Roman" panose="02020603050405020304" charset="0"/>
              <a:cs typeface="Times New Roman" panose="02020603050405020304" charset="0"/>
            </a:endParaRPr>
          </a:p>
        </p:txBody>
      </p:sp>
      <p:sp>
        <p:nvSpPr>
          <p:cNvPr id="7" name="文本框 6"/>
          <p:cNvSpPr txBox="1"/>
          <p:nvPr/>
        </p:nvSpPr>
        <p:spPr>
          <a:xfrm>
            <a:off x="3584575" y="398589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8" name="文本框 7"/>
          <p:cNvSpPr txBox="1"/>
          <p:nvPr/>
        </p:nvSpPr>
        <p:spPr>
          <a:xfrm>
            <a:off x="5296535" y="398589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9" name="文本框 8"/>
          <p:cNvSpPr txBox="1"/>
          <p:nvPr/>
        </p:nvSpPr>
        <p:spPr>
          <a:xfrm>
            <a:off x="7048500" y="3985895"/>
            <a:ext cx="61277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10" name="文本框 9"/>
          <p:cNvSpPr txBox="1"/>
          <p:nvPr/>
        </p:nvSpPr>
        <p:spPr>
          <a:xfrm>
            <a:off x="8968740" y="3985895"/>
            <a:ext cx="52451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 calcmode="lin" valueType="num">
                                      <p:cBhvr additive="base">
                                        <p:cTn id="3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15365" y="1025525"/>
            <a:ext cx="10457815" cy="2976880"/>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A vegetarian(素食者)  does not </a:t>
            </a:r>
            <a:r>
              <a:rPr sz="3600" b="1">
                <a:latin typeface="Times New Roman" panose="02020603050405020304" charset="0"/>
                <a:ea typeface="宋体" panose="02010600030101010101" pitchFamily="2" charset="-122"/>
                <a:cs typeface="Times New Roman" panose="02020603050405020304" charset="0"/>
                <a:sym typeface="+mn-ea"/>
              </a:rPr>
              <a:t> </a:t>
            </a:r>
            <a:r>
              <a:rPr lang="en-US" sz="3600" b="1" u="sng">
                <a:latin typeface="Times New Roman" panose="02020603050405020304" charset="0"/>
                <a:ea typeface="宋体" panose="02010600030101010101" pitchFamily="2" charset="-122"/>
                <a:cs typeface="Times New Roman" panose="02020603050405020304" charset="0"/>
                <a:sym typeface="+mn-ea"/>
              </a:rPr>
              <a:t>1      __    </a:t>
            </a:r>
            <a:r>
              <a:rPr sz="3600" b="1">
                <a:latin typeface="Times New Roman" panose="02020603050405020304" charset="0"/>
                <a:ea typeface="宋体" panose="02010600030101010101" pitchFamily="2" charset="-122"/>
                <a:cs typeface="Times New Roman" panose="02020603050405020304" charset="0"/>
                <a:sym typeface="+mn-ea"/>
              </a:rPr>
              <a:t> meat. Being a vegetarian has become a</a:t>
            </a:r>
            <a:r>
              <a:rPr lang="en-US" sz="3600" b="1" u="sng">
                <a:latin typeface="Times New Roman" panose="02020603050405020304" charset="0"/>
                <a:ea typeface="宋体" panose="02010600030101010101" pitchFamily="2" charset="-122"/>
                <a:cs typeface="Times New Roman" panose="02020603050405020304" charset="0"/>
                <a:sym typeface="+mn-ea"/>
              </a:rPr>
              <a:t>2         _ </a:t>
            </a:r>
            <a:r>
              <a:rPr sz="3600" b="1">
                <a:latin typeface="Times New Roman" panose="02020603050405020304" charset="0"/>
                <a:ea typeface="宋体" panose="02010600030101010101" pitchFamily="2" charset="-122"/>
                <a:cs typeface="Times New Roman" panose="02020603050405020304" charset="0"/>
                <a:sym typeface="+mn-ea"/>
              </a:rPr>
              <a:t> /ˈpɒpjələ(r)/ choice. In fact,  one in every 200 kids in the US is a vegetarian. Most people choose to be vegetarians for many </a:t>
            </a:r>
            <a:r>
              <a:rPr sz="3600" b="1">
                <a:latin typeface="Times New Roman" panose="02020603050405020304" charset="0"/>
                <a:ea typeface="宋体" panose="02010600030101010101" pitchFamily="2" charset="-122"/>
                <a:cs typeface="Times New Roman" panose="02020603050405020304" charset="0"/>
                <a:sym typeface="+mn-ea"/>
              </a:rPr>
              <a:t> </a:t>
            </a:r>
            <a:r>
              <a:rPr lang="en-US" sz="3600" b="1" u="sng">
                <a:latin typeface="Times New Roman" panose="02020603050405020304" charset="0"/>
                <a:ea typeface="宋体" panose="02010600030101010101" pitchFamily="2" charset="-122"/>
                <a:cs typeface="Times New Roman" panose="02020603050405020304" charset="0"/>
                <a:sym typeface="+mn-ea"/>
              </a:rPr>
              <a:t>3</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(reason).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8229600" y="908685"/>
            <a:ext cx="234061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eat/have</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9529445" y="1478915"/>
            <a:ext cx="194373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popular</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5621655" y="3206115"/>
            <a:ext cx="375666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reasons</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P spid="3" grpId="0"/>
      <p:bldP spid="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15670" y="1141095"/>
            <a:ext cx="10239375" cy="4130675"/>
          </a:xfrm>
          <a:prstGeom prst="rect">
            <a:avLst/>
          </a:prstGeom>
          <a:noFill/>
        </p:spPr>
        <p:txBody>
          <a:bodyPr wrap="square" rtlCol="0" anchor="t">
            <a:spAutoFit/>
          </a:bodyPr>
          <a:p>
            <a:pPr indent="0" algn="just" fontAlgn="auto">
              <a:lnSpc>
                <a:spcPts val="4500"/>
              </a:lnSpc>
            </a:pPr>
            <a:r>
              <a:rPr lang="en-US" sz="3600" b="1">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First,  they believe that a vegetarian diet is good for health. It usually has </a:t>
            </a:r>
            <a:r>
              <a:rPr lang="en-US" sz="3600" b="1" u="sng">
                <a:latin typeface="Times New Roman" panose="02020603050405020304" charset="0"/>
                <a:ea typeface="宋体" panose="02010600030101010101" pitchFamily="2" charset="-122"/>
                <a:cs typeface="Times New Roman" panose="02020603050405020304" charset="0"/>
                <a:sym typeface="+mn-ea"/>
              </a:rPr>
              <a:t>4      _ </a:t>
            </a:r>
            <a:r>
              <a:rPr sz="3600" b="1">
                <a:latin typeface="Times New Roman" panose="02020603050405020304" charset="0"/>
                <a:cs typeface="Times New Roman" panose="02020603050405020304" charset="0"/>
                <a:sym typeface="+mn-ea"/>
              </a:rPr>
              <a:t> (little) fat than a diet that includes(包含) meat. Vegetarians keep a lowfat diet to stay fit and </a:t>
            </a:r>
            <a:r>
              <a:rPr lang="en-US" sz="3600" b="1" u="sng">
                <a:latin typeface="Times New Roman" panose="02020603050405020304" charset="0"/>
                <a:ea typeface="宋体" panose="02010600030101010101" pitchFamily="2" charset="-122"/>
                <a:cs typeface="Times New Roman" panose="02020603050405020304" charset="0"/>
                <a:sym typeface="+mn-ea"/>
              </a:rPr>
              <a:t>5             </a:t>
            </a:r>
            <a:r>
              <a:rPr sz="3600" b="1">
                <a:latin typeface="Times New Roman" panose="02020603050405020304" charset="0"/>
                <a:cs typeface="Times New Roman" panose="02020603050405020304" charset="0"/>
                <a:sym typeface="+mn-ea"/>
              </a:rPr>
              <a:t>(health). A vegetarian diet also provides many vitamins(维生素) that people can’t get from meat. These vitamins protect people </a:t>
            </a:r>
            <a:r>
              <a:rPr lang="en-US" sz="3600" b="1" u="sng">
                <a:latin typeface="Times New Roman" panose="02020603050405020304" charset="0"/>
                <a:ea typeface="宋体" panose="02010600030101010101" pitchFamily="2" charset="-122"/>
                <a:cs typeface="Times New Roman" panose="02020603050405020304" charset="0"/>
                <a:sym typeface="+mn-ea"/>
              </a:rPr>
              <a:t>6</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cs typeface="Times New Roman" panose="02020603050405020304" charset="0"/>
                <a:sym typeface="+mn-ea"/>
              </a:rPr>
              <a:t>some diseases. </a:t>
            </a:r>
            <a:endParaRPr sz="3600" b="1">
              <a:latin typeface="Times New Roman" panose="02020603050405020304" charset="0"/>
              <a:cs typeface="Times New Roman" panose="02020603050405020304" charset="0"/>
              <a:sym typeface="+mn-ea"/>
            </a:endParaRPr>
          </a:p>
        </p:txBody>
      </p:sp>
      <p:sp>
        <p:nvSpPr>
          <p:cNvPr id="2" name="文本框 1"/>
          <p:cNvSpPr txBox="1"/>
          <p:nvPr/>
        </p:nvSpPr>
        <p:spPr>
          <a:xfrm>
            <a:off x="7781290" y="1615440"/>
            <a:ext cx="96393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less</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7986395" y="2807970"/>
            <a:ext cx="188023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healthy</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5" name="文本框 4"/>
          <p:cNvSpPr txBox="1"/>
          <p:nvPr/>
        </p:nvSpPr>
        <p:spPr>
          <a:xfrm>
            <a:off x="4260215" y="4475480"/>
            <a:ext cx="123571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from</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34085" y="1158240"/>
            <a:ext cx="9998710" cy="4707890"/>
          </a:xfrm>
          <a:prstGeom prst="rect">
            <a:avLst/>
          </a:prstGeom>
          <a:noFill/>
        </p:spPr>
        <p:txBody>
          <a:bodyPr wrap="square" rtlCol="0" anchor="t">
            <a:spAutoFit/>
          </a:bodyPr>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Second,  many vegetarians are animal lovers. They are worried about the way animals are raised and killed for food. They hope animals can be better treated.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lang="en-US" sz="3600" b="1" u="sng">
                <a:latin typeface="Times New Roman" panose="02020603050405020304" charset="0"/>
                <a:ea typeface="宋体" panose="02010600030101010101" pitchFamily="2" charset="-122"/>
                <a:cs typeface="Times New Roman" panose="02020603050405020304" charset="0"/>
                <a:sym typeface="+mn-ea"/>
              </a:rPr>
              <a:t>7             </a:t>
            </a:r>
            <a:r>
              <a:rPr sz="3600" b="1">
                <a:latin typeface="Times New Roman" panose="02020603050405020304" charset="0"/>
                <a:ea typeface="宋体" panose="02010600030101010101" pitchFamily="2" charset="-122"/>
                <a:cs typeface="Times New Roman" panose="02020603050405020304" charset="0"/>
                <a:sym typeface="+mn-ea"/>
              </a:rPr>
              <a:t> (final),  they think being a vegetarian can help save the earth. People use more energy,  water and land to raise animals for food than to </a:t>
            </a:r>
            <a:r>
              <a:rPr lang="en-US" sz="3600" b="1" u="sng">
                <a:latin typeface="Times New Roman" panose="02020603050405020304" charset="0"/>
                <a:ea typeface="宋体" panose="02010600030101010101" pitchFamily="2" charset="-122"/>
                <a:cs typeface="Times New Roman" panose="02020603050405020304" charset="0"/>
                <a:sym typeface="+mn-ea"/>
              </a:rPr>
              <a:t>8             </a:t>
            </a:r>
            <a:r>
              <a:rPr sz="3600" b="1">
                <a:latin typeface="Times New Roman" panose="02020603050405020304" charset="0"/>
                <a:ea typeface="宋体" panose="02010600030101010101" pitchFamily="2" charset="-122"/>
                <a:cs typeface="Times New Roman" panose="02020603050405020304" charset="0"/>
                <a:sym typeface="+mn-ea"/>
              </a:rPr>
              <a:t>/ɡrəʊ/ fruit and vegetables.</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2049780" y="3387090"/>
            <a:ext cx="156337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Finally</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5" name="文本框 4"/>
          <p:cNvSpPr txBox="1"/>
          <p:nvPr/>
        </p:nvSpPr>
        <p:spPr>
          <a:xfrm>
            <a:off x="1319530" y="5069840"/>
            <a:ext cx="151130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grow</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68045" y="1521460"/>
            <a:ext cx="9853930" cy="3553460"/>
          </a:xfrm>
          <a:prstGeom prst="rect">
            <a:avLst/>
          </a:prstGeom>
          <a:noFill/>
        </p:spPr>
        <p:txBody>
          <a:bodyPr wrap="square" rtlCol="0" anchor="t">
            <a:spAutoFit/>
          </a:bodyPr>
          <a:p>
            <a:pPr indent="0" algn="just" fontAlgn="auto">
              <a:lnSpc>
                <a:spcPts val="4500"/>
              </a:lnSpc>
            </a:pPr>
            <a:r>
              <a:rPr sz="3600" b="1">
                <a:latin typeface="Times New Roman" panose="02020603050405020304" charset="0"/>
                <a:cs typeface="Times New Roman" panose="02020603050405020304" charset="0"/>
                <a:sym typeface="+mn-ea"/>
              </a:rPr>
              <a:t>Animals also put greenhouse gases(温室气体) into the air. These gases </a:t>
            </a:r>
            <a:r>
              <a:rPr lang="en-US" sz="3600" b="1" u="sng">
                <a:latin typeface="Times New Roman" panose="02020603050405020304" charset="0"/>
                <a:ea typeface="宋体" panose="02010600030101010101" pitchFamily="2" charset="-122"/>
                <a:cs typeface="Times New Roman" panose="02020603050405020304" charset="0"/>
                <a:sym typeface="+mn-ea"/>
              </a:rPr>
              <a:t>9</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cs typeface="Times New Roman" panose="02020603050405020304" charset="0"/>
                <a:sym typeface="+mn-ea"/>
              </a:rPr>
              <a:t> /kɔːz/ global warming. </a:t>
            </a:r>
            <a:endParaRPr sz="3600" b="1">
              <a:latin typeface="Times New Roman" panose="02020603050405020304" charset="0"/>
              <a:cs typeface="Times New Roman" panose="02020603050405020304" charset="0"/>
              <a:sym typeface="+mn-ea"/>
            </a:endParaRPr>
          </a:p>
          <a:p>
            <a:pPr indent="0" algn="just" fontAlgn="auto">
              <a:lnSpc>
                <a:spcPts val="4500"/>
              </a:lnSpc>
            </a:pPr>
            <a:r>
              <a:rPr lang="en-US" sz="3600" b="1">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Vegetarians advise people to have just a couple of vegetarian meals a week to make the world </a:t>
            </a:r>
            <a:r>
              <a:rPr lang="en-US" sz="3600" b="1" u="sng">
                <a:latin typeface="Times New Roman" panose="02020603050405020304" charset="0"/>
                <a:ea typeface="宋体" panose="02010600030101010101" pitchFamily="2" charset="-122"/>
                <a:cs typeface="Times New Roman" panose="02020603050405020304" charset="0"/>
                <a:sym typeface="+mn-ea"/>
              </a:rPr>
              <a:t>10</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cs typeface="Times New Roman" panose="02020603050405020304" charset="0"/>
                <a:sym typeface="+mn-ea"/>
              </a:rPr>
              <a:t> better place. </a:t>
            </a:r>
            <a:endParaRPr sz="3600" b="1">
              <a:latin typeface="Times New Roman" panose="02020603050405020304" charset="0"/>
              <a:cs typeface="Times New Roman" panose="02020603050405020304" charset="0"/>
              <a:sym typeface="+mn-ea"/>
            </a:endParaRPr>
          </a:p>
        </p:txBody>
      </p:sp>
      <p:sp>
        <p:nvSpPr>
          <p:cNvPr id="2" name="文本框 1"/>
          <p:cNvSpPr txBox="1"/>
          <p:nvPr/>
        </p:nvSpPr>
        <p:spPr>
          <a:xfrm>
            <a:off x="6348095" y="2004060"/>
            <a:ext cx="171196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cause</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5" name="文本框 4"/>
          <p:cNvSpPr txBox="1"/>
          <p:nvPr/>
        </p:nvSpPr>
        <p:spPr>
          <a:xfrm>
            <a:off x="2830830" y="4278630"/>
            <a:ext cx="50546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36295" y="861695"/>
            <a:ext cx="10701655" cy="1271270"/>
          </a:xfrm>
          <a:prstGeom prst="rect">
            <a:avLst/>
          </a:prstGeom>
          <a:noFill/>
        </p:spPr>
        <p:txBody>
          <a:bodyPr wrap="square" rtlCol="0" anchor="t">
            <a:spAutoFit/>
          </a:bodyPr>
          <a:p>
            <a:pPr indent="0" algn="just" fontAlgn="auto">
              <a:lnSpc>
                <a:spcPts val="46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根据以下思维导图的提示， 用英语写一篇80词左右的短文， 简要说明如何健康饮食。</a:t>
            </a:r>
            <a:endParaRPr sz="3600" b="1">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2409825" y="2520950"/>
            <a:ext cx="7295515" cy="3277235"/>
          </a:xfrm>
          <a:prstGeom prst="rect">
            <a:avLst/>
          </a:prstGeom>
        </p:spPr>
      </p:pic>
    </p:spTree>
    <p:custDataLst>
      <p:tags r:id="rId2"/>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01345" y="1079500"/>
            <a:ext cx="10107295" cy="5015865"/>
          </a:xfrm>
          <a:prstGeom prst="rect">
            <a:avLst/>
          </a:prstGeom>
          <a:noFill/>
        </p:spPr>
        <p:txBody>
          <a:bodyPr wrap="square" rtlCol="0">
            <a:spAutoFit/>
          </a:bodyPr>
          <a:p>
            <a:pPr indent="0" algn="just" fontAlgn="auto">
              <a:lnSpc>
                <a:spcPts val="48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Healthy eating is important for us. What should we do to be healthy?</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8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First, we should have regular meals every day. We are sure to have breakfast. Going to school without breakfast is bad for our health. Second, we’d better drink enough water every day. Third, we should eat more fruit and vegetables and less junk food. Last,</a:t>
            </a: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 w</a:t>
            </a: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e should eat less in the evening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11250" y="1192530"/>
            <a:ext cx="9969500" cy="2014855"/>
          </a:xfrm>
          <a:prstGeom prst="rect">
            <a:avLst/>
          </a:prstGeom>
          <a:noFill/>
        </p:spPr>
        <p:txBody>
          <a:bodyPr wrap="square" rtlCol="0">
            <a:spAutoFit/>
          </a:bodyPr>
          <a:p>
            <a:pPr indent="0" algn="just" fontAlgn="auto">
              <a:lnSpc>
                <a:spcPts val="50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and not eat things after 8 p.m.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0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In short, we should not only eat enough healthy food but also eat it regularly.</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93750" y="873125"/>
            <a:ext cx="10438130" cy="5285105"/>
          </a:xfrm>
          <a:prstGeom prst="rect">
            <a:avLst/>
          </a:prstGeom>
          <a:noFill/>
        </p:spPr>
        <p:txBody>
          <a:bodyPr wrap="square" rtlCol="0" anchor="t">
            <a:spAutoFit/>
          </a:bodyPr>
          <a:p>
            <a:pPr indent="0" algn="just" fontAlgn="auto">
              <a:lnSpc>
                <a:spcPts val="4500"/>
              </a:lnSpc>
            </a:pPr>
            <a:r>
              <a:rPr lang="en-US" altLang="zh-CN" sz="4000" b="1" dirty="0">
                <a:latin typeface="Times New Roman" panose="02020603050405020304" charset="0"/>
                <a:ea typeface="宋体" panose="02010600030101010101" pitchFamily="2" charset="-122"/>
                <a:cs typeface="Times New Roman" panose="02020603050405020304" charset="0"/>
                <a:sym typeface="+mn-ea"/>
              </a:rPr>
              <a:t>     </a:t>
            </a: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As an old saying goes, “When in Rome(罗马),  do as the Romans do.” I learned the meaning of this when I studied in Russia.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One day I </a:t>
            </a:r>
            <a:r>
              <a:rPr lang="en-US" sz="3600" b="1" u="sng">
                <a:latin typeface="Times New Roman" panose="02020603050405020304" charset="0"/>
                <a:ea typeface="宋体" panose="02010600030101010101" pitchFamily="2" charset="-122"/>
                <a:cs typeface="Times New Roman" panose="02020603050405020304" charset="0"/>
                <a:sym typeface="+mn-ea"/>
              </a:rPr>
              <a:t>1       </a:t>
            </a:r>
            <a:r>
              <a:rPr sz="3600" b="1">
                <a:latin typeface="Times New Roman" panose="02020603050405020304" charset="0"/>
                <a:ea typeface="宋体" panose="02010600030101010101" pitchFamily="2" charset="-122"/>
                <a:cs typeface="Times New Roman" panose="02020603050405020304" charset="0"/>
                <a:sym typeface="+mn-ea"/>
              </a:rPr>
              <a:t> some of my Chinese friends to a famous local restaurant in Moscow. My guests and I were excited after visiting Red Square and glad about our meeting. We chatted </a:t>
            </a:r>
            <a:r>
              <a:rPr lang="en-US" sz="3600" b="1" u="sng">
                <a:latin typeface="Times New Roman" panose="02020603050405020304" charset="0"/>
                <a:ea typeface="宋体" panose="02010600030101010101" pitchFamily="2" charset="-122"/>
                <a:cs typeface="Times New Roman" panose="02020603050405020304" charset="0"/>
                <a:sym typeface="+mn-ea"/>
              </a:rPr>
              <a:t>2</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until the waiter</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rPr>
              <a:t>1. A. made              B. invited          C. told</a:t>
            </a:r>
            <a:endPar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rPr>
              <a:t>2. A. carefully        B. friendly         C. happily</a:t>
            </a:r>
            <a:endPar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4181475" y="255016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7" name="文本框 6"/>
          <p:cNvSpPr txBox="1"/>
          <p:nvPr/>
        </p:nvSpPr>
        <p:spPr>
          <a:xfrm>
            <a:off x="7244715" y="424561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p:bldP spid="7"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21715" y="868045"/>
            <a:ext cx="10008870" cy="5285105"/>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told me that we were talking too loud. We turned our voices lower. But this didn’t last long. The waiter came over to us two more times with the same </a:t>
            </a:r>
            <a:r>
              <a:rPr sz="3600" b="1">
                <a:latin typeface="Times New Roman" panose="02020603050405020304" charset="0"/>
                <a:ea typeface="宋体" panose="02010600030101010101" pitchFamily="2" charset="-122"/>
                <a:cs typeface="Times New Roman" panose="02020603050405020304" charset="0"/>
                <a:sym typeface="+mn-ea"/>
              </a:rPr>
              <a:t> </a:t>
            </a:r>
            <a:r>
              <a:rPr lang="en-US" sz="3600" b="1" u="sng">
                <a:latin typeface="Times New Roman" panose="02020603050405020304" charset="0"/>
                <a:ea typeface="宋体" panose="02010600030101010101" pitchFamily="2" charset="-122"/>
                <a:cs typeface="Times New Roman" panose="02020603050405020304" charset="0"/>
                <a:sym typeface="+mn-ea"/>
              </a:rPr>
              <a:t>3</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How bad an impression(印象) we must have left on the local(当地的) people! In China,  it’s natural and </a:t>
            </a:r>
            <a:r>
              <a:rPr sz="3600" b="1">
                <a:latin typeface="Times New Roman" panose="02020603050405020304" charset="0"/>
                <a:ea typeface="宋体" panose="02010600030101010101" pitchFamily="2" charset="-122"/>
                <a:cs typeface="Times New Roman" panose="02020603050405020304" charset="0"/>
                <a:sym typeface="+mn-ea"/>
              </a:rPr>
              <a:t> </a:t>
            </a:r>
            <a:r>
              <a:rPr lang="en-US" sz="3600" b="1" u="sng">
                <a:latin typeface="Times New Roman" panose="02020603050405020304" charset="0"/>
                <a:ea typeface="宋体" panose="02010600030101010101" pitchFamily="2" charset="-122"/>
                <a:cs typeface="Times New Roman" panose="02020603050405020304" charset="0"/>
                <a:sym typeface="+mn-ea"/>
              </a:rPr>
              <a:t>4</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for a host to create a lively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3. A. message          B. menu            C. food</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4. A. important      B. serious          C. different</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2" name="文本框 1"/>
          <p:cNvSpPr txBox="1"/>
          <p:nvPr/>
        </p:nvSpPr>
        <p:spPr>
          <a:xfrm>
            <a:off x="2715260" y="247967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7" name="文本框 6"/>
          <p:cNvSpPr txBox="1"/>
          <p:nvPr/>
        </p:nvSpPr>
        <p:spPr>
          <a:xfrm>
            <a:off x="4082415" y="420687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p:bldP spid="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56285" y="1009650"/>
            <a:ext cx="10713085" cy="5285105"/>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atmosphere(气氛). However,  in Russia and Western countries,  having a meal in a public place means you must</a:t>
            </a:r>
            <a:r>
              <a:rPr sz="3600" b="1">
                <a:latin typeface="Times New Roman" panose="02020603050405020304" charset="0"/>
                <a:ea typeface="宋体" panose="02010600030101010101" pitchFamily="2" charset="-122"/>
                <a:cs typeface="Times New Roman" panose="02020603050405020304" charset="0"/>
                <a:sym typeface="+mn-ea"/>
              </a:rPr>
              <a:t> </a:t>
            </a:r>
            <a:r>
              <a:rPr lang="en-US" sz="3600" b="1" u="sng">
                <a:latin typeface="Times New Roman" panose="02020603050405020304" charset="0"/>
                <a:ea typeface="宋体" panose="02010600030101010101" pitchFamily="2" charset="-122"/>
                <a:cs typeface="Times New Roman" panose="02020603050405020304" charset="0"/>
                <a:sym typeface="+mn-ea"/>
              </a:rPr>
              <a:t>5</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your voice low. You need to be polite to others. I felt</a:t>
            </a:r>
            <a:r>
              <a:rPr sz="3600" b="1">
                <a:latin typeface="Times New Roman" panose="02020603050405020304" charset="0"/>
                <a:ea typeface="宋体" panose="02010600030101010101" pitchFamily="2" charset="-122"/>
                <a:cs typeface="Times New Roman" panose="02020603050405020304" charset="0"/>
                <a:sym typeface="+mn-ea"/>
              </a:rPr>
              <a:t> </a:t>
            </a:r>
            <a:r>
              <a:rPr lang="en-US" sz="3600" b="1" u="sng">
                <a:latin typeface="Times New Roman" panose="02020603050405020304" charset="0"/>
                <a:ea typeface="宋体" panose="02010600030101010101" pitchFamily="2" charset="-122"/>
                <a:cs typeface="Times New Roman" panose="02020603050405020304" charset="0"/>
                <a:sym typeface="+mn-ea"/>
              </a:rPr>
              <a:t>6</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about this. Even though we tried our best,  it was very difficult to develop a new habit.</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 </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Russians have their own special habits. My Russian friend, Andrey， always looks around and</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5. A. take                B. have                   C. keep</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6. A. bad                 B. afraid                 C. angry</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2" name="文本框 1"/>
          <p:cNvSpPr txBox="1"/>
          <p:nvPr/>
        </p:nvSpPr>
        <p:spPr>
          <a:xfrm>
            <a:off x="2205990" y="202628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3801745" y="265620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59485" y="1016000"/>
            <a:ext cx="10188575" cy="4707890"/>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thinks for a while before leaving home. I asked him </a:t>
            </a:r>
            <a:r>
              <a:rPr lang="en-US" sz="3600" b="1" u="sng">
                <a:latin typeface="Times New Roman" panose="02020603050405020304" charset="0"/>
                <a:ea typeface="宋体" panose="02010600030101010101" pitchFamily="2" charset="-122"/>
                <a:cs typeface="Times New Roman" panose="02020603050405020304" charset="0"/>
                <a:sym typeface="+mn-ea"/>
              </a:rPr>
              <a:t>7         </a:t>
            </a:r>
            <a:r>
              <a:rPr sz="3600" b="1">
                <a:latin typeface="Times New Roman" panose="02020603050405020304" charset="0"/>
                <a:ea typeface="宋体" panose="02010600030101010101" pitchFamily="2" charset="-122"/>
                <a:cs typeface="Times New Roman" panose="02020603050405020304" charset="0"/>
                <a:sym typeface="+mn-ea"/>
              </a:rPr>
              <a:t> he did this. “Aha,” Andrey said.  “In Russia,  people always spend about a minute </a:t>
            </a:r>
            <a:r>
              <a:rPr lang="en-US" sz="3600" b="1" u="sng">
                <a:latin typeface="Times New Roman" panose="02020603050405020304" charset="0"/>
                <a:ea typeface="宋体" panose="02010600030101010101" pitchFamily="2" charset="-122"/>
                <a:cs typeface="Times New Roman" panose="02020603050405020304" charset="0"/>
                <a:sym typeface="+mn-ea"/>
              </a:rPr>
              <a:t>8         </a:t>
            </a:r>
            <a:r>
              <a:rPr sz="3600" b="1">
                <a:latin typeface="Times New Roman" panose="02020603050405020304" charset="0"/>
                <a:ea typeface="宋体" panose="02010600030101010101" pitchFamily="2" charset="-122"/>
                <a:cs typeface="Times New Roman" panose="02020603050405020304" charset="0"/>
                <a:sym typeface="+mn-ea"/>
              </a:rPr>
              <a:t> things and plans in their mind before leaving. So they won’t </a:t>
            </a:r>
            <a:r>
              <a:rPr lang="en-US" sz="3600" b="1" u="sng">
                <a:latin typeface="Times New Roman" panose="02020603050405020304" charset="0"/>
                <a:ea typeface="宋体" panose="02010600030101010101" pitchFamily="2" charset="-122"/>
                <a:cs typeface="Times New Roman" panose="02020603050405020304" charset="0"/>
                <a:sym typeface="+mn-ea"/>
              </a:rPr>
              <a:t>9</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anything necessary behind.”</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7. A. how                B. when               C. why</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8. A. picking up   B. thinking about C. working out</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9. A. stay              B. forget                C. leave</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2" name="文本框 1"/>
          <p:cNvSpPr txBox="1"/>
          <p:nvPr/>
        </p:nvSpPr>
        <p:spPr>
          <a:xfrm>
            <a:off x="1442720" y="150495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8748395" y="2089785"/>
            <a:ext cx="841375"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2496820" y="3230880"/>
            <a:ext cx="841375"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P spid="3" grpId="0"/>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84555" y="1441450"/>
            <a:ext cx="10307955" cy="1822450"/>
          </a:xfrm>
          <a:prstGeom prst="rect">
            <a:avLst/>
          </a:prstGeom>
          <a:noFill/>
        </p:spPr>
        <p:txBody>
          <a:bodyPr wrap="square" rtlCol="0" anchor="t">
            <a:spAutoFit/>
          </a:bodyPr>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Finding the differences between </a:t>
            </a:r>
            <a:r>
              <a:rPr sz="3600" b="1">
                <a:latin typeface="Times New Roman" panose="02020603050405020304" charset="0"/>
                <a:ea typeface="宋体" panose="02010600030101010101" pitchFamily="2" charset="-122"/>
                <a:cs typeface="Times New Roman" panose="02020603050405020304" charset="0"/>
                <a:sym typeface="+mn-ea"/>
              </a:rPr>
              <a:t> </a:t>
            </a:r>
            <a:r>
              <a:rPr lang="en-US" sz="3600" b="1" u="sng">
                <a:latin typeface="Times New Roman" panose="02020603050405020304" charset="0"/>
                <a:ea typeface="宋体" panose="02010600030101010101" pitchFamily="2" charset="-122"/>
                <a:cs typeface="Times New Roman" panose="02020603050405020304" charset="0"/>
                <a:sym typeface="+mn-ea"/>
              </a:rPr>
              <a:t>10</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is very interesting. We should keep our eyes and mind open.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10. A. friends           B. cultures            C. guests </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7" name="文本框 6"/>
          <p:cNvSpPr txBox="1"/>
          <p:nvPr/>
        </p:nvSpPr>
        <p:spPr>
          <a:xfrm>
            <a:off x="8794115" y="1324610"/>
            <a:ext cx="621665"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56565" y="1157605"/>
            <a:ext cx="11087100" cy="4130675"/>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Do you like Coke? Does it have anything to do with our mobile phones? The latest mobile phone,  the “Coke Phone”, designed(设计) by Daizi Zheng,  is a surprise.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Daizi Zheng is a famous designer in England. </a:t>
            </a:r>
            <a:r>
              <a:rPr lang="en-US" sz="3600" b="1" u="sng">
                <a:latin typeface="Times New Roman" panose="02020603050405020304" charset="0"/>
                <a:ea typeface="宋体" panose="02010600030101010101" pitchFamily="2" charset="-122"/>
                <a:cs typeface="Times New Roman" panose="02020603050405020304" charset="0"/>
                <a:sym typeface="+mn-ea"/>
              </a:rPr>
              <a:t>    1_    </a:t>
            </a:r>
            <a:r>
              <a:rPr sz="3600" b="1">
                <a:latin typeface="Times New Roman" panose="02020603050405020304" charset="0"/>
                <a:ea typeface="宋体" panose="02010600030101010101" pitchFamily="2" charset="-122"/>
                <a:cs typeface="Times New Roman" panose="02020603050405020304" charset="0"/>
                <a:sym typeface="+mn-ea"/>
              </a:rPr>
              <a:t> As a result of her research(调查),  she found that normal phone batteries(电池) are expensive and also bad for the environment. </a:t>
            </a:r>
            <a:r>
              <a:rPr lang="en-US" sz="3600" b="1" u="sng">
                <a:latin typeface="Times New Roman" panose="02020603050405020304" charset="0"/>
                <a:ea typeface="宋体" panose="02010600030101010101" pitchFamily="2" charset="-122"/>
                <a:cs typeface="Times New Roman" panose="02020603050405020304" charset="0"/>
                <a:sym typeface="+mn-ea"/>
              </a:rPr>
              <a:t>    2    </a:t>
            </a:r>
            <a:r>
              <a:rPr sz="3600" b="1">
                <a:latin typeface="Times New Roman" panose="02020603050405020304" charset="0"/>
                <a:ea typeface="宋体" panose="02010600030101010101" pitchFamily="2" charset="-122"/>
                <a:cs typeface="Times New Roman" panose="02020603050405020304" charset="0"/>
                <a:sym typeface="+mn-ea"/>
              </a:rPr>
              <a:t> So she wanted to design</a:t>
            </a: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05510" y="786765"/>
            <a:ext cx="10082530" cy="5285105"/>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a battery that is green. Then a Nokia mobile phone that drinks Coke was born.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The mobile phone has a bio</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battery. </a:t>
            </a:r>
            <a:r>
              <a:rPr lang="en-US" sz="3600" b="1" u="sng">
                <a:latin typeface="Times New Roman" panose="02020603050405020304" charset="0"/>
                <a:ea typeface="宋体" panose="02010600030101010101" pitchFamily="2" charset="-122"/>
                <a:cs typeface="Times New Roman" panose="02020603050405020304" charset="0"/>
                <a:sym typeface="+mn-ea"/>
              </a:rPr>
              <a:t>    3    </a:t>
            </a:r>
            <a:r>
              <a:rPr sz="3600" b="1">
                <a:latin typeface="Times New Roman" panose="02020603050405020304" charset="0"/>
                <a:ea typeface="宋体" panose="02010600030101010101" pitchFamily="2" charset="-122"/>
                <a:cs typeface="Times New Roman" panose="02020603050405020304" charset="0"/>
                <a:sym typeface="+mn-ea"/>
              </a:rPr>
              <a:t> So users only need to pour a glass of Coke into the phone,  and then watch the Coke turn into power. </a:t>
            </a:r>
            <a:r>
              <a:rPr lang="en-US" sz="3600" b="1" u="sng">
                <a:latin typeface="Times New Roman" panose="02020603050405020304" charset="0"/>
                <a:ea typeface="宋体" panose="02010600030101010101" pitchFamily="2" charset="-122"/>
                <a:cs typeface="Times New Roman" panose="02020603050405020304" charset="0"/>
                <a:sym typeface="+mn-ea"/>
              </a:rPr>
              <a:t>    __4    </a:t>
            </a:r>
            <a:r>
              <a:rPr sz="3600" b="1">
                <a:latin typeface="Times New Roman" panose="02020603050405020304" charset="0"/>
                <a:ea typeface="宋体" panose="02010600030101010101" pitchFamily="2" charset="-122"/>
                <a:cs typeface="Times New Roman" panose="02020603050405020304" charset="0"/>
                <a:sym typeface="+mn-ea"/>
              </a:rPr>
              <a:t> Biobatteries can last three to four times longer than normal ones. In fact,  Zheng said that not only Coke but also soda with sugar can be good resources to power the mobile phone. </a:t>
            </a:r>
            <a:r>
              <a:rPr lang="en-US" sz="3600" b="1" u="sng">
                <a:latin typeface="Times New Roman" panose="02020603050405020304" charset="0"/>
                <a:ea typeface="宋体" panose="02010600030101010101" pitchFamily="2" charset="-122"/>
                <a:cs typeface="Times New Roman" panose="02020603050405020304" charset="0"/>
                <a:sym typeface="+mn-ea"/>
              </a:rPr>
              <a:t>    5__    </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29615" y="915670"/>
            <a:ext cx="10649585" cy="5028565"/>
          </a:xfrm>
          <a:prstGeom prst="rect">
            <a:avLst/>
          </a:prstGeom>
          <a:noFill/>
        </p:spPr>
        <p:txBody>
          <a:bodyPr wrap="square" rtlCol="0">
            <a:spAutoFit/>
          </a:bodyPr>
          <a:p>
            <a:pPr indent="0" algn="just" fontAlgn="auto">
              <a:lnSpc>
                <a:spcPts val="5500"/>
              </a:lnSpc>
              <a:buNone/>
            </a:pPr>
            <a:r>
              <a:rPr sz="3600" b="1">
                <a:latin typeface="Times New Roman" panose="02020603050405020304" charset="0"/>
                <a:ea typeface="宋体" panose="02010600030101010101" pitchFamily="2" charset="-122"/>
                <a:cs typeface="Times New Roman" panose="02020603050405020304" charset="0"/>
                <a:sym typeface="+mn-ea"/>
              </a:rPr>
              <a:t>A. It gets power(能量) from sugar.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500"/>
              </a:lnSpc>
              <a:buNone/>
            </a:pPr>
            <a:r>
              <a:rPr sz="3600" b="1">
                <a:latin typeface="Times New Roman" panose="02020603050405020304" charset="0"/>
                <a:ea typeface="宋体" panose="02010600030101010101" pitchFamily="2" charset="-122"/>
                <a:cs typeface="Times New Roman" panose="02020603050405020304" charset="0"/>
                <a:sym typeface="+mn-ea"/>
              </a:rPr>
              <a:t>B. It also takes up many good resources(资源) to make a normal battery.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500"/>
              </a:lnSpc>
              <a:buNone/>
            </a:pPr>
            <a:r>
              <a:rPr sz="3600" b="1">
                <a:latin typeface="Times New Roman" panose="02020603050405020304" charset="0"/>
                <a:ea typeface="宋体" panose="02010600030101010101" pitchFamily="2" charset="-122"/>
                <a:cs typeface="Times New Roman" panose="02020603050405020304" charset="0"/>
                <a:sym typeface="+mn-ea"/>
              </a:rPr>
              <a:t>C. When the battery dies,  only oxygen and water are left behind it.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500"/>
              </a:lnSpc>
              <a:buNone/>
            </a:pPr>
            <a:r>
              <a:rPr sz="3600" b="1">
                <a:latin typeface="Times New Roman" panose="02020603050405020304" charset="0"/>
                <a:ea typeface="宋体" panose="02010600030101010101" pitchFamily="2" charset="-122"/>
                <a:cs typeface="Times New Roman" panose="02020603050405020304" charset="0"/>
                <a:sym typeface="+mn-ea"/>
              </a:rPr>
              <a:t>D. So we can have more than one way to charge(充电) the phone. </a:t>
            </a: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SLIDE_MODEL_TYPE" val="cover"/>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5015</Words>
  <Application>WPS 演示</Application>
  <PresentationFormat>宽屏</PresentationFormat>
  <Paragraphs>141</Paragraphs>
  <Slides>18</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11353</cp:lastModifiedBy>
  <cp:revision>434</cp:revision>
  <dcterms:created xsi:type="dcterms:W3CDTF">2019-06-19T02:08:00Z</dcterms:created>
  <dcterms:modified xsi:type="dcterms:W3CDTF">2022-01-22T02:16:24Z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y fmtid="{D5CDD505-2E9C-101B-9397-08002B2CF9AE}" pid="3" name="ICV">
    <vt:lpwstr>DA854E076F454A268372EF3349D0905B</vt:lpwstr>
  </property>
</Properties>
</file>