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54" r:id="rId5"/>
    <p:sldId id="453" r:id="rId6"/>
    <p:sldId id="452" r:id="rId7"/>
    <p:sldId id="456" r:id="rId8"/>
    <p:sldId id="457" r:id="rId9"/>
    <p:sldId id="458" r:id="rId10"/>
    <p:sldId id="460" r:id="rId11"/>
    <p:sldId id="461" r:id="rId12"/>
    <p:sldId id="462" r:id="rId13"/>
    <p:sldId id="463" r:id="rId14"/>
    <p:sldId id="464" r:id="rId15"/>
    <p:sldId id="465" r:id="rId16"/>
    <p:sldId id="466" r:id="rId17"/>
    <p:sldId id="467" r:id="rId18"/>
    <p:sldId id="478" r:id="rId19"/>
    <p:sldId id="469" r:id="rId20"/>
    <p:sldId id="475" r:id="rId21"/>
    <p:sldId id="479" r:id="rId22"/>
    <p:sldId id="470" r:id="rId23"/>
    <p:sldId id="41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50"/>
        <p:guide pos="378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模块八 第一章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52195" y="1082675"/>
            <a:ext cx="10099040"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If Michael sells 50 cakes,  how many cakes does he give away?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25 cakes.                      B. </a:t>
            </a:r>
            <a:r>
              <a:rPr lang="en-US" sz="3600" b="1" dirty="0" smtClean="0">
                <a:latin typeface="Times New Roman" panose="02020603050405020304" charset="0"/>
                <a:ea typeface="宋体" panose="02010600030101010101" pitchFamily="2" charset="-122"/>
                <a:cs typeface="Times New Roman" panose="02020603050405020304" charset="0"/>
                <a:sym typeface="+mn-ea"/>
              </a:rPr>
              <a:t>50</a:t>
            </a:r>
            <a:r>
              <a:rPr sz="3600" b="1" dirty="0" smtClean="0">
                <a:latin typeface="Times New Roman" panose="02020603050405020304" charset="0"/>
                <a:ea typeface="宋体" panose="02010600030101010101" pitchFamily="2" charset="-122"/>
                <a:cs typeface="Times New Roman" panose="02020603050405020304" charset="0"/>
                <a:sym typeface="+mn-ea"/>
              </a:rPr>
              <a:t> cakes.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5 cakes.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a:t>
            </a:r>
            <a:r>
              <a:rPr lang="en-US" sz="3600" b="1" dirty="0" smtClean="0">
                <a:latin typeface="Times New Roman" panose="02020603050405020304" charset="0"/>
                <a:ea typeface="宋体" panose="02010600030101010101" pitchFamily="2" charset="-122"/>
                <a:cs typeface="Times New Roman" panose="02020603050405020304" charset="0"/>
                <a:sym typeface="+mn-ea"/>
              </a:rPr>
              <a:t>100</a:t>
            </a:r>
            <a:r>
              <a:rPr sz="3600" b="1" dirty="0" smtClean="0">
                <a:latin typeface="Times New Roman" panose="02020603050405020304" charset="0"/>
                <a:ea typeface="宋体" panose="02010600030101010101" pitchFamily="2" charset="-122"/>
                <a:cs typeface="Times New Roman" panose="02020603050405020304" charset="0"/>
                <a:sym typeface="+mn-ea"/>
              </a:rPr>
              <a:t> cakes.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71270" y="130746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68400" y="1115695"/>
            <a:ext cx="993457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Where does Michael hand out baked treats?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In Bowie.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On his website.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In Washington DC.</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In his bakery.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53820" y="153543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80110" y="1163320"/>
            <a:ext cx="10617200" cy="3425190"/>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)4</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Michael may agree that the  meaning of life is to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make more money              B. care for himself</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bake more treats                 D. help people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68070" y="141986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1495" y="974725"/>
            <a:ext cx="11129645" cy="522097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)5</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We can learn from the last paragraph that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we can order treats from Michael’s website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we can watch how Michael bakes treats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we can visit Michael if we have time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we can buy Michael’s treats everywhere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795020" y="14319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33145" y="1117600"/>
            <a:ext cx="9942195" cy="355346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i="1">
                <a:latin typeface="Times New Roman" panose="02020603050405020304" charset="0"/>
                <a:cs typeface="Times New Roman" panose="02020603050405020304" charset="0"/>
                <a:sym typeface="+mn-ea"/>
              </a:rPr>
              <a:t>Hanfu</a:t>
            </a:r>
            <a:r>
              <a:rPr sz="3600" b="1">
                <a:latin typeface="Times New Roman" panose="02020603050405020304" charset="0"/>
                <a:cs typeface="Times New Roman" panose="02020603050405020304" charset="0"/>
                <a:sym typeface="+mn-ea"/>
              </a:rPr>
              <a:t> fashion has become more and more popular </a:t>
            </a:r>
            <a:r>
              <a:rPr lang="en-US" sz="3600" b="1" u="sng">
                <a:latin typeface="Times New Roman" panose="02020603050405020304" charset="0"/>
                <a:ea typeface="宋体" panose="02010600030101010101" pitchFamily="2" charset="-122"/>
                <a:cs typeface="Times New Roman" panose="02020603050405020304" charset="0"/>
                <a:sym typeface="+mn-ea"/>
              </a:rPr>
              <a:t>1       _         </a:t>
            </a:r>
            <a:r>
              <a:rPr sz="3600" b="1">
                <a:latin typeface="Times New Roman" panose="02020603050405020304" charset="0"/>
                <a:cs typeface="Times New Roman" panose="02020603050405020304" charset="0"/>
                <a:sym typeface="+mn-ea"/>
              </a:rPr>
              <a:t>young people. China has followed western fashion </a:t>
            </a:r>
            <a:r>
              <a:rPr lang="en-US"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(design) in recent(近来的) years,  but a growing number of young people are now looking to the past for fashion ideas. </a:t>
            </a: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3108325" y="1605915"/>
            <a:ext cx="29521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with/among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851650" y="2171700"/>
            <a:ext cx="175450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designs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72820" y="1122680"/>
            <a:ext cx="10433050" cy="413067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If you look closely around your city,  you might  </a:t>
            </a:r>
            <a:r>
              <a:rPr lang="en-US" sz="3600" b="1" u="sng">
                <a:latin typeface="Times New Roman" panose="02020603050405020304" charset="0"/>
                <a:ea typeface="宋体" panose="02010600030101010101" pitchFamily="2" charset="-122"/>
                <a:cs typeface="Times New Roman" panose="02020603050405020304" charset="0"/>
                <a:sym typeface="+mn-ea"/>
              </a:rPr>
              <a:t>3            </a:t>
            </a:r>
            <a:r>
              <a:rPr sz="3600" b="1">
                <a:latin typeface="Times New Roman" panose="02020603050405020304" charset="0"/>
                <a:ea typeface="宋体" panose="02010600030101010101" pitchFamily="2" charset="-122"/>
                <a:cs typeface="Times New Roman" panose="02020603050405020304" charset="0"/>
                <a:sym typeface="+mn-ea"/>
              </a:rPr>
              <a:t> /ˈnəʊtɪs/ </a:t>
            </a:r>
            <a:r>
              <a:rPr sz="3600" b="1" i="1">
                <a:latin typeface="Times New Roman" panose="02020603050405020304" charset="0"/>
                <a:ea typeface="宋体" panose="02010600030101010101" pitchFamily="2" charset="-122"/>
                <a:cs typeface="Times New Roman" panose="02020603050405020304" charset="0"/>
                <a:sym typeface="+mn-ea"/>
              </a:rPr>
              <a:t>hanfu</a:t>
            </a:r>
            <a:r>
              <a:rPr sz="3600" b="1">
                <a:latin typeface="Times New Roman" panose="02020603050405020304" charset="0"/>
                <a:ea typeface="宋体" panose="02010600030101010101" pitchFamily="2" charset="-122"/>
                <a:cs typeface="Times New Roman" panose="02020603050405020304" charset="0"/>
                <a:sym typeface="+mn-ea"/>
              </a:rPr>
              <a:t>,  the traditional clothing of the Han Dynasty. In a recent report(报道) by </a:t>
            </a:r>
            <a:r>
              <a:rPr lang="en-US" sz="3600" b="1" u="sng">
                <a:latin typeface="Times New Roman" panose="02020603050405020304" charset="0"/>
                <a:ea typeface="宋体" panose="02010600030101010101" pitchFamily="2" charset="-122"/>
                <a:cs typeface="Times New Roman" panose="02020603050405020304" charset="0"/>
                <a:sym typeface="+mn-ea"/>
              </a:rPr>
              <a:t>4_____            </a:t>
            </a:r>
            <a:r>
              <a:rPr sz="3600" b="1">
                <a:latin typeface="Times New Roman" panose="02020603050405020304" charset="0"/>
                <a:ea typeface="宋体" panose="02010600030101010101" pitchFamily="2" charset="-122"/>
                <a:cs typeface="Times New Roman" panose="02020603050405020304" charset="0"/>
                <a:sym typeface="+mn-ea"/>
              </a:rPr>
              <a:t> online shopping platform(平台),  about 2 million </a:t>
            </a:r>
            <a:r>
              <a:rPr sz="3600" b="1" i="1">
                <a:latin typeface="Times New Roman" panose="02020603050405020304" charset="0"/>
                <a:ea typeface="宋体" panose="02010600030101010101" pitchFamily="2" charset="-122"/>
                <a:cs typeface="Times New Roman" panose="02020603050405020304" charset="0"/>
                <a:sym typeface="+mn-ea"/>
              </a:rPr>
              <a:t>hanfu</a:t>
            </a:r>
            <a:r>
              <a:rPr sz="3600" b="1">
                <a:latin typeface="Times New Roman" panose="02020603050405020304" charset="0"/>
                <a:ea typeface="宋体" panose="02010600030101010101" pitchFamily="2" charset="-122"/>
                <a:cs typeface="Times New Roman" panose="02020603050405020304" charset="0"/>
                <a:sym typeface="+mn-ea"/>
              </a:rPr>
              <a:t> clothes were sold in 2019,  about 4 times as many as those sold in 2018. Most of the buyers are between 19 </a:t>
            </a:r>
            <a:r>
              <a:rPr lang="en-US"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24 years old. </a:t>
            </a:r>
            <a:r>
              <a:rPr sz="3600" b="1">
                <a:latin typeface="Times New Roman" panose="02020603050405020304" charset="0"/>
                <a:ea typeface="宋体" panose="02010600030101010101" pitchFamily="2" charset="-122"/>
                <a:cs typeface="Times New Roman" panose="02020603050405020304" charset="0"/>
                <a:sym typeface="+mn-ea"/>
              </a:rPr>
              <a:t> </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09700" y="1650365"/>
            <a:ext cx="142176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notice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3559175" y="4457065"/>
            <a:ext cx="130619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and</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10246360" y="2200910"/>
            <a:ext cx="71882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an</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56565" y="786765"/>
            <a:ext cx="10503535" cy="528510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But why are many young Chinese people taking a liking for </a:t>
            </a:r>
            <a:r>
              <a:rPr sz="3600" b="1" i="1">
                <a:latin typeface="Times New Roman" panose="02020603050405020304" charset="0"/>
                <a:cs typeface="Times New Roman" panose="02020603050405020304" charset="0"/>
                <a:sym typeface="+mn-ea"/>
              </a:rPr>
              <a:t>hanfu</a:t>
            </a:r>
            <a:r>
              <a:rPr sz="3600" b="1">
                <a:latin typeface="Times New Roman" panose="02020603050405020304" charset="0"/>
                <a:cs typeface="Times New Roman" panose="02020603050405020304" charset="0"/>
                <a:sym typeface="+mn-ea"/>
              </a:rPr>
              <a:t>? For some of them,  it’s a costume for relaxation. Dafan,  a 24</a:t>
            </a:r>
            <a:r>
              <a:rPr lang="en-US" sz="3600" b="1">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year</a:t>
            </a:r>
            <a:r>
              <a:rPr lang="en-US" sz="3600" b="1">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old college student,  told </a:t>
            </a:r>
            <a:r>
              <a:rPr sz="3600" b="1" i="1">
                <a:latin typeface="Times New Roman" panose="02020603050405020304" charset="0"/>
                <a:cs typeface="Times New Roman" panose="02020603050405020304" charset="0"/>
                <a:sym typeface="+mn-ea"/>
              </a:rPr>
              <a:t>CGTN</a:t>
            </a:r>
            <a:r>
              <a:rPr sz="3600" b="1">
                <a:latin typeface="Times New Roman" panose="02020603050405020304" charset="0"/>
                <a:cs typeface="Times New Roman" panose="02020603050405020304" charset="0"/>
                <a:sym typeface="+mn-ea"/>
              </a:rPr>
              <a:t> that </a:t>
            </a:r>
            <a:r>
              <a:rPr lang="en-US" sz="3600" b="1" u="sng">
                <a:latin typeface="Times New Roman" panose="02020603050405020304" charset="0"/>
                <a:ea typeface="宋体" panose="02010600030101010101" pitchFamily="2" charset="-122"/>
                <a:cs typeface="Times New Roman" panose="02020603050405020304" charset="0"/>
                <a:sym typeface="+mn-ea"/>
              </a:rPr>
              <a:t>6            </a:t>
            </a:r>
            <a:r>
              <a:rPr sz="3600" b="1">
                <a:latin typeface="Times New Roman" panose="02020603050405020304" charset="0"/>
                <a:cs typeface="Times New Roman" panose="02020603050405020304" charset="0"/>
                <a:sym typeface="+mn-ea"/>
              </a:rPr>
              <a:t> (dress) in hanfu is a way for her to get away from the trouble in real life. Modern clothing,  on the other hand,  represents the identity(代表身份) people need to show every day. “</a:t>
            </a:r>
            <a:r>
              <a:rPr sz="3600" b="1" i="1">
                <a:latin typeface="Times New Roman" panose="02020603050405020304" charset="0"/>
                <a:cs typeface="Times New Roman" panose="02020603050405020304" charset="0"/>
                <a:sym typeface="+mn-ea"/>
              </a:rPr>
              <a:t>Hanfu</a:t>
            </a:r>
            <a:r>
              <a:rPr sz="3600" b="1">
                <a:latin typeface="Times New Roman" panose="02020603050405020304" charset="0"/>
                <a:cs typeface="Times New Roman" panose="02020603050405020304" charset="0"/>
                <a:sym typeface="+mn-ea"/>
              </a:rPr>
              <a:t> and modern clothing help me to show the different sides in me,” she said </a:t>
            </a:r>
            <a:r>
              <a:rPr lang="en-US"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 (happy). </a:t>
            </a:r>
            <a:endParaRPr sz="3600" b="1">
              <a:latin typeface="Times New Roman" panose="02020603050405020304" charset="0"/>
              <a:cs typeface="Times New Roman" panose="02020603050405020304" charset="0"/>
              <a:sym typeface="+mn-ea"/>
            </a:endParaRPr>
          </a:p>
        </p:txBody>
      </p:sp>
      <p:sp>
        <p:nvSpPr>
          <p:cNvPr id="3" name="文本框 2"/>
          <p:cNvSpPr txBox="1"/>
          <p:nvPr/>
        </p:nvSpPr>
        <p:spPr>
          <a:xfrm>
            <a:off x="3813810" y="2366010"/>
            <a:ext cx="195326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dressing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6748780" y="5275580"/>
            <a:ext cx="181864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happily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09930" y="981710"/>
            <a:ext cx="10443845" cy="413067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Other teenagers like </a:t>
            </a:r>
            <a:r>
              <a:rPr sz="3600" b="1" i="1">
                <a:latin typeface="Times New Roman" panose="02020603050405020304" charset="0"/>
                <a:cs typeface="Times New Roman" panose="02020603050405020304" charset="0"/>
                <a:sym typeface="+mn-ea"/>
              </a:rPr>
              <a:t>hanfu</a:t>
            </a:r>
            <a:r>
              <a:rPr sz="3600" b="1">
                <a:latin typeface="Times New Roman" panose="02020603050405020304" charset="0"/>
                <a:cs typeface="Times New Roman" panose="02020603050405020304" charset="0"/>
                <a:sym typeface="+mn-ea"/>
              </a:rPr>
              <a:t> because of the culture </a:t>
            </a:r>
            <a:r>
              <a:rPr lang="en-US" sz="3600" b="1" u="sng">
                <a:latin typeface="Times New Roman" panose="02020603050405020304" charset="0"/>
                <a:ea typeface="宋体" panose="02010600030101010101" pitchFamily="2" charset="-122"/>
                <a:cs typeface="Times New Roman" panose="02020603050405020304" charset="0"/>
                <a:sym typeface="+mn-ea"/>
              </a:rPr>
              <a:t>8           </a:t>
            </a:r>
            <a:r>
              <a:rPr sz="3600" b="1">
                <a:latin typeface="Times New Roman" panose="02020603050405020304" charset="0"/>
                <a:cs typeface="Times New Roman" panose="02020603050405020304" charset="0"/>
                <a:sym typeface="+mn-ea"/>
              </a:rPr>
              <a:t>/bɪˈhaɪnd/ it. They regard it as a way to reconnect with traditions(重拾传统). Its </a:t>
            </a:r>
            <a:r>
              <a:rPr sz="3600" b="1" u="sng">
                <a:latin typeface="Times New Roman" panose="02020603050405020304" charset="0"/>
                <a:cs typeface="Times New Roman" panose="02020603050405020304" charset="0"/>
                <a:sym typeface="+mn-ea"/>
              </a:rPr>
              <a:t> </a:t>
            </a:r>
            <a:r>
              <a:rPr lang="en-US" sz="3600" b="1" u="sng">
                <a:latin typeface="Times New Roman" panose="02020603050405020304" charset="0"/>
                <a:cs typeface="Times New Roman" panose="02020603050405020304" charset="0"/>
                <a:sym typeface="+mn-ea"/>
              </a:rPr>
              <a:t>9________</a:t>
            </a:r>
            <a:r>
              <a:rPr sz="3600" b="1" u="sng">
                <a:latin typeface="Times New Roman" panose="02020603050405020304" charset="0"/>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ˈspeʃl</a:t>
            </a:r>
            <a:r>
              <a:rPr sz="3600" b="1">
                <a:latin typeface="Times New Roman" panose="02020603050405020304" charset="0"/>
                <a:cs typeface="Times New Roman" panose="02020603050405020304" charset="0"/>
                <a:sym typeface="+mn-ea"/>
              </a:rPr>
              <a:t>/ design brings people back to ancient times. </a:t>
            </a:r>
            <a:endParaRPr sz="3600" b="1">
              <a:latin typeface="Times New Roman" panose="02020603050405020304" charset="0"/>
              <a:cs typeface="Times New Roman" panose="02020603050405020304" charset="0"/>
              <a:sym typeface="+mn-ea"/>
            </a:endParaRPr>
          </a:p>
          <a:p>
            <a:pPr indent="0" algn="just" fontAlgn="auto">
              <a:lnSpc>
                <a:spcPts val="4500"/>
              </a:lnSpc>
            </a:pPr>
            <a:r>
              <a:rPr sz="3600" b="1">
                <a:latin typeface="Times New Roman" panose="02020603050405020304" charset="0"/>
                <a:cs typeface="Times New Roman" panose="02020603050405020304" charset="0"/>
                <a:sym typeface="+mn-ea"/>
              </a:rPr>
              <a:t>“</a:t>
            </a:r>
            <a:r>
              <a:rPr sz="3600" b="1" i="1">
                <a:latin typeface="Times New Roman" panose="02020603050405020304" charset="0"/>
                <a:cs typeface="Times New Roman" panose="02020603050405020304" charset="0"/>
                <a:sym typeface="+mn-ea"/>
              </a:rPr>
              <a:t>Hanfu</a:t>
            </a:r>
            <a:r>
              <a:rPr sz="3600" b="1">
                <a:latin typeface="Times New Roman" panose="02020603050405020304" charset="0"/>
                <a:cs typeface="Times New Roman" panose="02020603050405020304" charset="0"/>
                <a:sym typeface="+mn-ea"/>
              </a:rPr>
              <a:t> is a symbol of the  traditional Chinese culture,” Nanhe,  a 21</a:t>
            </a:r>
            <a:r>
              <a:rPr lang="en-US" sz="3600" b="1">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year</a:t>
            </a:r>
            <a:r>
              <a:rPr lang="en-US" sz="3600" b="1">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old costume store         </a:t>
            </a:r>
            <a:r>
              <a:rPr lang="en-US" sz="3600" b="1" u="sng">
                <a:latin typeface="Times New Roman" panose="02020603050405020304" charset="0"/>
                <a:ea typeface="宋体" panose="02010600030101010101" pitchFamily="2" charset="-122"/>
                <a:cs typeface="Times New Roman" panose="02020603050405020304" charset="0"/>
                <a:sym typeface="+mn-ea"/>
              </a:rPr>
              <a:t>10              </a:t>
            </a:r>
            <a:r>
              <a:rPr sz="3600" b="1">
                <a:latin typeface="Times New Roman" panose="02020603050405020304" charset="0"/>
                <a:cs typeface="Times New Roman" panose="02020603050405020304" charset="0"/>
                <a:sym typeface="+mn-ea"/>
              </a:rPr>
              <a:t> (own),  told </a:t>
            </a:r>
            <a:r>
              <a:rPr sz="3600" b="1" i="1">
                <a:latin typeface="Times New Roman" panose="02020603050405020304" charset="0"/>
                <a:cs typeface="Times New Roman" panose="02020603050405020304" charset="0"/>
                <a:sym typeface="+mn-ea"/>
              </a:rPr>
              <a:t>CGTN</a:t>
            </a:r>
            <a:r>
              <a:rPr sz="3600" b="1">
                <a:latin typeface="Times New Roman" panose="02020603050405020304" charset="0"/>
                <a:cs typeface="Times New Roman" panose="02020603050405020304" charset="0"/>
                <a:sym typeface="+mn-ea"/>
              </a:rPr>
              <a:t>.</a:t>
            </a:r>
            <a:endParaRPr sz="3600" b="1">
              <a:latin typeface="Times New Roman" panose="02020603050405020304" charset="0"/>
              <a:cs typeface="Times New Roman" panose="02020603050405020304" charset="0"/>
              <a:sym typeface="+mn-ea"/>
            </a:endParaRPr>
          </a:p>
        </p:txBody>
      </p:sp>
      <p:sp>
        <p:nvSpPr>
          <p:cNvPr id="3" name="文本框 2"/>
          <p:cNvSpPr txBox="1"/>
          <p:nvPr/>
        </p:nvSpPr>
        <p:spPr>
          <a:xfrm>
            <a:off x="1051560" y="1488440"/>
            <a:ext cx="189611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behind</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9030970" y="2031365"/>
            <a:ext cx="174180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special</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55725" y="4316095"/>
            <a:ext cx="174180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owner</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57250" y="1324610"/>
            <a:ext cx="10291445" cy="239966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假如你是李虹， 请你根据以下思维导图的提示， 用英语写一篇不少于80词的短文， 介绍一下你和几位好朋友喜欢的衣服并说明理由。（开头已给出， 不计入总词数）</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54430" y="1069975"/>
            <a:ext cx="9718675" cy="4639945"/>
          </a:xfrm>
          <a:prstGeom prst="rect">
            <a:avLst/>
          </a:prstGeom>
        </p:spPr>
      </p:pic>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3555" y="889635"/>
            <a:ext cx="11288395" cy="5285105"/>
          </a:xfrm>
          <a:prstGeom prst="rect">
            <a:avLst/>
          </a:prstGeom>
          <a:noFill/>
        </p:spPr>
        <p:txBody>
          <a:bodyPr wrap="square" rtlCol="0" anchor="t">
            <a:spAutoFit/>
          </a:bodyPr>
          <a:p>
            <a:pPr indent="0" algn="just" fontAlgn="auto">
              <a:lnSpc>
                <a:spcPts val="4500"/>
              </a:lnSpc>
            </a:pPr>
            <a:r>
              <a:rPr lang="en-US" altLang="zh-CN" sz="40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Clothing is a language. We can look at the traditional clothing to know more about </a:t>
            </a:r>
            <a:r>
              <a:rPr lang="en-US"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Africa has a long history and a rich culture,  and this is </a:t>
            </a:r>
            <a:r>
              <a:rPr lang="en-US" sz="3600" b="1" u="sng">
                <a:latin typeface="Times New Roman" panose="02020603050405020304" charset="0"/>
                <a:ea typeface="宋体" panose="02010600030101010101" pitchFamily="2" charset="-122"/>
                <a:cs typeface="Times New Roman" panose="02020603050405020304" charset="0"/>
                <a:sym typeface="+mn-ea"/>
              </a:rPr>
              <a:t>2        </a:t>
            </a:r>
            <a:r>
              <a:rPr sz="3600" b="1">
                <a:latin typeface="Times New Roman" panose="02020603050405020304" charset="0"/>
                <a:ea typeface="宋体" panose="02010600030101010101" pitchFamily="2" charset="-122"/>
                <a:cs typeface="Times New Roman" panose="02020603050405020304" charset="0"/>
                <a:sym typeface="+mn-ea"/>
              </a:rPr>
              <a:t> in traditional dress. The three colors—red,  gold and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are often used in its clothing industry. The first color represents(代表) the blood(血) of millions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fashion           B. culture         C. spirit </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 chosen            B. done             C. shown</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3. A.  green             B. blue              C. purple</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607175" y="137287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2090420" y="254952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2830830" y="313436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70560" y="1046480"/>
            <a:ext cx="10476230" cy="5028565"/>
          </a:xfrm>
          <a:prstGeom prst="rect">
            <a:avLst/>
          </a:prstGeom>
          <a:noFill/>
        </p:spPr>
        <p:txBody>
          <a:bodyPr wrap="square" rtlCol="0">
            <a:spAutoFit/>
          </a:bodyPr>
          <a:p>
            <a:pPr indent="0" algn="just"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Tim, Helen and Sue. They like wearing different kinds of clothes. Tim likes wearing jackets. He thinks they make him look handsome and confident. Helen enjoys wearing white blouses and red skirts because she thinks that she looks slim and beautiful in them. Sue is fond of sportswear because she likes doing sports and she </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671195" y="1046480"/>
            <a:ext cx="10671175" cy="796290"/>
          </a:xfrm>
          <a:prstGeom prst="rect">
            <a:avLst/>
          </a:prstGeom>
          <a:noFill/>
        </p:spPr>
        <p:txBody>
          <a:bodyPr wrap="square" rtlCol="0">
            <a:spAutoFit/>
          </a:bodyPr>
          <a:p>
            <a:pPr indent="0" algn="just" fontAlgn="auto">
              <a:lnSpc>
                <a:spcPts val="55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I have three good friends. They are</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79755" y="910590"/>
            <a:ext cx="10808970" cy="645160"/>
          </a:xfrm>
          <a:prstGeom prst="rect">
            <a:avLst/>
          </a:prstGeom>
          <a:noFill/>
        </p:spPr>
        <p:txBody>
          <a:bodyPr wrap="square" rtlCol="0">
            <a:spAutoFit/>
          </a:bodyPr>
          <a:p>
            <a:r>
              <a:rPr lang="en-US" sz="3600" b="1">
                <a:latin typeface="Times New Roman" panose="02020603050405020304" charset="0"/>
                <a:cs typeface="Times New Roman" panose="02020603050405020304" charset="0"/>
              </a:rPr>
              <a:t>	</a:t>
            </a:r>
            <a:endParaRPr lang="zh-CN" altLang="en-US" sz="3600">
              <a:latin typeface="Times New Roman" panose="02020603050405020304" charset="0"/>
              <a:cs typeface="Times New Roman" panose="02020603050405020304" charset="0"/>
            </a:endParaRPr>
          </a:p>
        </p:txBody>
      </p:sp>
      <p:sp>
        <p:nvSpPr>
          <p:cNvPr id="3" name="文本框 2"/>
          <p:cNvSpPr txBox="1"/>
          <p:nvPr/>
        </p:nvSpPr>
        <p:spPr>
          <a:xfrm>
            <a:off x="670560" y="1046480"/>
            <a:ext cx="10476230" cy="2207260"/>
          </a:xfrm>
          <a:prstGeom prst="rect">
            <a:avLst/>
          </a:prstGeom>
          <a:noFill/>
        </p:spPr>
        <p:txBody>
          <a:bodyPr wrap="square" rtlCol="0">
            <a:spAutoFit/>
          </a:bodyPr>
          <a:p>
            <a:pPr indent="0" algn="just"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feels comfortable when she wears it. As for me, pink clothes are my favorite because I like pink best. My friends say that I look pretty in pink.  </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4190" y="1066165"/>
            <a:ext cx="11177270" cy="5285105"/>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of </a:t>
            </a:r>
            <a:r>
              <a:rPr sz="3600" b="1">
                <a:latin typeface="Times New Roman" panose="02020603050405020304" charset="0"/>
                <a:ea typeface="宋体" panose="02010600030101010101" pitchFamily="2" charset="-122"/>
                <a:cs typeface="Times New Roman" panose="02020603050405020304" charset="0"/>
                <a:sym typeface="+mn-ea"/>
              </a:rPr>
              <a:t>people who fought </a:t>
            </a:r>
            <a:r>
              <a:rPr lang="en-US"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freedom（自由）; the second,  rich resources of the African land; and the third,  the grassland（草原） of home.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Because clothing has strong social meanings,  people are very </a:t>
            </a:r>
            <a:r>
              <a:rPr lang="en-US"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in choosing what to wear. It would be a serious mistake to wear the wrong clothes,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to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4. A. against             B. for                      C. with </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5. A. careful             B. helpful               C. active </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6. A. and                   B. but                     C. or</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5783580" y="106616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3958590" y="3310255"/>
            <a:ext cx="82296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10158095" y="3806825"/>
            <a:ext cx="82296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21665" y="920115"/>
            <a:ext cx="10292080"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dress in the wrong way. For example,  in Ghana,  a woman should wear her waistband </a:t>
            </a:r>
            <a:r>
              <a:rPr lang="en-US"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according to(根据) the importance of the social event.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Traditional dress also tells us about everyday life. Africans usually wear loose(宽松的) clothing. The temperature there can be very </a:t>
            </a:r>
            <a:r>
              <a:rPr lang="en-US"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during the </a:t>
            </a:r>
            <a:endParaRPr lang="en-US" sz="3600" b="1" u="sng">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7. A. successfully     B. differently      C. regularly </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8. A. high                  B. low                  C. normal</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6" name="文本框 5"/>
          <p:cNvSpPr txBox="1"/>
          <p:nvPr/>
        </p:nvSpPr>
        <p:spPr>
          <a:xfrm>
            <a:off x="7963535" y="139065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7826375" y="368046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0895" y="900430"/>
            <a:ext cx="10373360"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daytime but very low at night,  so the clothes need to be </a:t>
            </a:r>
            <a:r>
              <a:rPr lang="en-US"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for daily life.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Today although more and more young people,  especially those in big cities, like wearing western clothes，  traditional African dress is </a:t>
            </a:r>
            <a:r>
              <a:rPr lang="en-US"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quite important with its deep cultural meanings.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9. A. fancy              B. pretty         C. comfortable </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10. A. even              B. then            C. still</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2334895" y="138557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9083040" y="314769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5200" y="1012825"/>
            <a:ext cx="10064750"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This 13</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year</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old baker(面包师) doesn’t just serve up delicious treats to paying customers—he also serves them up to the homeless and hungry people in Washington DC.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Since Michael Platt has always loved to bake,  he decided to use his interest as a way to help the poor,  so when he was 11 years old,  he started a baking business called Michael’s Desserts.</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96570" y="764540"/>
            <a:ext cx="11198860" cy="5285105"/>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bakery runs on a one</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for</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one business model similar to Tom’s Shoes: for every cake that a customer buys,  Michael gives one away to a poor person.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Once or twice every month,  Michael travels from his home in Bowie,  Maryland to Washington DC so he can hand out baked treats to kids,  adults and families in poor areas and homeless shelters. The teen volunteer(志愿者) also works with volunteer groups in Washington DC to share his baked treats.</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35990" y="923290"/>
            <a:ext cx="10029190" cy="528510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 always have a dream for what I do,” Michael said. “It’s all about helping people—not just having a dream for yourself,  and this is the meaning of life.”</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Michael says he mostly fills treat orders for people in the DC area,  but he has sold his treats to other states as well. If you want to check out some of Michael’s creations or make an order,  you can visit his website.  </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67765" y="1478915"/>
            <a:ext cx="10099040" cy="3938270"/>
          </a:xfrm>
          <a:prstGeom prst="rect">
            <a:avLst/>
          </a:prstGeom>
          <a:noFill/>
        </p:spPr>
        <p:txBody>
          <a:bodyPr wrap="square" rtlCol="0" anchor="t">
            <a:spAutoFit/>
          </a:bodyPr>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)1. Where does the 13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year</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old baker come from?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China.</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Japan.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England.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America.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53820" y="183578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6252</Words>
  <Application>WPS 演示</Application>
  <PresentationFormat>宽屏</PresentationFormat>
  <Paragraphs>165</Paragraphs>
  <Slides>22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11353</cp:lastModifiedBy>
  <cp:revision>370</cp:revision>
  <dcterms:created xsi:type="dcterms:W3CDTF">2019-06-19T02:08:00Z</dcterms:created>
  <dcterms:modified xsi:type="dcterms:W3CDTF">2022-01-22T02:07:35Z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DA854E076F454A268372EF3349D0905B</vt:lpwstr>
  </property>
</Properties>
</file>