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411" r:id="rId3"/>
    <p:sldId id="439" r:id="rId4"/>
    <p:sldId id="453" r:id="rId5"/>
    <p:sldId id="427" r:id="rId6"/>
    <p:sldId id="428" r:id="rId7"/>
    <p:sldId id="421" r:id="rId8"/>
    <p:sldId id="430" r:id="rId9"/>
    <p:sldId id="431" r:id="rId10"/>
    <p:sldId id="432" r:id="rId11"/>
    <p:sldId id="433" r:id="rId12"/>
    <p:sldId id="434" r:id="rId13"/>
    <p:sldId id="435" r:id="rId14"/>
    <p:sldId id="410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3B44"/>
    <a:srgbClr val="00A0EA"/>
    <a:srgbClr val="FFFFFF"/>
    <a:srgbClr val="00B0F0"/>
    <a:srgbClr val="D36624"/>
    <a:srgbClr val="D36524"/>
    <a:srgbClr val="D9D9D9"/>
    <a:srgbClr val="DCDCDC"/>
    <a:srgbClr val="F0F0F0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282"/>
        <p:guide pos="3952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62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3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7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7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5.xml"/><Relationship Id="rId1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392045" y="4401820"/>
            <a:ext cx="794194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zh-CN" sz="6600" b="1" dirty="0">
                <a:ln>
                  <a:solidFill>
                    <a:srgbClr val="D36624"/>
                  </a:solidFill>
                </a:ln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思源黑体" panose="020B0400000000000000" pitchFamily="34" charset="-122"/>
                <a:ea typeface="思源黑体" panose="020B0400000000000000" pitchFamily="34" charset="-122"/>
              </a:rPr>
              <a:t>课时练习</a:t>
            </a:r>
            <a:r>
              <a:rPr lang="en-US" altLang="zh-CN" sz="5400" b="1" dirty="0">
                <a:ln>
                  <a:solidFill>
                    <a:srgbClr val="D36624"/>
                  </a:solidFill>
                </a:ln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思源黑体" panose="020B0400000000000000" pitchFamily="34" charset="-122"/>
                <a:ea typeface="思源黑体" panose="020B0400000000000000" pitchFamily="34" charset="-122"/>
              </a:rPr>
              <a:t> </a:t>
            </a:r>
            <a:endParaRPr lang="en-US" altLang="zh-CN" sz="5400" b="1" dirty="0">
              <a:ln>
                <a:solidFill>
                  <a:srgbClr val="D36624"/>
                </a:solidFill>
              </a:ln>
              <a:solidFill>
                <a:srgbClr val="C0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思源黑体" panose="020B0400000000000000" pitchFamily="34" charset="-122"/>
              <a:ea typeface="思源黑体" panose="020B0400000000000000" pitchFamily="34" charset="-122"/>
            </a:endParaRPr>
          </a:p>
          <a:p>
            <a:r>
              <a:rPr lang="zh-CN" altLang="en-US" sz="5400" b="1" dirty="0">
                <a:ln>
                  <a:solidFill>
                    <a:srgbClr val="D36624"/>
                  </a:solidFill>
                </a:ln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思源黑体" panose="020B0400000000000000" pitchFamily="34" charset="-122"/>
                <a:ea typeface="思源黑体" panose="020B0400000000000000" pitchFamily="34" charset="-122"/>
              </a:rPr>
              <a:t>模块八 第</a:t>
            </a:r>
            <a:r>
              <a:rPr lang="zh-CN" altLang="en-US" sz="5400" b="1" dirty="0">
                <a:ln>
                  <a:solidFill>
                    <a:srgbClr val="D36624"/>
                  </a:solidFill>
                </a:ln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思源黑体" panose="020B0400000000000000" pitchFamily="34" charset="-122"/>
                <a:ea typeface="思源黑体" panose="020B0400000000000000" pitchFamily="34" charset="-122"/>
              </a:rPr>
              <a:t>二章 第一节</a:t>
            </a:r>
            <a:endParaRPr lang="zh-CN" altLang="en-US" sz="5400" b="1" dirty="0">
              <a:ln>
                <a:solidFill>
                  <a:srgbClr val="D36624"/>
                </a:solidFill>
              </a:ln>
              <a:solidFill>
                <a:srgbClr val="C0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思源黑体" panose="020B0400000000000000" pitchFamily="34" charset="-122"/>
              <a:ea typeface="思源黑体" panose="020B0400000000000000" pitchFamily="34" charset="-122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08610" y="540385"/>
            <a:ext cx="11346815" cy="5220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ts val="8000"/>
              </a:lnSpc>
            </a:pP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(    )5. —Do you know 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______________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?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8000"/>
              </a:lnSpc>
            </a:pP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  —Of course. They’re talking about Yuan Longping. 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</a:t>
            </a:r>
            <a:endParaRPr lang="en-US"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8000"/>
              </a:lnSpc>
            </a:pP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  A. what are people  talking about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  </a:t>
            </a:r>
            <a:endParaRPr lang="en-US"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8000"/>
              </a:lnSpc>
            </a:pP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  B. which are people taking about 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  </a:t>
            </a:r>
            <a:endParaRPr lang="en-US"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8000"/>
              </a:lnSpc>
            </a:pP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  C. who people are talking about 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54355" y="998855"/>
            <a:ext cx="13176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C</a:t>
            </a:r>
            <a:endParaRPr lang="en-US" altLang="zh-CN" sz="36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矩形: 圆角 16"/>
          <p:cNvSpPr/>
          <p:nvPr/>
        </p:nvSpPr>
        <p:spPr>
          <a:xfrm>
            <a:off x="308610" y="302895"/>
            <a:ext cx="2331720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78460" y="302895"/>
            <a:ext cx="21278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三、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单项选择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74345" y="854710"/>
            <a:ext cx="11165205" cy="50927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6500"/>
              </a:lnSpc>
              <a:buNone/>
            </a:pP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1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. 同桌认为校服可以展示良好风纪， 你可以这样表示赞同：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___________________________________________.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2. 你想知道女装区在哪里， 可以这样问商场的服务员：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Could___________________________________________________________?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308610" y="302895"/>
            <a:ext cx="2298065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08610" y="304165"/>
            <a:ext cx="21056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四、情景交际。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343025" y="2616200"/>
            <a:ext cx="7508240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I agree (with you)./I think so.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55345" y="4194175"/>
            <a:ext cx="991997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ct val="150000"/>
              </a:lnSpc>
              <a:buNone/>
            </a:pPr>
            <a:r>
              <a:rPr lang="en-US"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   </a:t>
            </a: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you (please) tell me where the Women’s Wear Section is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4" grpId="0"/>
      <p:bldP spid="4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629285" y="582930"/>
            <a:ext cx="10933430" cy="59264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3. 你想知道对方夏天喜欢穿什么衣服， 可以这样问：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_____________________________________________?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4. 你很高兴收到笔友的来信， 可以在回信时这样写道：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I’m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______________________________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____________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.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5. 采访交警时， 你想知道上班时穿制服对他是否重要， 可以这样问:</a:t>
            </a:r>
            <a:endParaRPr lang="en-US"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Is it______________________________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______at work</a:t>
            </a:r>
            <a:r>
              <a:rPr lang="zh-CN" alt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？</a:t>
            </a:r>
            <a:endParaRPr lang="zh-CN" altLang="en-US"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308610" y="302895"/>
            <a:ext cx="2298065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08610" y="304165"/>
            <a:ext cx="21761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四、情景交际。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84860" y="1379855"/>
            <a:ext cx="9161780" cy="9245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6500"/>
              </a:lnSpc>
              <a:buNone/>
            </a:pPr>
            <a:r>
              <a:rPr lang="en-US"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</a:t>
            </a: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What clothes do you like to wear in summer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97965" y="3147695"/>
            <a:ext cx="9869805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glad to hear from you/glad to receive your letter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551940" y="5576570"/>
            <a:ext cx="7626985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important for you to wear uniforms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3" grpId="0"/>
      <p:bldP spid="3" grpId="1"/>
      <p:bldP spid="4" grpId="0"/>
      <p:bldP spid="4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515745" y="1494155"/>
            <a:ext cx="9653905" cy="4258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ts val="6500"/>
              </a:lnSpc>
            </a:pPr>
            <a:r>
              <a:rPr lang="zh-CN" alt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1. 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制作校服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 _____________________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fontAlgn="auto">
              <a:lnSpc>
                <a:spcPts val="6500"/>
              </a:lnSpc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2. 某人自己的衣服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___________________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fontAlgn="auto">
              <a:lnSpc>
                <a:spcPts val="6500"/>
              </a:lnSpc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3. </a:t>
            </a:r>
            <a:r>
              <a:rPr lang="zh-CN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（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穿）在某人身上难看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_____________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fontAlgn="auto">
              <a:lnSpc>
                <a:spcPts val="6500"/>
              </a:lnSpc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4. 依靠； 取决于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_______________________</a:t>
            </a:r>
            <a:endParaRPr lang="en-US"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6500"/>
              </a:lnSpc>
            </a:pP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5. 展示良好的纪律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_______________________</a:t>
            </a:r>
            <a:endParaRPr lang="en-US"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308610" y="302895"/>
            <a:ext cx="3153410" cy="461645"/>
          </a:xfrm>
          <a:prstGeom prst="roundRect">
            <a:avLst>
              <a:gd name="adj" fmla="val 50000"/>
            </a:avLst>
          </a:prstGeom>
          <a:solidFill>
            <a:srgbClr val="C83B44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>
              <a:solidFill>
                <a:srgbClr val="C83B44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04190" y="302895"/>
            <a:ext cx="29578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一、翻译下列词组。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226560" y="1527175"/>
            <a:ext cx="6187440" cy="4258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ts val="6500"/>
              </a:lnSpc>
            </a:pPr>
            <a:r>
              <a:rPr lang="en-US" altLang="zh-CN" sz="3600" b="1">
                <a:solidFill>
                  <a:srgbClr val="FF0000"/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   make school uniforms  </a:t>
            </a:r>
            <a:endParaRPr lang="en-US" altLang="zh-CN" sz="3600" b="1">
              <a:solidFill>
                <a:srgbClr val="FF0000"/>
              </a:solidFill>
              <a:effectLst/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6500"/>
              </a:lnSpc>
            </a:pPr>
            <a:r>
              <a:rPr lang="en-US" altLang="zh-CN" sz="3600" b="1">
                <a:solidFill>
                  <a:srgbClr val="FF0000"/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     one’s own clothes</a:t>
            </a:r>
            <a:endParaRPr lang="en-US" altLang="zh-CN" sz="3600" b="1">
              <a:solidFill>
                <a:srgbClr val="FF0000"/>
              </a:solidFill>
              <a:effectLst/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6500"/>
              </a:lnSpc>
            </a:pPr>
            <a:r>
              <a:rPr lang="en-US" altLang="zh-CN" sz="3600" b="1">
                <a:solidFill>
                  <a:srgbClr val="FF0000"/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                 look ugly on sb.</a:t>
            </a:r>
            <a:endParaRPr lang="en-US" altLang="zh-CN" sz="3600" b="1">
              <a:solidFill>
                <a:srgbClr val="FF0000"/>
              </a:solidFill>
              <a:effectLst/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6500"/>
              </a:lnSpc>
            </a:pPr>
            <a:r>
              <a:rPr lang="en-US" altLang="zh-CN" sz="3600" b="1">
                <a:solidFill>
                  <a:srgbClr val="FF0000"/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  depend on</a:t>
            </a:r>
            <a:endParaRPr lang="en-US" altLang="zh-CN" sz="3600" b="1">
              <a:solidFill>
                <a:srgbClr val="FF0000"/>
              </a:solidFill>
              <a:effectLst/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6500"/>
              </a:lnSpc>
            </a:pPr>
            <a:r>
              <a:rPr lang="en-US" altLang="zh-CN" sz="3600" b="1">
                <a:solidFill>
                  <a:srgbClr val="FF0000"/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    show good discipline</a:t>
            </a:r>
            <a:endParaRPr lang="en-US" altLang="zh-CN" sz="3600" b="1">
              <a:solidFill>
                <a:srgbClr val="FF0000"/>
              </a:solidFill>
              <a:effectLst/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515745" y="1494155"/>
            <a:ext cx="9653905" cy="4258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ts val="6500"/>
              </a:lnSpc>
            </a:pPr>
            <a:r>
              <a:rPr lang="en-US" altLang="zh-CN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6</a:t>
            </a:r>
            <a:r>
              <a:rPr lang="zh-CN" alt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. 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在工作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 _____________________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fontAlgn="auto">
              <a:lnSpc>
                <a:spcPts val="6500"/>
              </a:lnSpc>
            </a:pP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7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. 便衣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___________________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fontAlgn="auto">
              <a:lnSpc>
                <a:spcPts val="6500"/>
              </a:lnSpc>
            </a:pP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8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. 执行特殊任务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_______________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fontAlgn="auto">
              <a:lnSpc>
                <a:spcPts val="6500"/>
              </a:lnSpc>
            </a:pP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9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. 陷入麻烦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_______________________</a:t>
            </a:r>
            <a:endParaRPr lang="en-US"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6500"/>
              </a:lnSpc>
            </a:pP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10. 阻止某人做某事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_______________________</a:t>
            </a:r>
            <a:endParaRPr lang="en-US"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308610" y="302895"/>
            <a:ext cx="3153410" cy="461645"/>
          </a:xfrm>
          <a:prstGeom prst="roundRect">
            <a:avLst>
              <a:gd name="adj" fmla="val 50000"/>
            </a:avLst>
          </a:prstGeom>
          <a:solidFill>
            <a:srgbClr val="C83B44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>
              <a:solidFill>
                <a:srgbClr val="C83B44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04190" y="302895"/>
            <a:ext cx="29578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一、翻译下列词组。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226560" y="1527175"/>
            <a:ext cx="6187440" cy="4258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ts val="6500"/>
              </a:lnSpc>
            </a:pPr>
            <a:r>
              <a:rPr lang="en-US" altLang="zh-CN" sz="3600" b="1">
                <a:solidFill>
                  <a:srgbClr val="FF0000"/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 at work  </a:t>
            </a:r>
            <a:endParaRPr lang="en-US" altLang="zh-CN" sz="3600" b="1">
              <a:solidFill>
                <a:srgbClr val="FF0000"/>
              </a:solidFill>
              <a:effectLst/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6500"/>
              </a:lnSpc>
            </a:pPr>
            <a:r>
              <a:rPr lang="en-US" altLang="zh-CN" sz="3600" b="1">
                <a:solidFill>
                  <a:srgbClr val="FF0000"/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  plain clothes</a:t>
            </a:r>
            <a:endParaRPr lang="en-US" altLang="zh-CN" sz="3600" b="1">
              <a:solidFill>
                <a:srgbClr val="FF0000"/>
              </a:solidFill>
              <a:effectLst/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6500"/>
              </a:lnSpc>
            </a:pPr>
            <a:r>
              <a:rPr lang="en-US" altLang="zh-CN" sz="3600" b="1">
                <a:solidFill>
                  <a:srgbClr val="FF0000"/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carry out special tasks</a:t>
            </a:r>
            <a:endParaRPr lang="en-US" altLang="zh-CN" sz="3600" b="1">
              <a:solidFill>
                <a:srgbClr val="FF0000"/>
              </a:solidFill>
              <a:effectLst/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6500"/>
              </a:lnSpc>
            </a:pPr>
            <a:r>
              <a:rPr lang="en-US" altLang="zh-CN" sz="3600" b="1">
                <a:solidFill>
                  <a:srgbClr val="FF0000"/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in trouble           </a:t>
            </a:r>
            <a:endParaRPr lang="en-US" altLang="zh-CN" sz="3600" b="1">
              <a:solidFill>
                <a:srgbClr val="FF0000"/>
              </a:solidFill>
              <a:effectLst/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6500"/>
              </a:lnSpc>
            </a:pPr>
            <a:r>
              <a:rPr lang="en-US" altLang="zh-CN" sz="3600" b="1">
                <a:solidFill>
                  <a:srgbClr val="FF0000"/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     stop sb. from doing sth.</a:t>
            </a:r>
            <a:endParaRPr lang="en-US" altLang="zh-CN" sz="3600" b="1">
              <a:solidFill>
                <a:srgbClr val="FF0000"/>
              </a:solidFill>
              <a:effectLst/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656590" y="857885"/>
            <a:ext cx="11016615" cy="50927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1. Children under five are excepted from the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_________ 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/ˈsɜːveɪ/.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2. All children need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___________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/ˈdɪsəplɪn/  to know where they stand.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3. The students have to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__________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uniforms on weekdays.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308610" y="302895"/>
            <a:ext cx="8518525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08610" y="304165"/>
            <a:ext cx="83515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二、根据语境、音标或所给单词的提示完成句子， 每空一词。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569450" y="989965"/>
            <a:ext cx="1510030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survey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 flipH="1">
            <a:off x="4769485" y="2589530"/>
            <a:ext cx="2256155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discipline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 flipH="1">
            <a:off x="5564505" y="4301490"/>
            <a:ext cx="2009140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wear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5" grpId="0"/>
      <p:bldP spid="5" grpId="1"/>
      <p:bldP spid="6" grpId="0"/>
      <p:bldP spid="6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057275" y="1323975"/>
            <a:ext cx="10007600" cy="34251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4. The hospital is </a:t>
            </a:r>
            <a:r>
              <a:rPr lang="en-US" sz="36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___________</a:t>
            </a:r>
            <a:r>
              <a:rPr sz="36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 (carry) out tests to find out what’s wrong with her.  </a:t>
            </a:r>
            <a:endParaRPr sz="3600" b="1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5. The reporter is </a:t>
            </a:r>
            <a:r>
              <a:rPr lang="en-US" sz="36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_____________</a:t>
            </a:r>
            <a:r>
              <a:rPr sz="36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 (interview) the doctor about the COVID</a:t>
            </a:r>
            <a:r>
              <a:rPr lang="en-US" sz="36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-</a:t>
            </a:r>
            <a:r>
              <a:rPr sz="36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19 vaccine(疫苗).  </a:t>
            </a:r>
            <a:endParaRPr sz="3600" b="1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308610" y="302895"/>
            <a:ext cx="8518525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08610" y="304165"/>
            <a:ext cx="83515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二、根据语境、音标或所给单词的提示完成句子， 每空一词。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703445" y="1461770"/>
            <a:ext cx="2159000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carrying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938395" y="3096895"/>
            <a:ext cx="2683510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interviewing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/>
      <p:bldP spid="4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: 圆角 16"/>
          <p:cNvSpPr/>
          <p:nvPr/>
        </p:nvSpPr>
        <p:spPr>
          <a:xfrm>
            <a:off x="308610" y="302895"/>
            <a:ext cx="2331720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033780" y="1292225"/>
            <a:ext cx="10099040" cy="5220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ts val="8000"/>
              </a:lnSpc>
            </a:pP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(    )1. —Yang Jiang was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great translator(翻译家). 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8000"/>
              </a:lnSpc>
            </a:pP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  —So she was. She made great contributions in the field of translation. 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8000"/>
              </a:lnSpc>
            </a:pP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A. a                         B. an                       C. the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19835" y="1731645"/>
            <a:ext cx="4318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A</a:t>
            </a:r>
            <a:endParaRPr lang="en-US" altLang="zh-CN" sz="36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78460" y="302895"/>
            <a:ext cx="21278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三、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单项选择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826135" y="1325880"/>
            <a:ext cx="10587990" cy="41948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ts val="8000"/>
              </a:lnSpc>
            </a:pP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(    )2. —What does a firewall(防火墙) do? 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8000"/>
              </a:lnSpc>
            </a:pP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   —It 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people 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seeing or using information on a computer without permission(允许). 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8000"/>
              </a:lnSpc>
            </a:pP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A. protects; from   B. stops; from  C. protects; for 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12190" y="1765300"/>
            <a:ext cx="4318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B</a:t>
            </a:r>
            <a:endParaRPr lang="en-US" altLang="zh-CN" sz="36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矩形: 圆角 16"/>
          <p:cNvSpPr/>
          <p:nvPr/>
        </p:nvSpPr>
        <p:spPr>
          <a:xfrm>
            <a:off x="308610" y="302895"/>
            <a:ext cx="2331720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78460" y="302895"/>
            <a:ext cx="21278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三、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单项选择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99465" y="1011555"/>
            <a:ext cx="10549255" cy="27844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ts val="7000"/>
              </a:lnSpc>
            </a:pP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(    )3.A friend is often someone you can 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in difficult times.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7000"/>
              </a:lnSpc>
            </a:pP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A. depend on 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B. put on              C. work on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18540" y="1351915"/>
            <a:ext cx="4318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A</a:t>
            </a:r>
            <a:endParaRPr lang="en-US" altLang="zh-CN" sz="36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矩形: 圆角 16"/>
          <p:cNvSpPr/>
          <p:nvPr/>
        </p:nvSpPr>
        <p:spPr>
          <a:xfrm>
            <a:off x="308610" y="302895"/>
            <a:ext cx="2331720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78460" y="302895"/>
            <a:ext cx="21278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三、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单项选择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923290" y="1396365"/>
            <a:ext cx="10267315" cy="39382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ts val="7500"/>
              </a:lnSpc>
            </a:pP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(    )4. As a nurse,  Cindy can’t wear 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at work. 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7500"/>
              </a:lnSpc>
            </a:pP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A. what does she like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</a:t>
            </a:r>
            <a:endParaRPr lang="en-US"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7500"/>
              </a:lnSpc>
            </a:pP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B. what she likes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</a:t>
            </a:r>
            <a:endParaRPr lang="en-US"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7500"/>
              </a:lnSpc>
            </a:pP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C. how she likes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32205" y="1798320"/>
            <a:ext cx="4318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B</a:t>
            </a:r>
            <a:endParaRPr lang="en-US" altLang="zh-CN" sz="36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矩形: 圆角 16"/>
          <p:cNvSpPr/>
          <p:nvPr/>
        </p:nvSpPr>
        <p:spPr>
          <a:xfrm>
            <a:off x="308610" y="302895"/>
            <a:ext cx="2331720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78460" y="302895"/>
            <a:ext cx="21278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三、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单项选择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  <p:tag name="KSO_WM_SLIDE_MODEL_TYPE" val="cover"/>
</p:tagLst>
</file>

<file path=ppt/tags/tag64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8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9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1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2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5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2700</Words>
  <Application>WPS 演示</Application>
  <PresentationFormat>宽屏</PresentationFormat>
  <Paragraphs>120</Paragraphs>
  <Slides>13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4" baseType="lpstr">
      <vt:lpstr>Arial</vt:lpstr>
      <vt:lpstr>宋体</vt:lpstr>
      <vt:lpstr>Wingdings</vt:lpstr>
      <vt:lpstr>微软雅黑</vt:lpstr>
      <vt:lpstr>Wingdings</vt:lpstr>
      <vt:lpstr>思源黑体</vt:lpstr>
      <vt:lpstr>黑体</vt:lpstr>
      <vt:lpstr>Times New Roman</vt:lpstr>
      <vt:lpstr>Arial Unicode MS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11353</cp:lastModifiedBy>
  <cp:revision>279</cp:revision>
  <dcterms:created xsi:type="dcterms:W3CDTF">2019-06-19T02:08:00Z</dcterms:created>
  <dcterms:modified xsi:type="dcterms:W3CDTF">2022-01-21T03:12:34Z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2052-11.1.0.9192</vt:lpwstr>
  </property>
  <property fmtid="{D5CDD505-2E9C-101B-9397-08002B2CF9AE}" pid="3" name="ICV">
    <vt:lpwstr>DA854E076F454A268372EF3349D0905B</vt:lpwstr>
  </property>
</Properties>
</file>