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11" r:id="rId3"/>
    <p:sldId id="439" r:id="rId4"/>
    <p:sldId id="478" r:id="rId5"/>
    <p:sldId id="479" r:id="rId6"/>
    <p:sldId id="480" r:id="rId7"/>
    <p:sldId id="456" r:id="rId8"/>
    <p:sldId id="484" r:id="rId9"/>
    <p:sldId id="485" r:id="rId10"/>
    <p:sldId id="500" r:id="rId11"/>
    <p:sldId id="460" r:id="rId12"/>
    <p:sldId id="461" r:id="rId13"/>
    <p:sldId id="462" r:id="rId14"/>
    <p:sldId id="463" r:id="rId15"/>
    <p:sldId id="464" r:id="rId16"/>
    <p:sldId id="465" r:id="rId17"/>
    <p:sldId id="489" r:id="rId18"/>
    <p:sldId id="490" r:id="rId19"/>
    <p:sldId id="491" r:id="rId20"/>
    <p:sldId id="469" r:id="rId21"/>
    <p:sldId id="492" r:id="rId22"/>
    <p:sldId id="470" r:id="rId23"/>
    <p:sldId id="501" r:id="rId24"/>
    <p:sldId id="410"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83B44"/>
    <a:srgbClr val="00A0EA"/>
    <a:srgbClr val="00B0F0"/>
    <a:srgbClr val="D36624"/>
    <a:srgbClr val="D36524"/>
    <a:srgbClr val="D9D9D9"/>
    <a:srgbClr val="DCDCDC"/>
    <a:srgbClr val="F0F0F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342"/>
        <p:guide pos="3819"/>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2.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4.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5.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1412240" y="4401820"/>
            <a:ext cx="9967595" cy="1938020"/>
          </a:xfrm>
          <a:prstGeom prst="rect">
            <a:avLst/>
          </a:prstGeom>
          <a:noFill/>
        </p:spPr>
        <p:txBody>
          <a:bodyPr wrap="square" rtlCol="0">
            <a:spAutoFit/>
          </a:bodyPr>
          <a:p>
            <a:pPr algn="ctr"/>
            <a:r>
              <a:rPr lang="zh-CN" altLang="zh-CN" sz="66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课时练习</a:t>
            </a:r>
            <a:r>
              <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 </a:t>
            </a:r>
            <a:endPar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endParaRPr>
          </a:p>
          <a:p>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模块八 第</a:t>
            </a:r>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二章 </a:t>
            </a:r>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读写综合训练</a:t>
            </a:r>
            <a:endPar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167765" y="1478915"/>
            <a:ext cx="10099040" cy="2976880"/>
          </a:xfrm>
          <a:prstGeom prst="rect">
            <a:avLst/>
          </a:prstGeom>
          <a:noFill/>
        </p:spPr>
        <p:txBody>
          <a:bodyPr wrap="square" rtlCol="0" anchor="t">
            <a:spAutoFit/>
          </a:bodyPr>
          <a:p>
            <a:pPr fontAlgn="auto">
              <a:lnSpc>
                <a:spcPts val="7500"/>
              </a:lnSpc>
            </a:pPr>
            <a:r>
              <a:rPr sz="3600" b="1" dirty="0" smtClean="0">
                <a:latin typeface="Times New Roman" panose="02020603050405020304" charset="0"/>
                <a:ea typeface="宋体" panose="02010600030101010101" pitchFamily="2" charset="-122"/>
                <a:cs typeface="Times New Roman" panose="02020603050405020304" charset="0"/>
                <a:sym typeface="+mn-ea"/>
              </a:rPr>
              <a:t>(    )1. How many pieces of advice does the writer give on buying clothes?</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7500"/>
              </a:lnSpc>
            </a:pPr>
            <a:r>
              <a:rPr sz="3600" b="1" dirty="0" smtClean="0">
                <a:latin typeface="Times New Roman" panose="02020603050405020304" charset="0"/>
                <a:ea typeface="宋体" panose="02010600030101010101" pitchFamily="2" charset="-122"/>
                <a:cs typeface="Times New Roman" panose="02020603050405020304" charset="0"/>
                <a:sym typeface="+mn-ea"/>
              </a:rPr>
              <a:t>A. Two.       B. Three.      C. Four.         D. Five.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353820" y="183578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052195" y="1082675"/>
            <a:ext cx="10099040" cy="4707890"/>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)2</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The first thing for you to do before you buy clothes is to </a:t>
            </a:r>
            <a:r>
              <a:rPr lang="en-US" sz="3600" b="1" dirty="0" smtClean="0">
                <a:latin typeface="Times New Roman" panose="02020603050405020304" charset="0"/>
                <a:ea typeface="宋体" panose="02010600030101010101" pitchFamily="2" charset="-122"/>
                <a:cs typeface="Times New Roman" panose="02020603050405020304" charset="0"/>
                <a:sym typeface="+mn-ea"/>
              </a:rPr>
              <a:t>__</a:t>
            </a:r>
            <a:r>
              <a:rPr lang="en-US" sz="3600" b="1" dirty="0" smtClean="0">
                <a:latin typeface="Times New Roman" panose="02020603050405020304" charset="0"/>
                <a:ea typeface="宋体" panose="02010600030101010101" pitchFamily="2" charset="-122"/>
                <a:cs typeface="Times New Roman" panose="02020603050405020304" charset="0"/>
                <a:sym typeface="+mn-ea"/>
              </a:rPr>
              <a:t>___</a:t>
            </a:r>
            <a:r>
              <a:rPr sz="3600" b="1" dirty="0" smtClean="0">
                <a:latin typeface="Times New Roman" panose="02020603050405020304" charset="0"/>
                <a:ea typeface="宋体" panose="02010600030101010101" pitchFamily="2" charset="-122"/>
                <a:cs typeface="Times New Roman" panose="02020603050405020304" charset="0"/>
                <a:sym typeface="+mn-ea"/>
              </a:rPr>
              <a: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A. know how to wash them</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B. see how much money you can spend</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C.  look for well</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made clothes</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D. read the labels inside the clothes</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271270" y="130746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568450" y="920115"/>
            <a:ext cx="9467850" cy="3938270"/>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)3</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The labels inside the clothes tell you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a:t>
            </a:r>
            <a:r>
              <a:rPr sz="3600" b="1" dirty="0" smtClean="0">
                <a:latin typeface="Times New Roman" panose="02020603050405020304" charset="0"/>
                <a:ea typeface="宋体" panose="02010600030101010101" pitchFamily="2" charset="-122"/>
                <a:cs typeface="Times New Roman" panose="02020603050405020304" charset="0"/>
                <a:sym typeface="+mn-ea"/>
              </a:rPr>
              <a: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A. how to buy clothes</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B. how to save money</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C. how to wash the clothes</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D. whether they fit you or not</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817370" y="111061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87400" y="589280"/>
            <a:ext cx="10617200" cy="5926455"/>
          </a:xfrm>
          <a:prstGeom prst="rect">
            <a:avLst/>
          </a:prstGeom>
          <a:noFill/>
        </p:spPr>
        <p:txBody>
          <a:bodyPr wrap="square" rtlCol="0" anchor="t">
            <a:spAutoFit/>
          </a:bodyPr>
          <a:p>
            <a:pPr fontAlgn="auto">
              <a:lnSpc>
                <a:spcPts val="6500"/>
              </a:lnSpc>
            </a:pPr>
            <a:r>
              <a:rPr sz="3600" b="1" dirty="0" smtClean="0">
                <a:latin typeface="Times New Roman" panose="02020603050405020304" charset="0"/>
                <a:ea typeface="宋体" panose="02010600030101010101" pitchFamily="2" charset="-122"/>
                <a:cs typeface="Times New Roman" panose="02020603050405020304" charset="0"/>
                <a:sym typeface="+mn-ea"/>
              </a:rPr>
              <a:t>(    )4</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According to the text,  which of the following is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NOT</a:t>
            </a:r>
            <a:r>
              <a:rPr sz="3600" b="1" dirty="0" smtClean="0">
                <a:latin typeface="Times New Roman" panose="02020603050405020304" charset="0"/>
                <a:ea typeface="宋体" panose="02010600030101010101" pitchFamily="2" charset="-122"/>
                <a:cs typeface="Times New Roman" panose="02020603050405020304" charset="0"/>
                <a:sym typeface="+mn-ea"/>
              </a:rPr>
              <a:t> true?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500"/>
              </a:lnSpc>
            </a:pPr>
            <a:r>
              <a:rPr sz="3600" b="1" dirty="0" smtClean="0">
                <a:latin typeface="Times New Roman" panose="02020603050405020304" charset="0"/>
                <a:ea typeface="宋体" panose="02010600030101010101" pitchFamily="2" charset="-122"/>
                <a:cs typeface="Times New Roman" panose="02020603050405020304" charset="0"/>
                <a:sym typeface="+mn-ea"/>
              </a:rPr>
              <a:t>A. Expensive clothes must be better made.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500"/>
              </a:lnSpc>
            </a:pPr>
            <a:r>
              <a:rPr sz="3600" b="1" dirty="0" smtClean="0">
                <a:latin typeface="Times New Roman" panose="02020603050405020304" charset="0"/>
                <a:ea typeface="宋体" panose="02010600030101010101" pitchFamily="2" charset="-122"/>
                <a:cs typeface="Times New Roman" panose="02020603050405020304" charset="0"/>
                <a:sym typeface="+mn-ea"/>
              </a:rPr>
              <a:t>B. You may pay more if you buy clothes that must be dry</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cleaned.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500"/>
              </a:lnSpc>
            </a:pPr>
            <a:r>
              <a:rPr sz="3600" b="1" dirty="0" smtClean="0">
                <a:latin typeface="Times New Roman" panose="02020603050405020304" charset="0"/>
                <a:ea typeface="宋体" panose="02010600030101010101" pitchFamily="2" charset="-122"/>
                <a:cs typeface="Times New Roman" panose="02020603050405020304" charset="0"/>
                <a:sym typeface="+mn-ea"/>
              </a:rPr>
              <a:t>C. Clothes that can be washed will save you money.</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500"/>
              </a:lnSpc>
            </a:pPr>
            <a:r>
              <a:rPr sz="3600" b="1" dirty="0" smtClean="0">
                <a:latin typeface="Times New Roman" panose="02020603050405020304" charset="0"/>
                <a:ea typeface="宋体" panose="02010600030101010101" pitchFamily="2" charset="-122"/>
                <a:cs typeface="Times New Roman" panose="02020603050405020304" charset="0"/>
                <a:sym typeface="+mn-ea"/>
              </a:rPr>
              <a:t>D. Clothes that are well made can be less expensive.</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054100" y="881380"/>
            <a:ext cx="46672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32460" y="1344930"/>
            <a:ext cx="10778490" cy="3169285"/>
          </a:xfrm>
          <a:prstGeom prst="rect">
            <a:avLst/>
          </a:prstGeom>
          <a:noFill/>
        </p:spPr>
        <p:txBody>
          <a:bodyPr wrap="square" rtlCol="0" anchor="t">
            <a:spAutoFit/>
          </a:bodyPr>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)5</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We learn from the text that cheaper clothes</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a:t>
            </a:r>
            <a:r>
              <a:rPr sz="3600" b="1" dirty="0" smtClean="0">
                <a:latin typeface="Times New Roman" panose="02020603050405020304" charset="0"/>
                <a:ea typeface="宋体" panose="02010600030101010101" pitchFamily="2" charset="-122"/>
                <a:cs typeface="Times New Roman" panose="02020603050405020304" charset="0"/>
                <a:sym typeface="+mn-ea"/>
              </a:rPr>
              <a:t>.</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A.  have no labels        B. are not washable</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C. don’t look good       D. sometimes fit you better</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853440" y="178308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D</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三、短文填空。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015365" y="939165"/>
            <a:ext cx="9942195" cy="4707890"/>
          </a:xfrm>
          <a:prstGeom prst="rect">
            <a:avLst/>
          </a:prstGeom>
          <a:noFill/>
        </p:spPr>
        <p:txBody>
          <a:bodyPr wrap="square" rtlCol="0" anchor="t">
            <a:spAutoFit/>
          </a:bodyPr>
          <a:p>
            <a:pPr indent="914400" algn="just" fontAlgn="auto">
              <a:lnSpc>
                <a:spcPts val="4500"/>
              </a:lnSpc>
              <a:extLst>
                <a:ext uri="{35155182-B16C-46BC-9424-99874614C6A1}">
                  <wpsdc:indentchars xmlns:wpsdc="http://www.wps.cn/officeDocument/2017/drawingmlCustomData" val="200" checksum="797548545"/>
                </a:ext>
              </a:extLst>
            </a:pPr>
            <a:r>
              <a:rPr sz="3600" b="1">
                <a:latin typeface="Times New Roman" panose="02020603050405020304" charset="0"/>
                <a:cs typeface="Times New Roman" panose="02020603050405020304" charset="0"/>
                <a:sym typeface="+mn-ea"/>
              </a:rPr>
              <a:t>Nowadays,  more and more schools in China ask students to wear school uniforms to school. Parents and </a:t>
            </a:r>
            <a:r>
              <a:rPr lang="en-US" sz="3600" b="1" u="sng">
                <a:latin typeface="Times New Roman" panose="02020603050405020304" charset="0"/>
                <a:cs typeface="Times New Roman" panose="02020603050405020304" charset="0"/>
                <a:sym typeface="+mn-ea"/>
              </a:rPr>
              <a:t>1              </a:t>
            </a:r>
            <a:r>
              <a:rPr sz="3600" b="1">
                <a:latin typeface="Times New Roman" panose="02020603050405020304" charset="0"/>
                <a:cs typeface="Times New Roman" panose="02020603050405020304" charset="0"/>
                <a:sym typeface="+mn-ea"/>
              </a:rPr>
              <a:t> (teach) think it will create a better learning </a:t>
            </a:r>
            <a:r>
              <a:rPr lang="en-US" sz="3600" b="1" u="sng">
                <a:latin typeface="Times New Roman" panose="02020603050405020304" charset="0"/>
                <a:cs typeface="Times New Roman" panose="02020603050405020304" charset="0"/>
                <a:sym typeface="+mn-ea"/>
              </a:rPr>
              <a:t>2                     </a:t>
            </a:r>
            <a:r>
              <a:rPr sz="3600" b="1">
                <a:latin typeface="Times New Roman" panose="02020603050405020304" charset="0"/>
                <a:cs typeface="Times New Roman" panose="02020603050405020304" charset="0"/>
                <a:sym typeface="+mn-ea"/>
              </a:rPr>
              <a:t> /ɪnˈvaɪrənmənt/ at school,  but some students don’t like their school uniforms. They want to make their own uniforms like students in other countries do. So, </a:t>
            </a:r>
            <a:r>
              <a:rPr lang="en-US" sz="3600" b="1" u="sng">
                <a:latin typeface="Times New Roman" panose="02020603050405020304" charset="0"/>
                <a:cs typeface="Times New Roman" panose="02020603050405020304" charset="0"/>
                <a:sym typeface="+mn-ea"/>
              </a:rPr>
              <a:t>3</a:t>
            </a:r>
            <a:r>
              <a:rPr lang="en-US" sz="3600" b="1" u="sng">
                <a:latin typeface="Times New Roman" panose="02020603050405020304" charset="0"/>
                <a:cs typeface="Times New Roman" panose="02020603050405020304" charset="0"/>
                <a:sym typeface="+mn-ea"/>
              </a:rPr>
              <a:t>           </a:t>
            </a:r>
            <a:r>
              <a:rPr sz="3600" b="1">
                <a:latin typeface="Times New Roman" panose="02020603050405020304" charset="0"/>
                <a:cs typeface="Times New Roman" panose="02020603050405020304" charset="0"/>
                <a:sym typeface="+mn-ea"/>
              </a:rPr>
              <a:t>are school uniforms like in other parts of the world?</a:t>
            </a:r>
            <a:endParaRPr sz="3600" b="1">
              <a:latin typeface="Times New Roman" panose="02020603050405020304" charset="0"/>
              <a:cs typeface="Times New Roman" panose="02020603050405020304" charset="0"/>
              <a:sym typeface="+mn-ea"/>
            </a:endParaRPr>
          </a:p>
        </p:txBody>
      </p:sp>
      <p:sp>
        <p:nvSpPr>
          <p:cNvPr id="6" name="文本框 5"/>
          <p:cNvSpPr txBox="1"/>
          <p:nvPr/>
        </p:nvSpPr>
        <p:spPr>
          <a:xfrm>
            <a:off x="3794760" y="1981835"/>
            <a:ext cx="1995170"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teachers</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flipH="1">
            <a:off x="4678680" y="2549525"/>
            <a:ext cx="3393440"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environment</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3" name="文本框 2"/>
          <p:cNvSpPr txBox="1"/>
          <p:nvPr/>
        </p:nvSpPr>
        <p:spPr>
          <a:xfrm>
            <a:off x="8815705" y="4283710"/>
            <a:ext cx="134429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what</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 grpId="0"/>
      <p:bldP spid="2" grpId="1"/>
      <p:bldP spid="3" grpId="0"/>
      <p:bldP spid="3"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三、短文填空。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07720" y="1108710"/>
            <a:ext cx="10152380" cy="3553460"/>
          </a:xfrm>
          <a:prstGeom prst="rect">
            <a:avLst/>
          </a:prstGeom>
          <a:noFill/>
        </p:spPr>
        <p:txBody>
          <a:bodyPr wrap="square" rtlCol="0" anchor="t">
            <a:spAutoFit/>
          </a:bodyPr>
          <a:p>
            <a:pPr indent="914400" algn="just" fontAlgn="auto">
              <a:lnSpc>
                <a:spcPts val="4500"/>
              </a:lnSpc>
              <a:extLst>
                <a:ext uri="{35155182-B16C-46BC-9424-99874614C6A1}">
                  <wpsdc:indentchars xmlns:wpsdc="http://www.wps.cn/officeDocument/2017/drawingmlCustomData" val="200" checksum="797548545"/>
                </a:ext>
              </a:extLst>
            </a:pPr>
            <a:r>
              <a:rPr sz="3600" b="1">
                <a:latin typeface="Times New Roman" panose="02020603050405020304" charset="0"/>
                <a:cs typeface="Times New Roman" panose="02020603050405020304" charset="0"/>
                <a:sym typeface="+mn-ea"/>
              </a:rPr>
              <a:t>In Japan, boys in middle school wear uniforms called “gakuran”,  which have dark jackets with stand</a:t>
            </a:r>
            <a:r>
              <a:rPr lang="en-US" sz="3600" b="1">
                <a:latin typeface="Times New Roman" panose="02020603050405020304" charset="0"/>
                <a:cs typeface="Times New Roman" panose="02020603050405020304" charset="0"/>
                <a:sym typeface="+mn-ea"/>
              </a:rPr>
              <a:t>-</a:t>
            </a:r>
            <a:r>
              <a:rPr sz="3600" b="1">
                <a:latin typeface="Times New Roman" panose="02020603050405020304" charset="0"/>
                <a:cs typeface="Times New Roman" panose="02020603050405020304" charset="0"/>
                <a:sym typeface="+mn-ea"/>
              </a:rPr>
              <a:t>up collars(立领) and pants. Girls,  on the </a:t>
            </a:r>
            <a:r>
              <a:rPr lang="en-US" sz="3600" b="1" u="sng">
                <a:latin typeface="Times New Roman" panose="02020603050405020304" charset="0"/>
                <a:cs typeface="Times New Roman" panose="02020603050405020304" charset="0"/>
                <a:sym typeface="+mn-ea"/>
              </a:rPr>
              <a:t>4</a:t>
            </a:r>
            <a:r>
              <a:rPr lang="en-US" sz="3600" b="1" u="sng">
                <a:latin typeface="Times New Roman" panose="02020603050405020304" charset="0"/>
                <a:cs typeface="Times New Roman" panose="02020603050405020304" charset="0"/>
                <a:sym typeface="+mn-ea"/>
              </a:rPr>
              <a:t>              </a:t>
            </a:r>
            <a:r>
              <a:rPr sz="3600" b="1">
                <a:latin typeface="Times New Roman" panose="02020603050405020304" charset="0"/>
                <a:cs typeface="Times New Roman" panose="02020603050405020304" charset="0"/>
                <a:sym typeface="+mn-ea"/>
              </a:rPr>
              <a:t> hand,  wear uniforms called “sailorfuku” which look like European naval(海军的) uniforms. </a:t>
            </a:r>
            <a:endParaRPr sz="3600" b="1">
              <a:latin typeface="Times New Roman" panose="02020603050405020304" charset="0"/>
              <a:cs typeface="Times New Roman" panose="02020603050405020304" charset="0"/>
              <a:sym typeface="+mn-ea"/>
            </a:endParaRPr>
          </a:p>
        </p:txBody>
      </p:sp>
      <p:sp>
        <p:nvSpPr>
          <p:cNvPr id="6" name="文本框 5"/>
          <p:cNvSpPr txBox="1"/>
          <p:nvPr/>
        </p:nvSpPr>
        <p:spPr>
          <a:xfrm>
            <a:off x="4206240" y="2761615"/>
            <a:ext cx="1388745"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other</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三、短文填空。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43890" y="786765"/>
            <a:ext cx="11020425" cy="4707890"/>
          </a:xfrm>
          <a:prstGeom prst="rect">
            <a:avLst/>
          </a:prstGeom>
          <a:noFill/>
        </p:spPr>
        <p:txBody>
          <a:bodyPr wrap="square" rtlCol="0" anchor="t">
            <a:spAutoFit/>
          </a:bodyPr>
          <a:p>
            <a:pPr indent="914400" algn="just" fontAlgn="auto">
              <a:lnSpc>
                <a:spcPts val="4500"/>
              </a:lnSpc>
              <a:extLst>
                <a:ext uri="{35155182-B16C-46BC-9424-99874614C6A1}">
                  <wpsdc:indentchars xmlns:wpsdc="http://www.wps.cn/officeDocument/2017/drawingmlCustomData" val="200" checksum="797548545"/>
                </a:ext>
              </a:extLst>
            </a:pPr>
            <a:r>
              <a:rPr sz="3600" b="1">
                <a:latin typeface="Times New Roman" panose="02020603050405020304" charset="0"/>
                <a:cs typeface="Times New Roman" panose="02020603050405020304" charset="0"/>
                <a:sym typeface="+mn-ea"/>
              </a:rPr>
              <a:t>Most schools in England require(要求) students to wear school uniforms. Boys need to wear long grey or black pants,  white shirts and school ties. Girls have the same clothes </a:t>
            </a:r>
            <a:r>
              <a:rPr lang="en-US" sz="3600" b="1" u="sng">
                <a:latin typeface="Times New Roman" panose="02020603050405020304" charset="0"/>
                <a:cs typeface="Times New Roman" panose="02020603050405020304" charset="0"/>
                <a:sym typeface="+mn-ea"/>
              </a:rPr>
              <a:t>5          </a:t>
            </a:r>
            <a:r>
              <a:rPr sz="3600" b="1">
                <a:latin typeface="Times New Roman" panose="02020603050405020304" charset="0"/>
                <a:cs typeface="Times New Roman" panose="02020603050405020304" charset="0"/>
                <a:sym typeface="+mn-ea"/>
              </a:rPr>
              <a:t> boys,  but they can wear skirts or summer school </a:t>
            </a:r>
            <a:r>
              <a:rPr lang="en-US" sz="3600" b="1" u="sng">
                <a:latin typeface="Times New Roman" panose="02020603050405020304" charset="0"/>
                <a:cs typeface="Times New Roman" panose="02020603050405020304" charset="0"/>
                <a:sym typeface="+mn-ea"/>
              </a:rPr>
              <a:t>6            </a:t>
            </a:r>
            <a:r>
              <a:rPr sz="3600" b="1">
                <a:latin typeface="Times New Roman" panose="02020603050405020304" charset="0"/>
                <a:cs typeface="Times New Roman" panose="02020603050405020304" charset="0"/>
                <a:sym typeface="+mn-ea"/>
              </a:rPr>
              <a:t> (dress) during the summer term. In the UK,  wearing uniforms </a:t>
            </a:r>
            <a:r>
              <a:rPr lang="en-US" sz="3600" b="1" u="sng">
                <a:latin typeface="Times New Roman" panose="02020603050405020304" charset="0"/>
                <a:cs typeface="Times New Roman" panose="02020603050405020304" charset="0"/>
                <a:sym typeface="+mn-ea"/>
              </a:rPr>
              <a:t>7</a:t>
            </a:r>
            <a:r>
              <a:rPr lang="en-US" sz="3600" b="1" u="sng">
                <a:latin typeface="Times New Roman" panose="02020603050405020304" charset="0"/>
                <a:cs typeface="Times New Roman" panose="02020603050405020304" charset="0"/>
                <a:sym typeface="+mn-ea"/>
              </a:rPr>
              <a:t>          </a:t>
            </a:r>
            <a:r>
              <a:rPr sz="3600" b="1">
                <a:latin typeface="Times New Roman" panose="02020603050405020304" charset="0"/>
                <a:cs typeface="Times New Roman" panose="02020603050405020304" charset="0"/>
                <a:sym typeface="+mn-ea"/>
              </a:rPr>
              <a:t> (be) the custom(习俗) throughout most of the 20th century,  but now more and more </a:t>
            </a:r>
            <a:r>
              <a:rPr lang="en-US" sz="3600" b="1" u="sng">
                <a:latin typeface="Times New Roman" panose="02020603050405020304" charset="0"/>
                <a:cs typeface="Times New Roman" panose="02020603050405020304" charset="0"/>
                <a:sym typeface="+mn-ea"/>
              </a:rPr>
              <a:t>8</a:t>
            </a:r>
            <a:r>
              <a:rPr lang="en-US" sz="3600" b="1" u="sng">
                <a:latin typeface="Times New Roman" panose="02020603050405020304" charset="0"/>
                <a:cs typeface="Times New Roman" panose="02020603050405020304" charset="0"/>
                <a:sym typeface="+mn-ea"/>
              </a:rPr>
              <a:t>                </a:t>
            </a:r>
            <a:r>
              <a:rPr sz="3600" b="1">
                <a:latin typeface="Times New Roman" panose="02020603050405020304" charset="0"/>
                <a:cs typeface="Times New Roman" panose="02020603050405020304" charset="0"/>
                <a:sym typeface="+mn-ea"/>
              </a:rPr>
              <a:t> /ˈpʌblɪk/ schools stop </a:t>
            </a:r>
            <a:endParaRPr sz="3600" b="1">
              <a:latin typeface="Times New Roman" panose="02020603050405020304" charset="0"/>
              <a:cs typeface="Times New Roman" panose="02020603050405020304" charset="0"/>
              <a:sym typeface="+mn-ea"/>
            </a:endParaRPr>
          </a:p>
        </p:txBody>
      </p:sp>
      <p:sp>
        <p:nvSpPr>
          <p:cNvPr id="6" name="文本框 5"/>
          <p:cNvSpPr txBox="1"/>
          <p:nvPr/>
        </p:nvSpPr>
        <p:spPr>
          <a:xfrm>
            <a:off x="3822700" y="2397760"/>
            <a:ext cx="139128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as</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flipH="1">
            <a:off x="4156710" y="3030855"/>
            <a:ext cx="173291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dresses</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3" name="文本框 2"/>
          <p:cNvSpPr txBox="1"/>
          <p:nvPr/>
        </p:nvSpPr>
        <p:spPr>
          <a:xfrm flipH="1">
            <a:off x="8712200" y="3606165"/>
            <a:ext cx="173291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was</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5" name="文本框 4"/>
          <p:cNvSpPr txBox="1"/>
          <p:nvPr/>
        </p:nvSpPr>
        <p:spPr>
          <a:xfrm flipH="1">
            <a:off x="5214620" y="4698365"/>
            <a:ext cx="1610360"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public</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 grpId="0"/>
      <p:bldP spid="2" grpId="1"/>
      <p:bldP spid="3" grpId="0"/>
      <p:bldP spid="3" grpId="1"/>
      <p:bldP spid="5" grpId="0"/>
      <p:bldP spid="5"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三、短文填空。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24585" y="1384300"/>
            <a:ext cx="9942195" cy="4130675"/>
          </a:xfrm>
          <a:prstGeom prst="rect">
            <a:avLst/>
          </a:prstGeom>
          <a:noFill/>
        </p:spPr>
        <p:txBody>
          <a:bodyPr wrap="square" rtlCol="0" anchor="t">
            <a:spAutoFit/>
          </a:bodyPr>
          <a:p>
            <a:pPr indent="0" algn="just" fontAlgn="auto">
              <a:lnSpc>
                <a:spcPts val="4500"/>
              </a:lnSpc>
            </a:pPr>
            <a:r>
              <a:rPr sz="3600" b="1">
                <a:latin typeface="Times New Roman" panose="02020603050405020304" charset="0"/>
                <a:cs typeface="Times New Roman" panose="02020603050405020304" charset="0"/>
                <a:sym typeface="+mn-ea"/>
              </a:rPr>
              <a:t>requiring students to do so. They think uniforms make students </a:t>
            </a:r>
            <a:r>
              <a:rPr lang="en-US" sz="3600" b="1" u="sng">
                <a:latin typeface="Times New Roman" panose="02020603050405020304" charset="0"/>
                <a:cs typeface="Times New Roman" panose="02020603050405020304" charset="0"/>
                <a:sym typeface="+mn-ea"/>
              </a:rPr>
              <a:t>9</a:t>
            </a:r>
            <a:r>
              <a:rPr lang="en-US" sz="3600" b="1" u="sng">
                <a:latin typeface="Times New Roman" panose="02020603050405020304" charset="0"/>
                <a:cs typeface="Times New Roman" panose="02020603050405020304" charset="0"/>
                <a:sym typeface="+mn-ea"/>
              </a:rPr>
              <a:t>         </a:t>
            </a:r>
            <a:r>
              <a:rPr sz="3600" b="1">
                <a:latin typeface="Times New Roman" panose="02020603050405020304" charset="0"/>
                <a:cs typeface="Times New Roman" panose="02020603050405020304" charset="0"/>
                <a:sym typeface="+mn-ea"/>
              </a:rPr>
              <a:t> /luːz/ their personalities(个性). </a:t>
            </a:r>
            <a:endParaRPr sz="3600" b="1">
              <a:latin typeface="Times New Roman" panose="02020603050405020304" charset="0"/>
              <a:cs typeface="Times New Roman" panose="02020603050405020304" charset="0"/>
              <a:sym typeface="+mn-ea"/>
            </a:endParaRPr>
          </a:p>
          <a:p>
            <a:pPr indent="0" algn="just" fontAlgn="auto">
              <a:lnSpc>
                <a:spcPts val="4500"/>
              </a:lnSpc>
            </a:pPr>
            <a:r>
              <a:rPr lang="en-US" sz="3600" b="1">
                <a:latin typeface="Times New Roman" panose="02020603050405020304" charset="0"/>
                <a:cs typeface="Times New Roman" panose="02020603050405020304" charset="0"/>
                <a:sym typeface="+mn-ea"/>
              </a:rPr>
              <a:t>	</a:t>
            </a:r>
            <a:r>
              <a:rPr sz="3600" b="1">
                <a:latin typeface="Times New Roman" panose="02020603050405020304" charset="0"/>
                <a:cs typeface="Times New Roman" panose="02020603050405020304" charset="0"/>
                <a:sym typeface="+mn-ea"/>
              </a:rPr>
              <a:t>In a word,  love it or not,  the school uniform is  part of </a:t>
            </a:r>
            <a:r>
              <a:rPr lang="en-US" sz="3600" b="1" u="sng">
                <a:latin typeface="Times New Roman" panose="02020603050405020304" charset="0"/>
                <a:cs typeface="Times New Roman" panose="02020603050405020304" charset="0"/>
                <a:sym typeface="+mn-ea"/>
              </a:rPr>
              <a:t>10</a:t>
            </a:r>
            <a:r>
              <a:rPr lang="en-US" sz="3600" b="1" u="sng">
                <a:latin typeface="Times New Roman" panose="02020603050405020304" charset="0"/>
                <a:cs typeface="Times New Roman" panose="02020603050405020304" charset="0"/>
                <a:sym typeface="+mn-ea"/>
              </a:rPr>
              <a:t>              </a:t>
            </a:r>
            <a:r>
              <a:rPr sz="3600" b="1">
                <a:latin typeface="Times New Roman" panose="02020603050405020304" charset="0"/>
                <a:cs typeface="Times New Roman" panose="02020603050405020304" charset="0"/>
                <a:sym typeface="+mn-ea"/>
              </a:rPr>
              <a:t> (grow) up for children around the world,  so you should try to enjoy your school uniforms and your school life.  </a:t>
            </a:r>
            <a:endParaRPr sz="3600" b="1">
              <a:latin typeface="Times New Roman" panose="02020603050405020304" charset="0"/>
              <a:cs typeface="Times New Roman" panose="02020603050405020304" charset="0"/>
              <a:sym typeface="+mn-ea"/>
            </a:endParaRPr>
          </a:p>
        </p:txBody>
      </p:sp>
      <p:sp>
        <p:nvSpPr>
          <p:cNvPr id="6" name="文本框 5"/>
          <p:cNvSpPr txBox="1"/>
          <p:nvPr/>
        </p:nvSpPr>
        <p:spPr>
          <a:xfrm>
            <a:off x="4345305" y="1890395"/>
            <a:ext cx="182054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lose</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3981450" y="3563620"/>
            <a:ext cx="1925320"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growing</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 grpId="0"/>
      <p:bldP spid="2"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四、书面表达。</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57250" y="1324610"/>
            <a:ext cx="10291445" cy="3297555"/>
          </a:xfrm>
          <a:prstGeom prst="rect">
            <a:avLst/>
          </a:prstGeom>
          <a:noFill/>
        </p:spPr>
        <p:txBody>
          <a:bodyPr wrap="square" rtlCol="0" anchor="t">
            <a:spAutoFit/>
          </a:bodyPr>
          <a:p>
            <a:pPr indent="0" algn="just" fontAlgn="auto">
              <a:lnSpc>
                <a:spcPts val="50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假如你是Linda,  你们班要举行 “How to dress correctly” 的主题班会。请你根据以下思维导图提示, 写一篇不少于80词的英语演讲稿。(开头和结尾已给出， 不计入总词数)</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5000"/>
              </a:lnSpc>
            </a:pPr>
            <a:endParaRPr sz="3600" b="1">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60730" y="889635"/>
            <a:ext cx="10796905" cy="5285105"/>
          </a:xfrm>
          <a:prstGeom prst="rect">
            <a:avLst/>
          </a:prstGeom>
          <a:noFill/>
        </p:spPr>
        <p:txBody>
          <a:bodyPr wrap="square" rtlCol="0" anchor="t">
            <a:spAutoFit/>
          </a:bodyPr>
          <a:p>
            <a:pPr indent="914400" algn="just" fontAlgn="auto">
              <a:lnSpc>
                <a:spcPts val="4500"/>
              </a:lnSpc>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A Swedish couple(夫妻) on holiday were traveling around Italy,  and wanted to go to Capri. Capri is an island(岛) in the south of the country, </a:t>
            </a:r>
            <a:r>
              <a:rPr lang="en-US" sz="3600" b="1" u="sng">
                <a:latin typeface="Times New Roman" panose="02020603050405020304" charset="0"/>
                <a:ea typeface="宋体" panose="02010600030101010101" pitchFamily="2" charset="-122"/>
                <a:cs typeface="Times New Roman" panose="02020603050405020304" charset="0"/>
                <a:sym typeface="+mn-ea"/>
              </a:rPr>
              <a:t>1__ </a:t>
            </a:r>
            <a:r>
              <a:rPr sz="3600" b="1">
                <a:latin typeface="Times New Roman" panose="02020603050405020304" charset="0"/>
                <a:ea typeface="宋体" panose="02010600030101010101" pitchFamily="2" charset="-122"/>
                <a:cs typeface="Times New Roman" panose="02020603050405020304" charset="0"/>
                <a:sym typeface="+mn-ea"/>
              </a:rPr>
              <a:t>for its beautiful coastline and a popular tourist destination(目的地). The couple put their destination into their car’s GPS, </a:t>
            </a:r>
            <a:r>
              <a:rPr lang="en-US" sz="3600" b="1" u="sng">
                <a:latin typeface="Times New Roman" panose="02020603050405020304" charset="0"/>
                <a:ea typeface="宋体" panose="02010600030101010101" pitchFamily="2" charset="-122"/>
                <a:cs typeface="Times New Roman" panose="02020603050405020304" charset="0"/>
                <a:sym typeface="+mn-ea"/>
              </a:rPr>
              <a:t>2     </a:t>
            </a:r>
            <a:r>
              <a:rPr sz="3600" b="1">
                <a:latin typeface="Times New Roman" panose="02020603050405020304" charset="0"/>
                <a:ea typeface="宋体" panose="02010600030101010101" pitchFamily="2" charset="-122"/>
                <a:cs typeface="Times New Roman" panose="02020603050405020304" charset="0"/>
                <a:sym typeface="+mn-ea"/>
              </a:rPr>
              <a:t>they made a spelling </a:t>
            </a:r>
            <a:r>
              <a:rPr lang="en-US" sz="3600" b="1">
                <a:latin typeface="Times New Roman" panose="02020603050405020304" charset="0"/>
                <a:ea typeface="宋体" panose="02010600030101010101" pitchFamily="2" charset="-122"/>
                <a:cs typeface="Times New Roman" panose="02020603050405020304" charset="0"/>
                <a:sym typeface="+mn-ea"/>
              </a:rPr>
              <a:t>mistake.</a:t>
            </a:r>
            <a:r>
              <a:rPr sz="3600" b="1">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1. A. suitable                B. useful             C. famous                                              2. A. and                       B. so                    C. but</a:t>
            </a: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9385935" y="1934210"/>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C</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5138420" y="3635375"/>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C</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p:bldP spid="6"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四、书面表达。</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026160" y="1506855"/>
            <a:ext cx="10118725" cy="3803015"/>
          </a:xfrm>
          <a:prstGeom prst="rect">
            <a:avLst/>
          </a:prstGeom>
        </p:spPr>
      </p:pic>
    </p:spTree>
    <p:custDataLst>
      <p:tags r:id="rId2"/>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四、书面表达。</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9275" y="998855"/>
            <a:ext cx="11126470" cy="2656205"/>
          </a:xfrm>
          <a:prstGeom prst="rect">
            <a:avLst/>
          </a:prstGeom>
          <a:noFill/>
        </p:spPr>
        <p:txBody>
          <a:bodyPr wrap="square" rtlCol="0">
            <a:spAutoFit/>
          </a:bodyPr>
          <a:p>
            <a:pPr indent="0" algn="just" fontAlgn="auto">
              <a:lnSpc>
                <a:spcPts val="5000"/>
              </a:lnSpc>
              <a:buNone/>
            </a:pPr>
            <a:r>
              <a:rPr lang="en-US" sz="3600" b="1">
                <a:solidFill>
                  <a:schemeClr val="tx1"/>
                </a:solidFill>
                <a:latin typeface="Times New Roman" panose="02020603050405020304" charset="0"/>
                <a:ea typeface="宋体" panose="02010600030101010101" pitchFamily="2" charset="-122"/>
                <a:cs typeface="Times New Roman" panose="02020603050405020304" charset="0"/>
                <a:sym typeface="+mn-ea"/>
              </a:rPr>
              <a:t>	</a:t>
            </a:r>
            <a:r>
              <a:rPr sz="3600" b="1">
                <a:solidFill>
                  <a:schemeClr val="tx1"/>
                </a:solidFill>
                <a:latin typeface="Times New Roman" panose="02020603050405020304" charset="0"/>
                <a:ea typeface="宋体" panose="02010600030101010101" pitchFamily="2" charset="-122"/>
                <a:cs typeface="Times New Roman" panose="02020603050405020304" charset="0"/>
                <a:sym typeface="+mn-ea"/>
              </a:rPr>
              <a:t>Hello,  everyone. I’m Linda. I’m glad to have the chance to share my ideas about how to dress correctly. </a:t>
            </a:r>
            <a:r>
              <a:rPr lang="en-US" sz="3600" b="1">
                <a:solidFill>
                  <a:schemeClr val="tx1"/>
                </a:solidFill>
                <a:latin typeface="Times New Roman" panose="02020603050405020304" charset="0"/>
                <a:ea typeface="宋体" panose="02010600030101010101" pitchFamily="2" charset="-122"/>
                <a:cs typeface="Times New Roman" panose="02020603050405020304" charset="0"/>
                <a:sym typeface="+mn-ea"/>
              </a:rPr>
              <a:t>	</a:t>
            </a:r>
            <a:r>
              <a:rPr sz="3600" b="1">
                <a:solidFill>
                  <a:schemeClr val="tx1"/>
                </a:solidFill>
                <a:latin typeface="Times New Roman" panose="02020603050405020304" charset="0"/>
                <a:ea typeface="宋体" panose="02010600030101010101" pitchFamily="2" charset="-122"/>
                <a:cs typeface="Times New Roman" panose="02020603050405020304" charset="0"/>
                <a:sym typeface="+mn-ea"/>
              </a:rPr>
              <a:t>First, </a:t>
            </a:r>
            <a:endParaRPr sz="3600" b="1">
              <a:solidFill>
                <a:schemeClr val="tx1"/>
              </a:solidFill>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5000"/>
              </a:lnSpc>
              <a:buNone/>
            </a:pP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690880" y="2226945"/>
            <a:ext cx="10826115" cy="3297555"/>
          </a:xfrm>
          <a:prstGeom prst="rect">
            <a:avLst/>
          </a:prstGeom>
          <a:noFill/>
        </p:spPr>
        <p:txBody>
          <a:bodyPr wrap="square" rtlCol="0">
            <a:spAutoFit/>
          </a:bodyPr>
          <a:p>
            <a:pPr algn="just" fontAlgn="auto">
              <a:lnSpc>
                <a:spcPts val="5000"/>
              </a:lnSpc>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we should choose clothes that suit us well. If we are fat, we should wear darkcolored clothes. Dark colors make people look thinner. If we are very thin, we should wear clothes in warm colors, because they make us look full. </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四、书面表达。</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236980" y="4588510"/>
            <a:ext cx="11126470" cy="732155"/>
          </a:xfrm>
          <a:prstGeom prst="rect">
            <a:avLst/>
          </a:prstGeom>
          <a:noFill/>
        </p:spPr>
        <p:txBody>
          <a:bodyPr wrap="square" rtlCol="0">
            <a:spAutoFit/>
          </a:bodyPr>
          <a:p>
            <a:pPr indent="0" algn="just" fontAlgn="auto">
              <a:lnSpc>
                <a:spcPts val="5000"/>
              </a:lnSpc>
              <a:buNone/>
            </a:pPr>
            <a:r>
              <a:rPr sz="3600" b="1">
                <a:solidFill>
                  <a:schemeClr val="tx1"/>
                </a:solidFill>
                <a:latin typeface="Times New Roman" panose="02020603050405020304" charset="0"/>
                <a:ea typeface="宋体" panose="02010600030101010101" pitchFamily="2" charset="-122"/>
                <a:cs typeface="Times New Roman" panose="02020603050405020304" charset="0"/>
                <a:sym typeface="+mn-ea"/>
              </a:rPr>
              <a:t>That’s all. Thank you.</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308610" y="1290955"/>
            <a:ext cx="10826115" cy="3297555"/>
          </a:xfrm>
          <a:prstGeom prst="rect">
            <a:avLst/>
          </a:prstGeom>
          <a:noFill/>
        </p:spPr>
        <p:txBody>
          <a:bodyPr wrap="square" rtlCol="0">
            <a:spAutoFit/>
          </a:bodyPr>
          <a:p>
            <a:pPr algn="just" fontAlgn="auto">
              <a:lnSpc>
                <a:spcPts val="5000"/>
              </a:lnSpc>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Second, we should wear suitable clothes on different occasions. If we go to a formal party, it’s best to wear a suit or a dress. When we do sports, it’s necessary for us to wear sportswear and sports shoes. </a:t>
            </a: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In a word, it’s important for us to dress correctly.</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42975" y="786765"/>
            <a:ext cx="10163175" cy="5285105"/>
          </a:xfrm>
          <a:prstGeom prst="rect">
            <a:avLst/>
          </a:prstGeom>
          <a:noFill/>
        </p:spPr>
        <p:txBody>
          <a:bodyPr wrap="square" rtlCol="0" anchor="t">
            <a:spAutoFit/>
          </a:bodyPr>
          <a:p>
            <a:pPr indent="0" algn="just" fontAlgn="auto">
              <a:lnSpc>
                <a:spcPts val="4500"/>
              </a:lnSpc>
            </a:pPr>
            <a:r>
              <a:rPr sz="3600" b="1">
                <a:latin typeface="Times New Roman" panose="02020603050405020304" charset="0"/>
                <a:ea typeface="宋体" panose="02010600030101010101" pitchFamily="2" charset="-122"/>
                <a:cs typeface="Times New Roman" panose="02020603050405020304" charset="0"/>
                <a:sym typeface="+mn-ea"/>
              </a:rPr>
              <a:t>They </a:t>
            </a:r>
            <a:r>
              <a:rPr lang="en-US" sz="3600" b="1" u="sng">
                <a:latin typeface="Times New Roman" panose="02020603050405020304" charset="0"/>
                <a:ea typeface="宋体" panose="02010600030101010101" pitchFamily="2" charset="-122"/>
                <a:cs typeface="Times New Roman" panose="02020603050405020304" charset="0"/>
                <a:sym typeface="+mn-ea"/>
              </a:rPr>
              <a:t>3    </a:t>
            </a:r>
            <a:r>
              <a:rPr sz="3600" b="1">
                <a:latin typeface="Times New Roman" panose="02020603050405020304" charset="0"/>
                <a:ea typeface="宋体" panose="02010600030101010101" pitchFamily="2" charset="-122"/>
                <a:cs typeface="Times New Roman" panose="02020603050405020304" charset="0"/>
                <a:sym typeface="+mn-ea"/>
              </a:rPr>
              <a:t> typed “Carpi” instead of “Capri”. There is a real place called Carpi in Italy,  but it is a small town in the </a:t>
            </a:r>
            <a:r>
              <a:rPr lang="en-US" sz="3600" b="1" u="sng">
                <a:latin typeface="Times New Roman" panose="02020603050405020304" charset="0"/>
                <a:ea typeface="宋体" panose="02010600030101010101" pitchFamily="2" charset="-122"/>
                <a:cs typeface="Times New Roman" panose="02020603050405020304" charset="0"/>
                <a:sym typeface="+mn-ea"/>
              </a:rPr>
              <a:t>4</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of the country.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500"/>
              </a:lnSpc>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The couple followed the GPS directions. Although they were traveling to an island,  it didn’t </a:t>
            </a:r>
            <a:r>
              <a:rPr sz="3600" b="1" u="sng">
                <a:latin typeface="Times New Roman" panose="02020603050405020304" charset="0"/>
                <a:ea typeface="宋体" panose="02010600030101010101" pitchFamily="2" charset="-122"/>
                <a:cs typeface="Times New Roman" panose="02020603050405020304" charset="0"/>
                <a:sym typeface="+mn-ea"/>
              </a:rPr>
              <a:t>5</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them that they didn’t even cross a bridge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3. A. slowly        B. carelessly         C. correctly</a:t>
            </a: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4. A. </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sou</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th         B. east                   C. west</a:t>
            </a: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5. A. relax          B. worry                C. touch</a:t>
            </a:r>
            <a:endPar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2330450" y="680085"/>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B</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481705" y="1859915"/>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A</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3" name="文本框 2"/>
          <p:cNvSpPr txBox="1"/>
          <p:nvPr/>
        </p:nvSpPr>
        <p:spPr>
          <a:xfrm>
            <a:off x="2529205" y="3564255"/>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B</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p:bldP spid="6" grpId="1"/>
      <p:bldP spid="3" grpId="0"/>
      <p:bldP spid="3"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94385" y="666115"/>
            <a:ext cx="10603230" cy="5285105"/>
          </a:xfrm>
          <a:prstGeom prst="rect">
            <a:avLst/>
          </a:prstGeom>
          <a:noFill/>
        </p:spPr>
        <p:txBody>
          <a:bodyPr wrap="square" rtlCol="0" anchor="t">
            <a:spAutoFit/>
          </a:bodyPr>
          <a:p>
            <a:pPr indent="0" algn="just" fontAlgn="auto">
              <a:lnSpc>
                <a:spcPts val="4500"/>
              </a:lnSpc>
            </a:pPr>
            <a:r>
              <a:rPr sz="3600" b="1">
                <a:latin typeface="Times New Roman" panose="02020603050405020304" charset="0"/>
                <a:ea typeface="宋体" panose="02010600030101010101" pitchFamily="2" charset="-122"/>
                <a:cs typeface="Times New Roman" panose="02020603050405020304" charset="0"/>
                <a:sym typeface="+mn-ea"/>
              </a:rPr>
              <a:t>or see the sea. When they arrived in Carpi,  they went to the tourist office. They asked </a:t>
            </a:r>
            <a:r>
              <a:rPr lang="en-US" sz="3600" b="1" u="sng">
                <a:latin typeface="Times New Roman" panose="02020603050405020304" charset="0"/>
                <a:ea typeface="宋体" panose="02010600030101010101" pitchFamily="2" charset="-122"/>
                <a:cs typeface="Times New Roman" panose="02020603050405020304" charset="0"/>
                <a:sym typeface="+mn-ea"/>
              </a:rPr>
              <a:t>6</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they could go to the Blue Grotto,  a well</a:t>
            </a:r>
            <a:r>
              <a:rPr lang="en-US" sz="3600" b="1">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known sea cave(海蚀洞) in Capri. Of course,  the office worker there couldn’t </a:t>
            </a:r>
            <a:r>
              <a:rPr lang="en-US" sz="3600" b="1" u="sng">
                <a:latin typeface="Times New Roman" panose="02020603050405020304" charset="0"/>
                <a:ea typeface="宋体" panose="02010600030101010101" pitchFamily="2" charset="-122"/>
                <a:cs typeface="Times New Roman" panose="02020603050405020304" charset="0"/>
                <a:sym typeface="+mn-ea"/>
              </a:rPr>
              <a:t>7</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them. He thought the couple wanted to go to a </a:t>
            </a:r>
            <a:r>
              <a:rPr lang="en-US" sz="3600" b="1" u="sng">
                <a:latin typeface="Times New Roman" panose="02020603050405020304" charset="0"/>
                <a:ea typeface="宋体" panose="02010600030101010101" pitchFamily="2" charset="-122"/>
                <a:cs typeface="Times New Roman" panose="02020603050405020304" charset="0"/>
                <a:sym typeface="+mn-ea"/>
              </a:rPr>
              <a:t>8</a:t>
            </a:r>
            <a:r>
              <a:rPr lang="en-US" sz="3600" b="1" u="sng">
                <a:latin typeface="Times New Roman" panose="02020603050405020304" charset="0"/>
                <a:ea typeface="宋体" panose="02010600030101010101" pitchFamily="2" charset="-122"/>
                <a:cs typeface="Times New Roman" panose="02020603050405020304" charset="0"/>
                <a:sym typeface="+mn-ea"/>
              </a:rPr>
              <a:t>__   </a:t>
            </a:r>
            <a:r>
              <a:rPr sz="3600" b="1">
                <a:latin typeface="Times New Roman" panose="02020603050405020304" charset="0"/>
                <a:ea typeface="宋体" panose="02010600030101010101" pitchFamily="2" charset="-122"/>
                <a:cs typeface="Times New Roman" panose="02020603050405020304" charset="0"/>
                <a:sym typeface="+mn-ea"/>
              </a:rPr>
              <a:t>called the Blue Grotto for dinner.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6. A. But</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B. However</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C. Though</a:t>
            </a: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7.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A. </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refuse              B. interview            C. understand</a:t>
            </a:r>
            <a:endPar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8.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A. </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museum          B. restaurant          C. airport</a:t>
            </a:r>
            <a:endPar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8516620" y="1136650"/>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A</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1122045" y="2910205"/>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C</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3" name="文本框 2"/>
          <p:cNvSpPr txBox="1"/>
          <p:nvPr/>
        </p:nvSpPr>
        <p:spPr>
          <a:xfrm>
            <a:off x="1122045" y="3424555"/>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B</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p:bldP spid="6" grpId="1"/>
      <p:bldP spid="3" grpId="0"/>
      <p:bldP spid="3"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60730" y="889635"/>
            <a:ext cx="10603230" cy="4130675"/>
          </a:xfrm>
          <a:prstGeom prst="rect">
            <a:avLst/>
          </a:prstGeom>
          <a:noFill/>
        </p:spPr>
        <p:txBody>
          <a:bodyPr wrap="square" rtlCol="0" anchor="t">
            <a:spAutoFit/>
          </a:bodyPr>
          <a:p>
            <a:pPr indent="0" algn="just" fontAlgn="auto">
              <a:lnSpc>
                <a:spcPts val="4500"/>
              </a:lnSpc>
            </a:pP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When the man realized that the couple thought they were in Capri,  he </a:t>
            </a:r>
            <a:r>
              <a:rPr lang="en-US" sz="3600" b="1" u="sng">
                <a:latin typeface="Times New Roman" panose="02020603050405020304" charset="0"/>
                <a:ea typeface="宋体" panose="02010600030101010101" pitchFamily="2" charset="-122"/>
                <a:cs typeface="Times New Roman" panose="02020603050405020304" charset="0"/>
                <a:sym typeface="+mn-ea"/>
              </a:rPr>
              <a:t>9</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their mistake. Then the couple got back into their car and kept driving south. They were </a:t>
            </a:r>
            <a:r>
              <a:rPr lang="en-US" sz="3600" b="1" u="sng">
                <a:latin typeface="Times New Roman" panose="02020603050405020304" charset="0"/>
                <a:ea typeface="宋体" panose="02010600030101010101" pitchFamily="2" charset="-122"/>
                <a:cs typeface="Times New Roman" panose="02020603050405020304" charset="0"/>
                <a:sym typeface="+mn-ea"/>
              </a:rPr>
              <a:t>10</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but not angry.</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9</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 accepted              B. corrected          C. discussed</a:t>
            </a: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10</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 problem</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B. question</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C. reason</a:t>
            </a: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5749925" y="1369060"/>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B</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442970" y="2556510"/>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C</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p:bldP spid="6"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063625" y="1059815"/>
            <a:ext cx="10064750" cy="4130675"/>
          </a:xfrm>
          <a:prstGeom prst="rect">
            <a:avLst/>
          </a:prstGeom>
          <a:noFill/>
        </p:spPr>
        <p:txBody>
          <a:bodyPr wrap="square" rtlCol="0" anchor="t">
            <a:spAutoFit/>
          </a:bodyPr>
          <a:p>
            <a:pPr indent="914400" algn="just" fontAlgn="auto">
              <a:lnSpc>
                <a:spcPts val="4500"/>
              </a:lnSpc>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Many people like to shop for clothes. But do you know how to buy clothes? Here are some suggestions for you.</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500"/>
              </a:lnSpc>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First,  when you want to go shopping,  decide how much money you can spend on new clothes. Think about the kind of clothes you really need,  and then look for them. </a:t>
            </a:r>
            <a:endParaRPr sz="3600" b="1">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65200" y="1012825"/>
            <a:ext cx="10064750" cy="4130675"/>
          </a:xfrm>
          <a:prstGeom prst="rect">
            <a:avLst/>
          </a:prstGeom>
          <a:noFill/>
        </p:spPr>
        <p:txBody>
          <a:bodyPr wrap="square" rtlCol="0" anchor="t">
            <a:spAutoFit/>
          </a:bodyPr>
          <a:p>
            <a:pPr indent="0" algn="just" fontAlgn="auto">
              <a:lnSpc>
                <a:spcPts val="4500"/>
              </a:lnSpc>
            </a:pPr>
            <a:r>
              <a:rPr lang="en-US" sz="32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Second,  there are labels(标签) inside all new clothes. The labels tell you how to take care of the clothes. For example,  the label for a shirt may tell you to wash it in warm water. A sweater label may tell you to wash it in cold water. The label on a coat may say “dry clean only”,  for washing may ruin(毁坏) this coat. </a:t>
            </a:r>
            <a:endParaRPr sz="3200" b="1">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48995" y="1090930"/>
            <a:ext cx="9498965" cy="4130675"/>
          </a:xfrm>
          <a:prstGeom prst="rect">
            <a:avLst/>
          </a:prstGeom>
          <a:noFill/>
        </p:spPr>
        <p:txBody>
          <a:bodyPr wrap="square" rtlCol="0" anchor="t">
            <a:spAutoFit/>
          </a:bodyPr>
          <a:p>
            <a:pPr indent="914400" algn="just" fontAlgn="auto">
              <a:lnSpc>
                <a:spcPts val="4500"/>
              </a:lnSpc>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Third,  many clothes today must be drycleaned. Dry cleaning is expensive. When buying new clothes,  check to see if they will need to be dry</a:t>
            </a:r>
            <a:r>
              <a:rPr lang="en-US" sz="3600" b="1">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cleaned. You will save money if you buy clothes that can be washed. </a:t>
            </a:r>
            <a:endParaRPr sz="3600" b="1">
              <a:latin typeface="Times New Roman" panose="02020603050405020304" charset="0"/>
              <a:ea typeface="宋体" panose="02010600030101010101" pitchFamily="2" charset="-122"/>
              <a:cs typeface="Times New Roman" panose="02020603050405020304" charset="0"/>
              <a:sym typeface="+mn-ea"/>
            </a:endParaRPr>
          </a:p>
          <a:p>
            <a:pPr indent="812800" algn="just" fontAlgn="auto">
              <a:lnSpc>
                <a:spcPts val="4500"/>
              </a:lnSpc>
              <a:extLst>
                <a:ext uri="{35155182-B16C-46BC-9424-99874614C6A1}">
                  <wpsdc:indentchars xmlns:wpsdc="http://www.wps.cn/officeDocument/2017/drawingmlCustomData" val="200" checksum="3877492575"/>
                </a:ext>
              </a:extLst>
            </a:pPr>
            <a:endParaRPr sz="32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endParaRPr sz="3200" b="1">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48995" y="1090930"/>
            <a:ext cx="9498965" cy="5285105"/>
          </a:xfrm>
          <a:prstGeom prst="rect">
            <a:avLst/>
          </a:prstGeom>
          <a:noFill/>
        </p:spPr>
        <p:txBody>
          <a:bodyPr wrap="square" rtlCol="0" anchor="t">
            <a:spAutoFit/>
          </a:bodyPr>
          <a:p>
            <a:pPr indent="914400" algn="just" fontAlgn="auto">
              <a:lnSpc>
                <a:spcPts val="4500"/>
              </a:lnSpc>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Fourth,  you can save money if you buy clothes that are well made. Well</a:t>
            </a:r>
            <a:r>
              <a:rPr lang="en-US" sz="3600" b="1">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made clothes last longer. They still look good even after being washed many times. Clothes that cost more money may not be better made. They do not always fit well. Sometimes less expensive clothes look and fit better than more expensive ones.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endParaRPr sz="3200" b="1">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 name="KSO_WM_SLIDE_MODEL_TYPE" val="cover"/>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6169</Words>
  <Application>WPS 演示</Application>
  <PresentationFormat>宽屏</PresentationFormat>
  <Paragraphs>172</Paragraphs>
  <Slides>23</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Arial</vt:lpstr>
      <vt:lpstr>宋体</vt:lpstr>
      <vt:lpstr>Wingdings</vt:lpstr>
      <vt:lpstr>微软雅黑</vt:lpstr>
      <vt:lpstr>Wingdings</vt:lpstr>
      <vt:lpstr>思源黑体</vt:lpstr>
      <vt:lpstr>黑体</vt:lpstr>
      <vt:lpstr>Times New Roman</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11353</cp:lastModifiedBy>
  <cp:revision>442</cp:revision>
  <dcterms:created xsi:type="dcterms:W3CDTF">2019-06-19T02:08:00Z</dcterms:created>
  <dcterms:modified xsi:type="dcterms:W3CDTF">2022-01-22T01:59:43Z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2052-11.1.0.9192</vt:lpwstr>
  </property>
  <property fmtid="{D5CDD505-2E9C-101B-9397-08002B2CF9AE}" pid="3" name="ICV">
    <vt:lpwstr>DA854E076F454A268372EF3349D0905B</vt:lpwstr>
  </property>
</Properties>
</file>