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500" r:id="rId5"/>
    <p:sldId id="501" r:id="rId6"/>
    <p:sldId id="504" r:id="rId7"/>
    <p:sldId id="456" r:id="rId8"/>
    <p:sldId id="506" r:id="rId9"/>
    <p:sldId id="507" r:id="rId10"/>
    <p:sldId id="460" r:id="rId11"/>
    <p:sldId id="461" r:id="rId12"/>
    <p:sldId id="462" r:id="rId13"/>
    <p:sldId id="463" r:id="rId14"/>
    <p:sldId id="464" r:id="rId15"/>
    <p:sldId id="465" r:id="rId16"/>
    <p:sldId id="509" r:id="rId17"/>
    <p:sldId id="510" r:id="rId18"/>
    <p:sldId id="511" r:id="rId19"/>
    <p:sldId id="469" r:id="rId20"/>
    <p:sldId id="521" r:id="rId21"/>
    <p:sldId id="522" r:id="rId22"/>
    <p:sldId id="523" r:id="rId23"/>
    <p:sldId id="41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3B44"/>
    <a:srgbClr val="00A0EA"/>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46"/>
        <p:guide pos="380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模块八 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三章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6565" y="1082675"/>
            <a:ext cx="11435715"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Why is the regulation so important to children?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Because cyber bullying is bad for children’s safety.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Because children are very interested in cyber bullying.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Because children sometimes don’t know what cyber bullying is.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 Because parents care about their children.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66750" y="1326515"/>
            <a:ext cx="52959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69315" y="986155"/>
            <a:ext cx="946785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does the underlined word “minors” in Paragraph 4 mean in Chinese?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 成年人                  B. 女人</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C. 男人                      D. 未成年人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9505" y="12007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7200" y="1311910"/>
            <a:ext cx="11239500" cy="2656205"/>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Which paragraph tells the time the new regulation started to work？</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A. Paragraph 1.                       B. Paragraph 2.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C. Paragraph 3.                       D. Paragraph 4.</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48970" y="1455420"/>
            <a:ext cx="46672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6755" y="1072515"/>
            <a:ext cx="10778490" cy="39382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In which section of a newspaper can you read the passage?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 Health and habits.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B. History and culture.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C. Information and safety.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D. People and environment.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63930" y="12287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0885" y="921385"/>
            <a:ext cx="10617200" cy="528510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As is known to all,  there are 55 minority groups in China,  each with its </a:t>
            </a:r>
            <a:r>
              <a:rPr lang="en-US" sz="3600" b="1" u="sng">
                <a:latin typeface="Times New Roman" panose="02020603050405020304" charset="0"/>
                <a:cs typeface="Times New Roman" panose="02020603050405020304" charset="0"/>
                <a:sym typeface="+mn-ea"/>
              </a:rPr>
              <a:t>1                </a:t>
            </a:r>
            <a:r>
              <a:rPr sz="3600" b="1">
                <a:latin typeface="Times New Roman" panose="02020603050405020304" charset="0"/>
                <a:cs typeface="Times New Roman" panose="02020603050405020304" charset="0"/>
                <a:sym typeface="+mn-ea"/>
              </a:rPr>
              <a:t> (tradition) customs（风俗） and culture. Now let’s take </a:t>
            </a:r>
            <a:r>
              <a:rPr lang="en-US" sz="3600" b="1" u="sng">
                <a:latin typeface="Times New Roman" panose="02020603050405020304" charset="0"/>
                <a:cs typeface="Times New Roman" panose="02020603050405020304" charset="0"/>
                <a:sym typeface="+mn-ea"/>
              </a:rPr>
              <a:t>2_</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look at the Tibetan Minority. </a:t>
            </a:r>
            <a:endParaRPr sz="3600" b="1">
              <a:latin typeface="Times New Roman" panose="02020603050405020304" charset="0"/>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The Tibetan Minority groups live in Qinghai,  Gansu,  Sichuan and Yunnan Provinces. But Tibet,  known as “the Roof of the World”,  is their </a:t>
            </a:r>
            <a:r>
              <a:rPr lang="en-US" sz="3600" b="1" u="sng">
                <a:latin typeface="Times New Roman" panose="02020603050405020304" charset="0"/>
                <a:cs typeface="Times New Roman" panose="02020603050405020304" charset="0"/>
                <a:sym typeface="+mn-ea"/>
              </a:rPr>
              <a:t>3___         </a:t>
            </a:r>
            <a:r>
              <a:rPr sz="3600" b="1">
                <a:latin typeface="Times New Roman" panose="02020603050405020304" charset="0"/>
                <a:cs typeface="Times New Roman" panose="02020603050405020304" charset="0"/>
                <a:sym typeface="+mn-ea"/>
              </a:rPr>
              <a:t>/meɪn/ living place. As there is rich grass in Tibet,  most people live on </a:t>
            </a:r>
            <a:r>
              <a:rPr lang="en-US" sz="3600" b="1" u="sng">
                <a:latin typeface="Times New Roman" panose="02020603050405020304" charset="0"/>
                <a:cs typeface="Times New Roman" panose="02020603050405020304" charset="0"/>
                <a:sym typeface="+mn-ea"/>
              </a:rPr>
              <a:t>4</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(raise) sheep,  goats,</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6315710" y="1386205"/>
            <a:ext cx="260223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traditional</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423525" y="4314190"/>
            <a:ext cx="130810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main</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0952480" y="1978025"/>
            <a:ext cx="77914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4831080" y="5410200"/>
            <a:ext cx="210820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raising</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5365" y="939165"/>
            <a:ext cx="9817735"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cs typeface="Times New Roman" panose="02020603050405020304" charset="0"/>
                <a:sym typeface="+mn-ea"/>
              </a:rPr>
              <a:t>cattle and growing a special kind of plant called Qingke. Because of the weather,  people there often wear warm and comfortable boots in winter,  and they always wear robes(长袍) which are made </a:t>
            </a:r>
            <a:r>
              <a:rPr lang="en-US" sz="3600" b="1" u="sng">
                <a:latin typeface="Times New Roman" panose="02020603050405020304" charset="0"/>
                <a:cs typeface="Times New Roman" panose="02020603050405020304" charset="0"/>
                <a:sym typeface="+mn-ea"/>
              </a:rPr>
              <a:t>5</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the fur of sheep. Often they take off one sleeve(袖子) of the clothes in order to work </a:t>
            </a:r>
            <a:r>
              <a:rPr lang="en-US" sz="3600" b="1" u="sng">
                <a:latin typeface="Times New Roman" panose="02020603050405020304" charset="0"/>
                <a:cs typeface="Times New Roman" panose="02020603050405020304" charset="0"/>
                <a:sym typeface="+mn-ea"/>
              </a:rPr>
              <a:t>6</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(easy) and use it as a warm quilt(被子) at night. </a:t>
            </a:r>
            <a:endParaRPr sz="3600" b="1">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ym typeface="+mn-ea"/>
            </a:endParaRPr>
          </a:p>
        </p:txBody>
      </p:sp>
      <p:sp>
        <p:nvSpPr>
          <p:cNvPr id="6" name="文本框 5"/>
          <p:cNvSpPr txBox="1"/>
          <p:nvPr/>
        </p:nvSpPr>
        <p:spPr>
          <a:xfrm>
            <a:off x="3648075" y="3183890"/>
            <a:ext cx="109537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of</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667635" y="4305935"/>
            <a:ext cx="15887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easily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1070" y="1133475"/>
            <a:ext cx="9942195" cy="4707890"/>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Both men and women there are good at singing and dancing. </a:t>
            </a:r>
            <a:r>
              <a:rPr lang="en-US" sz="3600" b="1" u="sng">
                <a:latin typeface="Times New Roman" panose="02020603050405020304" charset="0"/>
                <a:cs typeface="Times New Roman" panose="02020603050405020304" charset="0"/>
                <a:sym typeface="+mn-ea"/>
              </a:rPr>
              <a:t>7           </a:t>
            </a:r>
            <a:r>
              <a:rPr sz="3600" b="1">
                <a:latin typeface="Times New Roman" panose="02020603050405020304" charset="0"/>
                <a:cs typeface="Times New Roman" panose="02020603050405020304" charset="0"/>
                <a:sym typeface="+mn-ea"/>
              </a:rPr>
              <a:t> meeting an important guest,  they will present him or her a Hada,  a piece of long white silk cloth,  to show their respect(尊重). And they will also </a:t>
            </a:r>
            <a:r>
              <a:rPr lang="en-US" sz="3600" b="1" u="sng">
                <a:latin typeface="Times New Roman" panose="02020603050405020304" charset="0"/>
                <a:cs typeface="Times New Roman" panose="02020603050405020304" charset="0"/>
                <a:sym typeface="+mn-ea"/>
              </a:rPr>
              <a:t>8</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/trit/ the guest to a special kind of drink called Suyou tea. </a:t>
            </a:r>
            <a:endParaRPr sz="3600" b="1">
              <a:latin typeface="Times New Roman" panose="02020603050405020304" charset="0"/>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6372860" y="1650365"/>
            <a:ext cx="158242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When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864600" y="3354705"/>
            <a:ext cx="125666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treat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44245" y="1312545"/>
            <a:ext cx="9942195" cy="239966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cs typeface="Times New Roman" panose="02020603050405020304" charset="0"/>
                <a:sym typeface="+mn-ea"/>
              </a:rPr>
              <a:t>The Tibetan people are warmhearted and </a:t>
            </a:r>
            <a:r>
              <a:rPr lang="en-US" sz="3600" b="1" u="sng">
                <a:latin typeface="Times New Roman" panose="02020603050405020304" charset="0"/>
                <a:cs typeface="Times New Roman" panose="02020603050405020304" charset="0"/>
                <a:sym typeface="+mn-ea"/>
              </a:rPr>
              <a:t>9</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(friend).  Their history and culture are very important in China,  so we should protect them and let them </a:t>
            </a:r>
            <a:r>
              <a:rPr lang="en-US" sz="3600" b="1" u="sng">
                <a:latin typeface="Times New Roman" panose="02020603050405020304" charset="0"/>
                <a:cs typeface="Times New Roman" panose="02020603050405020304" charset="0"/>
                <a:sym typeface="+mn-ea"/>
              </a:rPr>
              <a:t>10</a:t>
            </a:r>
            <a:r>
              <a:rPr lang="en-US" sz="3600" b="1" u="sng">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 /ʃaɪn/ for long. </a:t>
            </a:r>
            <a:endParaRPr sz="3600" b="1">
              <a:latin typeface="Times New Roman" panose="02020603050405020304" charset="0"/>
              <a:cs typeface="Times New Roman" panose="02020603050405020304" charset="0"/>
              <a:sym typeface="+mn-ea"/>
            </a:endParaRPr>
          </a:p>
        </p:txBody>
      </p:sp>
      <p:sp>
        <p:nvSpPr>
          <p:cNvPr id="6" name="文本框 5"/>
          <p:cNvSpPr txBox="1"/>
          <p:nvPr/>
        </p:nvSpPr>
        <p:spPr>
          <a:xfrm>
            <a:off x="1263015" y="1797685"/>
            <a:ext cx="21672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friendly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119370" y="2915920"/>
            <a:ext cx="12712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shine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57250" y="1324610"/>
            <a:ext cx="10291445" cy="3297555"/>
          </a:xfrm>
          <a:prstGeom prst="rect">
            <a:avLst/>
          </a:prstGeom>
          <a:noFill/>
        </p:spPr>
        <p:txBody>
          <a:bodyPr wrap="square" rtlCol="0" anchor="t">
            <a:spAutoFit/>
          </a:bodyPr>
          <a:p>
            <a:pPr indent="0" algn="just" fontAlgn="auto">
              <a:lnSpc>
                <a:spcPts val="50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假如你是李娜， 你们学校将举办一场时装秀， 你的好朋友Susan对服装非常感兴趣， 你想邀请她和你一起前往观看。请根据以下思维导图的提示， 写一封不少于80词的英文邀请信。 （开头和结尾已给出， 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56565" y="1759585"/>
            <a:ext cx="10761980" cy="2694940"/>
          </a:xfrm>
          <a:prstGeom prst="rect">
            <a:avLst/>
          </a:prstGeom>
        </p:spPr>
      </p:pic>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190" y="920750"/>
            <a:ext cx="11117580" cy="566991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No one knows what life will be like in the future. But it is </a:t>
            </a:r>
            <a:r>
              <a:rPr lang="en-US"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to guess.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Tom said,  “In 2050,  everybody will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 very small computer. And it looks like a watch. The computer will give people the </a:t>
            </a:r>
            <a:r>
              <a:rPr lang="en-US"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to all their questions.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important         B. interesting           C. boring</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carry                 B. bring                    C. give</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A. ideas                  B. news                     C. answers</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440305" y="154305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9492615" y="217741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6546850" y="342201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9275" y="998855"/>
            <a:ext cx="11126470" cy="2656205"/>
          </a:xfrm>
          <a:prstGeom prst="rect">
            <a:avLst/>
          </a:prstGeom>
          <a:noFill/>
        </p:spPr>
        <p:txBody>
          <a:bodyPr wrap="square" rtlCol="0">
            <a:spAutoFit/>
          </a:bodyPr>
          <a:p>
            <a:pPr indent="0" algn="just" fontAlgn="auto">
              <a:lnSpc>
                <a:spcPts val="50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Dear Susan,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How are you doing? I know you are very interested in clothing.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buNone/>
            </a:pP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49275" y="2305050"/>
            <a:ext cx="11126470" cy="3297555"/>
          </a:xfrm>
          <a:prstGeom prst="rect">
            <a:avLst/>
          </a:prstGeom>
          <a:noFill/>
        </p:spPr>
        <p:txBody>
          <a:bodyPr wrap="square" rtlCol="0">
            <a:spAutoFit/>
          </a:bodyPr>
          <a:p>
            <a:pPr algn="just" fontAlgn="auto">
              <a:lnSpc>
                <a:spcPts val="5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   I have a piece of good news to tell you. There will be a fashion show in our school hall next Monday. It will start at 3:00 p.m. The models from our school will be there to model this summer’s popular clothes. I think the fashion show will be wonderful and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57200" y="3305810"/>
            <a:ext cx="10969625" cy="2014855"/>
          </a:xfrm>
          <a:prstGeom prst="rect">
            <a:avLst/>
          </a:prstGeom>
          <a:noFill/>
        </p:spPr>
        <p:txBody>
          <a:bodyPr wrap="square" rtlCol="0">
            <a:spAutoFit/>
          </a:bodyPr>
          <a:p>
            <a:pPr indent="0" algn="just" fontAlgn="auto">
              <a:lnSpc>
                <a:spcPts val="50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Best wishes.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r" fontAlgn="auto">
              <a:lnSpc>
                <a:spcPts val="50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Yours,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r" fontAlgn="auto">
              <a:lnSpc>
                <a:spcPts val="50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Li Na</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82625" y="1290955"/>
            <a:ext cx="10826115" cy="2014855"/>
          </a:xfrm>
          <a:prstGeom prst="rect">
            <a:avLst/>
          </a:prstGeom>
          <a:noFill/>
        </p:spPr>
        <p:txBody>
          <a:bodyPr wrap="square" rtlCol="0">
            <a:spAutoFit/>
          </a:bodyPr>
          <a:p>
            <a:pPr algn="just" fontAlgn="auto">
              <a:lnSpc>
                <a:spcPts val="5000"/>
              </a:lnSpc>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and we can learn something about the art of dressing from it. Would you like to go with me? I’m looking forward to hearing from you.</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0260" y="1043305"/>
            <a:ext cx="10291445" cy="5028565"/>
          </a:xfrm>
          <a:prstGeom prst="rect">
            <a:avLst/>
          </a:prstGeom>
          <a:noFill/>
        </p:spPr>
        <p:txBody>
          <a:bodyPr wrap="square" rtlCol="0" anchor="t">
            <a:spAutoFit/>
          </a:bodyPr>
          <a:p>
            <a:pPr indent="0" algn="just" fontAlgn="auto">
              <a:lnSpc>
                <a:spcPts val="4000"/>
              </a:lnSpc>
            </a:pPr>
            <a:r>
              <a:rPr sz="3600" b="1">
                <a:latin typeface="Times New Roman" panose="02020603050405020304" charset="0"/>
                <a:ea typeface="宋体" panose="02010600030101010101" pitchFamily="2" charset="-122"/>
                <a:cs typeface="Times New Roman" panose="02020603050405020304" charset="0"/>
                <a:sym typeface="+mn-ea"/>
              </a:rPr>
              <a:t>And they will be able to </a:t>
            </a:r>
            <a:r>
              <a:rPr lang="en-US"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their friends from all over the world through the computer.”</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that time,  all kinds of robots(机器人) will do most of the work and people will have more holidays. Perhaps they will </a:t>
            </a:r>
            <a:r>
              <a:rPr lang="en-US"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only two or three days a week,” said Jack.</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4</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one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first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a</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5</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money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trouble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fun</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6010275" y="9042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6814185" y="30308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4385" y="1067435"/>
            <a:ext cx="10544810" cy="502856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“In 2050,  people can travel to anywhere </a:t>
            </a:r>
            <a:r>
              <a:rPr lang="en-US"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They will be able to </a:t>
            </a:r>
            <a:r>
              <a:rPr lang="en-US"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to the moon by spaceship(宇宙飞船) and spend their holidays there,” Bob said.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“I’m very </a:t>
            </a:r>
            <a:r>
              <a:rPr lang="en-US"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to hear that. I really hope to fly to the moon. And I also hope I’ll be able to live in the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6</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carefully        B. easily          C. slowly</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7</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fly                   B. run             C. walk</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8. A. sorry              B. afraid         C. happy</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556240" y="10674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4984115" y="169862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3999230" y="30308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0730" y="889635"/>
            <a:ext cx="10408920" cy="5156835"/>
          </a:xfrm>
          <a:prstGeom prst="rect">
            <a:avLst/>
          </a:prstGeom>
          <a:noFill/>
        </p:spPr>
        <p:txBody>
          <a:bodyPr wrap="square" rtlCol="0" anchor="t">
            <a:spAutoFit/>
          </a:bodyPr>
          <a:p>
            <a:pPr indent="0" algn="just" fontAlgn="auto">
              <a:lnSpc>
                <a:spcPts val="5000"/>
              </a:lnSpc>
            </a:pPr>
            <a:r>
              <a:rPr sz="3600" b="1">
                <a:latin typeface="Times New Roman" panose="02020603050405020304" charset="0"/>
                <a:ea typeface="宋体" panose="02010600030101010101" pitchFamily="2" charset="-122"/>
                <a:cs typeface="Times New Roman" panose="02020603050405020304" charset="0"/>
                <a:sym typeface="+mn-ea"/>
              </a:rPr>
              <a:t>sea,” said Fred.  “Then I will feel like a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Won’t that be interesting?”</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“In 2050,  there will be no traffic jams on the earth, </a:t>
            </a:r>
            <a:r>
              <a:rPr lang="en-US"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many people will live on Mars(火星),” Tom added.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9</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bird                   B. fish                  C. plant</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pP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10</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 so                     B. but                  C. because</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984615" y="88963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2581910" y="279844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63625" y="786765"/>
            <a:ext cx="10064750" cy="5285105"/>
          </a:xfrm>
          <a:prstGeom prst="rect">
            <a:avLst/>
          </a:prstGeom>
          <a:noFill/>
        </p:spPr>
        <p:txBody>
          <a:bodyPr wrap="square" rtlCol="0" anchor="t">
            <a:spAutoFit/>
          </a:bodyPr>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Everyone must know the phrase “cyber manhunt”. It refers to(指的是) finding a person’s personal information on the Internet and then letting all the people know it.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Cyber manhunt is a kind of cyber bullying(网络暴力). China is working hard to protect people’s personal information online. On October 1</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2020,  China’s first regulation(规定) to protect children online started to work.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93445" y="920750"/>
            <a:ext cx="10757535" cy="6182995"/>
          </a:xfrm>
          <a:prstGeom prst="rect">
            <a:avLst/>
          </a:prstGeom>
          <a:noFill/>
        </p:spPr>
        <p:txBody>
          <a:bodyPr wrap="square" rtlCol="0" anchor="t">
            <a:spAutoFit/>
          </a:bodyPr>
          <a:p>
            <a:pPr indent="914400" algn="just" fontAlgn="auto">
              <a:lnSpc>
                <a:spcPts val="40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According to the regulation,  no group or person should produce or talk about information that can harm the safety of anyone under the age of 14. If you find someone doing this,  you can call the police.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This is quite important to children. In 2019,  the number of </a:t>
            </a:r>
            <a:r>
              <a:rPr sz="3600" b="1" u="sng">
                <a:latin typeface="Times New Roman" panose="02020603050405020304" charset="0"/>
                <a:ea typeface="宋体" panose="02010600030101010101" pitchFamily="2" charset="-122"/>
                <a:cs typeface="Times New Roman" panose="02020603050405020304" charset="0"/>
                <a:sym typeface="+mn-ea"/>
              </a:rPr>
              <a:t>minors</a:t>
            </a:r>
            <a:r>
              <a:rPr sz="3600" b="1">
                <a:latin typeface="Times New Roman" panose="02020603050405020304" charset="0"/>
                <a:ea typeface="宋体" panose="02010600030101010101" pitchFamily="2" charset="-122"/>
                <a:cs typeface="Times New Roman" panose="02020603050405020304" charset="0"/>
                <a:sym typeface="+mn-ea"/>
              </a:rPr>
              <a:t> using the Internet in China was 169 million. About 89.5 percent of primary school students and 99.4 percent of junior high school students were Internet users. A recent report shows that 15.6 percent of minors in China have ever been</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500"/>
              </a:lnSpc>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0235" y="1115060"/>
            <a:ext cx="10971530" cy="457962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hurt by cyber bullying. After someone puts their information on the Internet,  other people may say unkind things to them. Some of them have even tried to take their own lives because of cyber bullying. Once children’s information is shown online,  their safety is also in danger.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0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Cyber bullying is bad for children’s health. It’s time to protect their personal information online.</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2295" y="763270"/>
            <a:ext cx="11229340" cy="4900295"/>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Why does the writer write Paragraph 3?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To show how the new regulation works</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To show when the new regulation works.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C. To explain why China made the new regulation.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D. To give an example of how cyber manhunt works.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777240" y="1153795"/>
            <a:ext cx="725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5937</Words>
  <Application>WPS 演示</Application>
  <PresentationFormat>宽屏</PresentationFormat>
  <Paragraphs>179</Paragraphs>
  <Slides>22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11353</cp:lastModifiedBy>
  <cp:revision>514</cp:revision>
  <dcterms:created xsi:type="dcterms:W3CDTF">2019-06-19T02:08:00Z</dcterms:created>
  <dcterms:modified xsi:type="dcterms:W3CDTF">2022-01-22T01:51:54Z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DA854E076F454A268372EF3349D0905B</vt:lpwstr>
  </property>
</Properties>
</file>