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8" r:id="rId5"/>
    <p:sldId id="459" r:id="rId6"/>
    <p:sldId id="460" r:id="rId7"/>
    <p:sldId id="461" r:id="rId8"/>
    <p:sldId id="462" r:id="rId9"/>
    <p:sldId id="463" r:id="rId10"/>
    <p:sldId id="464" r:id="rId11"/>
    <p:sldId id="492" r:id="rId12"/>
    <p:sldId id="465" r:id="rId13"/>
    <p:sldId id="466" r:id="rId14"/>
    <p:sldId id="421" r:id="rId15"/>
    <p:sldId id="430" r:id="rId16"/>
    <p:sldId id="431" r:id="rId17"/>
    <p:sldId id="432" r:id="rId18"/>
    <p:sldId id="433" r:id="rId19"/>
    <p:sldId id="467" r:id="rId20"/>
    <p:sldId id="468" r:id="rId21"/>
    <p:sldId id="469" r:id="rId22"/>
    <p:sldId id="470" r:id="rId23"/>
    <p:sldId id="471" r:id="rId24"/>
    <p:sldId id="452" r:id="rId25"/>
    <p:sldId id="453" r:id="rId26"/>
    <p:sldId id="454" r:id="rId27"/>
    <p:sldId id="455" r:id="rId28"/>
    <p:sldId id="456" r:id="rId29"/>
    <p:sldId id="483" r:id="rId30"/>
    <p:sldId id="484" r:id="rId31"/>
    <p:sldId id="485" r:id="rId32"/>
    <p:sldId id="486" r:id="rId33"/>
    <p:sldId id="487" r:id="rId34"/>
    <p:sldId id="488" r:id="rId35"/>
    <p:sldId id="490" r:id="rId36"/>
    <p:sldId id="41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3.png"/><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87550"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期末复习一</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第一章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15035" y="1359535"/>
            <a:ext cx="10403840" cy="2656205"/>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当宾语从句陈述的是客观真理或客观事实时，宾语从句的时态不受主句时态的影响，宾语从句的谓语动词用 </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。如：Mr. Green told us the leaves turn yellow in autumn.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992120" y="2713990"/>
            <a:ext cx="3459480"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一般现在时</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0540" y="702310"/>
            <a:ext cx="11406505" cy="547751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1. 我们确信他明天将去钓鱼。</a:t>
            </a:r>
            <a:endParaRPr sz="35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We’re sure </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________________________</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_____________</a:t>
            </a:r>
            <a:r>
              <a:rPr sz="3500" b="1" dirty="0" smtClean="0">
                <a:latin typeface="Times New Roman" panose="02020603050405020304" charset="0"/>
                <a:ea typeface="宋体" panose="02010600030101010101" pitchFamily="2" charset="-122"/>
                <a:cs typeface="Times New Roman" panose="02020603050405020304" charset="0"/>
                <a:sym typeface="+mn-ea"/>
              </a:rPr>
              <a:t>. </a:t>
            </a:r>
            <a:endParaRPr sz="35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2. 我知道我妈妈正在洗衣服。</a:t>
            </a:r>
            <a:endParaRPr sz="35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I know </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___________________________</a:t>
            </a:r>
            <a:r>
              <a:rPr sz="3500" b="1" dirty="0" smtClean="0">
                <a:latin typeface="Times New Roman" panose="02020603050405020304" charset="0"/>
                <a:ea typeface="宋体" panose="02010600030101010101" pitchFamily="2" charset="-122"/>
                <a:cs typeface="Times New Roman" panose="02020603050405020304" charset="0"/>
                <a:sym typeface="+mn-ea"/>
              </a:rPr>
              <a:t>. </a:t>
            </a:r>
            <a:endParaRPr sz="35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3. 老师告诉我们地球绕着太阳转。</a:t>
            </a:r>
            <a:endParaRPr sz="35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500" b="1" dirty="0" smtClean="0">
                <a:latin typeface="Times New Roman" panose="02020603050405020304" charset="0"/>
                <a:ea typeface="宋体" panose="02010600030101010101" pitchFamily="2" charset="-122"/>
                <a:cs typeface="Times New Roman" panose="02020603050405020304" charset="0"/>
                <a:sym typeface="+mn-ea"/>
              </a:rPr>
              <a:t>The teacher told us </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_________________</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___________</a:t>
            </a:r>
            <a:r>
              <a:rPr lang="en-US" sz="3500" b="1" dirty="0" smtClean="0">
                <a:latin typeface="Times New Roman" panose="02020603050405020304" charset="0"/>
                <a:ea typeface="宋体" panose="02010600030101010101" pitchFamily="2" charset="-122"/>
                <a:cs typeface="Times New Roman" panose="02020603050405020304" charset="0"/>
                <a:sym typeface="+mn-ea"/>
              </a:rPr>
              <a:t>____</a:t>
            </a:r>
            <a:r>
              <a:rPr sz="3500" b="1" dirty="0" smtClean="0">
                <a:latin typeface="Times New Roman" panose="02020603050405020304" charset="0"/>
                <a:ea typeface="宋体" panose="02010600030101010101" pitchFamily="2" charset="-122"/>
                <a:cs typeface="Times New Roman" panose="02020603050405020304" charset="0"/>
                <a:sym typeface="+mn-ea"/>
              </a:rPr>
              <a:t>. </a:t>
            </a:r>
            <a:endParaRPr sz="35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689860" y="2432050"/>
            <a:ext cx="8798560" cy="629920"/>
          </a:xfrm>
          <a:prstGeom prst="rect">
            <a:avLst/>
          </a:prstGeom>
          <a:noFill/>
        </p:spPr>
        <p:txBody>
          <a:bodyPr wrap="square" rtlCol="0">
            <a:spAutoFit/>
          </a:bodyPr>
          <a:p>
            <a:r>
              <a:rPr lang="zh-CN" altLang="en-US" sz="3500" b="1">
                <a:solidFill>
                  <a:srgbClr val="FF0000"/>
                </a:solidFill>
                <a:latin typeface="Times New Roman" panose="02020603050405020304" charset="0"/>
                <a:ea typeface="宋体" panose="02010600030101010101" pitchFamily="2" charset="-122"/>
                <a:cs typeface="Times New Roman" panose="02020603050405020304" charset="0"/>
              </a:rPr>
              <a:t>he is going fishing/will go fishing tomorrow</a:t>
            </a:r>
            <a:endParaRPr lang="zh-CN" altLang="en-US" sz="35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2013585" y="3958590"/>
            <a:ext cx="6385560" cy="629920"/>
          </a:xfrm>
          <a:prstGeom prst="rect">
            <a:avLst/>
          </a:prstGeom>
          <a:noFill/>
        </p:spPr>
        <p:txBody>
          <a:bodyPr wrap="square" rtlCol="0">
            <a:spAutoFit/>
          </a:bodyPr>
          <a:p>
            <a:r>
              <a:rPr lang="zh-CN" altLang="en-US" sz="3500" b="1">
                <a:solidFill>
                  <a:srgbClr val="FF0000"/>
                </a:solidFill>
                <a:latin typeface="Times New Roman" panose="02020603050405020304" charset="0"/>
                <a:ea typeface="宋体" panose="02010600030101010101" pitchFamily="2" charset="-122"/>
                <a:cs typeface="Times New Roman" panose="02020603050405020304" charset="0"/>
              </a:rPr>
              <a:t>my mother is washing clothes</a:t>
            </a:r>
            <a:endParaRPr lang="zh-CN" altLang="en-US" sz="35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293235" y="5485130"/>
            <a:ext cx="7442200" cy="629920"/>
          </a:xfrm>
          <a:prstGeom prst="rect">
            <a:avLst/>
          </a:prstGeom>
          <a:noFill/>
        </p:spPr>
        <p:txBody>
          <a:bodyPr wrap="square" rtlCol="0">
            <a:spAutoFit/>
          </a:bodyPr>
          <a:p>
            <a:r>
              <a:rPr lang="zh-CN" altLang="en-US" sz="3500" b="1">
                <a:solidFill>
                  <a:srgbClr val="FF0000"/>
                </a:solidFill>
                <a:latin typeface="Times New Roman" panose="02020603050405020304" charset="0"/>
                <a:ea typeface="宋体" panose="02010600030101010101" pitchFamily="2" charset="-122"/>
                <a:cs typeface="Times New Roman" panose="02020603050405020304" charset="0"/>
              </a:rPr>
              <a:t>the earth goes/travels around the sun</a:t>
            </a:r>
            <a:endParaRPr lang="zh-CN" altLang="en-US" sz="35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242060" y="673735"/>
            <a:ext cx="9531985" cy="547751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4. 我叔叔说他第二天将飞往伦敦。</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My uncle said he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5. 我认为我们最好骑自行车去公园。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 think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91590" y="2200910"/>
            <a:ext cx="9482455" cy="1630045"/>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was flying /would fly to London the next day</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1291590" y="4504690"/>
            <a:ext cx="8684260" cy="1630045"/>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              </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we</a:t>
            </a:r>
            <a:r>
              <a:rPr lang="en-US" altLang="zh-CN" sz="3600" b="1">
                <a:solidFill>
                  <a:srgbClr val="FF0000"/>
                </a:solidFill>
                <a:latin typeface="Times New Roman" panose="02020603050405020304" charset="0"/>
                <a:ea typeface="宋体" panose="02010600030101010101" pitchFamily="2" charset="-122"/>
                <a:cs typeface="Times New Roman" panose="02020603050405020304" charset="0"/>
              </a:rPr>
              <a:t>’</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d better go to the park by bike/ ride (a bike) to the park </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87070" y="1102360"/>
            <a:ext cx="1069022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—I’m going to send some useful information to you. Could you please tell me your email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—Of course. Thank you.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number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address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date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95350" y="15595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03680" y="1062355"/>
            <a:ext cx="9513570"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—May I invite you to my birthday party this weekend?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I’d love to.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Sorry,  I have no time.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You are welcome.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What a surprise!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70434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99820" y="1284605"/>
            <a:ext cx="9975850"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In the old days,  people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each other mainly by letter.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got in touch with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prepared for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worked for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26515" y="15157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1370" y="1320800"/>
            <a:ext cx="1051115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My father works very hard every day</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lang="en-US" sz="3600" b="1" dirty="0" smtClean="0">
                <a:latin typeface="Times New Roman" panose="02020603050405020304" charset="0"/>
                <a:ea typeface="宋体" panose="02010600030101010101" pitchFamily="2" charset="-122"/>
                <a:cs typeface="Times New Roman" panose="02020603050405020304" charset="0"/>
                <a:sym typeface="+mn-ea"/>
              </a:rPr>
              <a:t>__</a:t>
            </a:r>
            <a:r>
              <a:rPr sz="3600" b="1" dirty="0" smtClean="0">
                <a:latin typeface="Times New Roman" panose="02020603050405020304" charset="0"/>
                <a:ea typeface="宋体" panose="02010600030101010101" pitchFamily="2" charset="-122"/>
                <a:cs typeface="Times New Roman" panose="02020603050405020304" charset="0"/>
                <a:sym typeface="+mn-ea"/>
              </a:rPr>
              <a:t> create(创造) a better life for our family.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 order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order to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so that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020445" y="1760220"/>
            <a:ext cx="43751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546860"/>
            <a:ext cx="10184765" cy="2912745"/>
          </a:xfrm>
          <a:prstGeom prst="rect">
            <a:avLst/>
          </a:prstGeom>
          <a:noFill/>
        </p:spPr>
        <p:txBody>
          <a:bodyPr wrap="square" rtlCol="0" anchor="t">
            <a:spAutoFit/>
          </a:bodyPr>
          <a:p>
            <a:pPr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    )5. —Can you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what life will be like in 50 years?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 guess people may live on the moon.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imagine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notice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discuss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67894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53770" y="1579880"/>
            <a:ext cx="1018476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That’s a great movie. Kate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she can’t go to see it with her friends this evening.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wonders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hopes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regrets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84275" y="179959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015" y="1332230"/>
            <a:ext cx="1063053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The man is always selfish(自私的),  so he could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no one when he’s in trouble.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look after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turn to</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worry about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41705" y="17716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27380" y="995680"/>
            <a:ext cx="10860405" cy="4579620"/>
          </a:xfrm>
          <a:prstGeom prst="rect">
            <a:avLst/>
          </a:prstGeom>
          <a:noFill/>
        </p:spPr>
        <p:txBody>
          <a:bodyPr wrap="square" rtlCol="0">
            <a:spAutoFit/>
          </a:bodyPr>
          <a:p>
            <a:pPr fontAlgn="auto">
              <a:lnSpc>
                <a:spcPts val="5000"/>
              </a:lnSpc>
            </a:pPr>
            <a:r>
              <a:rPr sz="2800" b="1">
                <a:latin typeface="宋体" panose="02010600030101010101" pitchFamily="2" charset="-122"/>
                <a:ea typeface="宋体" panose="02010600030101010101" pitchFamily="2" charset="-122"/>
                <a:cs typeface="宋体" panose="02010600030101010101" pitchFamily="2" charset="-122"/>
              </a:rPr>
              <a:t>(A)根据语境、音标或所给单词的提示完成句子，每空一词</a:t>
            </a:r>
            <a:r>
              <a:rPr lang="zh-CN" sz="3600" b="1">
                <a:ea typeface="宋体" panose="02010600030101010101" pitchFamily="2" charset="-122"/>
                <a:cs typeface="Times New Roman" panose="02020603050405020304" charset="0"/>
              </a:rPr>
              <a:t>。</a:t>
            </a:r>
            <a:endParaRPr lang="zh-CN" sz="3600" b="1">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We sell bikes to a large number of</a:t>
            </a:r>
            <a:r>
              <a:rPr lang="en-US" sz="3600" b="1">
                <a:latin typeface="Times New Roman" panose="02020603050405020304" charset="0"/>
                <a:ea typeface="宋体" panose="02010600030101010101" pitchFamily="2" charset="-122"/>
                <a:cs typeface="Times New Roman" panose="02020603050405020304" charset="0"/>
              </a:rPr>
              <a:t> ________ </a:t>
            </a:r>
            <a:r>
              <a:rPr sz="3600" b="1">
                <a:latin typeface="Times New Roman" panose="02020603050405020304" charset="0"/>
                <a:ea typeface="宋体" panose="02010600030101010101" pitchFamily="2" charset="-122"/>
                <a:cs typeface="Times New Roman" panose="02020603050405020304" charset="0"/>
              </a:rPr>
              <a:t>(Africa) countries.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sz="3600" b="1">
                <a:latin typeface="Times New Roman" panose="02020603050405020304" charset="0"/>
                <a:ea typeface="宋体" panose="02010600030101010101" pitchFamily="2" charset="-122"/>
                <a:cs typeface="Times New Roman" panose="02020603050405020304" charset="0"/>
              </a:rPr>
              <a:t>2. The father is so proud of his children and </a:t>
            </a:r>
            <a:r>
              <a:rPr lang="en-US" sz="3600" b="1">
                <a:latin typeface="Times New Roman" panose="02020603050405020304" charset="0"/>
                <a:ea typeface="宋体" panose="02010600030101010101" pitchFamily="2" charset="-122"/>
                <a:cs typeface="Times New Roman" panose="02020603050405020304" charset="0"/>
                <a:sym typeface="+mn-ea"/>
              </a:rPr>
              <a:t>__</a:t>
            </a:r>
            <a:r>
              <a:rPr lang="en-US" sz="3600" b="1">
                <a:latin typeface="Times New Roman" panose="02020603050405020304" charset="0"/>
                <a:ea typeface="宋体" panose="02010600030101010101" pitchFamily="2" charset="-122"/>
                <a:cs typeface="Times New Roman" panose="02020603050405020304" charset="0"/>
              </a:rPr>
              <a:t>______ </a:t>
            </a:r>
            <a:r>
              <a:rPr sz="3600" b="1">
                <a:latin typeface="Times New Roman" panose="02020603050405020304" charset="0"/>
                <a:ea typeface="宋体" panose="02010600030101010101" pitchFamily="2" charset="-122"/>
                <a:cs typeface="Times New Roman" panose="02020603050405020304" charset="0"/>
              </a:rPr>
              <a:t>/blaɪnd/ to their wrongs.</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sz="3600" b="1">
                <a:latin typeface="Times New Roman" panose="02020603050405020304" charset="0"/>
                <a:ea typeface="宋体" panose="02010600030101010101" pitchFamily="2" charset="-122"/>
                <a:cs typeface="Times New Roman" panose="02020603050405020304" charset="0"/>
              </a:rPr>
              <a:t>3. 2022 can be a year to rebuild,  rather than </a:t>
            </a:r>
            <a:r>
              <a:rPr lang="en-US" sz="3600" b="1">
                <a:latin typeface="Times New Roman" panose="02020603050405020304" charset="0"/>
                <a:ea typeface="宋体" panose="02010600030101010101" pitchFamily="2" charset="-122"/>
                <a:cs typeface="Times New Roman" panose="02020603050405020304" charset="0"/>
                <a:sym typeface="+mn-ea"/>
              </a:rPr>
              <a:t>_</a:t>
            </a:r>
            <a:r>
              <a:rPr lang="en-US" sz="3600" b="1">
                <a:latin typeface="Times New Roman" panose="02020603050405020304" charset="0"/>
                <a:ea typeface="宋体" panose="02010600030101010101" pitchFamily="2" charset="-122"/>
                <a:cs typeface="Times New Roman" panose="02020603050405020304" charset="0"/>
              </a:rPr>
              <a:t>_______ </a:t>
            </a:r>
            <a:r>
              <a:rPr sz="3600" b="1">
                <a:latin typeface="Times New Roman" panose="02020603050405020304" charset="0"/>
                <a:ea typeface="宋体" panose="02010600030101010101" pitchFamily="2" charset="-122"/>
                <a:cs typeface="Times New Roman" panose="02020603050405020304" charset="0"/>
              </a:rPr>
              <a:t>/rɪ</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rPr>
              <a:t>ɡret/. </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016240" y="1731645"/>
            <a:ext cx="172466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African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9479915" y="2995930"/>
            <a:ext cx="135636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blind</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646285" y="4276725"/>
            <a:ext cx="14738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regret</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8705" y="1002030"/>
            <a:ext cx="1018476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Huawei tries its best to leave no one behind in the digital world(数字世界) and make millions of dreams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come true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come 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come out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539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1455" y="1002030"/>
            <a:ext cx="1018476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—I’m sorry I can’t help you.</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Thank you all the same.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Never mind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That’s right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It’s a pleasure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6814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9610" y="1563370"/>
            <a:ext cx="10888345"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By making buildings white, cities may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the warming process(气候变暖的步伐).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slow down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put down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deal with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11860" y="179324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60520" y="3901440"/>
            <a:ext cx="387159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be</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prepare for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40790" y="4826000"/>
            <a:ext cx="97110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girls/They are preparing for the art festival.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custDataLst>
              <p:tags r:id="rId1"/>
            </p:custDataLst>
          </p:nvPr>
        </p:nvPicPr>
        <p:blipFill>
          <a:blip r:embed="rId2"/>
          <a:stretch>
            <a:fillRect/>
          </a:stretch>
        </p:blipFill>
        <p:spPr>
          <a:xfrm>
            <a:off x="4605655" y="1062990"/>
            <a:ext cx="2781300" cy="283845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26230" y="3856990"/>
            <a:ext cx="442912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poster,  for,  now</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37640" y="4632960"/>
            <a:ext cx="934339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students/They are making a poster for the sports meet now.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643755" y="1068070"/>
            <a:ext cx="2838450" cy="28384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82515" y="4001135"/>
            <a:ext cx="169037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sell</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62380" y="4875530"/>
            <a:ext cx="959167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They sell/are selling newspapers to raise money.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337685" y="1162685"/>
            <a:ext cx="2781300" cy="28384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74590" y="3676650"/>
            <a:ext cx="20770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while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3770" y="4433570"/>
            <a:ext cx="817372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While the boy is/was setting the table, his mother is/was cooking.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518660" y="916305"/>
            <a:ext cx="2790825" cy="28098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57065" y="3908425"/>
            <a:ext cx="334327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often,  lunch</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6905" y="4832985"/>
            <a:ext cx="87744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boy/He often has fried rice for lunch.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4" name="图片 3"/>
          <p:cNvPicPr>
            <a:picLocks noChangeAspect="1"/>
          </p:cNvPicPr>
          <p:nvPr/>
        </p:nvPicPr>
        <p:blipFill>
          <a:blip r:embed="rId1"/>
          <a:stretch>
            <a:fillRect/>
          </a:stretch>
        </p:blipFill>
        <p:spPr>
          <a:xfrm>
            <a:off x="4565650" y="1082040"/>
            <a:ext cx="2828925" cy="28098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4695" y="1111885"/>
            <a:ext cx="10504805" cy="3938270"/>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Are you going to have dinner </a:t>
            </a: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your western friend’s home? Then be </a:t>
            </a: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(care) with your table manners. Good manners will make you a nice guest. You may find western table manners are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/kwaɪt/ different from Chinese manners. Here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some useful advice to keep you cool.</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448550" y="1260475"/>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at/in</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5542915" y="1893570"/>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careful</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8417560" y="3168650"/>
            <a:ext cx="111442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quite</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8040370" y="3801745"/>
            <a:ext cx="7181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is</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3120" y="1064260"/>
            <a:ext cx="10368280" cy="3938270"/>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When you are ready to eat,  sit up straight(笔直地) on the chair. Usually,  you should not put your elbows on the table. The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(one) thing you need to do is to pick your napkin(餐巾) up and put it on your lap. You can use it to clean your hands or mouth,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not your face. When you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sz="3200">
                <a:latin typeface="Times New Roman" panose="02020603050405020304" charset="0"/>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fɪnɪʃ/ eating,  put it back on the table.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212465" y="2461895"/>
            <a:ext cx="118935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first</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7342505" y="3754755"/>
            <a:ext cx="103124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but</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3089910" y="4387850"/>
            <a:ext cx="131191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finish</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7117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2655" y="962660"/>
            <a:ext cx="10243820" cy="4258945"/>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(A)根据语境、音标或所给单词的提示完成句子，每空一词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4. As long as we work hard,  the Chinese Dream is sure to come </a:t>
            </a:r>
            <a:r>
              <a:rPr lang="en-US" sz="3600" b="1">
                <a:latin typeface="Times New Roman" panose="02020603050405020304" charset="0"/>
                <a:ea typeface="宋体" panose="02010600030101010101" pitchFamily="2" charset="-122"/>
                <a:cs typeface="Times New Roman" panose="02020603050405020304" charset="0"/>
              </a:rPr>
              <a:t>________ </a:t>
            </a:r>
            <a:r>
              <a:rPr sz="3600" b="1">
                <a:latin typeface="Times New Roman" panose="02020603050405020304" charset="0"/>
                <a:ea typeface="宋体" panose="02010600030101010101" pitchFamily="2" charset="-122"/>
                <a:cs typeface="Times New Roman" panose="02020603050405020304" charset="0"/>
              </a:rPr>
              <a:t>one day.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5. For further information on the trip,  write to us at this</a:t>
            </a:r>
            <a:r>
              <a:rPr lang="en-US" sz="3600" b="1">
                <a:latin typeface="Times New Roman" panose="02020603050405020304" charset="0"/>
                <a:ea typeface="宋体" panose="02010600030101010101" pitchFamily="2" charset="-122"/>
                <a:cs typeface="Times New Roman" panose="02020603050405020304" charset="0"/>
              </a:rPr>
              <a:t> ___</a:t>
            </a:r>
            <a:r>
              <a:rPr lang="en-US" sz="3600" b="1">
                <a:latin typeface="Times New Roman" panose="02020603050405020304" charset="0"/>
                <a:ea typeface="宋体" panose="02010600030101010101" pitchFamily="2" charset="-122"/>
                <a:cs typeface="Times New Roman" panose="02020603050405020304" charset="0"/>
                <a:sym typeface="+mn-ea"/>
              </a:rPr>
              <a:t>___</a:t>
            </a:r>
            <a:r>
              <a:rPr lang="en-US" sz="3600" b="1">
                <a:latin typeface="Times New Roman" panose="02020603050405020304" charset="0"/>
                <a:ea typeface="宋体" panose="02010600030101010101" pitchFamily="2" charset="-122"/>
                <a:cs typeface="Times New Roman" panose="02020603050405020304" charset="0"/>
              </a:rPr>
              <a:t>___</a:t>
            </a:r>
            <a:r>
              <a:rPr sz="3600" b="1">
                <a:latin typeface="Times New Roman" panose="02020603050405020304" charset="0"/>
                <a:ea typeface="宋体" panose="02010600030101010101" pitchFamily="2" charset="-122"/>
                <a:cs typeface="Times New Roman" panose="02020603050405020304" charset="0"/>
              </a:rPr>
              <a:t> /ə</a:t>
            </a:r>
            <a:r>
              <a:rPr sz="3600">
                <a:latin typeface="Times New Roman" panose="02020603050405020304" charset="0"/>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rPr>
              <a:t>dres/.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016375" y="2868295"/>
            <a:ext cx="12388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true</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2482850" y="4526915"/>
            <a:ext cx="197993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address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4225" y="946785"/>
            <a:ext cx="10593705" cy="4579620"/>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Don’t make any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(noisy) when you eat or drink the soup. Also</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it’s not good to speak when your mouth is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/fʊl/. If you do that,  the other people will see the food in your mouth. If you want to get some food but you can’t reach it,  just ask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(other) to pass the dish to you. Put bones on the edge of the plate. And remember,  take bread with your hand,  not with a fork.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76165" y="1078230"/>
            <a:ext cx="129540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noise</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223010" y="2359660"/>
            <a:ext cx="113030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full</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5391785" y="3631565"/>
            <a:ext cx="129476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others</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0720" y="722630"/>
            <a:ext cx="10723245" cy="5631180"/>
          </a:xfrm>
          <a:prstGeom prst="rect">
            <a:avLst/>
          </a:prstGeom>
          <a:noFill/>
        </p:spPr>
        <p:txBody>
          <a:bodyPr wrap="square" rtlCol="0">
            <a:spAutoFit/>
          </a:bodyPr>
          <a:p>
            <a:pPr indent="812800" algn="just" fontAlgn="auto">
              <a:lnSpc>
                <a:spcPts val="48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Robert Lee grew up in New York City. Because his family was not </a:t>
            </a: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he learned from a young age that it’s important to cut down on food waste. </a:t>
            </a: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he was at school,  Lee joined a student group to deliver(分发) the leftover(吃剩的) food to people without homes. This experience made him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how serious the problem of food waste was.  </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1. A. poor</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rich</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big</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2. A. But</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If</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While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3. A. understand</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agree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imagine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790315" y="1457325"/>
            <a:ext cx="5854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7633335" y="2073910"/>
            <a:ext cx="74930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1043940" y="3890645"/>
            <a:ext cx="61785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6915" y="917575"/>
            <a:ext cx="10669905" cy="5015865"/>
          </a:xfrm>
          <a:prstGeom prst="rect">
            <a:avLst/>
          </a:prstGeom>
          <a:noFill/>
        </p:spPr>
        <p:txBody>
          <a:bodyPr wrap="square" rtlCol="0">
            <a:spAutoFit/>
          </a:bodyPr>
          <a:p>
            <a:pPr indent="720090" algn="just" fontAlgn="auto">
              <a:lnSpc>
                <a:spcPts val="4800"/>
              </a:lnSpc>
              <a:buNone/>
            </a:pPr>
            <a:r>
              <a:rPr sz="3200" b="1">
                <a:latin typeface="Times New Roman" panose="02020603050405020304" charset="0"/>
                <a:ea typeface="宋体" panose="02010600030101010101" pitchFamily="2" charset="-122"/>
                <a:cs typeface="Times New Roman" panose="02020603050405020304" charset="0"/>
                <a:sym typeface="+mn-ea"/>
              </a:rPr>
              <a:t>After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school, Lee and a friend started an organization(组织) called Rescuing Leftover Cuisine. Its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is to get unsold food from restaurants and deliver it to people who need food. Volunteers(志愿者) pick up food from restaurants around the city and give it to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in need.  </a:t>
            </a:r>
            <a:endParaRPr sz="3200" b="1">
              <a:latin typeface="Times New Roman" panose="02020603050405020304" charset="0"/>
              <a:ea typeface="宋体" panose="02010600030101010101" pitchFamily="2" charset="-122"/>
              <a:cs typeface="Times New Roman" panose="02020603050405020304" charset="0"/>
              <a:sym typeface="+mn-ea"/>
            </a:endParaRPr>
          </a:p>
          <a:p>
            <a:pPr indent="720090" algn="just" fontAlgn="auto">
              <a:lnSpc>
                <a:spcPts val="48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4. A. visiting</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leaving</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starting </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720090" algn="just" fontAlgn="auto">
              <a:lnSpc>
                <a:spcPts val="48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5. A. purpose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decision</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direction</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720090" algn="just" fontAlgn="auto">
              <a:lnSpc>
                <a:spcPts val="48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6. A. that</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those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these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197860" y="1042670"/>
            <a:ext cx="60134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163320" y="2259965"/>
            <a:ext cx="58166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9293225" y="3487420"/>
            <a:ext cx="60134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9915" y="764540"/>
            <a:ext cx="10979150" cy="5631180"/>
          </a:xfrm>
          <a:prstGeom prst="rect">
            <a:avLst/>
          </a:prstGeom>
          <a:noFill/>
        </p:spPr>
        <p:txBody>
          <a:bodyPr wrap="square" rtlCol="0">
            <a:spAutoFit/>
          </a:bodyPr>
          <a:p>
            <a:pPr indent="812800" algn="just" fontAlgn="auto">
              <a:lnSpc>
                <a:spcPts val="48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Lee and his team also made an app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the organization. Restaurants use it to give Lee’s team the information about how much leftover food they have each day. Then volunteers get the food and give it out. Lee’s organization is a big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now. He and his team have delivered over 150,000 kilos of food,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almost 300,000 meals to people in need.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7. A. for</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to</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out</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8. A. dream</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pity</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success</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8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9. A. serving</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cooking</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selling</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922260" y="882015"/>
            <a:ext cx="56896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0626725" y="2740025"/>
            <a:ext cx="5524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1941830" y="3938270"/>
            <a:ext cx="56896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9180" y="1161415"/>
            <a:ext cx="10106025" cy="3489325"/>
          </a:xfrm>
          <a:prstGeom prst="rect">
            <a:avLst/>
          </a:prstGeom>
          <a:noFill/>
        </p:spPr>
        <p:txBody>
          <a:bodyPr wrap="square" rtlCol="0">
            <a:spAutoFit/>
          </a:bodyPr>
          <a:p>
            <a:pPr indent="720090" algn="just" fontAlgn="auto">
              <a:lnSpc>
                <a:spcPts val="5300"/>
              </a:lnSpc>
              <a:buNone/>
            </a:pPr>
            <a:r>
              <a:rPr sz="3200" b="1">
                <a:latin typeface="Times New Roman" panose="02020603050405020304" charset="0"/>
                <a:ea typeface="宋体" panose="02010600030101010101" pitchFamily="2" charset="-122"/>
                <a:cs typeface="Times New Roman" panose="02020603050405020304" charset="0"/>
                <a:sym typeface="+mn-ea"/>
              </a:rPr>
              <a:t>Lee just does a little thing but he has really improved the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of people around. But Lee says that his work isn’t over yet. “It’s just the beginning. The need is so great that we need to do a lot more</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he said.</a:t>
            </a:r>
            <a:endParaRPr sz="3200" b="1">
              <a:latin typeface="Times New Roman" panose="02020603050405020304" charset="0"/>
              <a:ea typeface="宋体" panose="02010600030101010101" pitchFamily="2" charset="-122"/>
              <a:cs typeface="Times New Roman" panose="02020603050405020304" charset="0"/>
              <a:sym typeface="+mn-ea"/>
            </a:endParaRPr>
          </a:p>
          <a:p>
            <a:pPr indent="720090" algn="just" fontAlgn="auto">
              <a:lnSpc>
                <a:spcPts val="53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10. A. health</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life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environment </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330450" y="2014855"/>
            <a:ext cx="61785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466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25475" y="797560"/>
            <a:ext cx="10963910" cy="5092700"/>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(B)用括号内所给单词的适当形式填空，每空不限词数</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lang="en-US" altLang="zh-CN" sz="3600" b="1">
                <a:latin typeface="Times New Roman" panose="02020603050405020304" charset="0"/>
                <a:ea typeface="宋体" panose="02010600030101010101" pitchFamily="2" charset="-122"/>
                <a:cs typeface="Times New Roman" panose="02020603050405020304" charset="0"/>
              </a:rPr>
              <a:t>1</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The caste system(种姓制度) shapes many parts of</a:t>
            </a:r>
            <a:r>
              <a:rPr lang="en-US" sz="3600" b="1">
                <a:latin typeface="Times New Roman" panose="02020603050405020304" charset="0"/>
                <a:ea typeface="宋体" panose="02010600030101010101" pitchFamily="2" charset="-122"/>
                <a:cs typeface="Times New Roman" panose="02020603050405020304" charset="0"/>
              </a:rPr>
              <a:t> _______</a:t>
            </a:r>
            <a:r>
              <a:rPr sz="3600" b="1">
                <a:latin typeface="Times New Roman" panose="02020603050405020304" charset="0"/>
                <a:ea typeface="宋体" panose="02010600030101010101" pitchFamily="2" charset="-122"/>
                <a:cs typeface="Times New Roman" panose="02020603050405020304" charset="0"/>
              </a:rPr>
              <a:t> (India) life.</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2. My uncle invited his friends</a:t>
            </a:r>
            <a:r>
              <a:rPr lang="en-US" sz="3600" b="1">
                <a:latin typeface="Times New Roman" panose="02020603050405020304" charset="0"/>
                <a:ea typeface="宋体" panose="02010600030101010101" pitchFamily="2" charset="-122"/>
                <a:cs typeface="Times New Roman" panose="02020603050405020304" charset="0"/>
              </a:rPr>
              <a:t> _______</a:t>
            </a:r>
            <a:r>
              <a:rPr sz="3600" b="1">
                <a:latin typeface="Times New Roman" panose="02020603050405020304" charset="0"/>
                <a:ea typeface="宋体" panose="02010600030101010101" pitchFamily="2" charset="-122"/>
                <a:cs typeface="Times New Roman" panose="02020603050405020304" charset="0"/>
              </a:rPr>
              <a:t> (visit) his farm.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3. Tom feels sad because he doesn’t have much </a:t>
            </a:r>
            <a:r>
              <a:rPr lang="en-US" sz="3600" b="1">
                <a:latin typeface="Times New Roman" panose="02020603050405020304" charset="0"/>
                <a:ea typeface="宋体" panose="02010600030101010101" pitchFamily="2" charset="-122"/>
                <a:cs typeface="Times New Roman" panose="02020603050405020304" charset="0"/>
              </a:rPr>
              <a:t>_______ </a:t>
            </a:r>
            <a:r>
              <a:rPr sz="3600" b="1">
                <a:latin typeface="Times New Roman" panose="02020603050405020304" charset="0"/>
                <a:ea typeface="宋体" panose="02010600030101010101" pitchFamily="2" charset="-122"/>
                <a:cs typeface="Times New Roman" panose="02020603050405020304" charset="0"/>
              </a:rPr>
              <a:t>(succeed) in finding a job.</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00100" y="2715895"/>
            <a:ext cx="16249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Indian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763385" y="3521075"/>
            <a:ext cx="188722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to visit</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890760" y="4352290"/>
            <a:ext cx="176466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success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466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9635" y="929640"/>
            <a:ext cx="10729595" cy="4258945"/>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(B)用括号内所给单词的适当形式填空，每空不限词数</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4. Greece was the cradle(发源地) of</a:t>
            </a:r>
            <a:r>
              <a:rPr lang="en-US" sz="3600" b="1">
                <a:latin typeface="Times New Roman" panose="02020603050405020304" charset="0"/>
                <a:ea typeface="宋体" panose="02010600030101010101" pitchFamily="2" charset="-122"/>
                <a:cs typeface="Times New Roman" panose="02020603050405020304" charset="0"/>
              </a:rPr>
              <a:t> ________</a:t>
            </a:r>
            <a:r>
              <a:rPr sz="3600" b="1">
                <a:latin typeface="Times New Roman" panose="02020603050405020304" charset="0"/>
                <a:ea typeface="宋体" panose="02010600030101010101" pitchFamily="2" charset="-122"/>
                <a:cs typeface="Times New Roman" panose="02020603050405020304" charset="0"/>
              </a:rPr>
              <a:t> (west) culture.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sz="3600" b="1">
                <a:latin typeface="Times New Roman" panose="02020603050405020304" charset="0"/>
                <a:ea typeface="宋体" panose="02010600030101010101" pitchFamily="2" charset="-122"/>
                <a:cs typeface="Times New Roman" panose="02020603050405020304" charset="0"/>
              </a:rPr>
              <a:t>5. </a:t>
            </a:r>
            <a:r>
              <a:rPr lang="en-US" sz="3600" b="1">
                <a:latin typeface="Times New Roman" panose="02020603050405020304" charset="0"/>
                <a:ea typeface="宋体" panose="02010600030101010101" pitchFamily="2" charset="-122"/>
                <a:cs typeface="Times New Roman" panose="02020603050405020304" charset="0"/>
              </a:rPr>
              <a:t>_________ </a:t>
            </a:r>
            <a:r>
              <a:rPr sz="3600" b="1">
                <a:latin typeface="Times New Roman" panose="02020603050405020304" charset="0"/>
                <a:ea typeface="宋体" panose="02010600030101010101" pitchFamily="2" charset="-122"/>
                <a:cs typeface="Times New Roman" panose="02020603050405020304" charset="0"/>
              </a:rPr>
              <a:t>(Russia) culture places a high value(重视) on the homeland and on family.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061960" y="2008505"/>
            <a:ext cx="18929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western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656080" y="366776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Russian</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38862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96645" y="857885"/>
            <a:ext cx="10345420" cy="522097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1.</a:t>
            </a:r>
            <a:r>
              <a:rPr lang="en-US" altLang="zh-CN" sz="3600" b="1">
                <a:latin typeface="Times New Roman" panose="02020603050405020304" charset="0"/>
                <a:ea typeface="宋体" panose="02010600030101010101" pitchFamily="2" charset="-122"/>
                <a:cs typeface="Times New Roman" panose="02020603050405020304" charset="0"/>
              </a:rPr>
              <a:t> </a:t>
            </a:r>
            <a:r>
              <a:rPr lang="zh-CN" altLang="en-US" sz="3600" b="1">
                <a:latin typeface="Times New Roman" panose="02020603050405020304" charset="0"/>
                <a:ea typeface="宋体" panose="02010600030101010101" pitchFamily="2" charset="-122"/>
                <a:cs typeface="Times New Roman" panose="02020603050405020304" charset="0"/>
              </a:rPr>
              <a:t>我将上网跟他联系，获得更多关于他的信息。</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ll </a:t>
            </a:r>
            <a:r>
              <a:rPr lang="en-US" altLang="zh-CN" sz="3600" b="1">
                <a:latin typeface="Times New Roman" panose="02020603050405020304" charset="0"/>
                <a:ea typeface="宋体" panose="02010600030101010101" pitchFamily="2" charset="-122"/>
                <a:cs typeface="Times New Roman" panose="02020603050405020304" charset="0"/>
              </a:rPr>
              <a:t>_______________</a:t>
            </a:r>
            <a:r>
              <a:rPr lang="zh-CN" altLang="en-US" sz="3600" b="1">
                <a:latin typeface="Times New Roman" panose="02020603050405020304" charset="0"/>
                <a:ea typeface="宋体" panose="02010600030101010101" pitchFamily="2" charset="-122"/>
                <a:cs typeface="Times New Roman" panose="02020603050405020304" charset="0"/>
              </a:rPr>
              <a:t> him on the Internet</a:t>
            </a:r>
            <a:r>
              <a:rPr lang="en-US" altLang="zh-CN" sz="3600" b="1">
                <a:latin typeface="Times New Roman" panose="02020603050405020304" charset="0"/>
                <a:ea typeface="宋体" panose="02010600030101010101" pitchFamily="2" charset="-122"/>
                <a:cs typeface="Times New Roman" panose="02020603050405020304" charset="0"/>
              </a:rPr>
              <a:t> 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让我们尽最大努力使之成功。</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Let</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s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我猜想我们会准备很多美食。</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 imagine (that) we will </a:t>
            </a:r>
            <a:r>
              <a:rPr lang="en-US" altLang="zh-CN" sz="3600" b="1">
                <a:latin typeface="Times New Roman" panose="02020603050405020304" charset="0"/>
                <a:ea typeface="宋体" panose="02010600030101010101" pitchFamily="2" charset="-122"/>
                <a:cs typeface="Times New Roman" panose="02020603050405020304" charset="0"/>
              </a:rPr>
              <a:t>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1179195" y="1513840"/>
            <a:ext cx="985647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get in touch with</a:t>
            </a:r>
            <a:r>
              <a:rPr lang="en-US" altLang="zh-CN" sz="3600" b="1">
                <a:solidFill>
                  <a:srgbClr val="FF0000"/>
                </a:solidFill>
                <a:latin typeface="Times New Roman" panose="02020603050405020304" charset="0"/>
                <a:cs typeface="Times New Roman" panose="02020603050405020304" charset="0"/>
              </a:rPr>
              <a:t>                                     to get more information about him</a:t>
            </a:r>
            <a:endParaRPr lang="en-US" altLang="zh-CN"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2369820" y="3414395"/>
            <a:ext cx="7474585" cy="73215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try our best to make it success</a:t>
            </a:r>
            <a:endParaRPr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1253490" y="4673600"/>
            <a:ext cx="952119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prepare a lot of/lots of delicious food(s)</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61110" y="1324610"/>
            <a:ext cx="10367645" cy="3297555"/>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4. 而且，我确信炒饭和饺子会很受欢迎。</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a:t>
            </a:r>
            <a:r>
              <a:rPr lang="zh-CN" altLang="en-US" sz="3600" b="1">
                <a:latin typeface="Times New Roman" panose="02020603050405020304" charset="0"/>
                <a:ea typeface="宋体" panose="02010600030101010101" pitchFamily="2" charset="-122"/>
                <a:cs typeface="Times New Roman" panose="02020603050405020304" charset="0"/>
              </a:rPr>
              <a:t>,  I</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m sure that fried rice and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5. 让我们使他梦想成真。</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Let</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s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38862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76680" y="1976755"/>
            <a:ext cx="8446135"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What’s more</a:t>
            </a:r>
            <a:r>
              <a:rPr lang="en-US" altLang="zh-CN" sz="3600" b="1">
                <a:solidFill>
                  <a:srgbClr val="FF0000"/>
                </a:solidFill>
                <a:latin typeface="Times New Roman" panose="02020603050405020304" charset="0"/>
                <a:cs typeface="Times New Roman" panose="02020603050405020304" charset="0"/>
              </a:rPr>
              <a:t>                                                   dumplings will be popular</a:t>
            </a:r>
            <a:endParaRPr lang="en-US" altLang="zh-CN"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2624455" y="3960495"/>
            <a:ext cx="563372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make his dream come true</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87705" y="698500"/>
            <a:ext cx="10800080" cy="5682615"/>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★宾语从句</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(A)根据所学知识，将横线上的内容补充完整</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48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宾语是动作的支配对象，由名词、代词、名词短语或从句充当。当一个从句充当宾语时，这个从句就被称为</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 </a:t>
            </a:r>
            <a:r>
              <a:rPr sz="3600" b="1" dirty="0" smtClean="0">
                <a:latin typeface="Times New Roman" panose="02020603050405020304" charset="0"/>
                <a:ea typeface="宋体" panose="02010600030101010101" pitchFamily="2" charset="-122"/>
                <a:cs typeface="Times New Roman" panose="02020603050405020304" charset="0"/>
                <a:sym typeface="+mn-ea"/>
              </a:rPr>
              <a:t>从句。宾语从句与主句之间用</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 </a:t>
            </a:r>
            <a:r>
              <a:rPr sz="3600" b="1" dirty="0" smtClean="0">
                <a:latin typeface="Times New Roman" panose="02020603050405020304" charset="0"/>
                <a:ea typeface="宋体" panose="02010600030101010101" pitchFamily="2" charset="-122"/>
                <a:cs typeface="Times New Roman" panose="02020603050405020304" charset="0"/>
                <a:sym typeface="+mn-ea"/>
              </a:rPr>
              <a:t>词连接。当宾语从句为陈述句时，用连词</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 </a:t>
            </a:r>
            <a:r>
              <a:rPr sz="3600" b="1" dirty="0" smtClean="0">
                <a:latin typeface="Times New Roman" panose="02020603050405020304" charset="0"/>
                <a:ea typeface="宋体" panose="02010600030101010101" pitchFamily="2" charset="-122"/>
                <a:cs typeface="Times New Roman" panose="02020603050405020304" charset="0"/>
                <a:sym typeface="+mn-ea"/>
              </a:rPr>
              <a:t>引导，此时that只起连接作用，不充当句子成分，也没有词义，常可</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a:t>
            </a:r>
            <a:r>
              <a:rPr sz="3600" b="1" dirty="0" smtClean="0">
                <a:latin typeface="Times New Roman" panose="02020603050405020304" charset="0"/>
                <a:ea typeface="宋体" panose="02010600030101010101" pitchFamily="2" charset="-122"/>
                <a:cs typeface="Times New Roman" panose="02020603050405020304" charset="0"/>
                <a:sym typeface="+mn-ea"/>
              </a:rPr>
              <a:t>。如：We believe we’ll win the basketball game this afternoon.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400935" y="323596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宾语</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9742170" y="3235960"/>
            <a:ext cx="139636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宋体" panose="02010600030101010101" pitchFamily="2" charset="-122"/>
              </a:rPr>
              <a:t> 连接</a:t>
            </a:r>
            <a:endParaRPr lang="en-US" altLang="zh-CN" sz="3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9393555" y="3881120"/>
            <a:ext cx="11322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that</a:t>
            </a:r>
            <a:endParaRPr lang="en-US" altLang="zh-CN" sz="36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3769995" y="5054600"/>
            <a:ext cx="1363980"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省略</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83895" y="1045845"/>
            <a:ext cx="10930890" cy="457962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宾语从句的时态：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 当主句的谓语动词是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 时态的时候，宾语从句的谓语动词不受主句时态的影响，可根据需要使用恰当的时态。如：I know he will come here soon.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2. 当主句的谓语动词是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 时态的时候，宾语从句的谓语动词通常使用相应的过去时态。如： Mary said her uncle lived in Shanghai.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5560060" y="1744980"/>
            <a:ext cx="2270760"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一般现在</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5527040" y="3677920"/>
            <a:ext cx="2270760"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一般过去</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PLACING_PICTURE_USER_VIEWPORT" val="{&quot;height&quot;:4470,&quot;width&quot;:4380}"/>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7912</Words>
  <Application>WPS 演示</Application>
  <PresentationFormat>宽屏</PresentationFormat>
  <Paragraphs>324</Paragraphs>
  <Slides>35</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wi10</cp:lastModifiedBy>
  <cp:revision>558</cp:revision>
  <dcterms:created xsi:type="dcterms:W3CDTF">2019-06-19T02:08:00Z</dcterms:created>
  <dcterms:modified xsi:type="dcterms:W3CDTF">2022-01-21T08:13:46Z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