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1" r:id="rId3"/>
    <p:sldId id="439" r:id="rId4"/>
    <p:sldId id="492" r:id="rId5"/>
    <p:sldId id="461" r:id="rId6"/>
    <p:sldId id="462" r:id="rId7"/>
    <p:sldId id="463" r:id="rId8"/>
    <p:sldId id="465" r:id="rId9"/>
    <p:sldId id="533" r:id="rId10"/>
    <p:sldId id="532" r:id="rId11"/>
    <p:sldId id="421" r:id="rId12"/>
    <p:sldId id="430" r:id="rId13"/>
    <p:sldId id="431" r:id="rId14"/>
    <p:sldId id="432" r:id="rId15"/>
    <p:sldId id="433" r:id="rId16"/>
    <p:sldId id="467" r:id="rId17"/>
    <p:sldId id="468" r:id="rId18"/>
    <p:sldId id="469" r:id="rId19"/>
    <p:sldId id="470" r:id="rId20"/>
    <p:sldId id="471" r:id="rId21"/>
    <p:sldId id="452" r:id="rId22"/>
    <p:sldId id="453" r:id="rId23"/>
    <p:sldId id="454" r:id="rId24"/>
    <p:sldId id="455" r:id="rId25"/>
    <p:sldId id="456" r:id="rId26"/>
    <p:sldId id="497" r:id="rId27"/>
    <p:sldId id="498" r:id="rId28"/>
    <p:sldId id="483" r:id="rId29"/>
    <p:sldId id="499" r:id="rId30"/>
    <p:sldId id="500" r:id="rId31"/>
    <p:sldId id="488" r:id="rId32"/>
    <p:sldId id="534" r:id="rId33"/>
    <p:sldId id="503" r:id="rId34"/>
    <p:sldId id="505" r:id="rId35"/>
    <p:sldId id="508" r:id="rId36"/>
    <p:sldId id="506" r:id="rId37"/>
    <p:sldId id="507" r:id="rId38"/>
    <p:sldId id="509" r:id="rId39"/>
    <p:sldId id="410"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3B44"/>
    <a:srgbClr val="00A0EA"/>
    <a:srgbClr val="FFFFFF"/>
    <a:srgbClr val="00B0F0"/>
    <a:srgbClr val="D36624"/>
    <a:srgbClr val="D36524"/>
    <a:srgbClr val="D9D9D9"/>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301"/>
        <p:guide pos="386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8.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9.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0.xml"/><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969135" y="4401820"/>
            <a:ext cx="8695690" cy="1938020"/>
          </a:xfrm>
          <a:prstGeom prst="rect">
            <a:avLst/>
          </a:prstGeom>
          <a:noFill/>
        </p:spPr>
        <p:txBody>
          <a:bodyPr wrap="square" rtlCol="0">
            <a:spAutoFit/>
          </a:bodyPr>
          <a:p>
            <a:pPr algn="ctr"/>
            <a:r>
              <a:rPr lang="zh-CN" altLang="zh-CN" sz="66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课时练习</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endPar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a:p>
            <a:pPr algn="ct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期末复习二</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模块七</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第二章</a:t>
            </a:r>
            <a:endPar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1361440" y="1212215"/>
            <a:ext cx="9469120" cy="393827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)1. —Would you mind teaching me to make dumplings?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You can do like this.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Certainly not</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You’d better not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Never mind</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569720" y="14414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53160" y="1527175"/>
            <a:ext cx="10174605" cy="239966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)2.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 </a:t>
            </a:r>
            <a:r>
              <a:rPr sz="3600" b="1" dirty="0" smtClean="0">
                <a:latin typeface="Times New Roman" panose="02020603050405020304" charset="0"/>
                <a:ea typeface="宋体" panose="02010600030101010101" pitchFamily="2" charset="-122"/>
                <a:cs typeface="Times New Roman" panose="02020603050405020304" charset="0"/>
                <a:sym typeface="+mn-ea"/>
              </a:rPr>
              <a:t>we need more food or not depends on how many people show up.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If</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That</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Whether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403350" y="173164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97940" y="1415415"/>
            <a:ext cx="9596120" cy="316928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)3. —Bob,  could you please help me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the bottle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water?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—With pleasure. I’ll do it right away.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fill; in</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fill; with</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add; to</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507490" y="162814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40765" y="1561465"/>
            <a:ext cx="10118725" cy="239966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)4. Of all the animals on land,  the kangaroo(袋鼠) jumps the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far</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farther</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farthest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31900" y="175577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72540" y="1469390"/>
            <a:ext cx="9654540" cy="2784475"/>
          </a:xfrm>
          <a:prstGeom prst="rect">
            <a:avLst/>
          </a:prstGeom>
          <a:noFill/>
        </p:spPr>
        <p:txBody>
          <a:bodyPr wrap="square" rtlCol="0" anchor="t">
            <a:spAutoFit/>
          </a:bodyPr>
          <a:p>
            <a:pPr fontAlgn="auto">
              <a:lnSpc>
                <a:spcPts val="7000"/>
              </a:lnSpc>
            </a:pPr>
            <a:r>
              <a:rPr sz="3600" b="1" dirty="0" smtClean="0">
                <a:latin typeface="Times New Roman" panose="02020603050405020304" charset="0"/>
                <a:ea typeface="宋体" panose="02010600030101010101" pitchFamily="2" charset="-122"/>
                <a:cs typeface="Times New Roman" panose="02020603050405020304" charset="0"/>
                <a:sym typeface="+mn-ea"/>
              </a:rPr>
              <a:t>(    )5. Remember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r>
              <a:rPr sz="3600" b="1" dirty="0" smtClean="0">
                <a:latin typeface="Times New Roman" panose="02020603050405020304" charset="0"/>
                <a:ea typeface="宋体" panose="02010600030101010101" pitchFamily="2" charset="-122"/>
                <a:cs typeface="Times New Roman" panose="02020603050405020304" charset="0"/>
                <a:sym typeface="+mn-ea"/>
              </a:rPr>
              <a:t> the window because the wind is blowing hard outside.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to open</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not to open</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opening</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475105" y="178625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287780"/>
            <a:ext cx="10226040" cy="316928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6</a:t>
            </a:r>
            <a:r>
              <a:rPr sz="3600" b="1" dirty="0" smtClean="0">
                <a:latin typeface="Times New Roman" panose="02020603050405020304" charset="0"/>
                <a:ea typeface="宋体" panose="02010600030101010101" pitchFamily="2" charset="-122"/>
                <a:cs typeface="Times New Roman" panose="02020603050405020304" charset="0"/>
                <a:sym typeface="+mn-ea"/>
              </a:rPr>
              <a:t>. —Why is he sitting outside the door?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—There is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r>
              <a:rPr sz="3600" b="1" dirty="0" smtClean="0">
                <a:latin typeface="Times New Roman" panose="02020603050405020304" charset="0"/>
                <a:ea typeface="宋体" panose="02010600030101010101" pitchFamily="2" charset="-122"/>
                <a:cs typeface="Times New Roman" panose="02020603050405020304" charset="0"/>
                <a:sym typeface="+mn-ea"/>
              </a:rPr>
              <a:t> noise in the room and he needs peace.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much too</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too many</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too much</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17600" y="147447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78865" y="700405"/>
            <a:ext cx="10184765" cy="522097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7</a:t>
            </a:r>
            <a:r>
              <a:rPr sz="3600" b="1" dirty="0" smtClean="0">
                <a:latin typeface="Times New Roman" panose="02020603050405020304" charset="0"/>
                <a:ea typeface="宋体" panose="02010600030101010101" pitchFamily="2" charset="-122"/>
                <a:cs typeface="Times New Roman" panose="02020603050405020304" charset="0"/>
                <a:sym typeface="+mn-ea"/>
              </a:rPr>
              <a:t>. It’s of great importance to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r>
              <a:rPr sz="3600" b="1" dirty="0" smtClean="0">
                <a:latin typeface="Times New Roman" panose="02020603050405020304" charset="0"/>
                <a:ea typeface="宋体" panose="02010600030101010101" pitchFamily="2" charset="-122"/>
                <a:cs typeface="Times New Roman" panose="02020603050405020304" charset="0"/>
                <a:sym typeface="+mn-ea"/>
              </a:rPr>
              <a:t> giant pandas’ biology,  behavior and reproduction(生殖) before feeding them.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know about</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talk about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worry about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65555" y="113982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3615" y="1271905"/>
            <a:ext cx="10184765" cy="3169285"/>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8</a:t>
            </a:r>
            <a:r>
              <a:rPr sz="3600" b="1" dirty="0" smtClean="0">
                <a:latin typeface="Times New Roman" panose="02020603050405020304" charset="0"/>
                <a:ea typeface="宋体" panose="02010600030101010101" pitchFamily="2" charset="-122"/>
                <a:cs typeface="Times New Roman" panose="02020603050405020304" charset="0"/>
                <a:sym typeface="+mn-ea"/>
              </a:rPr>
              <a:t>. If you go to an American family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the first time,  you’d better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there earlier.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for; get to</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 get</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for; arrive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70305" y="171132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271905"/>
            <a:ext cx="10184765" cy="3169285"/>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9</a:t>
            </a:r>
            <a:r>
              <a:rPr sz="3600" b="1" dirty="0" smtClean="0">
                <a:latin typeface="Times New Roman" panose="02020603050405020304" charset="0"/>
                <a:ea typeface="宋体" panose="02010600030101010101" pitchFamily="2" charset="-122"/>
                <a:cs typeface="Times New Roman" panose="02020603050405020304" charset="0"/>
                <a:sym typeface="+mn-ea"/>
              </a:rPr>
              <a:t>. My mom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the meat into small pieces to make dumplings.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build up</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cut out</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cut up</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06805" y="171132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0425" y="1364615"/>
            <a:ext cx="10245090" cy="316928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10</a:t>
            </a:r>
            <a:r>
              <a:rPr sz="3600" b="1" dirty="0" smtClean="0">
                <a:latin typeface="Times New Roman" panose="02020603050405020304" charset="0"/>
                <a:ea typeface="宋体" panose="02010600030101010101" pitchFamily="2" charset="-122"/>
                <a:cs typeface="Times New Roman" panose="02020603050405020304" charset="0"/>
                <a:sym typeface="+mn-ea"/>
              </a:rPr>
              <a:t>. —How should we drink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r>
              <a:rPr sz="3600" b="1" dirty="0" smtClean="0">
                <a:latin typeface="Times New Roman" panose="02020603050405020304" charset="0"/>
                <a:ea typeface="宋体" panose="02010600030101010101" pitchFamily="2" charset="-122"/>
                <a:cs typeface="Times New Roman" panose="02020603050405020304" charset="0"/>
                <a:sym typeface="+mn-ea"/>
              </a:rPr>
              <a:t> others when there are lots of people at dinner?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—In China,  we should start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the old.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for; with</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to; with</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to; 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052195" y="157670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857694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838136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一、根据语境、 音标或所给单词的提示完成句子， 每空一词。</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68985" y="1042670"/>
            <a:ext cx="10812145" cy="4707890"/>
          </a:xfrm>
          <a:prstGeom prst="rect">
            <a:avLst/>
          </a:prstGeom>
          <a:noFill/>
        </p:spPr>
        <p:txBody>
          <a:bodyPr wrap="square" rtlCol="0">
            <a:spAutoFit/>
          </a:bodyPr>
          <a:p>
            <a:pPr fontAlgn="auto">
              <a:lnSpc>
                <a:spcPts val="6000"/>
              </a:lnSpc>
            </a:pPr>
            <a:r>
              <a:rPr lang="zh-CN" sz="3600" b="1">
                <a:latin typeface="Times New Roman" panose="02020603050405020304" charset="0"/>
                <a:ea typeface="宋体" panose="02010600030101010101" pitchFamily="2" charset="-122"/>
                <a:cs typeface="Times New Roman" panose="02020603050405020304" charset="0"/>
              </a:rPr>
              <a:t>1. </a:t>
            </a:r>
            <a:r>
              <a:rPr sz="3600" b="1">
                <a:latin typeface="Times New Roman" panose="02020603050405020304" charset="0"/>
                <a:ea typeface="宋体" panose="02010600030101010101" pitchFamily="2" charset="-122"/>
                <a:cs typeface="Times New Roman" panose="02020603050405020304" charset="0"/>
              </a:rPr>
              <a:t>It’s unhealthy to eat too much </a:t>
            </a:r>
            <a:r>
              <a:rPr lang="en-US" sz="3600" b="1">
                <a:latin typeface="Times New Roman" panose="02020603050405020304" charset="0"/>
                <a:ea typeface="宋体" panose="02010600030101010101" pitchFamily="2" charset="-122"/>
                <a:cs typeface="Times New Roman" panose="02020603050405020304" charset="0"/>
              </a:rPr>
              <a:t>_______</a:t>
            </a:r>
            <a:r>
              <a:rPr sz="3600" b="1">
                <a:latin typeface="Times New Roman" panose="02020603050405020304" charset="0"/>
                <a:ea typeface="宋体" panose="02010600030101010101" pitchFamily="2" charset="-122"/>
                <a:cs typeface="Times New Roman" panose="02020603050405020304" charset="0"/>
              </a:rPr>
              <a:t> food like hamburgers or potato chips. </a:t>
            </a:r>
            <a:endParaRPr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sz="3600" b="1">
                <a:latin typeface="Times New Roman" panose="02020603050405020304" charset="0"/>
                <a:ea typeface="宋体" panose="02010600030101010101" pitchFamily="2" charset="-122"/>
                <a:cs typeface="Times New Roman" panose="02020603050405020304" charset="0"/>
              </a:rPr>
              <a:t>2. What I really want is to live </a:t>
            </a:r>
            <a:r>
              <a:rPr lang="en-US" sz="3600" b="1">
                <a:latin typeface="Times New Roman" panose="02020603050405020304" charset="0"/>
                <a:ea typeface="宋体" panose="02010600030101010101" pitchFamily="2" charset="-122"/>
                <a:cs typeface="Times New Roman" panose="02020603050405020304" charset="0"/>
              </a:rPr>
              <a:t>_</a:t>
            </a:r>
            <a:r>
              <a:rPr lang="en-US" sz="3600" b="1">
                <a:latin typeface="Times New Roman" panose="02020603050405020304" charset="0"/>
                <a:ea typeface="宋体" panose="02010600030101010101" pitchFamily="2" charset="-122"/>
                <a:cs typeface="Times New Roman" panose="02020603050405020304" charset="0"/>
                <a:sym typeface="+mn-ea"/>
              </a:rPr>
              <a:t>___</a:t>
            </a:r>
            <a:r>
              <a:rPr lang="en-US" sz="3600" b="1">
                <a:latin typeface="Times New Roman" panose="02020603050405020304" charset="0"/>
                <a:ea typeface="宋体" panose="02010600030101010101" pitchFamily="2" charset="-122"/>
                <a:cs typeface="Times New Roman" panose="02020603050405020304" charset="0"/>
              </a:rPr>
              <a:t>_____</a:t>
            </a:r>
            <a:r>
              <a:rPr sz="3600" b="1">
                <a:latin typeface="Times New Roman" panose="02020603050405020304" charset="0"/>
                <a:ea typeface="宋体" panose="02010600030101010101" pitchFamily="2" charset="-122"/>
                <a:cs typeface="Times New Roman" panose="02020603050405020304" charset="0"/>
              </a:rPr>
              <a:t> (health) for as long as possible. </a:t>
            </a:r>
            <a:endParaRPr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sz="3600" b="1">
                <a:latin typeface="Times New Roman" panose="02020603050405020304" charset="0"/>
                <a:ea typeface="宋体" panose="02010600030101010101" pitchFamily="2" charset="-122"/>
                <a:cs typeface="Times New Roman" panose="02020603050405020304" charset="0"/>
              </a:rPr>
              <a:t>3. The poor beggar(乞丐) was so hungry that he ate four </a:t>
            </a:r>
            <a:r>
              <a:rPr lang="en-US" sz="3600" b="1">
                <a:latin typeface="Times New Roman" panose="02020603050405020304" charset="0"/>
                <a:ea typeface="宋体" panose="02010600030101010101" pitchFamily="2" charset="-122"/>
                <a:cs typeface="Times New Roman" panose="02020603050405020304" charset="0"/>
              </a:rPr>
              <a:t>________</a:t>
            </a:r>
            <a:r>
              <a:rPr sz="3600" b="1">
                <a:latin typeface="Times New Roman" panose="02020603050405020304" charset="0"/>
                <a:ea typeface="宋体" panose="02010600030101010101" pitchFamily="2" charset="-122"/>
                <a:cs typeface="Times New Roman" panose="02020603050405020304" charset="0"/>
              </a:rPr>
              <a:t> (bowl) of rice.</a:t>
            </a:r>
            <a:endParaRPr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7527290" y="1232535"/>
            <a:ext cx="150114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junk</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6859270" y="2766060"/>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healthily</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2017395" y="5073650"/>
            <a:ext cx="163639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bowls</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960620" y="3812540"/>
            <a:ext cx="2271395"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1. for,  on</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五、看图写话。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417955" y="4592320"/>
            <a:ext cx="9613900" cy="1501775"/>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girl makes/made dumplings for her mother on Mother’s Day.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587875" y="1012190"/>
            <a:ext cx="2790825" cy="280035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20590" y="3946525"/>
            <a:ext cx="3056890" cy="924560"/>
          </a:xfrm>
          <a:prstGeom prst="rect">
            <a:avLst/>
          </a:prstGeom>
          <a:noFill/>
        </p:spPr>
        <p:txBody>
          <a:bodyPr wrap="square" rtlCol="0">
            <a:spAutoFit/>
          </a:bodyPr>
          <a:p>
            <a:pPr indent="0" fontAlgn="auto">
              <a:lnSpc>
                <a:spcPts val="6500"/>
              </a:lnSpc>
              <a:buNone/>
            </a:pPr>
            <a:r>
              <a:rPr lang="en-US" sz="3600" b="1">
                <a:latin typeface="Times New Roman" panose="02020603050405020304" charset="0"/>
                <a:ea typeface="宋体" panose="02010600030101010101" pitchFamily="2" charset="-122"/>
                <a:cs typeface="Times New Roman" panose="02020603050405020304" charset="0"/>
                <a:sym typeface="+mn-ea"/>
              </a:rPr>
              <a:t>2</a:t>
            </a:r>
            <a:r>
              <a:rPr sz="3600" b="1">
                <a:latin typeface="Times New Roman" panose="02020603050405020304" charset="0"/>
                <a:ea typeface="宋体" panose="02010600030101010101" pitchFamily="2" charset="-122"/>
                <a:cs typeface="Times New Roman" panose="02020603050405020304" charset="0"/>
                <a:sym typeface="+mn-ea"/>
              </a:rPr>
              <a:t>. add … to</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58900" y="4871085"/>
            <a:ext cx="978090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girl/She added/adds some salt to the soup.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491355" y="1108075"/>
            <a:ext cx="2838450" cy="283845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980305" y="3944620"/>
            <a:ext cx="3036570" cy="924560"/>
          </a:xfrm>
          <a:prstGeom prst="rect">
            <a:avLst/>
          </a:prstGeom>
          <a:noFill/>
        </p:spPr>
        <p:txBody>
          <a:bodyPr wrap="square" rtlCol="0">
            <a:spAutoFit/>
          </a:bodyPr>
          <a:p>
            <a:pPr indent="0" fontAlgn="auto">
              <a:lnSpc>
                <a:spcPts val="6500"/>
              </a:lnSpc>
              <a:buNone/>
            </a:pPr>
            <a:r>
              <a:rPr lang="en-US" sz="3600" b="1">
                <a:latin typeface="Times New Roman" panose="02020603050405020304" charset="0"/>
                <a:ea typeface="宋体" panose="02010600030101010101" pitchFamily="2" charset="-122"/>
                <a:cs typeface="Times New Roman" panose="02020603050405020304" charset="0"/>
                <a:sym typeface="+mn-ea"/>
              </a:rPr>
              <a:t>3</a:t>
            </a:r>
            <a:r>
              <a:rPr sz="3600" b="1">
                <a:latin typeface="Times New Roman" panose="02020603050405020304" charset="0"/>
                <a:ea typeface="宋体" panose="02010600030101010101" pitchFamily="2" charset="-122"/>
                <a:cs typeface="Times New Roman" panose="02020603050405020304" charset="0"/>
                <a:sym typeface="+mn-ea"/>
              </a:rPr>
              <a:t>. impolite</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0480" y="4869180"/>
            <a:ext cx="959167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It’s impolite to point at others with chopsticks.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681220" y="1077595"/>
            <a:ext cx="2828925" cy="286702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695825" y="3939540"/>
            <a:ext cx="3138805"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4. cut</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into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760855" y="4805045"/>
            <a:ext cx="867029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girl/She cut the cake into (five) pieces.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422140" y="1139190"/>
            <a:ext cx="2790825" cy="280035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81070" y="3811905"/>
            <a:ext cx="5782945"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5. after dinner,  yesterday</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09675" y="4687570"/>
            <a:ext cx="9772650" cy="1501775"/>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girl/She washed/did the dishes after dinner yesterday.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671695" y="998855"/>
            <a:ext cx="2847975" cy="282892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44855" y="1034415"/>
            <a:ext cx="10753090" cy="4579620"/>
          </a:xfrm>
          <a:prstGeom prst="rect">
            <a:avLst/>
          </a:prstGeom>
          <a:noFill/>
        </p:spPr>
        <p:txBody>
          <a:bodyPr wrap="square" rtlCol="0">
            <a:spAutoFit/>
          </a:bodyPr>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1. 你想知道你们班谁跳得最高，可以这样问同桌：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Who </a:t>
            </a: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a:t>
            </a:r>
            <a:r>
              <a:rPr sz="3600" b="1">
                <a:latin typeface="Times New Roman" panose="02020603050405020304" charset="0"/>
                <a:ea typeface="宋体" panose="02010600030101010101" pitchFamily="2" charset="-122"/>
                <a:cs typeface="Times New Roman" panose="02020603050405020304" charset="0"/>
                <a:sym typeface="+mn-ea"/>
              </a:rPr>
              <a:t>?</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2. 你想知道对方最喜欢的蔬菜是什么，可以这样问：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What’s </a:t>
            </a: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______________________________________</a:t>
            </a:r>
            <a:r>
              <a:rPr sz="3600" b="1">
                <a:latin typeface="Times New Roman" panose="02020603050405020304" charset="0"/>
                <a:ea typeface="宋体" panose="02010600030101010101" pitchFamily="2" charset="-122"/>
                <a:cs typeface="Times New Roman" panose="02020603050405020304" charset="0"/>
                <a:sym typeface="+mn-ea"/>
              </a:rPr>
              <a:t>?</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3. 你想知道如何制作飞机模型，可以这样向哥哥请教：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Could you please tell me </a:t>
            </a:r>
            <a:r>
              <a:rPr lang="en-US" sz="3600" b="1">
                <a:latin typeface="Times New Roman" panose="02020603050405020304" charset="0"/>
                <a:ea typeface="宋体" panose="02010600030101010101" pitchFamily="2" charset="-122"/>
                <a:cs typeface="Times New Roman" panose="02020603050405020304" charset="0"/>
                <a:sym typeface="+mn-ea"/>
              </a:rPr>
              <a:t>______________________</a:t>
            </a:r>
            <a:r>
              <a:rPr lang="en-US" sz="3600" b="1">
                <a:latin typeface="Times New Roman" panose="02020603050405020304" charset="0"/>
                <a:ea typeface="宋体" panose="02010600030101010101" pitchFamily="2" charset="-122"/>
                <a:cs typeface="Times New Roman" panose="02020603050405020304" charset="0"/>
                <a:sym typeface="+mn-ea"/>
              </a:rPr>
              <a:t>__</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_____________________________________________?</a:t>
            </a:r>
            <a:endParaRPr lang="en-US"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六、</a:t>
            </a:r>
            <a:r>
              <a:rPr lang="zh-CN" altLang="en-US" sz="2400" b="1" dirty="0">
                <a:solidFill>
                  <a:schemeClr val="bg2"/>
                </a:solidFill>
                <a:latin typeface="微软雅黑" panose="020B0503020204020204" pitchFamily="34" charset="-122"/>
                <a:ea typeface="微软雅黑" panose="020B0503020204020204" pitchFamily="34" charset="-122"/>
              </a:rPr>
              <a:t>情景交际。</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915160" y="1670050"/>
            <a:ext cx="6447790" cy="732155"/>
          </a:xfrm>
          <a:prstGeom prst="rect">
            <a:avLst/>
          </a:prstGeom>
          <a:noFill/>
        </p:spPr>
        <p:txBody>
          <a:bodyPr wrap="square" rtlCol="0">
            <a:spAutoFit/>
          </a:bodyPr>
          <a:p>
            <a:pPr fontAlgn="auto">
              <a:lnSpc>
                <a:spcPts val="5000"/>
              </a:lnSpc>
            </a:pPr>
            <a:r>
              <a:rPr sz="3600" b="1">
                <a:solidFill>
                  <a:srgbClr val="FF0000"/>
                </a:solidFill>
                <a:latin typeface="Times New Roman" panose="02020603050405020304" charset="0"/>
                <a:cs typeface="Times New Roman" panose="02020603050405020304" charset="0"/>
              </a:rPr>
              <a:t>jumped the highest in our class</a:t>
            </a:r>
            <a:endParaRPr sz="3600" b="1">
              <a:solidFill>
                <a:srgbClr val="FF0000"/>
              </a:solidFill>
              <a:latin typeface="Times New Roman" panose="02020603050405020304" charset="0"/>
              <a:cs typeface="Times New Roman" panose="02020603050405020304" charset="0"/>
            </a:endParaRPr>
          </a:p>
        </p:txBody>
      </p:sp>
      <p:sp>
        <p:nvSpPr>
          <p:cNvPr id="4" name="文本框 3"/>
          <p:cNvSpPr txBox="1"/>
          <p:nvPr/>
        </p:nvSpPr>
        <p:spPr>
          <a:xfrm>
            <a:off x="2463800" y="2958465"/>
            <a:ext cx="4805045" cy="732155"/>
          </a:xfrm>
          <a:prstGeom prst="rect">
            <a:avLst/>
          </a:prstGeom>
          <a:noFill/>
        </p:spPr>
        <p:txBody>
          <a:bodyPr wrap="square" rtlCol="0">
            <a:spAutoFit/>
          </a:bodyPr>
          <a:p>
            <a:pPr fontAlgn="auto">
              <a:lnSpc>
                <a:spcPts val="5000"/>
              </a:lnSpc>
            </a:pPr>
            <a:r>
              <a:rPr sz="3600" b="1">
                <a:solidFill>
                  <a:srgbClr val="FF0000"/>
                </a:solidFill>
                <a:latin typeface="Times New Roman" panose="02020603050405020304" charset="0"/>
                <a:cs typeface="Times New Roman" panose="02020603050405020304" charset="0"/>
              </a:rPr>
              <a:t>your favorite vegetable</a:t>
            </a:r>
            <a:endParaRPr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760730" y="4229100"/>
            <a:ext cx="10582910" cy="1373505"/>
          </a:xfrm>
          <a:prstGeom prst="rect">
            <a:avLst/>
          </a:prstGeom>
          <a:noFill/>
        </p:spPr>
        <p:txBody>
          <a:bodyPr wrap="square" rtlCol="0">
            <a:spAutoFit/>
          </a:bodyPr>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how to make a model plane/ how I can make a model plane</a:t>
            </a:r>
            <a:endParaRPr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14705" y="967740"/>
            <a:ext cx="10717530" cy="4707890"/>
          </a:xfrm>
          <a:prstGeom prst="rect">
            <a:avLst/>
          </a:prstGeom>
          <a:noFill/>
        </p:spPr>
        <p:txBody>
          <a:bodyPr wrap="square" rtlCol="0">
            <a:spAutoFit/>
          </a:bodyPr>
          <a:p>
            <a:pPr indent="0" fontAlgn="auto">
              <a:lnSpc>
                <a:spcPts val="6000"/>
              </a:lnSpc>
              <a:buNone/>
            </a:pPr>
            <a:r>
              <a:rPr sz="3600" b="1">
                <a:latin typeface="Times New Roman" panose="02020603050405020304" charset="0"/>
                <a:ea typeface="宋体" panose="02010600030101010101" pitchFamily="2" charset="-122"/>
                <a:cs typeface="Times New Roman" panose="02020603050405020304" charset="0"/>
                <a:sym typeface="+mn-ea"/>
              </a:rPr>
              <a:t>4. 同桌经常吃垃圾食品，这不利于身体健康， 你可以这样劝他：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60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a:t>
            </a:r>
            <a:r>
              <a:rPr lang="en-US" sz="3600" b="1">
                <a:latin typeface="Times New Roman" panose="02020603050405020304" charset="0"/>
                <a:ea typeface="宋体" panose="02010600030101010101" pitchFamily="2" charset="-122"/>
                <a:cs typeface="Times New Roman" panose="02020603050405020304" charset="0"/>
                <a:sym typeface="+mn-ea"/>
              </a:rPr>
              <a:t>____</a:t>
            </a:r>
            <a:r>
              <a:rPr lang="en-US" sz="3600" b="1">
                <a:latin typeface="Times New Roman" panose="02020603050405020304" charset="0"/>
                <a:ea typeface="宋体" panose="02010600030101010101" pitchFamily="2" charset="-122"/>
                <a:cs typeface="Times New Roman" panose="02020603050405020304" charset="0"/>
                <a:sym typeface="+mn-ea"/>
              </a:rPr>
              <a:t>_______________</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60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a:t>
            </a:r>
            <a:r>
              <a:rPr lang="en-US" sz="3600" b="1">
                <a:latin typeface="Times New Roman" panose="02020603050405020304" charset="0"/>
                <a:ea typeface="宋体" panose="02010600030101010101" pitchFamily="2" charset="-122"/>
                <a:cs typeface="Times New Roman" panose="02020603050405020304" charset="0"/>
                <a:sym typeface="+mn-ea"/>
              </a:rPr>
              <a:t>______</a:t>
            </a:r>
            <a:r>
              <a:rPr lang="en-US" sz="3600" b="1">
                <a:latin typeface="Times New Roman" panose="02020603050405020304" charset="0"/>
                <a:ea typeface="宋体" panose="02010600030101010101" pitchFamily="2" charset="-122"/>
                <a:cs typeface="Times New Roman" panose="02020603050405020304" charset="0"/>
                <a:sym typeface="+mn-ea"/>
              </a:rPr>
              <a:t>__________.</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6000"/>
              </a:lnSpc>
              <a:buNone/>
            </a:pPr>
            <a:r>
              <a:rPr sz="3600" b="1">
                <a:latin typeface="Times New Roman" panose="02020603050405020304" charset="0"/>
                <a:ea typeface="宋体" panose="02010600030101010101" pitchFamily="2" charset="-122"/>
                <a:cs typeface="Times New Roman" panose="02020603050405020304" charset="0"/>
                <a:sym typeface="+mn-ea"/>
              </a:rPr>
              <a:t>5. 屋外很吵，你想让妹妹关门，可以这样说：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6000"/>
              </a:lnSpc>
              <a:buNone/>
            </a:pPr>
            <a:r>
              <a:rPr sz="3600" b="1">
                <a:latin typeface="Times New Roman" panose="02020603050405020304" charset="0"/>
                <a:ea typeface="宋体" panose="02010600030101010101" pitchFamily="2" charset="-122"/>
                <a:cs typeface="Times New Roman" panose="02020603050405020304" charset="0"/>
                <a:sym typeface="+mn-ea"/>
              </a:rPr>
              <a:t>Would you mind </a:t>
            </a: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a:t>
            </a:r>
            <a:r>
              <a:rPr sz="3600" b="1">
                <a:latin typeface="Times New Roman" panose="02020603050405020304" charset="0"/>
                <a:ea typeface="宋体" panose="02010600030101010101" pitchFamily="2" charset="-122"/>
                <a:cs typeface="Times New Roman" panose="02020603050405020304" charset="0"/>
                <a:sym typeface="+mn-ea"/>
              </a:rPr>
              <a:t>?</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六、</a:t>
            </a:r>
            <a:r>
              <a:rPr lang="zh-CN" altLang="en-US" sz="2400" b="1" dirty="0">
                <a:solidFill>
                  <a:schemeClr val="bg2"/>
                </a:solidFill>
                <a:latin typeface="微软雅黑" panose="020B0503020204020204" pitchFamily="34" charset="-122"/>
                <a:ea typeface="微软雅黑" panose="020B0503020204020204" pitchFamily="34" charset="-122"/>
              </a:rPr>
              <a:t>情景交际。</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39800" y="2506345"/>
            <a:ext cx="9955530" cy="163004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You shouldn’t/Don’t eat too much junk food/</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Eating too much junk food is bad for your health </a:t>
            </a:r>
            <a:endParaRPr sz="3600" b="1">
              <a:solidFill>
                <a:srgbClr val="FF0000"/>
              </a:solidFill>
              <a:latin typeface="Times New Roman" panose="02020603050405020304" charset="0"/>
              <a:cs typeface="Times New Roman" panose="02020603050405020304" charset="0"/>
            </a:endParaRPr>
          </a:p>
        </p:txBody>
      </p:sp>
      <p:sp>
        <p:nvSpPr>
          <p:cNvPr id="4" name="文本框 3"/>
          <p:cNvSpPr txBox="1"/>
          <p:nvPr/>
        </p:nvSpPr>
        <p:spPr>
          <a:xfrm>
            <a:off x="4360545" y="4783455"/>
            <a:ext cx="3435350"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closing the door</a:t>
            </a:r>
            <a:endParaRPr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81380" y="1196340"/>
            <a:ext cx="10363200" cy="3297555"/>
          </a:xfrm>
          <a:prstGeom prst="rect">
            <a:avLst/>
          </a:prstGeom>
          <a:noFill/>
        </p:spPr>
        <p:txBody>
          <a:bodyPr wrap="square" rtlCol="0">
            <a:spAutoFit/>
          </a:bodyPr>
          <a:p>
            <a:pPr indent="812800" algn="just" fontAlgn="auto">
              <a:lnSpc>
                <a:spcPts val="5000"/>
              </a:lnSpc>
              <a:buNone/>
              <a:extLst>
                <a:ext uri="{35155182-B16C-46BC-9424-99874614C6A1}">
                  <wpsdc:indentchars xmlns:wpsdc="http://www.wps.cn/officeDocument/2017/drawingmlCustomData" val="200" checksum="3877492575"/>
                </a:ext>
              </a:extLst>
            </a:pPr>
            <a:r>
              <a:rPr sz="3200" b="1" u="sng">
                <a:latin typeface="Times New Roman" panose="02020603050405020304" charset="0"/>
                <a:ea typeface="宋体" panose="02010600030101010101" pitchFamily="2" charset="-122"/>
                <a:cs typeface="Times New Roman" panose="02020603050405020304" charset="0"/>
                <a:sym typeface="+mn-ea"/>
              </a:rPr>
              <a:t>1</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restaurant in India is encouraging(鼓励) people to put their leftover(吃剩的) food in a fridge outside for the </a:t>
            </a:r>
            <a:r>
              <a:rPr sz="3200" b="1" u="sng">
                <a:latin typeface="Times New Roman" panose="02020603050405020304" charset="0"/>
                <a:ea typeface="宋体" panose="02010600030101010101" pitchFamily="2" charset="-122"/>
                <a:cs typeface="Times New Roman" panose="02020603050405020304" charset="0"/>
                <a:sym typeface="+mn-ea"/>
              </a:rPr>
              <a:t>2</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a:t>
            </a:r>
            <a:r>
              <a:rPr sz="3200">
                <a:latin typeface="Times New Roman" panose="02020603050405020304" charset="0"/>
                <a:cs typeface="Times New Roman" panose="02020603050405020304" charset="0"/>
                <a:sym typeface="+mn-ea"/>
              </a:rPr>
              <a:t>'</a:t>
            </a:r>
            <a:r>
              <a:rPr sz="3200" b="1">
                <a:latin typeface="Times New Roman" panose="02020603050405020304" charset="0"/>
                <a:ea typeface="宋体" panose="02010600030101010101" pitchFamily="2" charset="-122"/>
                <a:cs typeface="Times New Roman" panose="02020603050405020304" charset="0"/>
                <a:sym typeface="+mn-ea"/>
              </a:rPr>
              <a:t>hʌŋɡri/ people to take. If people are in need of a meal,  they can take food from the fridge at any time. </a:t>
            </a:r>
            <a:endParaRPr sz="32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七</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238375" y="1341120"/>
            <a:ext cx="145923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A/One</a:t>
            </a:r>
            <a:endParaRPr lang="en-US" altLang="zh-CN" sz="32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3830955" y="2600960"/>
            <a:ext cx="17411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hungry</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2150" y="1053465"/>
            <a:ext cx="10761980" cy="4707890"/>
          </a:xfrm>
          <a:prstGeom prst="rect">
            <a:avLst/>
          </a:prstGeom>
          <a:noFill/>
        </p:spPr>
        <p:txBody>
          <a:bodyPr wrap="square" rtlCol="0">
            <a:spAutoFit/>
          </a:bodyPr>
          <a:p>
            <a:pPr indent="720090" algn="just" fontAlgn="auto">
              <a:lnSpc>
                <a:spcPts val="4500"/>
              </a:lnSpc>
              <a:buNone/>
            </a:pPr>
            <a:r>
              <a:rPr sz="3200" b="1">
                <a:latin typeface="Times New Roman" panose="02020603050405020304" charset="0"/>
                <a:ea typeface="宋体" panose="02010600030101010101" pitchFamily="2" charset="-122"/>
                <a:cs typeface="Times New Roman" panose="02020603050405020304" charset="0"/>
                <a:sym typeface="+mn-ea"/>
              </a:rPr>
              <a:t>The fridge is open 24 </a:t>
            </a:r>
            <a:r>
              <a:rPr sz="3200" b="1" u="sng">
                <a:latin typeface="Times New Roman" panose="02020603050405020304" charset="0"/>
                <a:ea typeface="宋体" panose="02010600030101010101" pitchFamily="2" charset="-122"/>
                <a:cs typeface="Times New Roman" panose="02020603050405020304" charset="0"/>
                <a:sym typeface="+mn-ea"/>
              </a:rPr>
              <a:t>3</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(hour) a day,  seven days a week and stays unlocked(未锁的). The </a:t>
            </a:r>
            <a:r>
              <a:rPr sz="3200" b="1" u="sng">
                <a:latin typeface="Times New Roman" panose="02020603050405020304" charset="0"/>
                <a:ea typeface="宋体" panose="02010600030101010101" pitchFamily="2" charset="-122"/>
                <a:cs typeface="Times New Roman" panose="02020603050405020304" charset="0"/>
                <a:sym typeface="+mn-ea"/>
              </a:rPr>
              <a:t>4</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(own) of the restaurant Pauline asks people to write the </a:t>
            </a:r>
            <a:r>
              <a:rPr sz="3200" b="1" u="sng">
                <a:latin typeface="Times New Roman" panose="02020603050405020304" charset="0"/>
                <a:ea typeface="宋体" panose="02010600030101010101" pitchFamily="2" charset="-122"/>
                <a:cs typeface="Times New Roman" panose="02020603050405020304" charset="0"/>
                <a:sym typeface="+mn-ea"/>
              </a:rPr>
              <a:t>5</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/deɪt/ they leave the food,  so people know how long it’s been there. But most food doesn’t stay in the fridge </a:t>
            </a:r>
            <a:r>
              <a:rPr sz="3200" b="1" u="sng">
                <a:latin typeface="Times New Roman" panose="02020603050405020304" charset="0"/>
                <a:ea typeface="宋体" panose="02010600030101010101" pitchFamily="2" charset="-122"/>
                <a:cs typeface="Times New Roman" panose="02020603050405020304" charset="0"/>
                <a:sym typeface="+mn-ea"/>
              </a:rPr>
              <a:t>6</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long and the food needs to be added often. Pauline herself adds around 75 to 80 portions(一份) of food every day from the restaurant  in the fridge. </a:t>
            </a:r>
            <a:endParaRPr sz="32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七</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595620" y="1148715"/>
            <a:ext cx="150431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hours</a:t>
            </a:r>
            <a:endParaRPr lang="en-US" altLang="zh-CN" sz="32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8371840" y="1713865"/>
            <a:ext cx="140335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owner</a:t>
            </a:r>
            <a:endParaRPr lang="en-US" altLang="zh-CN" sz="32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9323705" y="2297430"/>
            <a:ext cx="111252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date</a:t>
            </a:r>
            <a:endParaRPr lang="en-US" altLang="zh-CN" sz="3200" b="1">
              <a:solidFill>
                <a:srgbClr val="FF0000"/>
              </a:solidFill>
              <a:latin typeface="Times New Roman" panose="02020603050405020304" charset="0"/>
              <a:cs typeface="Times New Roman" panose="02020603050405020304" charset="0"/>
            </a:endParaRPr>
          </a:p>
        </p:txBody>
      </p:sp>
      <p:sp>
        <p:nvSpPr>
          <p:cNvPr id="8" name="文本框 7"/>
          <p:cNvSpPr txBox="1"/>
          <p:nvPr/>
        </p:nvSpPr>
        <p:spPr>
          <a:xfrm>
            <a:off x="8093710" y="3429635"/>
            <a:ext cx="9918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for</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54050" y="786130"/>
            <a:ext cx="10883900" cy="5285105"/>
          </a:xfrm>
          <a:prstGeom prst="rect">
            <a:avLst/>
          </a:prstGeom>
          <a:noFill/>
        </p:spPr>
        <p:txBody>
          <a:bodyPr wrap="square" rtlCol="0">
            <a:spAutoFit/>
          </a:bodyPr>
          <a:p>
            <a:pPr indent="812800" algn="just" fontAlgn="auto">
              <a:lnSpc>
                <a:spcPts val="45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The idea </a:t>
            </a:r>
            <a:r>
              <a:rPr sz="3200" b="1" u="sng">
                <a:latin typeface="Times New Roman" panose="02020603050405020304" charset="0"/>
                <a:ea typeface="宋体" panose="02010600030101010101" pitchFamily="2" charset="-122"/>
                <a:cs typeface="Times New Roman" panose="02020603050405020304" charset="0"/>
                <a:sym typeface="+mn-ea"/>
              </a:rPr>
              <a:t>7</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/keɪm/ to Pauline one night when she saw a lady looking for food in a trash can(垃圾桶). She was especially sad because that night,  her restaurant </a:t>
            </a:r>
            <a:r>
              <a:rPr sz="3200" b="1" u="sng">
                <a:latin typeface="Times New Roman" panose="02020603050405020304" charset="0"/>
                <a:ea typeface="宋体" panose="02010600030101010101" pitchFamily="2" charset="-122"/>
                <a:cs typeface="Times New Roman" panose="02020603050405020304" charset="0"/>
                <a:sym typeface="+mn-ea"/>
              </a:rPr>
              <a:t>8</a:t>
            </a:r>
            <a:r>
              <a:rPr lang="en-US" sz="3200" b="1" u="sng">
                <a:latin typeface="Times New Roman" panose="02020603050405020304" charset="0"/>
                <a:ea typeface="宋体" panose="02010600030101010101" pitchFamily="2" charset="-122"/>
                <a:cs typeface="Times New Roman" panose="02020603050405020304" charset="0"/>
                <a:sym typeface="+mn-ea"/>
              </a:rPr>
              <a:t>                </a:t>
            </a:r>
            <a:r>
              <a:rPr lang="en-US" sz="3200" b="1" u="sng">
                <a:noFill/>
                <a:latin typeface="Times New Roman" panose="02020603050405020304" charset="0"/>
                <a:ea typeface="宋体" panose="02010600030101010101" pitchFamily="2" charset="-122"/>
                <a:cs typeface="Times New Roman" panose="02020603050405020304" charset="0"/>
                <a:sym typeface="+mn-ea"/>
              </a:rPr>
              <a:t>.</a:t>
            </a:r>
            <a:r>
              <a:rPr sz="3200" b="1">
                <a:latin typeface="Times New Roman" panose="02020603050405020304" charset="0"/>
                <a:ea typeface="宋体" panose="02010600030101010101" pitchFamily="2" charset="-122"/>
                <a:cs typeface="Times New Roman" panose="02020603050405020304" charset="0"/>
                <a:sym typeface="+mn-ea"/>
              </a:rPr>
              <a:t> (make) lots of food that they could have easily given the woman,  instead of her looking for it. Since then,  Pauline has decided to make a change,  </a:t>
            </a:r>
            <a:r>
              <a:rPr sz="3200" b="1" u="sng">
                <a:latin typeface="Times New Roman" panose="02020603050405020304" charset="0"/>
                <a:ea typeface="宋体" panose="02010600030101010101" pitchFamily="2" charset="-122"/>
                <a:cs typeface="Times New Roman" panose="02020603050405020304" charset="0"/>
                <a:sym typeface="+mn-ea"/>
              </a:rPr>
              <a:t>9</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wasting(浪费) no food is what Pauline is doing now.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5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By doing this,  Pauline has helped thousands of people. And she will keep </a:t>
            </a:r>
            <a:r>
              <a:rPr sz="3200" b="1" u="sng">
                <a:latin typeface="Times New Roman" panose="02020603050405020304" charset="0"/>
                <a:ea typeface="宋体" panose="02010600030101010101" pitchFamily="2" charset="-122"/>
                <a:cs typeface="Times New Roman" panose="02020603050405020304" charset="0"/>
                <a:sym typeface="+mn-ea"/>
              </a:rPr>
              <a:t>10</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(help) more if they need. </a:t>
            </a:r>
            <a:endParaRPr sz="32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七</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489960" y="882650"/>
            <a:ext cx="113728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came</a:t>
            </a:r>
            <a:endParaRPr lang="en-US" altLang="zh-CN" sz="32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9863455" y="2018030"/>
            <a:ext cx="124206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made</a:t>
            </a:r>
            <a:endParaRPr lang="en-US" altLang="zh-CN" sz="32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5777230" y="3731895"/>
            <a:ext cx="17411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and/so</a:t>
            </a:r>
            <a:endParaRPr lang="en-US" altLang="zh-CN" sz="3200" b="1">
              <a:solidFill>
                <a:srgbClr val="FF0000"/>
              </a:solidFill>
              <a:latin typeface="Times New Roman" panose="02020603050405020304" charset="0"/>
              <a:cs typeface="Times New Roman" panose="02020603050405020304" charset="0"/>
            </a:endParaRPr>
          </a:p>
        </p:txBody>
      </p:sp>
      <p:sp>
        <p:nvSpPr>
          <p:cNvPr id="8" name="文本框 7"/>
          <p:cNvSpPr txBox="1"/>
          <p:nvPr/>
        </p:nvSpPr>
        <p:spPr>
          <a:xfrm>
            <a:off x="4360545" y="5445760"/>
            <a:ext cx="177292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helping</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857694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838136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一、根据语境、 音标或所给单词的提示完成句子， 每空一词。</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40105" y="1132840"/>
            <a:ext cx="10829925" cy="3938270"/>
          </a:xfrm>
          <a:prstGeom prst="rect">
            <a:avLst/>
          </a:prstGeom>
          <a:noFill/>
        </p:spPr>
        <p:txBody>
          <a:bodyPr wrap="square" rtlCol="0">
            <a:spAutoFit/>
          </a:bodyPr>
          <a:p>
            <a:pPr fontAlgn="auto">
              <a:lnSpc>
                <a:spcPts val="6000"/>
              </a:lnSpc>
            </a:pPr>
            <a:r>
              <a:rPr sz="3600" b="1">
                <a:latin typeface="Times New Roman" panose="02020603050405020304" charset="0"/>
                <a:ea typeface="宋体" panose="02010600030101010101" pitchFamily="2" charset="-122"/>
                <a:cs typeface="Times New Roman" panose="02020603050405020304" charset="0"/>
              </a:rPr>
              <a:t>4. When family members dine together,  they should use serving(分菜用的) </a:t>
            </a:r>
            <a:r>
              <a:rPr lang="en-US" sz="3600" b="1">
                <a:latin typeface="Times New Roman" panose="02020603050405020304" charset="0"/>
                <a:ea typeface="宋体" panose="02010600030101010101" pitchFamily="2" charset="-122"/>
                <a:cs typeface="Times New Roman" panose="02020603050405020304" charset="0"/>
              </a:rPr>
              <a:t>___</a:t>
            </a:r>
            <a:r>
              <a:rPr lang="en-US" sz="3600" b="1">
                <a:latin typeface="Times New Roman" panose="02020603050405020304" charset="0"/>
                <a:ea typeface="宋体" panose="02010600030101010101" pitchFamily="2" charset="-122"/>
                <a:cs typeface="Times New Roman" panose="02020603050405020304" charset="0"/>
                <a:sym typeface="+mn-ea"/>
              </a:rPr>
              <a:t>______</a:t>
            </a:r>
            <a:r>
              <a:rPr lang="en-US" sz="3600" b="1">
                <a:latin typeface="Times New Roman" panose="02020603050405020304" charset="0"/>
                <a:ea typeface="宋体" panose="02010600030101010101" pitchFamily="2" charset="-122"/>
                <a:cs typeface="Times New Roman" panose="02020603050405020304" charset="0"/>
              </a:rPr>
              <a:t>___</a:t>
            </a:r>
            <a:r>
              <a:rPr sz="3600" b="1">
                <a:latin typeface="Times New Roman" panose="02020603050405020304" charset="0"/>
                <a:ea typeface="宋体" panose="02010600030101010101" pitchFamily="2" charset="-122"/>
                <a:cs typeface="Times New Roman" panose="02020603050405020304" charset="0"/>
              </a:rPr>
              <a:t> /</a:t>
            </a:r>
            <a:r>
              <a:rPr sz="3600">
                <a:latin typeface="Times New Roman" panose="02020603050405020304" charset="0"/>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rPr>
              <a:t>tʃɒpstɪks/ and spoons.  </a:t>
            </a:r>
            <a:endParaRPr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sz="3600" b="1">
                <a:latin typeface="Times New Roman" panose="02020603050405020304" charset="0"/>
                <a:ea typeface="宋体" panose="02010600030101010101" pitchFamily="2" charset="-122"/>
                <a:cs typeface="Times New Roman" panose="02020603050405020304" charset="0"/>
              </a:rPr>
              <a:t>5. If you sound too busy on the phone,  the caller will think you are </a:t>
            </a:r>
            <a:r>
              <a:rPr lang="en-US" sz="3600" b="1">
                <a:latin typeface="Times New Roman" panose="02020603050405020304" charset="0"/>
                <a:ea typeface="宋体" panose="02010600030101010101" pitchFamily="2" charset="-122"/>
                <a:cs typeface="Times New Roman" panose="02020603050405020304" charset="0"/>
              </a:rPr>
              <a:t>_____</a:t>
            </a:r>
            <a:r>
              <a:rPr lang="en-US" sz="3600" b="1">
                <a:latin typeface="Times New Roman" panose="02020603050405020304" charset="0"/>
                <a:ea typeface="宋体" panose="02010600030101010101" pitchFamily="2" charset="-122"/>
                <a:cs typeface="Times New Roman" panose="02020603050405020304" charset="0"/>
                <a:sym typeface="+mn-ea"/>
              </a:rPr>
              <a:t>__</a:t>
            </a:r>
            <a:r>
              <a:rPr lang="en-US" sz="3600" b="1">
                <a:latin typeface="Times New Roman" panose="02020603050405020304" charset="0"/>
                <a:ea typeface="宋体" panose="02010600030101010101" pitchFamily="2" charset="-122"/>
                <a:cs typeface="Times New Roman" panose="02020603050405020304" charset="0"/>
              </a:rPr>
              <a:t>__</a:t>
            </a:r>
            <a:r>
              <a:rPr sz="3600" b="1">
                <a:latin typeface="Times New Roman" panose="02020603050405020304" charset="0"/>
                <a:ea typeface="宋体" panose="02010600030101010101" pitchFamily="2" charset="-122"/>
                <a:cs typeface="Times New Roman" panose="02020603050405020304" charset="0"/>
              </a:rPr>
              <a:t> (polite).  </a:t>
            </a:r>
            <a:endParaRPr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5650865" y="2065655"/>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chopsticks</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3827145" y="4368165"/>
            <a:ext cx="192595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impolite</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2150" y="979805"/>
            <a:ext cx="10807700" cy="4707890"/>
          </a:xfrm>
          <a:prstGeom prst="rect">
            <a:avLst/>
          </a:prstGeom>
          <a:noFill/>
        </p:spPr>
        <p:txBody>
          <a:bodyPr wrap="square" rtlCol="0">
            <a:spAutoFit/>
          </a:bodyPr>
          <a:p>
            <a:pPr indent="914400" algn="just" fontAlgn="auto">
              <a:lnSpc>
                <a:spcPts val="4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I always dream about returning to the past. As many people say,  childhood is the happiest and easiest time in one’s life.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Children show you their true feelings. They know better than adults(成年人) what a good thing is and what a bad thing is. In their world,  they show all their real thoughts. They forget easily what is not good. They may easily have different opinions from older people,  but they never understand what is to hate.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2150" y="868680"/>
            <a:ext cx="10807700" cy="5220970"/>
          </a:xfrm>
          <a:prstGeom prst="rect">
            <a:avLst/>
          </a:prstGeom>
          <a:noFill/>
        </p:spPr>
        <p:txBody>
          <a:bodyPr wrap="square" rtlCol="0">
            <a:spAutoFit/>
          </a:bodyPr>
          <a:p>
            <a:pPr indent="914400" algn="just" fontAlgn="auto">
              <a:lnSpc>
                <a:spcPts val="4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They enjoy making friends but they never think about making social communication(交流) net. Every child talks from his heart without evil(邪恶的) plans and never intrigues(耍阴谋) against each other. They enjoy playing in the open air and flying in their own world like birds. Things always happen beyond their expectations(期待). Kids laugh and cry easily when they meet  new things. They don’t do what other people like; they only do what they like in their own ways.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64870" y="1250950"/>
            <a:ext cx="10277475" cy="3169285"/>
          </a:xfrm>
          <a:prstGeom prst="rect">
            <a:avLst/>
          </a:prstGeom>
          <a:noFill/>
        </p:spPr>
        <p:txBody>
          <a:bodyPr wrap="square" rtlCol="0">
            <a:spAutoFit/>
          </a:bodyPr>
          <a:p>
            <a:pPr indent="914400" algn="just" fontAlgn="auto">
              <a:lnSpc>
                <a:spcPts val="4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I wish everyone would keep as </a:t>
            </a:r>
            <a:r>
              <a:rPr sz="3600" b="1" u="sng">
                <a:latin typeface="Times New Roman" panose="02020603050405020304" charset="0"/>
                <a:ea typeface="宋体" panose="02010600030101010101" pitchFamily="2" charset="-122"/>
                <a:cs typeface="Times New Roman" panose="02020603050405020304" charset="0"/>
                <a:sym typeface="+mn-ea"/>
              </a:rPr>
              <a:t>innocent</a:t>
            </a:r>
            <a:r>
              <a:rPr sz="3600" b="1">
                <a:latin typeface="Times New Roman" panose="02020603050405020304" charset="0"/>
                <a:ea typeface="宋体" panose="02010600030101010101" pitchFamily="2" charset="-122"/>
                <a:cs typeface="Times New Roman" panose="02020603050405020304" charset="0"/>
                <a:sym typeface="+mn-ea"/>
              </a:rPr>
              <a:t> and lovely as they were in their childhood. Then,  we can break down the walls between our hearts,  and the world would be a better place to live. That is to sa</a:t>
            </a:r>
            <a:r>
              <a:rPr lang="en-US" sz="3600" b="1">
                <a:latin typeface="Times New Roman" panose="02020603050405020304" charset="0"/>
                <a:ea typeface="宋体" panose="02010600030101010101" pitchFamily="2" charset="-122"/>
                <a:cs typeface="Times New Roman" panose="02020603050405020304" charset="0"/>
                <a:sym typeface="+mn-ea"/>
              </a:rPr>
              <a:t>y,</a:t>
            </a:r>
            <a:r>
              <a:rPr sz="3600" b="1">
                <a:latin typeface="Times New Roman" panose="02020603050405020304" charset="0"/>
                <a:ea typeface="宋体" panose="02010600030101010101" pitchFamily="2" charset="-122"/>
                <a:cs typeface="Times New Roman" panose="02020603050405020304" charset="0"/>
                <a:sym typeface="+mn-ea"/>
              </a:rPr>
              <a:t> only in children’s way can we make our life simpler,  more real and more enjoyable.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90550" y="937260"/>
            <a:ext cx="10325735" cy="4579620"/>
          </a:xfrm>
          <a:prstGeom prst="rect">
            <a:avLst/>
          </a:prstGeom>
          <a:noFill/>
        </p:spPr>
        <p:txBody>
          <a:bodyPr wrap="square" rtlCol="0">
            <a:spAutoFit/>
          </a:bodyPr>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)1. What does the writer think of childhood?</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 It’s the happiest time in one’s life.</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B. It’s the hardest time in one’s life.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C. It’s the busiest time in one’s life.</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D. It’s the saddest time in one’s life.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52600" y="1288415"/>
            <a:ext cx="45529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56590" y="1288415"/>
            <a:ext cx="10598785" cy="3681730"/>
          </a:xfrm>
          <a:prstGeom prst="rect">
            <a:avLst/>
          </a:prstGeom>
          <a:noFill/>
        </p:spPr>
        <p:txBody>
          <a:bodyPr wrap="square" rtlCol="0">
            <a:spAutoFit/>
          </a:bodyPr>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)2. From the passage,  we know that children like </a:t>
            </a:r>
            <a:r>
              <a:rPr lang="en-US" sz="3600" b="1">
                <a:latin typeface="Times New Roman" panose="02020603050405020304" charset="0"/>
                <a:ea typeface="宋体" panose="02010600030101010101" pitchFamily="2" charset="-122"/>
                <a:cs typeface="Times New Roman" panose="02020603050405020304" charset="0"/>
                <a:sym typeface="+mn-ea"/>
              </a:rPr>
              <a:t>________</a:t>
            </a:r>
            <a:r>
              <a:rPr sz="3600" b="1">
                <a:latin typeface="Times New Roman" panose="02020603050405020304" charset="0"/>
                <a:ea typeface="宋体" panose="02010600030101010101" pitchFamily="2" charset="-122"/>
                <a:cs typeface="Times New Roman" panose="02020603050405020304" charset="0"/>
                <a:sym typeface="+mn-ea"/>
              </a:rPr>
              <a:t> in their childhood.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 making friends</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B. fighting</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C. flying kites</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D. crying</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800860" y="1657350"/>
            <a:ext cx="56769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8915" y="1443990"/>
            <a:ext cx="10953115" cy="2784475"/>
          </a:xfrm>
          <a:prstGeom prst="rect">
            <a:avLst/>
          </a:prstGeom>
          <a:noFill/>
        </p:spPr>
        <p:txBody>
          <a:bodyPr wrap="square" rtlCol="0">
            <a:spAutoFit/>
          </a:bodyPr>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)3. Compared with adults,  children are </a:t>
            </a:r>
            <a:r>
              <a:rPr lang="en-US" sz="3600" b="1">
                <a:latin typeface="Times New Roman" panose="02020603050405020304" charset="0"/>
                <a:ea typeface="宋体" panose="02010600030101010101" pitchFamily="2" charset="-122"/>
                <a:cs typeface="Times New Roman" panose="02020603050405020304" charset="0"/>
                <a:sym typeface="+mn-ea"/>
              </a:rPr>
              <a:t>______</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 hard to work with</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B. kind and simple</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C. unfriendly</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D. busy</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70965" y="1755140"/>
            <a:ext cx="85788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68325" y="1042035"/>
            <a:ext cx="10931525" cy="3681730"/>
          </a:xfrm>
          <a:prstGeom prst="rect">
            <a:avLst/>
          </a:prstGeom>
          <a:noFill/>
        </p:spPr>
        <p:txBody>
          <a:bodyPr wrap="square" rtlCol="0">
            <a:spAutoFit/>
          </a:bodyPr>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)4. What does the underlined word “innocent” in Paragraph 4 mean in Chinese?</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 成熟的</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B. 天真的</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C. 消极的</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D. 认真的</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31010" y="1360805"/>
            <a:ext cx="87566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77875" y="887095"/>
            <a:ext cx="10380980" cy="4707890"/>
          </a:xfrm>
          <a:prstGeom prst="rect">
            <a:avLst/>
          </a:prstGeom>
          <a:noFill/>
        </p:spPr>
        <p:txBody>
          <a:bodyPr wrap="square" rtlCol="0">
            <a:spAutoFit/>
          </a:bodyPr>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)5. According to the passage,  which of the following is TRUE?</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 Children hate adults.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B. All adults hope to return to the past.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C. Children always do the things they like.</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D. Adults never intrigue against others.</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918970" y="1122045"/>
            <a:ext cx="74549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95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24815" y="302895"/>
            <a:ext cx="302958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 重点</a:t>
            </a:r>
            <a:r>
              <a:rPr lang="zh-CN" altLang="en-US" sz="2400" b="1" dirty="0">
                <a:solidFill>
                  <a:schemeClr val="bg2"/>
                </a:solidFill>
                <a:latin typeface="微软雅黑" panose="020B0503020204020204" pitchFamily="34" charset="-122"/>
                <a:ea typeface="微软雅黑" panose="020B0503020204020204" pitchFamily="34" charset="-122"/>
              </a:rPr>
              <a:t>句型。</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154430" y="1051560"/>
            <a:ext cx="9825990" cy="4579620"/>
          </a:xfrm>
          <a:prstGeom prst="rect">
            <a:avLst/>
          </a:prstGeom>
          <a:noFill/>
        </p:spPr>
        <p:txBody>
          <a:bodyPr wrap="square" rtlCol="0">
            <a:spAutoFit/>
          </a:bodyPr>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1.</a:t>
            </a:r>
            <a:r>
              <a:rPr lang="en-US" altLang="zh-CN" sz="3600" b="1">
                <a:latin typeface="Times New Roman" panose="02020603050405020304" charset="0"/>
                <a:ea typeface="宋体" panose="02010600030101010101" pitchFamily="2" charset="-122"/>
                <a:cs typeface="Times New Roman" panose="02020603050405020304" charset="0"/>
              </a:rPr>
              <a:t> </a:t>
            </a:r>
            <a:r>
              <a:rPr lang="zh-CN" altLang="en-US" sz="3600" b="1">
                <a:latin typeface="Times New Roman" panose="02020603050405020304" charset="0"/>
                <a:ea typeface="宋体" panose="02010600030101010101" pitchFamily="2" charset="-122"/>
                <a:cs typeface="Times New Roman" panose="02020603050405020304" charset="0"/>
              </a:rPr>
              <a:t>但我不确定我能不能把它煮好。</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But I</a:t>
            </a:r>
            <a:r>
              <a:rPr lang="en-US" altLang="zh-CN" sz="3600" b="1">
                <a:latin typeface="Times New Roman" panose="02020603050405020304" charset="0"/>
                <a:ea typeface="宋体" panose="02010600030101010101" pitchFamily="2" charset="-122"/>
                <a:cs typeface="Times New Roman" panose="02020603050405020304" charset="0"/>
              </a:rPr>
              <a:t>’</a:t>
            </a:r>
            <a:r>
              <a:rPr lang="zh-CN" altLang="en-US" sz="3600" b="1">
                <a:latin typeface="Times New Roman" panose="02020603050405020304" charset="0"/>
                <a:ea typeface="宋体" panose="02010600030101010101" pitchFamily="2" charset="-122"/>
                <a:cs typeface="Times New Roman" panose="02020603050405020304" charset="0"/>
              </a:rPr>
              <a:t>m not sure </a:t>
            </a:r>
            <a:r>
              <a:rPr lang="en-US" altLang="zh-CN" sz="3600" b="1">
                <a:latin typeface="Times New Roman" panose="02020603050405020304" charset="0"/>
                <a:ea typeface="宋体" panose="02010600030101010101" pitchFamily="2" charset="-122"/>
                <a:cs typeface="Times New Roman" panose="02020603050405020304" charset="0"/>
              </a:rPr>
              <a:t>__________________________</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2. 你介意我们向你学做三明治吗？</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Would you mind if </a:t>
            </a:r>
            <a:r>
              <a:rPr lang="en-US" altLang="zh-CN" sz="3600" b="1">
                <a:latin typeface="Times New Roman" panose="02020603050405020304" charset="0"/>
                <a:ea typeface="宋体" panose="02010600030101010101" pitchFamily="2" charset="-122"/>
                <a:cs typeface="Times New Roman" panose="02020603050405020304" charset="0"/>
              </a:rPr>
              <a:t>______________________</a:t>
            </a:r>
            <a:r>
              <a:rPr lang="en-US" altLang="zh-CN" sz="3600" b="1">
                <a:latin typeface="Times New Roman" panose="02020603050405020304" charset="0"/>
                <a:ea typeface="宋体" panose="02010600030101010101" pitchFamily="2" charset="-122"/>
                <a:cs typeface="Times New Roman" panose="02020603050405020304" charset="0"/>
                <a:sym typeface="+mn-ea"/>
              </a:rPr>
              <a:t>__</a:t>
            </a:r>
            <a:r>
              <a:rPr lang="en-US" altLang="zh-CN" sz="3600" b="1">
                <a:latin typeface="Times New Roman" panose="02020603050405020304" charset="0"/>
                <a:ea typeface="宋体" panose="02010600030101010101" pitchFamily="2" charset="-122"/>
                <a:cs typeface="Times New Roman" panose="02020603050405020304" charset="0"/>
              </a:rPr>
              <a:t>_</a:t>
            </a:r>
            <a:endParaRPr lang="en-US" altLang="zh-CN"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en-US" altLang="zh-CN" sz="3600" b="1">
                <a:latin typeface="Times New Roman" panose="02020603050405020304" charset="0"/>
                <a:ea typeface="宋体" panose="02010600030101010101" pitchFamily="2" charset="-122"/>
                <a:cs typeface="Times New Roman" panose="02020603050405020304" charset="0"/>
              </a:rPr>
              <a:t>________________________________________?</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3. 吃完你盘子里的食物是礼貌的。</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I</a:t>
            </a:r>
            <a:r>
              <a:rPr lang="en-US" altLang="zh-CN" sz="3600" b="1">
                <a:latin typeface="Times New Roman" panose="02020603050405020304" charset="0"/>
                <a:ea typeface="宋体" panose="02010600030101010101" pitchFamily="2" charset="-122"/>
                <a:cs typeface="Times New Roman" panose="02020603050405020304" charset="0"/>
              </a:rPr>
              <a:t>t’</a:t>
            </a:r>
            <a:r>
              <a:rPr lang="zh-CN" altLang="en-US" sz="3600" b="1">
                <a:latin typeface="Times New Roman" panose="02020603050405020304" charset="0"/>
                <a:ea typeface="宋体" panose="02010600030101010101" pitchFamily="2" charset="-122"/>
                <a:cs typeface="Times New Roman" panose="02020603050405020304" charset="0"/>
              </a:rPr>
              <a:t>s </a:t>
            </a:r>
            <a:r>
              <a:rPr lang="en-US" altLang="zh-CN" sz="3600" b="1">
                <a:latin typeface="Times New Roman" panose="02020603050405020304" charset="0"/>
                <a:ea typeface="宋体" panose="02010600030101010101" pitchFamily="2" charset="-122"/>
                <a:cs typeface="Times New Roman" panose="02020603050405020304" charset="0"/>
              </a:rPr>
              <a:t>_________________________</a:t>
            </a:r>
            <a:r>
              <a:rPr lang="zh-CN" altLang="en-US" sz="3600" b="1">
                <a:latin typeface="Times New Roman" panose="02020603050405020304" charset="0"/>
                <a:ea typeface="宋体" panose="02010600030101010101" pitchFamily="2" charset="-122"/>
                <a:cs typeface="Times New Roman" panose="02020603050405020304" charset="0"/>
              </a:rPr>
              <a:t> on your plate. </a:t>
            </a:r>
            <a:endParaRPr lang="zh-CN" altLang="en-US" sz="3600" b="1">
              <a:latin typeface="Times New Roman" panose="02020603050405020304" charset="0"/>
              <a:ea typeface="宋体" panose="02010600030101010101" pitchFamily="2" charset="-122"/>
              <a:cs typeface="Times New Roman" panose="02020603050405020304" charset="0"/>
            </a:endParaRPr>
          </a:p>
        </p:txBody>
      </p:sp>
      <p:sp>
        <p:nvSpPr>
          <p:cNvPr id="8" name="文本框 7"/>
          <p:cNvSpPr txBox="1"/>
          <p:nvPr/>
        </p:nvSpPr>
        <p:spPr>
          <a:xfrm>
            <a:off x="4682490" y="1774190"/>
            <a:ext cx="5919470" cy="645160"/>
          </a:xfrm>
          <a:prstGeom prst="rect">
            <a:avLst/>
          </a:prstGeom>
          <a:noFill/>
        </p:spPr>
        <p:txBody>
          <a:bodyPr wrap="square" rtlCol="0">
            <a:spAutoFit/>
          </a:bodyPr>
          <a:p>
            <a:r>
              <a:rPr lang="zh-CN" altLang="en-US" sz="3600" b="1">
                <a:solidFill>
                  <a:srgbClr val="FF0000"/>
                </a:solidFill>
                <a:latin typeface="Times New Roman" panose="02020603050405020304" charset="0"/>
                <a:cs typeface="Times New Roman" panose="02020603050405020304" charset="0"/>
              </a:rPr>
              <a:t>whether/if I can cook it well</a:t>
            </a:r>
            <a:endParaRPr lang="zh-CN" altLang="en-US" sz="3600" b="1">
              <a:solidFill>
                <a:srgbClr val="FF0000"/>
              </a:solidFill>
              <a:latin typeface="Times New Roman" panose="02020603050405020304" charset="0"/>
              <a:cs typeface="Times New Roman" panose="02020603050405020304" charset="0"/>
            </a:endParaRPr>
          </a:p>
        </p:txBody>
      </p:sp>
      <p:sp>
        <p:nvSpPr>
          <p:cNvPr id="9" name="文本框 8"/>
          <p:cNvSpPr txBox="1"/>
          <p:nvPr/>
        </p:nvSpPr>
        <p:spPr>
          <a:xfrm>
            <a:off x="1186180" y="2968625"/>
            <a:ext cx="9624695" cy="1373505"/>
          </a:xfrm>
          <a:prstGeom prst="rect">
            <a:avLst/>
          </a:prstGeom>
          <a:noFill/>
        </p:spPr>
        <p:txBody>
          <a:bodyPr wrap="square" rtlCol="0">
            <a:spAutoFit/>
          </a:bodyPr>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we learn to make sandwiches from you</a:t>
            </a:r>
            <a:endParaRPr lang="zh-CN" altLang="en-US" sz="3600" b="1">
              <a:solidFill>
                <a:srgbClr val="FF0000"/>
              </a:solidFill>
              <a:latin typeface="Times New Roman" panose="02020603050405020304" charset="0"/>
              <a:cs typeface="Times New Roman" panose="02020603050405020304" charset="0"/>
            </a:endParaRPr>
          </a:p>
        </p:txBody>
      </p:sp>
      <p:sp>
        <p:nvSpPr>
          <p:cNvPr id="10" name="文本框 9"/>
          <p:cNvSpPr txBox="1"/>
          <p:nvPr/>
        </p:nvSpPr>
        <p:spPr>
          <a:xfrm>
            <a:off x="2313305" y="4939030"/>
            <a:ext cx="5308600" cy="645160"/>
          </a:xfrm>
          <a:prstGeom prst="rect">
            <a:avLst/>
          </a:prstGeom>
          <a:noFill/>
        </p:spPr>
        <p:txBody>
          <a:bodyPr wrap="square" rtlCol="0">
            <a:spAutoFit/>
          </a:bodyPr>
          <a:p>
            <a:r>
              <a:rPr sz="3600" b="1">
                <a:solidFill>
                  <a:srgbClr val="FF0000"/>
                </a:solidFill>
                <a:latin typeface="Times New Roman" panose="02020603050405020304" charset="0"/>
                <a:cs typeface="Times New Roman" panose="02020603050405020304" charset="0"/>
              </a:rPr>
              <a:t>polite to eat up the food</a:t>
            </a:r>
            <a:endParaRPr lang="zh-CN" altLang="en-US"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95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24815" y="302895"/>
            <a:ext cx="302958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 重点</a:t>
            </a:r>
            <a:r>
              <a:rPr lang="zh-CN" altLang="en-US" sz="2400" b="1" dirty="0">
                <a:solidFill>
                  <a:schemeClr val="bg2"/>
                </a:solidFill>
                <a:latin typeface="微软雅黑" panose="020B0503020204020204" pitchFamily="34" charset="-122"/>
                <a:ea typeface="微软雅黑" panose="020B0503020204020204" pitchFamily="34" charset="-122"/>
              </a:rPr>
              <a:t>句型。</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925" y="1308735"/>
            <a:ext cx="9351645" cy="3297555"/>
          </a:xfrm>
          <a:prstGeom prst="rect">
            <a:avLst/>
          </a:prstGeom>
          <a:noFill/>
        </p:spPr>
        <p:txBody>
          <a:bodyPr wrap="square" rtlCol="0">
            <a:spAutoFit/>
          </a:bodyPr>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4. 记得不要喝太多。</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Remember </a:t>
            </a:r>
            <a:r>
              <a:rPr lang="en-US" altLang="zh-CN" sz="3600" b="1">
                <a:latin typeface="Times New Roman" panose="02020603050405020304" charset="0"/>
                <a:ea typeface="宋体" panose="02010600030101010101" pitchFamily="2" charset="-122"/>
                <a:cs typeface="Times New Roman" panose="02020603050405020304" charset="0"/>
              </a:rPr>
              <a:t>_______________________</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5. 世界各地的人们有不同的饮食习惯。</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People around </a:t>
            </a:r>
            <a:r>
              <a:rPr lang="en-US" altLang="zh-CN" sz="3600" b="1">
                <a:latin typeface="Times New Roman" panose="02020603050405020304" charset="0"/>
                <a:ea typeface="宋体" panose="02010600030101010101" pitchFamily="2" charset="-122"/>
                <a:cs typeface="Times New Roman" panose="02020603050405020304" charset="0"/>
              </a:rPr>
              <a:t>__________________</a:t>
            </a:r>
            <a:r>
              <a:rPr lang="en-US" altLang="zh-CN" sz="3600" b="1">
                <a:latin typeface="Times New Roman" panose="02020603050405020304" charset="0"/>
                <a:ea typeface="宋体" panose="02010600030101010101" pitchFamily="2" charset="-122"/>
                <a:cs typeface="Times New Roman" panose="02020603050405020304" charset="0"/>
                <a:sym typeface="+mn-ea"/>
              </a:rPr>
              <a:t>__</a:t>
            </a:r>
            <a:r>
              <a:rPr lang="en-US" altLang="zh-CN" sz="3600" b="1">
                <a:latin typeface="Times New Roman" panose="02020603050405020304" charset="0"/>
                <a:ea typeface="宋体" panose="02010600030101010101" pitchFamily="2" charset="-122"/>
                <a:cs typeface="Times New Roman" panose="02020603050405020304" charset="0"/>
              </a:rPr>
              <a:t>_</a:t>
            </a:r>
            <a:endParaRPr lang="en-US" altLang="zh-CN"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en-US" altLang="zh-CN" sz="3600" b="1">
                <a:latin typeface="Times New Roman" panose="02020603050405020304" charset="0"/>
                <a:ea typeface="宋体" panose="02010600030101010101" pitchFamily="2" charset="-122"/>
                <a:cs typeface="Times New Roman" panose="02020603050405020304" charset="0"/>
              </a:rPr>
              <a:t>________________________________</a:t>
            </a:r>
            <a:r>
              <a:rPr lang="en-US" altLang="zh-CN" sz="3600" b="1">
                <a:latin typeface="Times New Roman" panose="02020603050405020304" charset="0"/>
                <a:ea typeface="宋体" panose="02010600030101010101" pitchFamily="2" charset="-122"/>
                <a:cs typeface="Times New Roman" panose="02020603050405020304" charset="0"/>
                <a:sym typeface="+mn-ea"/>
              </a:rPr>
              <a:t>_</a:t>
            </a:r>
            <a:r>
              <a:rPr lang="en-US" altLang="zh-CN" sz="3600" b="1">
                <a:latin typeface="Times New Roman" panose="02020603050405020304" charset="0"/>
                <a:ea typeface="宋体" panose="02010600030101010101" pitchFamily="2" charset="-122"/>
                <a:cs typeface="Times New Roman" panose="02020603050405020304" charset="0"/>
              </a:rPr>
              <a:t>_</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p:txBody>
      </p:sp>
      <p:sp>
        <p:nvSpPr>
          <p:cNvPr id="10" name="文本框 9"/>
          <p:cNvSpPr txBox="1"/>
          <p:nvPr/>
        </p:nvSpPr>
        <p:spPr>
          <a:xfrm>
            <a:off x="3924300" y="2030095"/>
            <a:ext cx="491934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not to drink too much</a:t>
            </a:r>
            <a:endParaRPr sz="3600" b="1">
              <a:solidFill>
                <a:srgbClr val="FF0000"/>
              </a:solidFill>
              <a:latin typeface="Times New Roman" panose="02020603050405020304" charset="0"/>
              <a:cs typeface="Times New Roman" panose="02020603050405020304" charset="0"/>
            </a:endParaRPr>
          </a:p>
        </p:txBody>
      </p:sp>
      <p:sp>
        <p:nvSpPr>
          <p:cNvPr id="2" name="文本框 1"/>
          <p:cNvSpPr txBox="1"/>
          <p:nvPr/>
        </p:nvSpPr>
        <p:spPr>
          <a:xfrm>
            <a:off x="1574800" y="3234690"/>
            <a:ext cx="8043545" cy="1373505"/>
          </a:xfrm>
          <a:prstGeom prst="rect">
            <a:avLst/>
          </a:prstGeom>
          <a:noFill/>
        </p:spPr>
        <p:txBody>
          <a:bodyPr wrap="square" rtlCol="0">
            <a:spAutoFit/>
          </a:bodyPr>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the world have different eating habits </a:t>
            </a:r>
            <a:endParaRPr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572135" y="828040"/>
            <a:ext cx="11173460" cy="5220970"/>
          </a:xfrm>
          <a:prstGeom prst="rect">
            <a:avLst/>
          </a:prstGeom>
          <a:noFill/>
        </p:spPr>
        <p:txBody>
          <a:bodyPr wrap="square" rtlCol="0" anchor="t">
            <a:spAutoFit/>
          </a:bodyPr>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 宾语从句</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Ⅱ</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2800" b="1" dirty="0" smtClean="0">
                <a:latin typeface="Times New Roman" panose="02020603050405020304" charset="0"/>
                <a:ea typeface="宋体" panose="02010600030101010101" pitchFamily="2" charset="-122"/>
                <a:cs typeface="Times New Roman" panose="02020603050405020304" charset="0"/>
                <a:sym typeface="+mn-ea"/>
              </a:rPr>
              <a:t>(A)根据所学知识，将横线上的内容补充完整。</a:t>
            </a:r>
            <a:endParaRPr sz="28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将一般疑问句变为宾语从句时，用连词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sz="3600" b="1" dirty="0" smtClean="0">
                <a:latin typeface="Times New Roman" panose="02020603050405020304" charset="0"/>
                <a:ea typeface="宋体" panose="02010600030101010101" pitchFamily="2" charset="-122"/>
                <a:cs typeface="Times New Roman" panose="02020603050405020304" charset="0"/>
                <a:sym typeface="+mn-ea"/>
              </a:rPr>
              <a:t> 或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r>
              <a:rPr sz="3600" b="1" dirty="0" smtClean="0">
                <a:latin typeface="Times New Roman" panose="02020603050405020304" charset="0"/>
                <a:ea typeface="宋体" panose="02010600030101010101" pitchFamily="2" charset="-122"/>
                <a:cs typeface="Times New Roman" panose="02020603050405020304" charset="0"/>
                <a:sym typeface="+mn-ea"/>
              </a:rPr>
              <a:t> 引导。这两个连词在从句中不充当句子成分， 但有含义，意为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sz="3600" b="1" dirty="0" smtClean="0">
                <a:latin typeface="Times New Roman" panose="02020603050405020304" charset="0"/>
                <a:ea typeface="宋体" panose="02010600030101010101" pitchFamily="2" charset="-122"/>
                <a:cs typeface="Times New Roman" panose="02020603050405020304" charset="0"/>
                <a:sym typeface="+mn-ea"/>
              </a:rPr>
              <a:t>”，故不可省略。一般疑问句变为宾语从句时，原来的疑问语序需改为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sz="3600" b="1" dirty="0" smtClean="0">
                <a:latin typeface="Times New Roman" panose="02020603050405020304" charset="0"/>
                <a:ea typeface="宋体" panose="02010600030101010101" pitchFamily="2" charset="-122"/>
                <a:cs typeface="Times New Roman" panose="02020603050405020304" charset="0"/>
                <a:sym typeface="+mn-ea"/>
              </a:rPr>
              <a:t> 语序。</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whether和if引导宾语从句时</a:t>
            </a:r>
            <a:r>
              <a:rPr lang="zh-CN"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一般可以互换，但句中有or not时，一般用whether.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9854565" y="2189480"/>
            <a:ext cx="126301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if</a:t>
            </a:r>
            <a:endParaRPr lang="en-US" altLang="zh-CN" sz="3600" b="1">
              <a:solidFill>
                <a:srgbClr val="FF0000"/>
              </a:solidFill>
              <a:latin typeface="Times New Roman" panose="02020603050405020304" charset="0"/>
              <a:cs typeface="Times New Roman" panose="02020603050405020304" charset="0"/>
            </a:endParaRPr>
          </a:p>
        </p:txBody>
      </p:sp>
      <p:sp>
        <p:nvSpPr>
          <p:cNvPr id="2" name="文本框 1"/>
          <p:cNvSpPr txBox="1"/>
          <p:nvPr/>
        </p:nvSpPr>
        <p:spPr>
          <a:xfrm>
            <a:off x="739140" y="2817495"/>
            <a:ext cx="187833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whether</a:t>
            </a:r>
            <a:endParaRPr lang="en-US" altLang="zh-CN"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4346575" y="3446780"/>
            <a:ext cx="1878330" cy="645160"/>
          </a:xfrm>
          <a:prstGeom prst="rect">
            <a:avLst/>
          </a:prstGeom>
          <a:noFill/>
        </p:spPr>
        <p:txBody>
          <a:bodyPr wrap="square" rtlCol="0">
            <a:spAutoFit/>
          </a:bodyPr>
          <a:p>
            <a:r>
              <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rPr>
              <a:t>是否</a:t>
            </a:r>
            <a:endPar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
        <p:nvSpPr>
          <p:cNvPr id="7" name="文本框 6"/>
          <p:cNvSpPr txBox="1"/>
          <p:nvPr/>
        </p:nvSpPr>
        <p:spPr>
          <a:xfrm>
            <a:off x="9130030" y="4074795"/>
            <a:ext cx="1878330" cy="645160"/>
          </a:xfrm>
          <a:prstGeom prst="rect">
            <a:avLst/>
          </a:prstGeom>
          <a:noFill/>
        </p:spPr>
        <p:txBody>
          <a:bodyPr wrap="square" rtlCol="0">
            <a:spAutoFit/>
          </a:bodyPr>
          <a:p>
            <a:r>
              <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rPr>
              <a:t>陈述</a:t>
            </a:r>
            <a:endPar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819150" y="824865"/>
            <a:ext cx="10617200" cy="4707890"/>
          </a:xfrm>
          <a:prstGeom prst="rect">
            <a:avLst/>
          </a:prstGeom>
          <a:noFill/>
        </p:spPr>
        <p:txBody>
          <a:bodyPr wrap="square" rtlCol="0" anchor="t">
            <a:spAutoFit/>
          </a:bodyPr>
          <a:p>
            <a:pPr fontAlgn="auto">
              <a:lnSpc>
                <a:spcPts val="6000"/>
              </a:lnSpc>
            </a:pPr>
            <a:r>
              <a:rPr sz="2800" b="1" dirty="0" smtClean="0">
                <a:latin typeface="Times New Roman" panose="02020603050405020304" charset="0"/>
                <a:ea typeface="宋体" panose="02010600030101010101" pitchFamily="2" charset="-122"/>
                <a:cs typeface="Times New Roman" panose="02020603050405020304" charset="0"/>
                <a:sym typeface="+mn-ea"/>
              </a:rPr>
              <a:t>(B)根据中文提示完成英语句子。 (每条横线不限词数。) </a:t>
            </a:r>
            <a:endParaRPr sz="28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1. </a:t>
            </a:r>
            <a:r>
              <a:rPr sz="3600" b="1" dirty="0" smtClean="0">
                <a:latin typeface="Times New Roman" panose="02020603050405020304" charset="0"/>
                <a:ea typeface="宋体" panose="02010600030101010101" pitchFamily="2" charset="-122"/>
                <a:cs typeface="Times New Roman" panose="02020603050405020304" charset="0"/>
                <a:sym typeface="+mn-ea"/>
              </a:rPr>
              <a:t>我不确定我明天是否会早到。</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I’m not sure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___________________________</a:t>
            </a:r>
            <a:r>
              <a:rPr lang="en-US" sz="3600" b="1" dirty="0" smtClean="0">
                <a:latin typeface="Times New Roman" panose="02020603050405020304" charset="0"/>
                <a:ea typeface="宋体" panose="02010600030101010101" pitchFamily="2" charset="-122"/>
                <a:cs typeface="Times New Roman" panose="02020603050405020304" charset="0"/>
                <a:sym typeface="+mn-ea"/>
              </a:rPr>
              <a:t>__</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2. 我想知道他们昨天上班是否迟到了。</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I want to know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_______________________________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yesterday.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3355975" y="2374900"/>
            <a:ext cx="7934960"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whether/if I will arrive early tomorrow</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4" name="文本框 3"/>
          <p:cNvSpPr txBox="1"/>
          <p:nvPr/>
        </p:nvSpPr>
        <p:spPr>
          <a:xfrm>
            <a:off x="4136390" y="3907155"/>
            <a:ext cx="6928485"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whether/if they were late for work</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882650" y="967740"/>
            <a:ext cx="10617200" cy="470789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3. 你能告诉我Rick是否正在图书馆看书吗？</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Can you tell me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______________________________</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____________________________________________?</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4. 我不知道昨天这个时候我妈妈是否正在做饭。</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I don’t know </a:t>
            </a:r>
            <a:r>
              <a:rPr lang="en-US" sz="3600" b="1" dirty="0" smtClean="0">
                <a:latin typeface="Times New Roman" panose="02020603050405020304" charset="0"/>
                <a:ea typeface="宋体" panose="02010600030101010101" pitchFamily="2" charset="-122"/>
                <a:cs typeface="Times New Roman" panose="02020603050405020304" charset="0"/>
                <a:sym typeface="+mn-ea"/>
              </a:rPr>
              <a:t>_</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a:t>
            </a:r>
            <a:r>
              <a:rPr sz="3600" b="1" dirty="0" smtClean="0">
                <a:latin typeface="Times New Roman" panose="02020603050405020304" charset="0"/>
                <a:ea typeface="宋体" panose="02010600030101010101" pitchFamily="2" charset="-122"/>
                <a:cs typeface="Times New Roman" panose="02020603050405020304" charset="0"/>
                <a:sym typeface="+mn-ea"/>
              </a:rPr>
              <a:t> or not at this time yesterday.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035050" y="1758950"/>
            <a:ext cx="9980930" cy="1630045"/>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ea typeface="宋体" panose="02010600030101010101" pitchFamily="2" charset="-122"/>
                <a:cs typeface="Times New Roman" panose="02020603050405020304" charset="0"/>
              </a:rPr>
              <a:t>                            </a:t>
            </a:r>
            <a:r>
              <a:rPr sz="3600" b="1">
                <a:solidFill>
                  <a:srgbClr val="FF0000"/>
                </a:solidFill>
                <a:latin typeface="Times New Roman" panose="02020603050405020304" charset="0"/>
                <a:ea typeface="宋体" panose="02010600030101010101" pitchFamily="2" charset="-122"/>
                <a:cs typeface="Times New Roman" panose="02020603050405020304" charset="0"/>
              </a:rPr>
              <a:t>whether/if Rick is reading (books) in the library</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4" name="文本框 3"/>
          <p:cNvSpPr txBox="1"/>
          <p:nvPr/>
        </p:nvSpPr>
        <p:spPr>
          <a:xfrm>
            <a:off x="3755390" y="4050030"/>
            <a:ext cx="6623050"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whether my mother was cooking</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1485900" y="1415415"/>
            <a:ext cx="9602470" cy="239966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5. 你知道他们昨天是否完成工作了吗？</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Do you know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__________________________</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_____________________________________?</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485900" y="2185035"/>
            <a:ext cx="8909050" cy="1630045"/>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ea typeface="宋体" panose="02010600030101010101" pitchFamily="2" charset="-122"/>
                <a:cs typeface="Times New Roman" panose="02020603050405020304" charset="0"/>
              </a:rPr>
              <a:t>                         </a:t>
            </a:r>
            <a:r>
              <a:rPr sz="3600" b="1">
                <a:solidFill>
                  <a:srgbClr val="FF0000"/>
                </a:solidFill>
                <a:latin typeface="Times New Roman" panose="02020603050405020304" charset="0"/>
                <a:ea typeface="宋体" panose="02010600030101010101" pitchFamily="2" charset="-122"/>
                <a:cs typeface="Times New Roman" panose="02020603050405020304" charset="0"/>
              </a:rPr>
              <a:t>whether/if they finished the/</a:t>
            </a:r>
            <a:r>
              <a:rPr lang="en-US" sz="3600" b="1">
                <a:solidFill>
                  <a:srgbClr val="FF0000"/>
                </a:solidFill>
                <a:latin typeface="Times New Roman" panose="02020603050405020304" charset="0"/>
                <a:ea typeface="宋体" panose="02010600030101010101" pitchFamily="2" charset="-122"/>
                <a:cs typeface="Times New Roman" panose="02020603050405020304" charset="0"/>
              </a:rPr>
              <a:t> </a:t>
            </a:r>
            <a:r>
              <a:rPr sz="3600" b="1">
                <a:solidFill>
                  <a:srgbClr val="FF0000"/>
                </a:solidFill>
                <a:latin typeface="Times New Roman" panose="02020603050405020304" charset="0"/>
                <a:ea typeface="宋体" panose="02010600030101010101" pitchFamily="2" charset="-122"/>
                <a:cs typeface="Times New Roman" panose="02020603050405020304" charset="0"/>
              </a:rPr>
              <a:t>their work yesterday</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8383</Words>
  <Application>WPS 演示</Application>
  <PresentationFormat>宽屏</PresentationFormat>
  <Paragraphs>325</Paragraphs>
  <Slides>38</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Arial</vt:lpstr>
      <vt:lpstr>宋体</vt:lpstr>
      <vt:lpstr>Wingdings</vt:lpstr>
      <vt:lpstr>微软雅黑</vt:lpstr>
      <vt:lpstr>Wingdings</vt:lpstr>
      <vt:lpstr>思源黑体</vt:lpstr>
      <vt:lpstr>黑体</vt:lpstr>
      <vt:lpstr>Times New Roman</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wi10</cp:lastModifiedBy>
  <cp:revision>751</cp:revision>
  <dcterms:created xsi:type="dcterms:W3CDTF">2019-06-19T02:08:00Z</dcterms:created>
  <dcterms:modified xsi:type="dcterms:W3CDTF">2022-01-21T09:18:49Z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DA854E076F454A268372EF3349D0905B</vt:lpwstr>
  </property>
</Properties>
</file>