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59" r:id="rId6"/>
    <p:sldId id="460" r:id="rId7"/>
    <p:sldId id="461" r:id="rId8"/>
    <p:sldId id="462" r:id="rId9"/>
    <p:sldId id="463" r:id="rId10"/>
    <p:sldId id="492" r:id="rId11"/>
    <p:sldId id="464" r:id="rId12"/>
    <p:sldId id="465" r:id="rId13"/>
    <p:sldId id="466" r:id="rId14"/>
    <p:sldId id="493" r:id="rId15"/>
    <p:sldId id="421" r:id="rId16"/>
    <p:sldId id="430" r:id="rId17"/>
    <p:sldId id="431" r:id="rId18"/>
    <p:sldId id="432" r:id="rId19"/>
    <p:sldId id="433" r:id="rId20"/>
    <p:sldId id="467" r:id="rId21"/>
    <p:sldId id="468" r:id="rId22"/>
    <p:sldId id="469" r:id="rId23"/>
    <p:sldId id="470" r:id="rId24"/>
    <p:sldId id="471" r:id="rId25"/>
    <p:sldId id="452" r:id="rId26"/>
    <p:sldId id="453" r:id="rId27"/>
    <p:sldId id="454" r:id="rId28"/>
    <p:sldId id="455" r:id="rId29"/>
    <p:sldId id="456" r:id="rId30"/>
    <p:sldId id="483" r:id="rId31"/>
    <p:sldId id="484" r:id="rId32"/>
    <p:sldId id="485" r:id="rId33"/>
    <p:sldId id="486" r:id="rId34"/>
    <p:sldId id="487" r:id="rId35"/>
    <p:sldId id="488" r:id="rId36"/>
    <p:sldId id="490" r:id="rId37"/>
    <p:sldId id="41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image" Target="../media/image3.png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7550" y="4401820"/>
            <a:ext cx="86956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pPr algn="ctr"/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期末复习四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第一章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4095" y="786765"/>
            <a:ext cx="10617200" cy="5285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4500"/>
              </a:lnSpc>
            </a:pPr>
            <a:r>
              <a:rPr sz="3600" b="1" dirty="0" smtClean="0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注意：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如果名词前用many,  much,  little,  few等表示数量的词修饰时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要用so。如：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4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are so many people that we can’t find a good place to take photos.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4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●so that意为 “因此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所以”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引导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状语从句； so that 还可以引导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状语从句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此时意为 “以便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为了”。 如：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4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father works hard so that his children can live happily.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64805" y="3106420"/>
            <a:ext cx="1175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结果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5875" y="3684905"/>
            <a:ext cx="1224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目的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7400" y="1075055"/>
            <a:ext cx="1061720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(B)根据中文提示完成英语句子。(每条横线不限词数。)</a:t>
            </a:r>
            <a:endParaRPr sz="28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他起得很早，赶上了早班车。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got up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early bus.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这是如此有意义的一本书，以至于我想再读一遍。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such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 want to read it again.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35605" y="2742565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 early that he caught 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4925" y="4271010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 meaningful book that 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4745" y="763270"/>
            <a:ext cx="10617200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(B)根据中文提示完成英语句子。(每条横线不限词数。)</a:t>
            </a:r>
            <a:endParaRPr sz="28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我常常多吃蔬菜少吃肉，以便能更健康。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often eat more vegetables and less meat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他们是如此可爱的孩子，我们都喜欢他们。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They are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that we all like them.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45" y="2248535"/>
            <a:ext cx="106172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                                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 that I can be healthier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5510" y="4732655"/>
            <a:ext cx="4429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such lovely/cute kids 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14425" y="1743710"/>
            <a:ext cx="106172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(B)根据中文提示完成英语句子。(每条横线不限词数。)</a:t>
            </a:r>
            <a:endParaRPr sz="28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瓶子里的水如此少，以至于我要再去买一瓶。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is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the bottle that I need to buy another bottle.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4970" y="3428365"/>
            <a:ext cx="2879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 little water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1240" y="1643380"/>
            <a:ext cx="1012952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funny story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we can’t help laughing every time we hear it.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so; that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such; that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too; to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207200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6330" y="1650365"/>
            <a:ext cx="1017460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It’s quite necessary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masks(口罩) and do temperature checks during COVID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19.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dress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wear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put up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6675" y="20688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97940" y="1724660"/>
            <a:ext cx="959612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People used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much for a smartphone,  but now it’s much cheaper.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spend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cost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pay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6060" y="21463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0005" y="1642110"/>
            <a:ext cx="9571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Reading can do more than just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people clever.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make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to make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making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2095" y="20510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2545" y="1590040"/>
            <a:ext cx="956691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He works hard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he can get good results in the final exam.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in order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in case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so that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0505" y="201739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3300" y="1570355"/>
            <a:ext cx="101847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 —Why don’t you take the 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shirt,  Linda?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 only have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$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10. I can’t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borrow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afford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buy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0945" y="19926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18713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200" y="754380"/>
            <a:ext cx="10207625" cy="5349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(A)根据语境、音标或所给单词的提示完成句子，每空一词</a:t>
            </a:r>
            <a:r>
              <a:rPr lang="zh-CN" sz="3600" b="1"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sz="3600" b="1"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A cook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(lose) his hearing because of a wound(伤口) on his hand.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People in the north are usually warmly dressed in coats and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(scarf) in winter.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This kind of paper is not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/smuːð/ enough.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0745" y="1560830"/>
            <a:ext cx="1062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lost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89985" y="3843655"/>
            <a:ext cx="2970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scarves/scarfs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3555" y="4604385"/>
            <a:ext cx="1654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smooth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2640" y="1757680"/>
            <a:ext cx="104108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—Could you tell me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this camera?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—Sure. It’s very easy.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where to use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when to use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to use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218630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3935" y="1649730"/>
            <a:ext cx="101847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of shoes do you want to buy?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Size 38.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What style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What size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What color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135" y="206692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9800" y="1129665"/>
            <a:ext cx="1018476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—What a sunny day!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—Yes. You’d better take a sun umbrella to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_______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yourself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strong light.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stop; from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get; from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protect; from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0935" y="15494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1510" y="1612900"/>
            <a:ext cx="108883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—Shall we go mountain climbing this weekend?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！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All right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Never mind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What a pity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7885" y="200850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09440" y="3570605"/>
            <a:ext cx="232092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look,  in 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7280" y="4406900"/>
            <a:ext cx="72097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looks nice in the dress.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64965" y="935990"/>
            <a:ext cx="2809875" cy="2828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54220" y="3503930"/>
            <a:ext cx="30835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be</a:t>
            </a:r>
            <a:r>
              <a:rPr lang="en-US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made 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735" y="4428490"/>
            <a:ext cx="57645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Paper is made from wood.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5170" y="963930"/>
            <a:ext cx="2867025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26280" y="3521075"/>
            <a:ext cx="27451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such,  buy 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405" y="4204335"/>
            <a:ext cx="959167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such a beautiful handbag that she wants to buy it.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4370" y="980440"/>
            <a:ext cx="2828925" cy="285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38245" y="3397885"/>
            <a:ext cx="438213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raincoat,  protect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8290" y="4145915"/>
            <a:ext cx="907478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raincoat protects the man from the rain./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Raincoats can protect people from the rain.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685" y="862330"/>
            <a:ext cx="2828925" cy="285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02735" y="3380740"/>
            <a:ext cx="431736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always,  so that </a:t>
            </a:r>
            <a:endParaRPr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2185" y="4148455"/>
            <a:ext cx="817562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always gets up early so that he can catch the (early) bus.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9930" y="895350"/>
            <a:ext cx="2819400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1500" y="764540"/>
            <a:ext cx="10882630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Alain Robert is a Frenchman. He is good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climbing tall buildings. He is called the “Spiderman(蜘蛛侠)”. So far,  he has climbed over 100 buildings,  including(包括) the Burj Khalifa and the Eiffel Tower.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 day,  he went to Barcelona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巴塞罗那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climb one of its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(tall) towers,  the Torre Agbar,  without a harness(背带). The Torre Agbar is the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/θɜː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d/ tallest building in Barcelona.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7640" y="902970"/>
            <a:ext cx="65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at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7715" y="4070350"/>
            <a:ext cx="1403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tallest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73060" y="4712335"/>
            <a:ext cx="1741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third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18713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080" y="1097915"/>
            <a:ext cx="1072959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(A)根据语境、音标或所给单词的提示完成句子，每空一词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My grandparents live in the countryside and they have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/'sɪmpl/ lifestyle.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The tall man looks very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 a black jacket. He looks like a superstar.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0" y="2990850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simple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9815" y="3813810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handsome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8860" y="1030605"/>
            <a:ext cx="10113645" cy="4579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5000"/>
              </a:lnSpc>
              <a:buNone/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is a 38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floor building. Some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/pə'liːs/ officers went to the Torre Agbar and watched Alain Robert climb. He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about an hour finishing the climbing. After he climbed back from the 38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floor building,  the officers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/'kwɪkli/ ran up to him and took him away. They worried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his safety because there were so many people around him.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8150" y="1151890"/>
            <a:ext cx="1741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police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35480" y="2426335"/>
            <a:ext cx="1202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spent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9045" y="3691890"/>
            <a:ext cx="1741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quickly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0" y="4344035"/>
            <a:ext cx="1741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about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8810" y="1303020"/>
            <a:ext cx="1091501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were a lot of fans and reporters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(stand) at the bottom(底部) of the Torre Agbar. They were waiting for Robert. They took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(photo) of the great climber and they  greeted him with cheers.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Alain Robert’s climbing will go on as he plans to go to other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(country) to climb more high buildings.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、短文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67395" y="1415415"/>
            <a:ext cx="1741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standing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01795" y="2686685"/>
            <a:ext cx="1447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photos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1060" y="4598670"/>
            <a:ext cx="1991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countries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0405" y="561340"/>
            <a:ext cx="10925810" cy="586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As an old Chinese saying goes, “Out with the old,  in with the new.” But when you buy some new clothes， how will you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your old clothes?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Years ago,  used clothes got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younger brothers or sisters in one family. But now,  some of us are the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child in the family,  so we often wear new clothes.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A. deal with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play with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solve with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A. sold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passed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dressed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A. only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last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	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first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3790" y="1971675"/>
            <a:ext cx="398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9410" y="2621915"/>
            <a:ext cx="475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58985" y="3243580"/>
            <a:ext cx="516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748665"/>
            <a:ext cx="11132185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5000"/>
              </a:lnSpc>
              <a:buNone/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And people are buying more clothes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they are richer than before. It’s a pity that every year in China,  people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about 26 million tons(吨) of old clothes.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many areas,  charity(慈善) shops collect and resell second</a:t>
            </a:r>
            <a:r>
              <a:rPr lang="en-US"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hand clothes. And  people often shop for used clothes at charity shops.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A. so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but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because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812800" algn="just" fontAlgn="auto">
              <a:lnSpc>
                <a:spcPts val="5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A. throw away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keep away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leave away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14235" y="897255"/>
            <a:ext cx="564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65335" y="1528445"/>
            <a:ext cx="476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6925" y="614680"/>
            <a:ext cx="10598785" cy="586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5000"/>
              </a:lnSpc>
              <a:buNone/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famous British singer once said,  “Here is a(n)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 want more people to know about: used clothes are not useless. We can give them away to people in need or use them to make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like toys.”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457200" algn="just" fontAlgn="auto">
              <a:lnSpc>
                <a:spcPts val="5000"/>
              </a:lnSpc>
              <a:buNone/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Few Chinese cared about fashion years ago,  but now more and more people show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5000"/>
              </a:lnSpc>
              <a:buNone/>
            </a:pP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A. advice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story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message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5000"/>
              </a:lnSpc>
              <a:buNone/>
            </a:pP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A. rules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things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plans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5000"/>
              </a:lnSpc>
              <a:buNone/>
            </a:pP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8. A. interest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surprise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worries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7950" y="748665"/>
            <a:ext cx="475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8865" y="2670810"/>
            <a:ext cx="485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7600" y="3910965"/>
            <a:ext cx="495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9485" y="748665"/>
            <a:ext cx="10598785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5000"/>
              </a:lnSpc>
              <a:buNone/>
            </a:pP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Yishion(以纯),  a fashion clothing brand(品牌)， is inviting people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their used clothes into special boxes in its 45 stores in China. They resell some of the clothes at a lower price </a:t>
            </a:r>
            <a:r>
              <a:rPr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32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2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cleaning them,  so people don’t have to worry about any health problems. This helps to cut down on resource waste(资源浪费) and save  people money.</a:t>
            </a:r>
            <a:endParaRPr sz="32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5000"/>
              </a:lnSpc>
              <a:buNone/>
            </a:pP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9. A. putting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put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to put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5000"/>
              </a:lnSpc>
              <a:buNone/>
            </a:pP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10. A. before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until</a:t>
            </a:r>
            <a:r>
              <a:rPr lang="en-US"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   </a:t>
            </a:r>
            <a:r>
              <a:rPr sz="32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after</a:t>
            </a:r>
            <a:endParaRPr sz="32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6675" y="1556385"/>
            <a:ext cx="544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0000" y="2800350"/>
            <a:ext cx="485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18713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065" y="653415"/>
            <a:ext cx="10963910" cy="554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(B)用括号内所给单词的适当形式填空，每空一词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girl started to run her own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(busy) at an early age. 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The teacher used a great example to show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(mean) of the new word.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 room was cold,  but it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(afford) us a fine view(景色) of the city.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2235" y="1649095"/>
            <a:ext cx="2089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750" y="3923665"/>
            <a:ext cx="2038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meaning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4790" y="4714240"/>
            <a:ext cx="2019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afforded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1871345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167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 词汇。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900" y="1115060"/>
            <a:ext cx="1072959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(B)用括号内所给单词的适当形式填空，每空一词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The movie is so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(interest) that I want to watch it once again.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There are many regular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(customer) at the Chinese braised chicken(黄焖鸡) restaurant.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0585" y="2169795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interesting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4735" y="3812540"/>
            <a:ext cx="231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customers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95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030" y="304165"/>
            <a:ext cx="2406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句型。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3005" y="1340485"/>
            <a:ext cx="982599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这手提包太贵了，以至于这位女士买不起。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handbag is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the woman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这是如此酷的一件风衣，你应该立刻买下它。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It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’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such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you should buy it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4440" y="1945005"/>
            <a:ext cx="843470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so expensive that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can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’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 afford it</a:t>
            </a:r>
            <a:endParaRPr lang="zh-CN" alt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2135" y="3905250"/>
            <a:ext cx="640905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cool windbreaker that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at once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95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720" y="302895"/>
            <a:ext cx="2397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句型。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1070" y="818515"/>
            <a:ext cx="10592435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帮助人们选择合适的衣服对你来说很重要。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It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’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you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</a:t>
            </a:r>
            <a:endParaRPr lang="en-US" alt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我希望你生意兴隆。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 hope your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但在今天，服装不仅仅是用来给我们保暖的。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But nowadays,  clothes do </a:t>
            </a: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</a:t>
            </a:r>
            <a:endParaRPr lang="en-US" alt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7440" y="1441450"/>
            <a:ext cx="10114280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important for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 help people choose suitable clothing/clothes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6150" y="3432810"/>
            <a:ext cx="600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business goes/does well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070" y="4646930"/>
            <a:ext cx="10367010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more than just keep us warm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8195" y="890270"/>
            <a:ext cx="1081595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★ so … that …,  such … that … 和so that的用法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(A)根据所学知识</a:t>
            </a:r>
            <a:r>
              <a:rPr lang="en-US"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将横线上的内容补充完整。</a:t>
            </a:r>
            <a:endParaRPr sz="28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●so … that … 表示 “如此</a:t>
            </a:r>
            <a:r>
              <a:rPr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以至于</a:t>
            </a:r>
            <a:r>
              <a:rPr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”， 常用于引导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状语从句。常见结构为： so+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+that从句。如：He was so tired that he couldn’t walk further any more.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6135" y="3370580"/>
            <a:ext cx="131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结果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22765" y="3370580"/>
            <a:ext cx="1842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形容词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1120" y="4220210"/>
            <a:ext cx="116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副词</a:t>
            </a:r>
            <a:endParaRPr lang="en-US" altLang="zh-CN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9150" y="890270"/>
            <a:ext cx="1081595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●such … that … 表示 “如此</a:t>
            </a:r>
            <a:r>
              <a:rPr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以至于</a:t>
            </a:r>
            <a:r>
              <a:rPr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”， 常用于引导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状语从句。常见结构为： such+a/an+形容词+可数名词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数+that从句/such+形容词+可数名词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数/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数名词+that从句。如：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They were such difficult problems that all of us couldn’t work them out.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845" y="37147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三、重点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38730" y="1936115"/>
            <a:ext cx="1263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</a:t>
            </a:r>
            <a:endParaRPr lang="en-US" altLang="zh-CN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2190" y="2750820"/>
            <a:ext cx="684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单</a:t>
            </a:r>
            <a:endParaRPr lang="en-US" altLang="zh-CN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5950" y="3585845"/>
            <a:ext cx="714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复</a:t>
            </a:r>
            <a:endParaRPr lang="en-US" altLang="zh-CN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8140" y="3585845"/>
            <a:ext cx="116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不可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PLACING_PICTURE_USER_VIEWPORT" val="{&quot;height&quot;:4455,&quot;width&quot;:4425}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8023</Words>
  <Application>WPS 演示</Application>
  <PresentationFormat>宽屏</PresentationFormat>
  <Paragraphs>338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Mirabelle</cp:lastModifiedBy>
  <cp:revision>520</cp:revision>
  <dcterms:created xsi:type="dcterms:W3CDTF">2019-06-19T02:08:00Z</dcterms:created>
  <dcterms:modified xsi:type="dcterms:W3CDTF">2022-01-22T04:02:54Z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