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11" r:id="rId3"/>
    <p:sldId id="439" r:id="rId4"/>
    <p:sldId id="492" r:id="rId5"/>
    <p:sldId id="461" r:id="rId6"/>
    <p:sldId id="462" r:id="rId7"/>
    <p:sldId id="463" r:id="rId8"/>
    <p:sldId id="493" r:id="rId9"/>
    <p:sldId id="494" r:id="rId10"/>
    <p:sldId id="465" r:id="rId11"/>
    <p:sldId id="421" r:id="rId12"/>
    <p:sldId id="430" r:id="rId13"/>
    <p:sldId id="431" r:id="rId14"/>
    <p:sldId id="432" r:id="rId15"/>
    <p:sldId id="433" r:id="rId16"/>
    <p:sldId id="467" r:id="rId17"/>
    <p:sldId id="468" r:id="rId18"/>
    <p:sldId id="469" r:id="rId19"/>
    <p:sldId id="470" r:id="rId20"/>
    <p:sldId id="471" r:id="rId21"/>
    <p:sldId id="452" r:id="rId22"/>
    <p:sldId id="453" r:id="rId23"/>
    <p:sldId id="454" r:id="rId24"/>
    <p:sldId id="455" r:id="rId25"/>
    <p:sldId id="456" r:id="rId26"/>
    <p:sldId id="497" r:id="rId27"/>
    <p:sldId id="498" r:id="rId28"/>
    <p:sldId id="483" r:id="rId29"/>
    <p:sldId id="499" r:id="rId30"/>
    <p:sldId id="500" r:id="rId31"/>
    <p:sldId id="488" r:id="rId32"/>
    <p:sldId id="502" r:id="rId33"/>
    <p:sldId id="503" r:id="rId34"/>
    <p:sldId id="504" r:id="rId35"/>
    <p:sldId id="505" r:id="rId36"/>
    <p:sldId id="508" r:id="rId37"/>
    <p:sldId id="506" r:id="rId38"/>
    <p:sldId id="507" r:id="rId39"/>
    <p:sldId id="509" r:id="rId40"/>
    <p:sldId id="410"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3B44"/>
    <a:srgbClr val="00A0EA"/>
    <a:srgbClr val="FFFFFF"/>
    <a:srgbClr val="00B0F0"/>
    <a:srgbClr val="D36624"/>
    <a:srgbClr val="D36524"/>
    <a:srgbClr val="D9D9D9"/>
    <a:srgbClr val="DCDCDC"/>
    <a:srgbClr val="F0F0F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54"/>
        <p:guide pos="383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3.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8.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9.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0.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4.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5.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8.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9.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0.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1.xml"/><Relationship Id="rId1"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1969135" y="4401820"/>
            <a:ext cx="8695690" cy="1938020"/>
          </a:xfrm>
          <a:prstGeom prst="rect">
            <a:avLst/>
          </a:prstGeom>
          <a:noFill/>
        </p:spPr>
        <p:txBody>
          <a:bodyPr wrap="square" rtlCol="0">
            <a:spAutoFit/>
          </a:bodyPr>
          <a:p>
            <a:pPr algn="ctr"/>
            <a:r>
              <a:rPr lang="zh-CN" altLang="zh-CN" sz="66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课时练习</a:t>
            </a:r>
            <a:r>
              <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 </a:t>
            </a:r>
            <a:endPar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a:p>
            <a:pPr algn="ct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期中复习五</a:t>
            </a:r>
            <a:r>
              <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 </a:t>
            </a: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模块八</a:t>
            </a:r>
            <a:r>
              <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 </a:t>
            </a: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第二章</a:t>
            </a:r>
            <a:endPar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1031240" y="1193165"/>
            <a:ext cx="10129520" cy="4194810"/>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)1. —The old man still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a:t>
            </a:r>
            <a:r>
              <a:rPr sz="3600" b="1" dirty="0" smtClean="0">
                <a:latin typeface="Times New Roman" panose="02020603050405020304" charset="0"/>
                <a:ea typeface="宋体" panose="02010600030101010101" pitchFamily="2" charset="-122"/>
                <a:cs typeface="Times New Roman" panose="02020603050405020304" charset="0"/>
                <a:sym typeface="+mn-ea"/>
              </a:rPr>
              <a:t> a thin coat though it’s winter.</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—Maybe we can give him some old clothes.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puts on</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dresses</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wears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210945" y="161544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16965" y="1640840"/>
            <a:ext cx="10174605" cy="3169285"/>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)2. Porcelain(瓷) can be used for making cups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 </a:t>
            </a:r>
            <a:r>
              <a:rPr sz="3600" b="1" dirty="0" smtClean="0">
                <a:latin typeface="Times New Roman" panose="02020603050405020304" charset="0"/>
                <a:ea typeface="宋体" panose="02010600030101010101" pitchFamily="2" charset="-122"/>
                <a:cs typeface="Times New Roman" panose="02020603050405020304" charset="0"/>
                <a:sym typeface="+mn-ea"/>
              </a:rPr>
              <a:t>plates.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instead of</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as well as</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as well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337945" y="204914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19835" y="1652270"/>
            <a:ext cx="9900285" cy="3169285"/>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)3.  A person with good manners never laughs at people when they are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_____________</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out of danger</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in trouble</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on holiday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438275" y="207454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54150" y="994410"/>
            <a:ext cx="9571355" cy="4707890"/>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)4. —She speaks English so well. I guess she is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a:t>
            </a:r>
            <a:r>
              <a:rPr sz="3600" b="1" dirty="0" smtClean="0">
                <a:latin typeface="Times New Roman" panose="02020603050405020304" charset="0"/>
                <a:ea typeface="宋体" panose="02010600030101010101" pitchFamily="2" charset="-122"/>
                <a:cs typeface="Times New Roman" panose="02020603050405020304" charset="0"/>
                <a:sym typeface="+mn-ea"/>
              </a:rPr>
              <a:t> from the UK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a:t>
            </a:r>
            <a:r>
              <a:rPr sz="3600" b="1" dirty="0" smtClean="0">
                <a:latin typeface="Times New Roman" panose="02020603050405020304" charset="0"/>
                <a:ea typeface="宋体" panose="02010600030101010101" pitchFamily="2" charset="-122"/>
                <a:cs typeface="Times New Roman" panose="02020603050405020304" charset="0"/>
                <a:sym typeface="+mn-ea"/>
              </a:rPr>
              <a:t> the US.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—In fact，she is Chinese.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either; or</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endParaRPr lang="en-US"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both; and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endParaRPr lang="en-US"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not only; but also</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662430" y="117856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03935" y="1239520"/>
            <a:ext cx="10184765" cy="4194810"/>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)5. Male penguins(企鹅)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a:t>
            </a:r>
            <a:r>
              <a:rPr sz="3600" b="1" dirty="0" smtClean="0">
                <a:latin typeface="Times New Roman" panose="02020603050405020304" charset="0"/>
                <a:ea typeface="宋体" panose="02010600030101010101" pitchFamily="2" charset="-122"/>
                <a:cs typeface="Times New Roman" panose="02020603050405020304" charset="0"/>
                <a:sym typeface="+mn-ea"/>
              </a:rPr>
              <a:t> the task of incubating(孵) eggs when their wives are away for food.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put up</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carry out</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try out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210945" y="166052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4400" y="1188720"/>
            <a:ext cx="10499725" cy="4194810"/>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6</a:t>
            </a:r>
            <a:r>
              <a:rPr sz="3600" b="1" dirty="0" smtClean="0">
                <a:latin typeface="Times New Roman" panose="02020603050405020304" charset="0"/>
                <a:ea typeface="宋体" panose="02010600030101010101" pitchFamily="2" charset="-122"/>
                <a:cs typeface="Times New Roman" panose="02020603050405020304" charset="0"/>
                <a:sym typeface="+mn-ea"/>
              </a:rPr>
              <a:t>. —How are you going to spend this Sunday?</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—It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a:t>
            </a:r>
            <a:r>
              <a:rPr sz="3600" b="1" dirty="0" smtClean="0">
                <a:latin typeface="Times New Roman" panose="02020603050405020304" charset="0"/>
                <a:ea typeface="宋体" panose="02010600030101010101" pitchFamily="2" charset="-122"/>
                <a:cs typeface="Times New Roman" panose="02020603050405020304" charset="0"/>
                <a:sym typeface="+mn-ea"/>
              </a:rPr>
              <a:t> the weather. If it’s fine,  I’ll go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fishing.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looks at</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decides on</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depends on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111885" y="160782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03935" y="1647190"/>
            <a:ext cx="10184765" cy="3169285"/>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7</a:t>
            </a:r>
            <a:r>
              <a:rPr sz="3600" b="1" dirty="0" smtClean="0">
                <a:latin typeface="Times New Roman" panose="02020603050405020304" charset="0"/>
                <a:ea typeface="宋体" panose="02010600030101010101" pitchFamily="2" charset="-122"/>
                <a:cs typeface="Times New Roman" panose="02020603050405020304" charset="0"/>
                <a:sym typeface="+mn-ea"/>
              </a:rPr>
              <a:t>.  She doesn’t like leather shoes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a:t>
            </a:r>
            <a:r>
              <a:rPr sz="3600" b="1" dirty="0" smtClean="0">
                <a:latin typeface="Times New Roman" panose="02020603050405020304" charset="0"/>
                <a:ea typeface="宋体" panose="02010600030101010101" pitchFamily="2" charset="-122"/>
                <a:cs typeface="Times New Roman" panose="02020603050405020304" charset="0"/>
                <a:sym typeface="+mn-ea"/>
              </a:rPr>
              <a:t> they look ugly on her.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so</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because</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though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201420" y="206756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03300" y="1639570"/>
            <a:ext cx="10184765" cy="3169285"/>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8. </a:t>
            </a:r>
            <a:r>
              <a:rPr sz="3600" b="1" dirty="0" smtClean="0">
                <a:latin typeface="Times New Roman" panose="02020603050405020304" charset="0"/>
                <a:ea typeface="宋体" panose="02010600030101010101" pitchFamily="2" charset="-122"/>
                <a:cs typeface="Times New Roman" panose="02020603050405020304" charset="0"/>
                <a:sym typeface="+mn-ea"/>
              </a:rPr>
              <a:t>We must stop people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a:t>
            </a:r>
            <a:r>
              <a:rPr sz="3600" b="1" dirty="0" smtClean="0">
                <a:latin typeface="Times New Roman" panose="02020603050405020304" charset="0"/>
                <a:ea typeface="宋体" panose="02010600030101010101" pitchFamily="2" charset="-122"/>
                <a:cs typeface="Times New Roman" panose="02020603050405020304" charset="0"/>
                <a:sym typeface="+mn-ea"/>
              </a:rPr>
              <a:t> litter everywhere.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picking up</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to throw</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from throwing</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201420" y="206057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885315" y="818515"/>
            <a:ext cx="8420735" cy="5220970"/>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9</a:t>
            </a:r>
            <a:r>
              <a:rPr sz="3600" b="1" dirty="0" smtClean="0">
                <a:latin typeface="Times New Roman" panose="02020603050405020304" charset="0"/>
                <a:ea typeface="宋体" panose="02010600030101010101" pitchFamily="2" charset="-122"/>
                <a:cs typeface="Times New Roman" panose="02020603050405020304" charset="0"/>
                <a:sym typeface="+mn-ea"/>
              </a:rPr>
              <a:t>.  —Could you please tell me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a:t>
            </a:r>
            <a:r>
              <a:rPr sz="3600" b="1" dirty="0" smtClean="0">
                <a:latin typeface="Times New Roman" panose="02020603050405020304" charset="0"/>
                <a:ea typeface="宋体" panose="02010600030101010101" pitchFamily="2" charset="-122"/>
                <a:cs typeface="Times New Roman" panose="02020603050405020304" charset="0"/>
                <a:sym typeface="+mn-ea"/>
              </a:rPr>
              <a: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—Yes. At 6:30 p.m.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how he will go to Beijing</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when the plane takes off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what color does he like best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2116455" y="125730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58570" y="818515"/>
            <a:ext cx="10313035" cy="5220970"/>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10</a:t>
            </a:r>
            <a:r>
              <a:rPr sz="3600" b="1" dirty="0" smtClean="0">
                <a:latin typeface="Times New Roman" panose="02020603050405020304" charset="0"/>
                <a:ea typeface="宋体" panose="02010600030101010101" pitchFamily="2" charset="-122"/>
                <a:cs typeface="Times New Roman" panose="02020603050405020304" charset="0"/>
                <a:sym typeface="+mn-ea"/>
              </a:rPr>
              <a:t>. —Could you tell me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______________</a:t>
            </a:r>
            <a:r>
              <a:rPr sz="3600" b="1" dirty="0" smtClean="0">
                <a:latin typeface="Times New Roman" panose="02020603050405020304" charset="0"/>
                <a:ea typeface="宋体" panose="02010600030101010101" pitchFamily="2" charset="-122"/>
                <a:cs typeface="Times New Roman" panose="02020603050405020304" charset="0"/>
                <a:sym typeface="+mn-ea"/>
              </a:rPr>
              <a: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—Throwing off poverty(脱贫).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who people often talk about this year</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what people often talk about this year</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which do people often talk about this year</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470025" y="124079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8576945"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838136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一、根据语境、 音标或所给单词的提示完成句子， 每空一词。</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09955" y="1344930"/>
            <a:ext cx="10812145" cy="3938270"/>
          </a:xfrm>
          <a:prstGeom prst="rect">
            <a:avLst/>
          </a:prstGeom>
          <a:noFill/>
        </p:spPr>
        <p:txBody>
          <a:bodyPr wrap="square" rtlCol="0">
            <a:spAutoFit/>
          </a:bodyPr>
          <a:p>
            <a:pPr fontAlgn="auto">
              <a:lnSpc>
                <a:spcPts val="6000"/>
              </a:lnSpc>
            </a:pPr>
            <a:r>
              <a:rPr sz="3600" b="1">
                <a:latin typeface="Times New Roman" panose="02020603050405020304" charset="0"/>
                <a:ea typeface="宋体" panose="02010600030101010101" pitchFamily="2" charset="-122"/>
                <a:cs typeface="Times New Roman" panose="02020603050405020304" charset="0"/>
              </a:rPr>
              <a:t>1. He is one of Dr.</a:t>
            </a:r>
            <a:r>
              <a:rPr lang="en-US" sz="3600" b="1">
                <a:latin typeface="Times New Roman" panose="02020603050405020304" charset="0"/>
                <a:ea typeface="宋体" panose="02010600030101010101" pitchFamily="2" charset="-122"/>
                <a:cs typeface="Times New Roman" panose="02020603050405020304" charset="0"/>
              </a:rPr>
              <a:t> </a:t>
            </a:r>
            <a:r>
              <a:rPr sz="3600" b="1">
                <a:latin typeface="Times New Roman" panose="02020603050405020304" charset="0"/>
                <a:ea typeface="宋体" panose="02010600030101010101" pitchFamily="2" charset="-122"/>
                <a:cs typeface="Times New Roman" panose="02020603050405020304" charset="0"/>
              </a:rPr>
              <a:t>Li’s </a:t>
            </a:r>
            <a:r>
              <a:rPr lang="en-US" sz="3600" b="1">
                <a:latin typeface="Times New Roman" panose="02020603050405020304" charset="0"/>
                <a:ea typeface="宋体" panose="02010600030101010101" pitchFamily="2" charset="-122"/>
                <a:cs typeface="Times New Roman" panose="02020603050405020304" charset="0"/>
              </a:rPr>
              <a:t>__________ </a:t>
            </a:r>
            <a:r>
              <a:rPr sz="3600" b="1">
                <a:latin typeface="Times New Roman" panose="02020603050405020304" charset="0"/>
                <a:ea typeface="宋体" panose="02010600030101010101" pitchFamily="2" charset="-122"/>
                <a:cs typeface="Times New Roman" panose="02020603050405020304" charset="0"/>
              </a:rPr>
              <a:t>(patient). </a:t>
            </a:r>
            <a:endParaRPr sz="36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sz="3600" b="1">
                <a:latin typeface="Times New Roman" panose="02020603050405020304" charset="0"/>
                <a:ea typeface="宋体" panose="02010600030101010101" pitchFamily="2" charset="-122"/>
                <a:cs typeface="Times New Roman" panose="02020603050405020304" charset="0"/>
              </a:rPr>
              <a:t>2. A reporter will come to </a:t>
            </a:r>
            <a:r>
              <a:rPr lang="en-US" sz="3600" b="1">
                <a:latin typeface="Times New Roman" panose="02020603050405020304" charset="0"/>
                <a:ea typeface="宋体" panose="02010600030101010101" pitchFamily="2" charset="-122"/>
                <a:cs typeface="Times New Roman" panose="02020603050405020304" charset="0"/>
              </a:rPr>
              <a:t>__________ </a:t>
            </a:r>
            <a:r>
              <a:rPr sz="3600" b="1">
                <a:latin typeface="Times New Roman" panose="02020603050405020304" charset="0"/>
                <a:ea typeface="宋体" panose="02010600030101010101" pitchFamily="2" charset="-122"/>
                <a:cs typeface="Times New Roman" panose="02020603050405020304" charset="0"/>
              </a:rPr>
              <a:t>/'ɪntə</a:t>
            </a:r>
            <a:r>
              <a:rPr lang="en-US" sz="3600" b="1">
                <a:latin typeface="Times New Roman" panose="02020603050405020304" charset="0"/>
                <a:ea typeface="宋体" panose="02010600030101010101" pitchFamily="2" charset="-122"/>
                <a:cs typeface="Times New Roman" panose="02020603050405020304" charset="0"/>
              </a:rPr>
              <a:t>(r)</a:t>
            </a:r>
            <a:r>
              <a:rPr sz="3600" b="1">
                <a:latin typeface="Times New Roman" panose="02020603050405020304" charset="0"/>
                <a:ea typeface="宋体" panose="02010600030101010101" pitchFamily="2" charset="-122"/>
                <a:cs typeface="Times New Roman" panose="02020603050405020304" charset="0"/>
              </a:rPr>
              <a:t>vjuː/ the hero tomorrow. </a:t>
            </a:r>
            <a:endParaRPr sz="36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sz="3600" b="1">
                <a:latin typeface="Times New Roman" panose="02020603050405020304" charset="0"/>
                <a:ea typeface="宋体" panose="02010600030101010101" pitchFamily="2" charset="-122"/>
                <a:cs typeface="Times New Roman" panose="02020603050405020304" charset="0"/>
              </a:rPr>
              <a:t>3. If I remember </a:t>
            </a:r>
            <a:r>
              <a:rPr lang="en-US" sz="3600" b="1">
                <a:latin typeface="Times New Roman" panose="02020603050405020304" charset="0"/>
                <a:ea typeface="宋体" panose="02010600030101010101" pitchFamily="2" charset="-122"/>
                <a:cs typeface="Times New Roman" panose="02020603050405020304" charset="0"/>
              </a:rPr>
              <a:t>__________ </a:t>
            </a:r>
            <a:r>
              <a:rPr sz="3600" b="1">
                <a:latin typeface="Times New Roman" panose="02020603050405020304" charset="0"/>
                <a:ea typeface="宋体" panose="02010600030101010101" pitchFamily="2" charset="-122"/>
                <a:cs typeface="Times New Roman" panose="02020603050405020304" charset="0"/>
              </a:rPr>
              <a:t>(correct),  there is a comb(梳子) on the dressing table. </a:t>
            </a:r>
            <a:endParaRPr sz="3600" b="1">
              <a:latin typeface="Times New Roman" panose="02020603050405020304" charset="0"/>
              <a:ea typeface="宋体" panose="02010600030101010101" pitchFamily="2" charset="-122"/>
              <a:cs typeface="Times New Roman" panose="02020603050405020304" charset="0"/>
            </a:endParaRPr>
          </a:p>
        </p:txBody>
      </p:sp>
      <p:sp>
        <p:nvSpPr>
          <p:cNvPr id="2" name="文本框 1"/>
          <p:cNvSpPr txBox="1"/>
          <p:nvPr/>
        </p:nvSpPr>
        <p:spPr>
          <a:xfrm>
            <a:off x="5676900" y="1498600"/>
            <a:ext cx="175641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patients</a:t>
            </a:r>
            <a:endParaRPr lang="en-US" altLang="zh-CN" sz="36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6142355" y="2288540"/>
            <a:ext cx="23120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interview</a:t>
            </a:r>
            <a:endParaRPr lang="en-US" altLang="zh-CN" sz="36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4451350" y="3836670"/>
            <a:ext cx="20447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correctly</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195955" y="3478530"/>
            <a:ext cx="6687185" cy="924560"/>
          </a:xfrm>
          <a:prstGeom prst="rect">
            <a:avLst/>
          </a:prstGeom>
          <a:noFill/>
        </p:spPr>
        <p:txBody>
          <a:bodyPr wrap="square" rtlCol="0">
            <a:spAutoFit/>
          </a:bodyPr>
          <a:p>
            <a:pPr indent="0" fontAlgn="auto">
              <a:lnSpc>
                <a:spcPts val="6500"/>
              </a:lnSpc>
              <a:buNone/>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1. whether</a:t>
            </a:r>
            <a:r>
              <a:rPr lang="en-US" sz="3600" b="1">
                <a:solidFill>
                  <a:srgbClr val="0070C0"/>
                </a:solidFill>
                <a:latin typeface="Times New Roman" panose="02020603050405020304" charset="0"/>
                <a:ea typeface="宋体" panose="02010600030101010101" pitchFamily="2" charset="-122"/>
                <a:cs typeface="Times New Roman" panose="02020603050405020304" charset="0"/>
                <a:sym typeface="+mn-ea"/>
              </a:rPr>
              <a:t>,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depend, weather </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五、看图写话。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684020" y="4269105"/>
            <a:ext cx="9711055" cy="1501775"/>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Whether they will fly a kite (or not) depends on the weather.</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3" name="图片 2"/>
          <p:cNvPicPr>
            <a:picLocks noChangeAspect="1"/>
          </p:cNvPicPr>
          <p:nvPr/>
        </p:nvPicPr>
        <p:blipFill>
          <a:blip r:embed="rId1"/>
          <a:stretch>
            <a:fillRect/>
          </a:stretch>
        </p:blipFill>
        <p:spPr>
          <a:xfrm>
            <a:off x="4374515" y="908050"/>
            <a:ext cx="2828925" cy="2828925"/>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627880" y="3504565"/>
            <a:ext cx="2766695" cy="924560"/>
          </a:xfrm>
          <a:prstGeom prst="rect">
            <a:avLst/>
          </a:prstGeom>
          <a:noFill/>
        </p:spPr>
        <p:txBody>
          <a:bodyPr wrap="square" rtlCol="0">
            <a:spAutoFit/>
          </a:bodyPr>
          <a:p>
            <a:pPr indent="0" fontAlgn="auto">
              <a:lnSpc>
                <a:spcPts val="6500"/>
              </a:lnSpc>
              <a:buNone/>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2. as soon as </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五</a:t>
            </a:r>
            <a:r>
              <a:rPr lang="zh-CN" altLang="en-US" sz="2400" b="1" dirty="0">
                <a:solidFill>
                  <a:schemeClr val="bg2"/>
                </a:solidFill>
                <a:latin typeface="微软雅黑" panose="020B0503020204020204" pitchFamily="34" charset="-122"/>
                <a:ea typeface="微软雅黑" panose="020B0503020204020204" pitchFamily="34" charset="-122"/>
              </a:rPr>
              <a:t>、看图写话。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120265" y="4170680"/>
            <a:ext cx="8834755" cy="1501775"/>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The girl/She took off her coat as soon as she got/arrived home. </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3" name="图片 2"/>
          <p:cNvPicPr>
            <a:picLocks noChangeAspect="1"/>
          </p:cNvPicPr>
          <p:nvPr/>
        </p:nvPicPr>
        <p:blipFill>
          <a:blip r:embed="rId1"/>
          <a:stretch>
            <a:fillRect/>
          </a:stretch>
        </p:blipFill>
        <p:spPr>
          <a:xfrm>
            <a:off x="4565650" y="930910"/>
            <a:ext cx="2828925" cy="2847975"/>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539615" y="3513455"/>
            <a:ext cx="2528570" cy="924560"/>
          </a:xfrm>
          <a:prstGeom prst="rect">
            <a:avLst/>
          </a:prstGeom>
          <a:noFill/>
        </p:spPr>
        <p:txBody>
          <a:bodyPr wrap="square" rtlCol="0">
            <a:spAutoFit/>
          </a:bodyPr>
          <a:p>
            <a:pPr indent="0" fontAlgn="auto">
              <a:lnSpc>
                <a:spcPts val="6500"/>
              </a:lnSpc>
              <a:buNone/>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3. exercise </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五</a:t>
            </a:r>
            <a:r>
              <a:rPr lang="zh-CN" altLang="en-US" sz="2400" b="1" dirty="0">
                <a:solidFill>
                  <a:schemeClr val="bg2"/>
                </a:solidFill>
                <a:latin typeface="微软雅黑" panose="020B0503020204020204" pitchFamily="34" charset="-122"/>
                <a:ea typeface="微软雅黑" panose="020B0503020204020204" pitchFamily="34" charset="-122"/>
              </a:rPr>
              <a:t>、看图写话。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691640" y="4237355"/>
            <a:ext cx="9591675" cy="1501775"/>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The children do exercise to build them up./</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They exercise to build themselves up. </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3" name="图片 2"/>
          <p:cNvPicPr>
            <a:picLocks noChangeAspect="1"/>
          </p:cNvPicPr>
          <p:nvPr/>
        </p:nvPicPr>
        <p:blipFill>
          <a:blip r:embed="rId1"/>
          <a:stretch>
            <a:fillRect/>
          </a:stretch>
        </p:blipFill>
        <p:spPr>
          <a:xfrm>
            <a:off x="4312285" y="1017270"/>
            <a:ext cx="2847975" cy="283845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289550" y="3431540"/>
            <a:ext cx="1458595" cy="924560"/>
          </a:xfrm>
          <a:prstGeom prst="rect">
            <a:avLst/>
          </a:prstGeom>
          <a:noFill/>
        </p:spPr>
        <p:txBody>
          <a:bodyPr wrap="square" rtlCol="0">
            <a:spAutoFit/>
          </a:bodyPr>
          <a:p>
            <a:pPr indent="0" fontAlgn="auto">
              <a:lnSpc>
                <a:spcPts val="6500"/>
              </a:lnSpc>
              <a:buNone/>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4. ask </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五</a:t>
            </a:r>
            <a:r>
              <a:rPr lang="zh-CN" altLang="en-US" sz="2400" b="1" dirty="0">
                <a:solidFill>
                  <a:schemeClr val="bg2"/>
                </a:solidFill>
                <a:latin typeface="微软雅黑" panose="020B0503020204020204" pitchFamily="34" charset="-122"/>
                <a:ea typeface="微软雅黑" panose="020B0503020204020204" pitchFamily="34" charset="-122"/>
              </a:rPr>
              <a:t>、看图写话。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948180" y="4259580"/>
            <a:ext cx="8761730"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The girl/She asked whose dictionary it was. </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3" name="图片 2"/>
          <p:cNvPicPr>
            <a:picLocks noChangeAspect="1"/>
          </p:cNvPicPr>
          <p:nvPr/>
        </p:nvPicPr>
        <p:blipFill>
          <a:blip r:embed="rId1"/>
          <a:stretch>
            <a:fillRect/>
          </a:stretch>
        </p:blipFill>
        <p:spPr>
          <a:xfrm>
            <a:off x="4599940" y="969010"/>
            <a:ext cx="2838450" cy="2867025"/>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128895" y="3504565"/>
            <a:ext cx="1393825" cy="924560"/>
          </a:xfrm>
          <a:prstGeom prst="rect">
            <a:avLst/>
          </a:prstGeom>
          <a:noFill/>
        </p:spPr>
        <p:txBody>
          <a:bodyPr wrap="square" rtlCol="0">
            <a:spAutoFit/>
          </a:bodyPr>
          <a:p>
            <a:pPr indent="0" fontAlgn="auto">
              <a:lnSpc>
                <a:spcPts val="6500"/>
              </a:lnSpc>
              <a:buNone/>
            </a:pP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5. pay </a:t>
            </a:r>
            <a:endParaRPr sz="3600" b="1">
              <a:solidFill>
                <a:srgbClr val="0070C0"/>
              </a:solidFill>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五</a:t>
            </a:r>
            <a:r>
              <a:rPr lang="zh-CN" altLang="en-US" sz="2400" b="1" dirty="0">
                <a:solidFill>
                  <a:schemeClr val="bg2"/>
                </a:solidFill>
                <a:latin typeface="微软雅黑" panose="020B0503020204020204" pitchFamily="34" charset="-122"/>
                <a:ea typeface="微软雅黑" panose="020B0503020204020204" pitchFamily="34" charset="-122"/>
              </a:rPr>
              <a:t>、看图写话。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624330" y="4283710"/>
            <a:ext cx="970724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The boy/He paid 260 </a:t>
            </a:r>
            <a:r>
              <a:rPr sz="3600" b="1" i="1">
                <a:solidFill>
                  <a:srgbClr val="FF0000"/>
                </a:solidFill>
                <a:latin typeface="Times New Roman" panose="02020603050405020304" charset="0"/>
                <a:ea typeface="宋体" panose="02010600030101010101" pitchFamily="2" charset="-122"/>
                <a:cs typeface="Times New Roman" panose="02020603050405020304" charset="0"/>
                <a:sym typeface="+mn-ea"/>
              </a:rPr>
              <a:t>yuan</a:t>
            </a: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 for the train ticket. </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3" name="图片 2"/>
          <p:cNvPicPr>
            <a:picLocks noChangeAspect="1"/>
          </p:cNvPicPr>
          <p:nvPr/>
        </p:nvPicPr>
        <p:blipFill>
          <a:blip r:embed="rId1"/>
          <a:stretch>
            <a:fillRect/>
          </a:stretch>
        </p:blipFill>
        <p:spPr>
          <a:xfrm>
            <a:off x="4518025" y="974725"/>
            <a:ext cx="2847975" cy="289560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24230" y="764540"/>
            <a:ext cx="10753090" cy="5220970"/>
          </a:xfrm>
          <a:prstGeom prst="rect">
            <a:avLst/>
          </a:prstGeom>
          <a:noFill/>
        </p:spPr>
        <p:txBody>
          <a:bodyPr wrap="square" rtlCol="0">
            <a:spAutoFit/>
          </a:bodyPr>
          <a:p>
            <a:pPr indent="0" fontAlgn="auto">
              <a:lnSpc>
                <a:spcPts val="5000"/>
              </a:lnSpc>
              <a:buNone/>
            </a:pPr>
            <a:r>
              <a:rPr sz="3600" b="1">
                <a:latin typeface="Times New Roman" panose="02020603050405020304" charset="0"/>
                <a:ea typeface="宋体" panose="02010600030101010101" pitchFamily="2" charset="-122"/>
                <a:cs typeface="Times New Roman" panose="02020603050405020304" charset="0"/>
                <a:sym typeface="+mn-ea"/>
              </a:rPr>
              <a:t>1. 你想向对方打听哪里可以买到雨衣</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可以这样问： </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000"/>
              </a:lnSpc>
              <a:buNone/>
            </a:pPr>
            <a:r>
              <a:rPr sz="3600" b="1">
                <a:latin typeface="Times New Roman" panose="02020603050405020304" charset="0"/>
                <a:ea typeface="宋体" panose="02010600030101010101" pitchFamily="2" charset="-122"/>
                <a:cs typeface="Times New Roman" panose="02020603050405020304" charset="0"/>
                <a:sym typeface="+mn-ea"/>
              </a:rPr>
              <a:t>Excuse me,  could you tell me </a:t>
            </a:r>
            <a:r>
              <a:rPr lang="en-US" sz="3600" b="1">
                <a:latin typeface="Times New Roman" panose="02020603050405020304" charset="0"/>
                <a:ea typeface="宋体" panose="02010600030101010101" pitchFamily="2" charset="-122"/>
                <a:cs typeface="Times New Roman" panose="02020603050405020304" charset="0"/>
                <a:sym typeface="+mn-ea"/>
              </a:rPr>
              <a:t>____________________</a:t>
            </a:r>
            <a:endParaRPr lang="en-US"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000"/>
              </a:lnSpc>
              <a:buNone/>
            </a:pPr>
            <a:r>
              <a:rPr lang="en-US" sz="3600" b="1">
                <a:latin typeface="Times New Roman" panose="02020603050405020304" charset="0"/>
                <a:ea typeface="宋体" panose="02010600030101010101" pitchFamily="2" charset="-122"/>
                <a:cs typeface="Times New Roman" panose="02020603050405020304" charset="0"/>
                <a:sym typeface="+mn-ea"/>
              </a:rPr>
              <a:t>_____________________________________________</a:t>
            </a:r>
            <a:r>
              <a:rPr sz="3600" b="1">
                <a:latin typeface="Times New Roman" panose="02020603050405020304" charset="0"/>
                <a:ea typeface="宋体" panose="02010600030101010101" pitchFamily="2" charset="-122"/>
                <a:cs typeface="Times New Roman" panose="02020603050405020304" charset="0"/>
                <a:sym typeface="+mn-ea"/>
              </a:rPr>
              <a:t>?</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000"/>
              </a:lnSpc>
              <a:buNone/>
            </a:pPr>
            <a:r>
              <a:rPr sz="3600" b="1">
                <a:latin typeface="Times New Roman" panose="02020603050405020304" charset="0"/>
                <a:ea typeface="宋体" panose="02010600030101010101" pitchFamily="2" charset="-122"/>
                <a:cs typeface="Times New Roman" panose="02020603050405020304" charset="0"/>
                <a:sym typeface="+mn-ea"/>
              </a:rPr>
              <a:t>2. 你想知道对方对你这条裤子的看法</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可以这样问： </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000"/>
              </a:lnSpc>
              <a:buNone/>
            </a:pPr>
            <a:r>
              <a:rPr lang="en-US" sz="3600" b="1">
                <a:latin typeface="Times New Roman" panose="02020603050405020304" charset="0"/>
                <a:ea typeface="宋体" panose="02010600030101010101" pitchFamily="2" charset="-122"/>
                <a:cs typeface="Times New Roman" panose="02020603050405020304" charset="0"/>
                <a:sym typeface="+mn-ea"/>
              </a:rPr>
              <a:t>_____________________________________________</a:t>
            </a:r>
            <a:r>
              <a:rPr sz="3600" b="1">
                <a:latin typeface="Times New Roman" panose="02020603050405020304" charset="0"/>
                <a:ea typeface="宋体" panose="02010600030101010101" pitchFamily="2" charset="-122"/>
                <a:cs typeface="Times New Roman" panose="02020603050405020304" charset="0"/>
                <a:sym typeface="+mn-ea"/>
              </a:rPr>
              <a:t>?</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000"/>
              </a:lnSpc>
              <a:buNone/>
            </a:pPr>
            <a:r>
              <a:rPr lang="en-US" sz="3600" b="1">
                <a:latin typeface="Times New Roman" panose="02020603050405020304" charset="0"/>
                <a:ea typeface="宋体" panose="02010600030101010101" pitchFamily="2" charset="-122"/>
                <a:cs typeface="Times New Roman" panose="02020603050405020304" charset="0"/>
                <a:sym typeface="+mn-ea"/>
              </a:rPr>
              <a:t>_____________________________________________</a:t>
            </a:r>
            <a:r>
              <a:rPr sz="3600" b="1">
                <a:latin typeface="Times New Roman" panose="02020603050405020304" charset="0"/>
                <a:ea typeface="宋体" panose="02010600030101010101" pitchFamily="2" charset="-122"/>
                <a:cs typeface="Times New Roman" panose="02020603050405020304" charset="0"/>
                <a:sym typeface="+mn-ea"/>
              </a:rPr>
              <a:t>?</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000"/>
              </a:lnSpc>
              <a:buNone/>
            </a:pPr>
            <a:r>
              <a:rPr sz="3600" b="1">
                <a:latin typeface="Times New Roman" panose="02020603050405020304" charset="0"/>
                <a:ea typeface="宋体" panose="02010600030101010101" pitchFamily="2" charset="-122"/>
                <a:cs typeface="Times New Roman" panose="02020603050405020304" charset="0"/>
                <a:sym typeface="+mn-ea"/>
              </a:rPr>
              <a:t>3. 你想知道对方喜欢穿什么去上学</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可以这样问： </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000"/>
              </a:lnSpc>
              <a:buNone/>
            </a:pPr>
            <a:r>
              <a:rPr lang="en-US" sz="3600" b="1">
                <a:latin typeface="Times New Roman" panose="02020603050405020304" charset="0"/>
                <a:ea typeface="宋体" panose="02010600030101010101" pitchFamily="2" charset="-122"/>
                <a:cs typeface="Times New Roman" panose="02020603050405020304" charset="0"/>
                <a:sym typeface="+mn-ea"/>
              </a:rPr>
              <a:t>_____________________________________________</a:t>
            </a:r>
            <a:r>
              <a:rPr sz="3600" b="1">
                <a:latin typeface="Times New Roman" panose="02020603050405020304" charset="0"/>
                <a:ea typeface="宋体" panose="02010600030101010101" pitchFamily="2" charset="-122"/>
                <a:cs typeface="Times New Roman" panose="02020603050405020304" charset="0"/>
                <a:sym typeface="+mn-ea"/>
              </a:rPr>
              <a:t>?</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六、</a:t>
            </a:r>
            <a:r>
              <a:rPr lang="zh-CN" altLang="en-US" sz="2400" b="1" dirty="0">
                <a:solidFill>
                  <a:schemeClr val="bg2"/>
                </a:solidFill>
                <a:latin typeface="微软雅黑" panose="020B0503020204020204" pitchFamily="34" charset="-122"/>
                <a:ea typeface="微软雅黑" panose="020B0503020204020204" pitchFamily="34" charset="-122"/>
              </a:rPr>
              <a:t>情景交际。</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97890" y="1427480"/>
            <a:ext cx="10417175" cy="1373505"/>
          </a:xfrm>
          <a:prstGeom prst="rect">
            <a:avLst/>
          </a:prstGeom>
          <a:noFill/>
        </p:spPr>
        <p:txBody>
          <a:bodyPr wrap="square" rtlCol="0">
            <a:spAutoFit/>
          </a:bodyPr>
          <a:p>
            <a:pPr fontAlgn="auto">
              <a:lnSpc>
                <a:spcPts val="5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where to buy a raincoat/where I can buy a raincoat</a:t>
            </a:r>
            <a:endParaRPr lang="zh-CN" altLang="en-US" sz="3600" b="1">
              <a:solidFill>
                <a:srgbClr val="FF0000"/>
              </a:solidFill>
              <a:latin typeface="Times New Roman" panose="02020603050405020304" charset="0"/>
              <a:cs typeface="Times New Roman" panose="02020603050405020304" charset="0"/>
            </a:endParaRPr>
          </a:p>
        </p:txBody>
      </p:sp>
      <p:sp>
        <p:nvSpPr>
          <p:cNvPr id="4" name="文本框 3"/>
          <p:cNvSpPr txBox="1"/>
          <p:nvPr/>
        </p:nvSpPr>
        <p:spPr>
          <a:xfrm>
            <a:off x="887095" y="3307080"/>
            <a:ext cx="10417175" cy="1373505"/>
          </a:xfrm>
          <a:prstGeom prst="rect">
            <a:avLst/>
          </a:prstGeom>
          <a:noFill/>
        </p:spPr>
        <p:txBody>
          <a:bodyPr wrap="square" rtlCol="0">
            <a:spAutoFit/>
          </a:bodyPr>
          <a:p>
            <a:pPr fontAlgn="auto">
              <a:lnSpc>
                <a:spcPts val="5000"/>
              </a:lnSpc>
            </a:pPr>
            <a:r>
              <a:rPr sz="3600" b="1">
                <a:solidFill>
                  <a:srgbClr val="FF0000"/>
                </a:solidFill>
                <a:latin typeface="Times New Roman" panose="02020603050405020304" charset="0"/>
                <a:cs typeface="Times New Roman" panose="02020603050405020304" charset="0"/>
              </a:rPr>
              <a:t>What do you think of this pair of pants</a:t>
            </a:r>
            <a:endParaRPr sz="3600" b="1">
              <a:solidFill>
                <a:srgbClr val="FF0000"/>
              </a:solidFill>
              <a:latin typeface="Times New Roman" panose="02020603050405020304" charset="0"/>
              <a:cs typeface="Times New Roman" panose="02020603050405020304" charset="0"/>
            </a:endParaRPr>
          </a:p>
          <a:p>
            <a:pPr fontAlgn="auto">
              <a:lnSpc>
                <a:spcPts val="5000"/>
              </a:lnSpc>
            </a:pPr>
            <a:r>
              <a:rPr sz="3600" b="1">
                <a:solidFill>
                  <a:srgbClr val="FF0000"/>
                </a:solidFill>
                <a:latin typeface="Times New Roman" panose="02020603050405020304" charset="0"/>
                <a:cs typeface="Times New Roman" panose="02020603050405020304" charset="0"/>
              </a:rPr>
              <a:t>How do you like my trousers</a:t>
            </a:r>
            <a:endParaRPr sz="3600" b="1">
              <a:solidFill>
                <a:srgbClr val="FF0000"/>
              </a:solidFill>
              <a:latin typeface="Times New Roman" panose="02020603050405020304" charset="0"/>
              <a:cs typeface="Times New Roman" panose="02020603050405020304" charset="0"/>
            </a:endParaRPr>
          </a:p>
        </p:txBody>
      </p:sp>
      <p:sp>
        <p:nvSpPr>
          <p:cNvPr id="5" name="文本框 4"/>
          <p:cNvSpPr txBox="1"/>
          <p:nvPr/>
        </p:nvSpPr>
        <p:spPr>
          <a:xfrm>
            <a:off x="824230" y="5186680"/>
            <a:ext cx="10417175" cy="732155"/>
          </a:xfrm>
          <a:prstGeom prst="rect">
            <a:avLst/>
          </a:prstGeom>
          <a:noFill/>
        </p:spPr>
        <p:txBody>
          <a:bodyPr wrap="square" rtlCol="0">
            <a:spAutoFit/>
          </a:bodyPr>
          <a:p>
            <a:pPr fontAlgn="auto">
              <a:lnSpc>
                <a:spcPts val="5000"/>
              </a:lnSpc>
            </a:pPr>
            <a:r>
              <a:rPr sz="3600" b="1">
                <a:solidFill>
                  <a:srgbClr val="FF0000"/>
                </a:solidFill>
                <a:latin typeface="Times New Roman" panose="02020603050405020304" charset="0"/>
                <a:cs typeface="Times New Roman" panose="02020603050405020304" charset="0"/>
              </a:rPr>
              <a:t>What do you like to wear to school</a:t>
            </a:r>
            <a:endParaRPr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99210" y="1742440"/>
            <a:ext cx="9725660" cy="3169285"/>
          </a:xfrm>
          <a:prstGeom prst="rect">
            <a:avLst/>
          </a:prstGeom>
          <a:noFill/>
        </p:spPr>
        <p:txBody>
          <a:bodyPr wrap="square" rtlCol="0">
            <a:spAutoFit/>
          </a:bodyPr>
          <a:p>
            <a:pPr indent="0" fontAlgn="auto">
              <a:lnSpc>
                <a:spcPts val="6000"/>
              </a:lnSpc>
              <a:buNone/>
            </a:pPr>
            <a:r>
              <a:rPr sz="3600" b="1">
                <a:latin typeface="Times New Roman" panose="02020603050405020304" charset="0"/>
                <a:ea typeface="宋体" panose="02010600030101010101" pitchFamily="2" charset="-122"/>
                <a:cs typeface="Times New Roman" panose="02020603050405020304" charset="0"/>
                <a:sym typeface="+mn-ea"/>
              </a:rPr>
              <a:t>4. 你到店里买鞋，店员会这样询问你的码数： </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6000"/>
              </a:lnSpc>
              <a:buNone/>
            </a:pPr>
            <a:r>
              <a:rPr lang="en-US" sz="3600" b="1">
                <a:latin typeface="Times New Roman" panose="02020603050405020304" charset="0"/>
                <a:ea typeface="宋体" panose="02010600030101010101" pitchFamily="2" charset="-122"/>
                <a:cs typeface="Times New Roman" panose="02020603050405020304" charset="0"/>
                <a:sym typeface="+mn-ea"/>
              </a:rPr>
              <a:t>_________________________________________</a:t>
            </a:r>
            <a:r>
              <a:rPr sz="3600" b="1">
                <a:latin typeface="Times New Roman" panose="02020603050405020304" charset="0"/>
                <a:ea typeface="宋体" panose="02010600030101010101" pitchFamily="2" charset="-122"/>
                <a:cs typeface="Times New Roman" panose="02020603050405020304" charset="0"/>
                <a:sym typeface="+mn-ea"/>
              </a:rPr>
              <a:t>? </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6000"/>
              </a:lnSpc>
              <a:buNone/>
            </a:pPr>
            <a:r>
              <a:rPr sz="3600" b="1">
                <a:latin typeface="Times New Roman" panose="02020603050405020304" charset="0"/>
                <a:ea typeface="宋体" panose="02010600030101010101" pitchFamily="2" charset="-122"/>
                <a:cs typeface="Times New Roman" panose="02020603050405020304" charset="0"/>
                <a:sym typeface="+mn-ea"/>
              </a:rPr>
              <a:t>5. 你想知道对方穿制服的场合，可以这样问： </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6000"/>
              </a:lnSpc>
              <a:buNone/>
            </a:pPr>
            <a:r>
              <a:rPr lang="en-US" sz="3600" b="1">
                <a:latin typeface="Times New Roman" panose="02020603050405020304" charset="0"/>
                <a:ea typeface="宋体" panose="02010600030101010101" pitchFamily="2" charset="-122"/>
                <a:cs typeface="Times New Roman" panose="02020603050405020304" charset="0"/>
                <a:sym typeface="+mn-ea"/>
              </a:rPr>
              <a:t>_________________________________________</a:t>
            </a:r>
            <a:r>
              <a:rPr sz="3600" b="1">
                <a:latin typeface="Times New Roman" panose="02020603050405020304" charset="0"/>
                <a:ea typeface="宋体" panose="02010600030101010101" pitchFamily="2" charset="-122"/>
                <a:cs typeface="Times New Roman" panose="02020603050405020304" charset="0"/>
                <a:sym typeface="+mn-ea"/>
              </a:rPr>
              <a:t>?</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六、</a:t>
            </a:r>
            <a:r>
              <a:rPr lang="zh-CN" altLang="en-US" sz="2400" b="1" dirty="0">
                <a:solidFill>
                  <a:schemeClr val="bg2"/>
                </a:solidFill>
                <a:latin typeface="微软雅黑" panose="020B0503020204020204" pitchFamily="34" charset="-122"/>
                <a:ea typeface="微软雅黑" panose="020B0503020204020204" pitchFamily="34" charset="-122"/>
              </a:rPr>
              <a:t>情景交际。</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99210" y="2518410"/>
            <a:ext cx="8331835" cy="86042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cs typeface="Times New Roman" panose="02020603050405020304" charset="0"/>
              </a:rPr>
              <a:t>What size (shoes) do you take/want/wear</a:t>
            </a:r>
            <a:endParaRPr sz="3600" b="1">
              <a:solidFill>
                <a:srgbClr val="FF0000"/>
              </a:solidFill>
              <a:latin typeface="Times New Roman" panose="02020603050405020304" charset="0"/>
              <a:cs typeface="Times New Roman" panose="02020603050405020304" charset="0"/>
            </a:endParaRPr>
          </a:p>
        </p:txBody>
      </p:sp>
      <p:sp>
        <p:nvSpPr>
          <p:cNvPr id="4" name="文本框 3"/>
          <p:cNvSpPr txBox="1"/>
          <p:nvPr/>
        </p:nvSpPr>
        <p:spPr>
          <a:xfrm>
            <a:off x="1358265" y="4051300"/>
            <a:ext cx="8331835" cy="86042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cs typeface="Times New Roman" panose="02020603050405020304" charset="0"/>
              </a:rPr>
              <a:t>On what occasion do you wear uniforms</a:t>
            </a:r>
            <a:endParaRPr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39775" y="797560"/>
            <a:ext cx="10587990" cy="5262245"/>
          </a:xfrm>
          <a:prstGeom prst="rect">
            <a:avLst/>
          </a:prstGeom>
          <a:noFill/>
        </p:spPr>
        <p:txBody>
          <a:bodyPr wrap="square" rtlCol="0">
            <a:spAutoFit/>
          </a:bodyPr>
          <a:p>
            <a:pPr indent="812800" algn="just" fontAlgn="auto">
              <a:lnSpc>
                <a:spcPct val="150000"/>
              </a:lnSpc>
              <a:buNone/>
              <a:extLst>
                <a:ext uri="{35155182-B16C-46BC-9424-99874614C6A1}">
                  <wpsdc:indentchars xmlns:wpsdc="http://www.wps.cn/officeDocument/2017/drawingmlCustomData" val="200" checksum="3877492575"/>
                </a:ext>
              </a:extLst>
            </a:pPr>
            <a:r>
              <a:rPr sz="3200" b="1">
                <a:latin typeface="Times New Roman" panose="02020603050405020304" charset="0"/>
                <a:ea typeface="宋体" panose="02010600030101010101" pitchFamily="2" charset="-122"/>
                <a:cs typeface="Times New Roman" panose="02020603050405020304" charset="0"/>
                <a:sym typeface="+mn-ea"/>
              </a:rPr>
              <a:t>One day,  a teacher was </a:t>
            </a:r>
            <a:r>
              <a:rPr sz="3200" b="1" u="sng">
                <a:latin typeface="Times New Roman" panose="02020603050405020304" charset="0"/>
                <a:ea typeface="宋体" panose="02010600030101010101" pitchFamily="2" charset="-122"/>
                <a:cs typeface="Times New Roman" panose="02020603050405020304" charset="0"/>
                <a:sym typeface="+mn-ea"/>
              </a:rPr>
              <a:t>1</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(give) a class to his students. He put a glass of water on the desk and asked them,  “How heavy do you think this glass of water is?”</a:t>
            </a:r>
            <a:endParaRPr sz="3200" b="1">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ct val="150000"/>
              </a:lnSpc>
              <a:buNone/>
              <a:extLst>
                <a:ext uri="{35155182-B16C-46BC-9424-99874614C6A1}">
                  <wpsdc:indentchars xmlns:wpsdc="http://www.wps.cn/officeDocument/2017/drawingmlCustomData" val="200" checksum="3877492575"/>
                </a:ext>
              </a:extLst>
            </a:pPr>
            <a:r>
              <a:rPr sz="3200" b="1">
                <a:latin typeface="Times New Roman" panose="02020603050405020304" charset="0"/>
                <a:ea typeface="宋体" panose="02010600030101010101" pitchFamily="2" charset="-122"/>
                <a:cs typeface="Times New Roman" panose="02020603050405020304" charset="0"/>
                <a:sym typeface="+mn-ea"/>
              </a:rPr>
              <a:t>The students </a:t>
            </a:r>
            <a:r>
              <a:rPr sz="3200" b="1" u="sng">
                <a:latin typeface="Times New Roman" panose="02020603050405020304" charset="0"/>
                <a:ea typeface="宋体" panose="02010600030101010101" pitchFamily="2" charset="-122"/>
                <a:cs typeface="Times New Roman" panose="02020603050405020304" charset="0"/>
                <a:sym typeface="+mn-ea"/>
              </a:rPr>
              <a:t>2</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(begin) to think and guess. Their </a:t>
            </a:r>
            <a:r>
              <a:rPr sz="3200" b="1" u="sng">
                <a:latin typeface="Times New Roman" panose="02020603050405020304" charset="0"/>
                <a:ea typeface="宋体" panose="02010600030101010101" pitchFamily="2" charset="-122"/>
                <a:cs typeface="Times New Roman" panose="02020603050405020304" charset="0"/>
                <a:sym typeface="+mn-ea"/>
              </a:rPr>
              <a:t>3</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(answer) were different,  from 20g to 500g. </a:t>
            </a:r>
            <a:endParaRPr sz="3200" b="1">
              <a:latin typeface="Times New Roman" panose="02020603050405020304" charset="0"/>
              <a:ea typeface="宋体" panose="02010600030101010101" pitchFamily="2" charset="-122"/>
              <a:cs typeface="Times New Roman" panose="02020603050405020304" charset="0"/>
              <a:sym typeface="+mn-ea"/>
            </a:endParaRPr>
          </a:p>
          <a:p>
            <a:pPr indent="812800" algn="just" fontAlgn="auto">
              <a:lnSpc>
                <a:spcPct val="150000"/>
              </a:lnSpc>
              <a:buNone/>
              <a:extLst>
                <a:ext uri="{35155182-B16C-46BC-9424-99874614C6A1}">
                  <wpsdc:indentchars xmlns:wpsdc="http://www.wps.cn/officeDocument/2017/drawingmlCustomData" val="200" checksum="3877492575"/>
                </a:ext>
              </a:extLst>
            </a:pPr>
            <a:r>
              <a:rPr sz="3200" b="1">
                <a:latin typeface="Times New Roman" panose="02020603050405020304" charset="0"/>
                <a:ea typeface="宋体" panose="02010600030101010101" pitchFamily="2" charset="-122"/>
                <a:cs typeface="Times New Roman" panose="02020603050405020304" charset="0"/>
                <a:sym typeface="+mn-ea"/>
              </a:rPr>
              <a:t>“It doesn’t matter how heavy this glass of water is. The weight</a:t>
            </a:r>
            <a:r>
              <a:rPr lang="en-US" sz="3200" b="1">
                <a:latin typeface="Times New Roman" panose="02020603050405020304" charset="0"/>
                <a:ea typeface="宋体" panose="02010600030101010101" pitchFamily="2" charset="-122"/>
                <a:cs typeface="Times New Roman" panose="02020603050405020304" charset="0"/>
                <a:sym typeface="+mn-ea"/>
              </a:rPr>
              <a:t>(</a:t>
            </a:r>
            <a:r>
              <a:rPr sz="3200" b="1">
                <a:latin typeface="Times New Roman" panose="02020603050405020304" charset="0"/>
                <a:ea typeface="宋体" panose="02010600030101010101" pitchFamily="2" charset="-122"/>
                <a:cs typeface="Times New Roman" panose="02020603050405020304" charset="0"/>
                <a:sym typeface="+mn-ea"/>
              </a:rPr>
              <a:t>重量</a:t>
            </a:r>
            <a:r>
              <a:rPr lang="en-US" sz="3200" b="1">
                <a:latin typeface="Times New Roman" panose="02020603050405020304" charset="0"/>
                <a:ea typeface="宋体" panose="02010600030101010101" pitchFamily="2" charset="-122"/>
                <a:cs typeface="Times New Roman" panose="02020603050405020304" charset="0"/>
                <a:sym typeface="+mn-ea"/>
              </a:rPr>
              <a:t>)</a:t>
            </a:r>
            <a:r>
              <a:rPr sz="3200" b="1">
                <a:latin typeface="Times New Roman" panose="02020603050405020304" charset="0"/>
                <a:ea typeface="宋体" panose="02010600030101010101" pitchFamily="2" charset="-122"/>
                <a:cs typeface="Times New Roman" panose="02020603050405020304" charset="0"/>
                <a:sym typeface="+mn-ea"/>
              </a:rPr>
              <a:t>we feel depends on how </a:t>
            </a:r>
            <a:r>
              <a:rPr sz="3200" b="1" u="sng">
                <a:latin typeface="Times New Roman" panose="02020603050405020304" charset="0"/>
                <a:ea typeface="宋体" panose="02010600030101010101" pitchFamily="2" charset="-122"/>
                <a:cs typeface="Times New Roman" panose="02020603050405020304" charset="0"/>
                <a:sym typeface="+mn-ea"/>
              </a:rPr>
              <a:t>4</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we hold it. </a:t>
            </a:r>
            <a:endParaRPr sz="32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七</a:t>
            </a:r>
            <a:r>
              <a:rPr lang="zh-CN" altLang="en-US" sz="2400" b="1" dirty="0">
                <a:solidFill>
                  <a:schemeClr val="bg2"/>
                </a:solidFill>
                <a:latin typeface="微软雅黑" panose="020B0503020204020204" pitchFamily="34" charset="-122"/>
                <a:ea typeface="微软雅黑" panose="020B0503020204020204" pitchFamily="34" charset="-122"/>
              </a:rPr>
              <a:t>、短文</a:t>
            </a:r>
            <a:r>
              <a:rPr lang="zh-CN" altLang="en-US" sz="2400" b="1" dirty="0">
                <a:solidFill>
                  <a:schemeClr val="bg2"/>
                </a:solidFill>
                <a:latin typeface="微软雅黑" panose="020B0503020204020204" pitchFamily="34" charset="-122"/>
                <a:ea typeface="微软雅黑" panose="020B0503020204020204" pitchFamily="34" charset="-122"/>
              </a:rPr>
              <a:t>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262370" y="977900"/>
            <a:ext cx="137160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giving</a:t>
            </a:r>
            <a:endParaRPr lang="en-US" altLang="zh-CN" sz="32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4537075" y="3195955"/>
            <a:ext cx="1299845"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began</a:t>
            </a:r>
            <a:endParaRPr lang="en-US" altLang="zh-CN" sz="32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2094865" y="3925570"/>
            <a:ext cx="1731645"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answers</a:t>
            </a:r>
            <a:endParaRPr lang="en-US" altLang="zh-CN" sz="3200" b="1">
              <a:solidFill>
                <a:srgbClr val="FF0000"/>
              </a:solidFill>
              <a:latin typeface="Times New Roman" panose="02020603050405020304" charset="0"/>
              <a:cs typeface="Times New Roman" panose="02020603050405020304" charset="0"/>
            </a:endParaRPr>
          </a:p>
        </p:txBody>
      </p:sp>
      <p:sp>
        <p:nvSpPr>
          <p:cNvPr id="5" name="文本框 4"/>
          <p:cNvSpPr txBox="1"/>
          <p:nvPr/>
        </p:nvSpPr>
        <p:spPr>
          <a:xfrm>
            <a:off x="7633970" y="5396865"/>
            <a:ext cx="97663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long</a:t>
            </a:r>
            <a:endParaRPr lang="en-US" altLang="zh-CN" sz="32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3"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15010" y="1053465"/>
            <a:ext cx="10761980" cy="4523105"/>
          </a:xfrm>
          <a:prstGeom prst="rect">
            <a:avLst/>
          </a:prstGeom>
          <a:noFill/>
        </p:spPr>
        <p:txBody>
          <a:bodyPr wrap="square" rtlCol="0">
            <a:spAutoFit/>
          </a:bodyPr>
          <a:p>
            <a:pPr indent="0" algn="just" fontAlgn="auto">
              <a:lnSpc>
                <a:spcPct val="150000"/>
              </a:lnSpc>
              <a:buNone/>
            </a:pPr>
            <a:r>
              <a:rPr sz="3200" b="1">
                <a:latin typeface="Times New Roman" panose="02020603050405020304" charset="0"/>
                <a:ea typeface="宋体" panose="02010600030101010101" pitchFamily="2" charset="-122"/>
                <a:cs typeface="Times New Roman" panose="02020603050405020304" charset="0"/>
                <a:sym typeface="+mn-ea"/>
              </a:rPr>
              <a:t>If I hold it for a minute,  it is OK. If I hold it for an hour,  I will have an ache(疼痛) in my right arm. If I hold it for a day,  you may need to call an ambulance(救护车) </a:t>
            </a:r>
            <a:r>
              <a:rPr sz="3200" b="1" u="sng">
                <a:latin typeface="Times New Roman" panose="02020603050405020304" charset="0"/>
                <a:ea typeface="宋体" panose="02010600030101010101" pitchFamily="2" charset="-122"/>
                <a:cs typeface="Times New Roman" panose="02020603050405020304" charset="0"/>
                <a:sym typeface="+mn-ea"/>
              </a:rPr>
              <a:t>5</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me! Do you know the </a:t>
            </a:r>
            <a:r>
              <a:rPr sz="3200" b="1" u="sng">
                <a:latin typeface="Times New Roman" panose="02020603050405020304" charset="0"/>
                <a:ea typeface="宋体" panose="02010600030101010101" pitchFamily="2" charset="-122"/>
                <a:cs typeface="Times New Roman" panose="02020603050405020304" charset="0"/>
                <a:sym typeface="+mn-ea"/>
              </a:rPr>
              <a:t>6</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/'riːzn/? In fact,  the weight of this glass of water doesn’t </a:t>
            </a:r>
            <a:r>
              <a:rPr sz="3200" b="1" u="sng">
                <a:latin typeface="Times New Roman" panose="02020603050405020304" charset="0"/>
                <a:ea typeface="宋体" panose="02010600030101010101" pitchFamily="2" charset="-122"/>
                <a:cs typeface="Times New Roman" panose="02020603050405020304" charset="0"/>
                <a:sym typeface="+mn-ea"/>
              </a:rPr>
              <a:t>7</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/tʃeɪndʒ/,  but the longer I hold it,  the </a:t>
            </a:r>
            <a:r>
              <a:rPr sz="3200" b="1" u="sng">
                <a:latin typeface="Times New Roman" panose="02020603050405020304" charset="0"/>
                <a:ea typeface="宋体" panose="02010600030101010101" pitchFamily="2" charset="-122"/>
                <a:cs typeface="Times New Roman" panose="02020603050405020304" charset="0"/>
                <a:sym typeface="+mn-ea"/>
              </a:rPr>
              <a:t>8</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(heavy) it becomes.”</a:t>
            </a:r>
            <a:endParaRPr sz="32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七</a:t>
            </a:r>
            <a:r>
              <a:rPr lang="zh-CN" altLang="en-US" sz="2400" b="1" dirty="0">
                <a:solidFill>
                  <a:schemeClr val="bg2"/>
                </a:solidFill>
                <a:latin typeface="微软雅黑" panose="020B0503020204020204" pitchFamily="34" charset="-122"/>
                <a:ea typeface="微软雅黑" panose="020B0503020204020204" pitchFamily="34" charset="-122"/>
              </a:rPr>
              <a:t>、短文</a:t>
            </a:r>
            <a:r>
              <a:rPr lang="zh-CN" altLang="en-US" sz="2400" b="1" dirty="0">
                <a:solidFill>
                  <a:schemeClr val="bg2"/>
                </a:solidFill>
                <a:latin typeface="微软雅黑" panose="020B0503020204020204" pitchFamily="34" charset="-122"/>
                <a:ea typeface="微软雅黑" panose="020B0503020204020204" pitchFamily="34" charset="-122"/>
              </a:rPr>
              <a:t>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9281795" y="2720340"/>
            <a:ext cx="847725"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for</a:t>
            </a:r>
            <a:endParaRPr lang="en-US" altLang="zh-CN" sz="3200" b="1">
              <a:solidFill>
                <a:srgbClr val="FF0000"/>
              </a:solidFill>
              <a:latin typeface="Times New Roman" panose="02020603050405020304" charset="0"/>
              <a:cs typeface="Times New Roman" panose="02020603050405020304" charset="0"/>
            </a:endParaRPr>
          </a:p>
        </p:txBody>
      </p:sp>
      <p:sp>
        <p:nvSpPr>
          <p:cNvPr id="5" name="文本框 4"/>
          <p:cNvSpPr txBox="1"/>
          <p:nvPr/>
        </p:nvSpPr>
        <p:spPr>
          <a:xfrm>
            <a:off x="4211955" y="3465830"/>
            <a:ext cx="140335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reason</a:t>
            </a:r>
            <a:endParaRPr lang="en-US" altLang="zh-CN" sz="32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5537200" y="4177030"/>
            <a:ext cx="144653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change</a:t>
            </a:r>
            <a:endParaRPr lang="en-US" altLang="zh-CN" sz="3200" b="1">
              <a:solidFill>
                <a:srgbClr val="FF0000"/>
              </a:solidFill>
              <a:latin typeface="Times New Roman" panose="02020603050405020304" charset="0"/>
              <a:cs typeface="Times New Roman" panose="02020603050405020304" charset="0"/>
            </a:endParaRPr>
          </a:p>
        </p:txBody>
      </p:sp>
      <p:sp>
        <p:nvSpPr>
          <p:cNvPr id="8" name="文本框 7"/>
          <p:cNvSpPr txBox="1"/>
          <p:nvPr/>
        </p:nvSpPr>
        <p:spPr>
          <a:xfrm>
            <a:off x="3362325" y="4912995"/>
            <a:ext cx="155575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heavier</a:t>
            </a:r>
            <a:endParaRPr lang="en-US" altLang="zh-CN" sz="32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54050" y="1722120"/>
            <a:ext cx="10883900" cy="3046095"/>
          </a:xfrm>
          <a:prstGeom prst="rect">
            <a:avLst/>
          </a:prstGeom>
          <a:noFill/>
        </p:spPr>
        <p:txBody>
          <a:bodyPr wrap="square" rtlCol="0">
            <a:spAutoFit/>
          </a:bodyPr>
          <a:p>
            <a:pPr indent="914400" algn="just" fontAlgn="auto">
              <a:lnSpc>
                <a:spcPct val="150000"/>
              </a:lnSpc>
              <a:buNone/>
            </a:pPr>
            <a:r>
              <a:rPr sz="3200" b="1">
                <a:latin typeface="Times New Roman" panose="02020603050405020304" charset="0"/>
                <a:ea typeface="宋体" panose="02010600030101010101" pitchFamily="2" charset="-122"/>
                <a:cs typeface="Times New Roman" panose="02020603050405020304" charset="0"/>
                <a:sym typeface="+mn-ea"/>
              </a:rPr>
              <a:t>“If we carry our burdens(负担) all the time,  we will become </a:t>
            </a:r>
            <a:r>
              <a:rPr sz="3200" b="1" u="sng">
                <a:latin typeface="Times New Roman" panose="02020603050405020304" charset="0"/>
                <a:ea typeface="宋体" panose="02010600030101010101" pitchFamily="2" charset="-122"/>
                <a:cs typeface="Times New Roman" panose="02020603050405020304" charset="0"/>
                <a:sym typeface="+mn-ea"/>
              </a:rPr>
              <a:t>9</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/'kreɪzi/ sooner or later. So we must learn to relax through different activities, </a:t>
            </a:r>
            <a:r>
              <a:rPr sz="3200" b="1" u="sng">
                <a:latin typeface="Times New Roman" panose="02020603050405020304" charset="0"/>
                <a:ea typeface="宋体" panose="02010600030101010101" pitchFamily="2" charset="-122"/>
                <a:cs typeface="Times New Roman" panose="02020603050405020304" charset="0"/>
                <a:sym typeface="+mn-ea"/>
              </a:rPr>
              <a:t>10</a:t>
            </a:r>
            <a:r>
              <a:rPr lang="en-US" sz="3200" b="1" u="sng">
                <a:latin typeface="Times New Roman" panose="02020603050405020304" charset="0"/>
                <a:ea typeface="宋体" panose="02010600030101010101" pitchFamily="2" charset="-122"/>
                <a:cs typeface="Times New Roman" panose="02020603050405020304" charset="0"/>
                <a:sym typeface="+mn-ea"/>
              </a:rPr>
              <a:t>                 </a:t>
            </a:r>
            <a:r>
              <a:rPr sz="3200" b="1">
                <a:latin typeface="Times New Roman" panose="02020603050405020304" charset="0"/>
                <a:ea typeface="宋体" panose="02010600030101010101" pitchFamily="2" charset="-122"/>
                <a:cs typeface="Times New Roman" panose="02020603050405020304" charset="0"/>
                <a:sym typeface="+mn-ea"/>
              </a:rPr>
              <a:t> as listening to music and doing sports. </a:t>
            </a:r>
            <a:endParaRPr sz="32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七</a:t>
            </a:r>
            <a:r>
              <a:rPr lang="zh-CN" altLang="en-US" sz="2400" b="1" dirty="0">
                <a:solidFill>
                  <a:schemeClr val="bg2"/>
                </a:solidFill>
                <a:latin typeface="微软雅黑" panose="020B0503020204020204" pitchFamily="34" charset="-122"/>
                <a:ea typeface="微软雅黑" panose="020B0503020204020204" pitchFamily="34" charset="-122"/>
              </a:rPr>
              <a:t>、短文</a:t>
            </a:r>
            <a:r>
              <a:rPr lang="zh-CN" altLang="en-US" sz="2400" b="1" dirty="0">
                <a:solidFill>
                  <a:schemeClr val="bg2"/>
                </a:solidFill>
                <a:latin typeface="微软雅黑" panose="020B0503020204020204" pitchFamily="34" charset="-122"/>
                <a:ea typeface="微软雅黑" panose="020B0503020204020204" pitchFamily="34" charset="-122"/>
              </a:rPr>
              <a:t>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518410" y="2634615"/>
            <a:ext cx="1137285"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crazy</a:t>
            </a:r>
            <a:endParaRPr lang="en-US" altLang="zh-CN" sz="3200" b="1">
              <a:solidFill>
                <a:srgbClr val="FF0000"/>
              </a:solidFill>
              <a:latin typeface="Times New Roman" panose="02020603050405020304" charset="0"/>
              <a:cs typeface="Times New Roman" panose="02020603050405020304" charset="0"/>
            </a:endParaRPr>
          </a:p>
        </p:txBody>
      </p:sp>
      <p:sp>
        <p:nvSpPr>
          <p:cNvPr id="5" name="文本框 4"/>
          <p:cNvSpPr txBox="1"/>
          <p:nvPr/>
        </p:nvSpPr>
        <p:spPr>
          <a:xfrm>
            <a:off x="7749540" y="3390900"/>
            <a:ext cx="1403350" cy="583565"/>
          </a:xfrm>
          <a:prstGeom prst="rect">
            <a:avLst/>
          </a:prstGeom>
          <a:noFill/>
        </p:spPr>
        <p:txBody>
          <a:bodyPr wrap="square" rtlCol="0">
            <a:spAutoFit/>
          </a:bodyPr>
          <a:p>
            <a:r>
              <a:rPr lang="en-US" altLang="zh-CN" sz="3200" b="1">
                <a:solidFill>
                  <a:srgbClr val="FF0000"/>
                </a:solidFill>
                <a:latin typeface="Times New Roman" panose="02020603050405020304" charset="0"/>
                <a:cs typeface="Times New Roman" panose="02020603050405020304" charset="0"/>
              </a:rPr>
              <a:t>such</a:t>
            </a:r>
            <a:endParaRPr lang="en-US" altLang="zh-CN" sz="32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8576945"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838136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一、根据语境、 音标或所给单词的提示完成句子， 每空一词。</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20420" y="2171700"/>
            <a:ext cx="10551795" cy="2399665"/>
          </a:xfrm>
          <a:prstGeom prst="rect">
            <a:avLst/>
          </a:prstGeom>
          <a:noFill/>
        </p:spPr>
        <p:txBody>
          <a:bodyPr wrap="square" rtlCol="0">
            <a:spAutoFit/>
          </a:bodyPr>
          <a:p>
            <a:pPr fontAlgn="auto">
              <a:lnSpc>
                <a:spcPts val="6000"/>
              </a:lnSpc>
            </a:pPr>
            <a:r>
              <a:rPr sz="3600" b="1">
                <a:latin typeface="Times New Roman" panose="02020603050405020304" charset="0"/>
                <a:ea typeface="宋体" panose="02010600030101010101" pitchFamily="2" charset="-122"/>
                <a:cs typeface="Times New Roman" panose="02020603050405020304" charset="0"/>
              </a:rPr>
              <a:t>4. They took steps to prevent the </a:t>
            </a:r>
            <a:r>
              <a:rPr lang="en-US" sz="3600" b="1">
                <a:latin typeface="Times New Roman" panose="02020603050405020304" charset="0"/>
                <a:ea typeface="宋体" panose="02010600030101010101" pitchFamily="2" charset="-122"/>
                <a:cs typeface="Times New Roman" panose="02020603050405020304" charset="0"/>
              </a:rPr>
              <a:t>__________ </a:t>
            </a:r>
            <a:r>
              <a:rPr sz="3600" b="1">
                <a:latin typeface="Times New Roman" panose="02020603050405020304" charset="0"/>
                <a:ea typeface="宋体" panose="02010600030101010101" pitchFamily="2" charset="-122"/>
                <a:cs typeface="Times New Roman" panose="02020603050405020304" charset="0"/>
              </a:rPr>
              <a:t>/spred/ of COVID</a:t>
            </a:r>
            <a:r>
              <a:rPr lang="en-US" sz="3600" b="1">
                <a:latin typeface="Times New Roman" panose="02020603050405020304" charset="0"/>
                <a:ea typeface="宋体" panose="02010600030101010101" pitchFamily="2" charset="-122"/>
                <a:cs typeface="Times New Roman" panose="02020603050405020304" charset="0"/>
              </a:rPr>
              <a:t>-</a:t>
            </a:r>
            <a:r>
              <a:rPr sz="3600" b="1">
                <a:latin typeface="Times New Roman" panose="02020603050405020304" charset="0"/>
                <a:ea typeface="宋体" panose="02010600030101010101" pitchFamily="2" charset="-122"/>
                <a:cs typeface="Times New Roman" panose="02020603050405020304" charset="0"/>
              </a:rPr>
              <a:t>19. </a:t>
            </a:r>
            <a:endParaRPr sz="36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sz="3600" b="1">
                <a:latin typeface="Times New Roman" panose="02020603050405020304" charset="0"/>
                <a:ea typeface="宋体" panose="02010600030101010101" pitchFamily="2" charset="-122"/>
                <a:cs typeface="Times New Roman" panose="02020603050405020304" charset="0"/>
              </a:rPr>
              <a:t>5. My father </a:t>
            </a:r>
            <a:r>
              <a:rPr lang="en-US" sz="3600" b="1">
                <a:latin typeface="Times New Roman" panose="02020603050405020304" charset="0"/>
                <a:ea typeface="宋体" panose="02010600030101010101" pitchFamily="2" charset="-122"/>
                <a:cs typeface="Times New Roman" panose="02020603050405020304" charset="0"/>
              </a:rPr>
              <a:t>_________ </a:t>
            </a:r>
            <a:r>
              <a:rPr sz="3600" b="1">
                <a:latin typeface="Times New Roman" panose="02020603050405020304" charset="0"/>
                <a:ea typeface="宋体" panose="02010600030101010101" pitchFamily="2" charset="-122"/>
                <a:cs typeface="Times New Roman" panose="02020603050405020304" charset="0"/>
              </a:rPr>
              <a:t>uniforms when he’s at work. </a:t>
            </a:r>
            <a:endParaRPr sz="3600" b="1">
              <a:latin typeface="Times New Roman" panose="02020603050405020304" charset="0"/>
              <a:ea typeface="宋体" panose="02010600030101010101" pitchFamily="2" charset="-122"/>
              <a:cs typeface="Times New Roman" panose="02020603050405020304" charset="0"/>
            </a:endParaRPr>
          </a:p>
        </p:txBody>
      </p:sp>
      <p:sp>
        <p:nvSpPr>
          <p:cNvPr id="2" name="文本框 1"/>
          <p:cNvSpPr txBox="1"/>
          <p:nvPr/>
        </p:nvSpPr>
        <p:spPr>
          <a:xfrm>
            <a:off x="7692390" y="2355850"/>
            <a:ext cx="159575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spread</a:t>
            </a:r>
            <a:endParaRPr lang="en-US" altLang="zh-CN" sz="36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3686175" y="3867150"/>
            <a:ext cx="14103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wears</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00455" y="764540"/>
            <a:ext cx="9990455" cy="5077460"/>
          </a:xfrm>
          <a:prstGeom prst="rect">
            <a:avLst/>
          </a:prstGeom>
          <a:noFill/>
        </p:spPr>
        <p:txBody>
          <a:bodyPr wrap="square" rtlCol="0">
            <a:spAutoFit/>
          </a:bodyPr>
          <a:p>
            <a:pPr indent="914400" algn="just" fontAlgn="auto">
              <a:lnSpc>
                <a:spcPct val="150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My first flight with a kid and a baby started with a little upset when we got on the plane. My 4</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month</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old baby was crying loudly. I wasn’t able to look after him before getting on the plane. My 3</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year</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old child felt so frightened that she began crying,  too. </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88340" y="288290"/>
            <a:ext cx="10598785" cy="5590540"/>
          </a:xfrm>
          <a:prstGeom prst="rect">
            <a:avLst/>
          </a:prstGeom>
          <a:noFill/>
        </p:spPr>
        <p:txBody>
          <a:bodyPr wrap="square" rtlCol="0">
            <a:spAutoFit/>
          </a:bodyPr>
          <a:p>
            <a:pPr indent="812800" algn="just" fontAlgn="auto">
              <a:lnSpc>
                <a:spcPts val="4000"/>
              </a:lnSpc>
              <a:buNone/>
              <a:extLst>
                <a:ext uri="{35155182-B16C-46BC-9424-99874614C6A1}">
                  <wpsdc:indentchars xmlns:wpsdc="http://www.wps.cn/officeDocument/2017/drawingmlCustomData" val="200" checksum="3877492575"/>
                </a:ext>
              </a:extLst>
            </a:pPr>
            <a:r>
              <a:rPr sz="3200" b="1">
                <a:latin typeface="Times New Roman" panose="02020603050405020304" charset="0"/>
                <a:ea typeface="宋体" panose="02010600030101010101" pitchFamily="2" charset="-122"/>
                <a:cs typeface="Times New Roman" panose="02020603050405020304" charset="0"/>
                <a:sym typeface="+mn-ea"/>
              </a:rPr>
              <a:t> </a:t>
            </a:r>
            <a:endParaRPr sz="32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ct val="150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“I want to get off the plane! I don’t want to go!” I thought we’d get off the plane. With two kids losing their minds,  I was trying to calm the situation(形势). A man reached for Caroline and held her while I got her tablet(平板电脑) and started her movie. Once </a:t>
            </a:r>
            <a:r>
              <a:rPr sz="3600" b="1" u="sng">
                <a:effectLst>
                  <a:outerShdw blurRad="38100" dist="38100" dir="2700000" algn="tl">
                    <a:srgbClr val="000000">
                      <a:alpha val="43137"/>
                    </a:srgbClr>
                  </a:outerShdw>
                </a:effectLst>
                <a:latin typeface="Times New Roman" panose="02020603050405020304" charset="0"/>
                <a:ea typeface="宋体" panose="02010600030101010101" pitchFamily="2" charset="-122"/>
                <a:cs typeface="Times New Roman" panose="02020603050405020304" charset="0"/>
                <a:sym typeface="+mn-ea"/>
              </a:rPr>
              <a:t>she</a:t>
            </a:r>
            <a:r>
              <a:rPr sz="3600" b="1">
                <a:latin typeface="Times New Roman" panose="02020603050405020304" charset="0"/>
                <a:ea typeface="宋体" panose="02010600030101010101" pitchFamily="2" charset="-122"/>
                <a:cs typeface="Times New Roman" panose="02020603050405020304" charset="0"/>
                <a:sym typeface="+mn-ea"/>
              </a:rPr>
              <a:t> got relaxed,  I could feed Alexander. </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87070" y="1024890"/>
            <a:ext cx="10598785" cy="5077460"/>
          </a:xfrm>
          <a:prstGeom prst="rect">
            <a:avLst/>
          </a:prstGeom>
          <a:noFill/>
        </p:spPr>
        <p:txBody>
          <a:bodyPr wrap="square" rtlCol="0">
            <a:spAutoFit/>
          </a:bodyPr>
          <a:p>
            <a:pPr indent="914400" algn="just" fontAlgn="auto">
              <a:lnSpc>
                <a:spcPct val="150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Finally,  while the plane was setting off,  the back of the plane no longer had shouts. During the flight,  the man watched a movie with Caroline. He had a talk with her and showed her all the things outside. By the end of the flight,  he was Caroline’s best friend. </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88975" y="563880"/>
            <a:ext cx="10598785" cy="5908040"/>
          </a:xfrm>
          <a:prstGeom prst="rect">
            <a:avLst/>
          </a:prstGeom>
          <a:noFill/>
        </p:spPr>
        <p:txBody>
          <a:bodyPr wrap="square" rtlCol="0">
            <a:spAutoFit/>
          </a:bodyPr>
          <a:p>
            <a:pPr indent="914400" algn="just" fontAlgn="auto">
              <a:lnSpc>
                <a:spcPct val="150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He helped us get off the plane and led(引领) us to the next gate with Caroline in hand. This man,  Todd,  showed me kindness that I’ve never known from another person. His wife,  he said,  had a similar experience when their two boys were young and a stranger(陌生人) showed her the same kindness. </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54025" y="1075055"/>
            <a:ext cx="10666730" cy="4707890"/>
          </a:xfrm>
          <a:prstGeom prst="rect">
            <a:avLst/>
          </a:prstGeom>
          <a:noFill/>
        </p:spPr>
        <p:txBody>
          <a:bodyPr wrap="square" rtlCol="0">
            <a:spAutoFit/>
          </a:bodyPr>
          <a:p>
            <a:pPr indent="914400" algn="just" fontAlgn="auto">
              <a:lnSpc>
                <a:spcPts val="6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)1. The writer felt upset at the very beginning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 </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because </a:t>
            </a:r>
            <a:r>
              <a:rPr lang="en-US" sz="3600" b="1">
                <a:latin typeface="Times New Roman" panose="02020603050405020304" charset="0"/>
                <a:ea typeface="宋体" panose="02010600030101010101" pitchFamily="2" charset="-122"/>
                <a:cs typeface="Times New Roman" panose="02020603050405020304" charset="0"/>
                <a:sym typeface="+mn-ea"/>
              </a:rPr>
              <a:t>_____________________</a:t>
            </a:r>
            <a:r>
              <a:rPr sz="3600" b="1">
                <a:latin typeface="Times New Roman" panose="02020603050405020304" charset="0"/>
                <a:ea typeface="宋体" panose="02010600030101010101" pitchFamily="2" charset="-122"/>
                <a:cs typeface="Times New Roman" panose="02020603050405020304" charset="0"/>
                <a:sym typeface="+mn-ea"/>
              </a:rPr>
              <a:t>.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A. the little baby was crying loudly</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B. the 3</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year</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old child kept talking</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C. she didn’t like taking a plane</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D. nobody helped her during the trip</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593850" y="1270000"/>
            <a:ext cx="46228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48640" y="922020"/>
            <a:ext cx="10598785" cy="4707890"/>
          </a:xfrm>
          <a:prstGeom prst="rect">
            <a:avLst/>
          </a:prstGeom>
          <a:noFill/>
        </p:spPr>
        <p:txBody>
          <a:bodyPr wrap="square" rtlCol="0">
            <a:spAutoFit/>
          </a:bodyPr>
          <a:p>
            <a:pPr indent="914400" algn="just" fontAlgn="auto">
              <a:lnSpc>
                <a:spcPts val="6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)2. The underlined word “she” refers to</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指代</a:t>
            </a:r>
            <a:r>
              <a:rPr lang="en-US" sz="3600" b="1">
                <a:latin typeface="Times New Roman" panose="02020603050405020304" charset="0"/>
                <a:ea typeface="宋体" panose="02010600030101010101" pitchFamily="2" charset="-122"/>
                <a:cs typeface="Times New Roman" panose="02020603050405020304" charset="0"/>
                <a:sym typeface="+mn-ea"/>
              </a:rPr>
              <a:t>) </a:t>
            </a:r>
            <a:endParaRPr lang="en-US"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lang="en-US" sz="3600" b="1">
                <a:latin typeface="Times New Roman" panose="02020603050405020304" charset="0"/>
                <a:ea typeface="宋体" panose="02010600030101010101" pitchFamily="2" charset="-122"/>
                <a:cs typeface="Times New Roman" panose="02020603050405020304" charset="0"/>
                <a:sym typeface="+mn-ea"/>
              </a:rPr>
              <a:t>           ___________________</a:t>
            </a:r>
            <a:r>
              <a:rPr sz="3600" b="1">
                <a:latin typeface="Times New Roman" panose="02020603050405020304" charset="0"/>
                <a:ea typeface="宋体" panose="02010600030101010101" pitchFamily="2" charset="-122"/>
                <a:cs typeface="Times New Roman" panose="02020603050405020304" charset="0"/>
                <a:sym typeface="+mn-ea"/>
              </a:rPr>
              <a:t>.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A. the 3</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year</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old child</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B. the 4</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month</a:t>
            </a:r>
            <a:r>
              <a:rPr lang="en-US" sz="3600" b="1">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old baby</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C. the two kids’ mother</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D. the person who helped them</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673860" y="1123950"/>
            <a:ext cx="56070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64870" y="1075055"/>
            <a:ext cx="9814560" cy="4707890"/>
          </a:xfrm>
          <a:prstGeom prst="rect">
            <a:avLst/>
          </a:prstGeom>
          <a:noFill/>
        </p:spPr>
        <p:txBody>
          <a:bodyPr wrap="square" rtlCol="0">
            <a:spAutoFit/>
          </a:bodyPr>
          <a:p>
            <a:pPr indent="914400" algn="just" fontAlgn="auto">
              <a:lnSpc>
                <a:spcPts val="6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3. What can we learn from the third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 </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paragraph（段落）?</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A. The man got on well with the writer.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B. Caroline shouted on the plane.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C. The man was a computer scientist.</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D. The man took great care of Caroline. </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998980" y="127444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D</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56565" y="986790"/>
            <a:ext cx="10931525" cy="4707890"/>
          </a:xfrm>
          <a:prstGeom prst="rect">
            <a:avLst/>
          </a:prstGeom>
          <a:noFill/>
        </p:spPr>
        <p:txBody>
          <a:bodyPr wrap="square" rtlCol="0">
            <a:spAutoFit/>
          </a:bodyPr>
          <a:p>
            <a:pPr indent="914400" algn="just" fontAlgn="auto">
              <a:lnSpc>
                <a:spcPts val="6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)4. Which of the following is </a:t>
            </a:r>
            <a:r>
              <a:rPr sz="3600" b="1">
                <a:effectLst>
                  <a:outerShdw blurRad="38100" dist="38100" dir="2700000" algn="tl">
                    <a:srgbClr val="000000">
                      <a:alpha val="43137"/>
                    </a:srgbClr>
                  </a:outerShdw>
                </a:effectLst>
                <a:latin typeface="Times New Roman" panose="02020603050405020304" charset="0"/>
                <a:ea typeface="宋体" panose="02010600030101010101" pitchFamily="2" charset="-122"/>
                <a:cs typeface="Times New Roman" panose="02020603050405020304" charset="0"/>
                <a:sym typeface="+mn-ea"/>
              </a:rPr>
              <a:t>TRUE</a:t>
            </a:r>
            <a:r>
              <a:rPr sz="3600" b="1">
                <a:latin typeface="Times New Roman" panose="02020603050405020304" charset="0"/>
                <a:ea typeface="宋体" panose="02010600030101010101" pitchFamily="2" charset="-122"/>
                <a:cs typeface="Times New Roman" panose="02020603050405020304" charset="0"/>
                <a:sym typeface="+mn-ea"/>
              </a:rPr>
              <a:t> according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 </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to the passage?</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 The man’s wife told him to help the woman.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B. The man left the writer as he got off the plane.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C. The man led the family to the next gate.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D. The man sent the family of three to their house.  </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553210" y="1203325"/>
            <a:ext cx="6096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61010" y="1005205"/>
            <a:ext cx="11036935" cy="4579620"/>
          </a:xfrm>
          <a:prstGeom prst="rect">
            <a:avLst/>
          </a:prstGeom>
          <a:noFill/>
        </p:spPr>
        <p:txBody>
          <a:bodyPr wrap="square" rtlCol="0">
            <a:spAutoFit/>
          </a:bodyPr>
          <a:p>
            <a:pPr indent="914400" algn="just" fontAlgn="auto">
              <a:lnSpc>
                <a:spcPts val="7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)5. What is the main idea of the text?</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7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 A woman takes a trip alone with two children.</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7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B. A man helps a woman traveling with two kids.</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7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C. A child shows her kindness to Todd’s wife.</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7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D. Terrible experience,  traveling alone with kids.</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601470" y="1322705"/>
            <a:ext cx="53149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95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350520" y="302895"/>
            <a:ext cx="235331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 重点</a:t>
            </a:r>
            <a:r>
              <a:rPr lang="zh-CN" altLang="en-US" sz="2400" b="1" dirty="0">
                <a:solidFill>
                  <a:schemeClr val="bg2"/>
                </a:solidFill>
                <a:latin typeface="微软雅黑" panose="020B0503020204020204" pitchFamily="34" charset="-122"/>
                <a:ea typeface="微软雅黑" panose="020B0503020204020204" pitchFamily="34" charset="-122"/>
              </a:rPr>
              <a:t>句型。</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183005" y="892175"/>
            <a:ext cx="9825990" cy="5285105"/>
          </a:xfrm>
          <a:prstGeom prst="rect">
            <a:avLst/>
          </a:prstGeom>
          <a:noFill/>
        </p:spPr>
        <p:txBody>
          <a:bodyPr wrap="square" rtlCol="0">
            <a:spAutoFit/>
          </a:bodyPr>
          <a:p>
            <a:pPr fontAlgn="auto">
              <a:lnSpc>
                <a:spcPts val="4500"/>
              </a:lnSpc>
            </a:pPr>
            <a:r>
              <a:rPr lang="zh-CN" altLang="en-US" sz="3600" b="1">
                <a:latin typeface="Times New Roman" panose="02020603050405020304" charset="0"/>
                <a:ea typeface="宋体" panose="02010600030101010101" pitchFamily="2" charset="-122"/>
                <a:cs typeface="Times New Roman" panose="02020603050405020304" charset="0"/>
              </a:rPr>
              <a:t>1. 这取决于谁来设计我们的校服。</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4500"/>
              </a:lnSpc>
            </a:pPr>
            <a:r>
              <a:rPr lang="zh-CN" altLang="en-US" sz="3600" b="1">
                <a:latin typeface="Times New Roman" panose="02020603050405020304" charset="0"/>
                <a:ea typeface="宋体" panose="02010600030101010101" pitchFamily="2" charset="-122"/>
                <a:cs typeface="Times New Roman" panose="02020603050405020304" charset="0"/>
              </a:rPr>
              <a:t>It </a:t>
            </a:r>
            <a:r>
              <a:rPr lang="en-US" altLang="zh-CN" sz="3600" b="1">
                <a:latin typeface="Times New Roman" panose="02020603050405020304" charset="0"/>
                <a:ea typeface="宋体" panose="02010600030101010101" pitchFamily="2" charset="-122"/>
                <a:cs typeface="Times New Roman" panose="02020603050405020304" charset="0"/>
              </a:rPr>
              <a:t>_______________________________________</a:t>
            </a:r>
            <a:endParaRPr lang="en-US" altLang="zh-CN" sz="3600" b="1">
              <a:latin typeface="Times New Roman" panose="02020603050405020304" charset="0"/>
              <a:ea typeface="宋体" panose="02010600030101010101" pitchFamily="2" charset="-122"/>
              <a:cs typeface="Times New Roman" panose="02020603050405020304" charset="0"/>
            </a:endParaRPr>
          </a:p>
          <a:p>
            <a:pPr fontAlgn="auto">
              <a:lnSpc>
                <a:spcPts val="4500"/>
              </a:lnSpc>
            </a:pPr>
            <a:r>
              <a:rPr lang="en-US" altLang="zh-CN" sz="3600" b="1">
                <a:latin typeface="Times New Roman" panose="02020603050405020304" charset="0"/>
                <a:ea typeface="宋体" panose="02010600030101010101" pitchFamily="2" charset="-122"/>
                <a:cs typeface="Times New Roman" panose="02020603050405020304" charset="0"/>
              </a:rPr>
              <a:t>_________________________________________</a:t>
            </a:r>
            <a:r>
              <a:rPr lang="zh-CN" altLang="en-US" sz="3600" b="1">
                <a:latin typeface="Times New Roman" panose="02020603050405020304" charset="0"/>
                <a:ea typeface="宋体" panose="02010600030101010101" pitchFamily="2" charset="-122"/>
                <a:cs typeface="Times New Roman" panose="02020603050405020304" charset="0"/>
              </a:rPr>
              <a:t>. </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4500"/>
              </a:lnSpc>
            </a:pPr>
            <a:r>
              <a:rPr lang="zh-CN" altLang="en-US" sz="3600" b="1">
                <a:latin typeface="Times New Roman" panose="02020603050405020304" charset="0"/>
                <a:ea typeface="宋体" panose="02010600030101010101" pitchFamily="2" charset="-122"/>
                <a:cs typeface="Times New Roman" panose="02020603050405020304" charset="0"/>
              </a:rPr>
              <a:t>2. 得体的制服确实能展示良好的纪律。</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4500"/>
              </a:lnSpc>
            </a:pPr>
            <a:r>
              <a:rPr lang="zh-CN" altLang="en-US" sz="3600" b="1">
                <a:latin typeface="Times New Roman" panose="02020603050405020304" charset="0"/>
                <a:ea typeface="宋体" panose="02010600030101010101" pitchFamily="2" charset="-122"/>
                <a:cs typeface="Times New Roman" panose="02020603050405020304" charset="0"/>
              </a:rPr>
              <a:t>It</a:t>
            </a:r>
            <a:r>
              <a:rPr lang="en-US" altLang="zh-CN" sz="3600" b="1">
                <a:latin typeface="Times New Roman" panose="02020603050405020304" charset="0"/>
                <a:ea typeface="宋体" panose="02010600030101010101" pitchFamily="2" charset="-122"/>
                <a:cs typeface="Times New Roman" panose="02020603050405020304" charset="0"/>
              </a:rPr>
              <a:t>’</a:t>
            </a:r>
            <a:r>
              <a:rPr lang="zh-CN" altLang="en-US" sz="3600" b="1">
                <a:latin typeface="Times New Roman" panose="02020603050405020304" charset="0"/>
                <a:ea typeface="宋体" panose="02010600030101010101" pitchFamily="2" charset="-122"/>
                <a:cs typeface="Times New Roman" panose="02020603050405020304" charset="0"/>
              </a:rPr>
              <a:t>s true that </a:t>
            </a:r>
            <a:r>
              <a:rPr lang="en-US" altLang="zh-CN" sz="3600" b="1">
                <a:latin typeface="Times New Roman" panose="02020603050405020304" charset="0"/>
                <a:ea typeface="宋体" panose="02010600030101010101" pitchFamily="2" charset="-122"/>
                <a:cs typeface="Times New Roman" panose="02020603050405020304" charset="0"/>
              </a:rPr>
              <a:t>______________________________</a:t>
            </a:r>
            <a:endParaRPr lang="en-US" altLang="zh-CN" sz="3600" b="1">
              <a:latin typeface="Times New Roman" panose="02020603050405020304" charset="0"/>
              <a:ea typeface="宋体" panose="02010600030101010101" pitchFamily="2" charset="-122"/>
              <a:cs typeface="Times New Roman" panose="02020603050405020304" charset="0"/>
            </a:endParaRPr>
          </a:p>
          <a:p>
            <a:pPr fontAlgn="auto">
              <a:lnSpc>
                <a:spcPts val="4500"/>
              </a:lnSpc>
            </a:pPr>
            <a:r>
              <a:rPr lang="en-US" altLang="zh-CN" sz="3600" b="1">
                <a:latin typeface="Times New Roman" panose="02020603050405020304" charset="0"/>
                <a:ea typeface="宋体" panose="02010600030101010101" pitchFamily="2" charset="-122"/>
                <a:cs typeface="Times New Roman" panose="02020603050405020304" charset="0"/>
              </a:rPr>
              <a:t>_________________________________________</a:t>
            </a:r>
            <a:r>
              <a:rPr lang="zh-CN" altLang="en-US" sz="3600" b="1">
                <a:latin typeface="Times New Roman" panose="02020603050405020304" charset="0"/>
                <a:ea typeface="宋体" panose="02010600030101010101" pitchFamily="2" charset="-122"/>
                <a:cs typeface="Times New Roman" panose="02020603050405020304" charset="0"/>
              </a:rPr>
              <a:t>. </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4500"/>
              </a:lnSpc>
            </a:pPr>
            <a:r>
              <a:rPr lang="zh-CN" altLang="en-US" sz="3600" b="1">
                <a:latin typeface="Times New Roman" panose="02020603050405020304" charset="0"/>
                <a:ea typeface="宋体" panose="02010600030101010101" pitchFamily="2" charset="-122"/>
                <a:cs typeface="Times New Roman" panose="02020603050405020304" charset="0"/>
              </a:rPr>
              <a:t>3. 制服可以阻止一些人做坏事。</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4500"/>
              </a:lnSpc>
            </a:pPr>
            <a:r>
              <a:rPr lang="zh-CN" altLang="en-US" sz="3600" b="1">
                <a:latin typeface="Times New Roman" panose="02020603050405020304" charset="0"/>
                <a:ea typeface="宋体" panose="02010600030101010101" pitchFamily="2" charset="-122"/>
                <a:cs typeface="Times New Roman" panose="02020603050405020304" charset="0"/>
              </a:rPr>
              <a:t>Uniforms may </a:t>
            </a:r>
            <a:r>
              <a:rPr lang="en-US" altLang="zh-CN" sz="3600" b="1">
                <a:latin typeface="Times New Roman" panose="02020603050405020304" charset="0"/>
                <a:ea typeface="宋体" panose="02010600030101010101" pitchFamily="2" charset="-122"/>
                <a:cs typeface="Times New Roman" panose="02020603050405020304" charset="0"/>
              </a:rPr>
              <a:t>____________________________</a:t>
            </a:r>
            <a:endParaRPr lang="en-US" altLang="zh-CN" sz="3600" b="1">
              <a:latin typeface="Times New Roman" panose="02020603050405020304" charset="0"/>
              <a:ea typeface="宋体" panose="02010600030101010101" pitchFamily="2" charset="-122"/>
              <a:cs typeface="Times New Roman" panose="02020603050405020304" charset="0"/>
            </a:endParaRPr>
          </a:p>
          <a:p>
            <a:pPr fontAlgn="auto">
              <a:lnSpc>
                <a:spcPts val="4500"/>
              </a:lnSpc>
            </a:pPr>
            <a:r>
              <a:rPr lang="en-US" altLang="zh-CN" sz="3600" b="1">
                <a:latin typeface="Times New Roman" panose="02020603050405020304" charset="0"/>
                <a:ea typeface="宋体" panose="02010600030101010101" pitchFamily="2" charset="-122"/>
                <a:cs typeface="Times New Roman" panose="02020603050405020304" charset="0"/>
              </a:rPr>
              <a:t>_________________________________________</a:t>
            </a:r>
            <a:r>
              <a:rPr lang="zh-CN" altLang="en-US" sz="3600" b="1">
                <a:latin typeface="Times New Roman" panose="02020603050405020304" charset="0"/>
                <a:ea typeface="宋体" panose="02010600030101010101" pitchFamily="2" charset="-122"/>
                <a:cs typeface="Times New Roman" panose="02020603050405020304" charset="0"/>
              </a:rPr>
              <a:t>. </a:t>
            </a:r>
            <a:endParaRPr lang="zh-CN" altLang="en-US" sz="3600" b="1">
              <a:latin typeface="Times New Roman" panose="02020603050405020304" charset="0"/>
              <a:ea typeface="宋体" panose="02010600030101010101" pitchFamily="2" charset="-122"/>
              <a:cs typeface="Times New Roman" panose="02020603050405020304" charset="0"/>
            </a:endParaRPr>
          </a:p>
        </p:txBody>
      </p:sp>
      <p:sp>
        <p:nvSpPr>
          <p:cNvPr id="8" name="文本框 7"/>
          <p:cNvSpPr txBox="1"/>
          <p:nvPr/>
        </p:nvSpPr>
        <p:spPr>
          <a:xfrm>
            <a:off x="1183005" y="1393825"/>
            <a:ext cx="9465310" cy="1373505"/>
          </a:xfrm>
          <a:prstGeom prst="rect">
            <a:avLst/>
          </a:prstGeom>
          <a:noFill/>
        </p:spPr>
        <p:txBody>
          <a:bodyPr wrap="square" rtlCol="0">
            <a:spAutoFit/>
          </a:bodyPr>
          <a:p>
            <a:pPr fontAlgn="auto">
              <a:lnSpc>
                <a:spcPts val="5000"/>
              </a:lnSpc>
            </a:pPr>
            <a:r>
              <a:rPr lang="en-US" altLang="zh-CN" sz="3600" b="1">
                <a:solidFill>
                  <a:srgbClr val="FF0000"/>
                </a:solidFill>
                <a:latin typeface="Times New Roman" panose="02020603050405020304" charset="0"/>
                <a:cs typeface="Times New Roman" panose="02020603050405020304" charset="0"/>
              </a:rPr>
              <a:t>       </a:t>
            </a:r>
            <a:r>
              <a:rPr lang="zh-CN" altLang="en-US" sz="3600" b="1">
                <a:solidFill>
                  <a:srgbClr val="FF0000"/>
                </a:solidFill>
                <a:latin typeface="Times New Roman" panose="02020603050405020304" charset="0"/>
                <a:cs typeface="Times New Roman" panose="02020603050405020304" charset="0"/>
              </a:rPr>
              <a:t>depends on who will design our school </a:t>
            </a:r>
            <a:r>
              <a:rPr lang="en-US" altLang="zh-CN" sz="3600" b="1">
                <a:solidFill>
                  <a:srgbClr val="FF0000"/>
                </a:solidFill>
                <a:latin typeface="Times New Roman" panose="02020603050405020304" charset="0"/>
                <a:cs typeface="Times New Roman" panose="02020603050405020304" charset="0"/>
              </a:rPr>
              <a:t>  </a:t>
            </a:r>
            <a:r>
              <a:rPr lang="zh-CN" altLang="en-US" sz="3600" b="1">
                <a:solidFill>
                  <a:srgbClr val="FF0000"/>
                </a:solidFill>
                <a:latin typeface="Times New Roman" panose="02020603050405020304" charset="0"/>
                <a:cs typeface="Times New Roman" panose="02020603050405020304" charset="0"/>
              </a:rPr>
              <a:t>uniforms</a:t>
            </a:r>
            <a:endParaRPr lang="zh-CN" altLang="en-US" sz="3600" b="1">
              <a:solidFill>
                <a:srgbClr val="FF0000"/>
              </a:solidFill>
              <a:latin typeface="Times New Roman" panose="02020603050405020304" charset="0"/>
              <a:cs typeface="Times New Roman" panose="02020603050405020304" charset="0"/>
            </a:endParaRPr>
          </a:p>
        </p:txBody>
      </p:sp>
      <p:sp>
        <p:nvSpPr>
          <p:cNvPr id="9" name="文本框 8"/>
          <p:cNvSpPr txBox="1"/>
          <p:nvPr/>
        </p:nvSpPr>
        <p:spPr>
          <a:xfrm>
            <a:off x="1183005" y="3124200"/>
            <a:ext cx="9825990" cy="1373505"/>
          </a:xfrm>
          <a:prstGeom prst="rect">
            <a:avLst/>
          </a:prstGeom>
          <a:noFill/>
        </p:spPr>
        <p:txBody>
          <a:bodyPr wrap="square" rtlCol="0">
            <a:spAutoFit/>
          </a:bodyPr>
          <a:p>
            <a:pPr fontAlgn="auto">
              <a:lnSpc>
                <a:spcPts val="5000"/>
              </a:lnSpc>
            </a:pPr>
            <a:r>
              <a:rPr lang="en-US" altLang="zh-CN"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suitable uniforms can show good discipline</a:t>
            </a:r>
            <a:endParaRPr sz="3600" b="1">
              <a:solidFill>
                <a:srgbClr val="FF0000"/>
              </a:solidFill>
              <a:latin typeface="Times New Roman" panose="02020603050405020304" charset="0"/>
              <a:cs typeface="Times New Roman" panose="02020603050405020304" charset="0"/>
            </a:endParaRPr>
          </a:p>
        </p:txBody>
      </p:sp>
      <p:sp>
        <p:nvSpPr>
          <p:cNvPr id="10" name="文本框 9"/>
          <p:cNvSpPr txBox="1"/>
          <p:nvPr/>
        </p:nvSpPr>
        <p:spPr>
          <a:xfrm>
            <a:off x="1301115" y="4941570"/>
            <a:ext cx="8207375" cy="1198880"/>
          </a:xfrm>
          <a:prstGeom prst="rect">
            <a:avLst/>
          </a:prstGeom>
          <a:noFill/>
        </p:spPr>
        <p:txBody>
          <a:bodyPr wrap="square" rtlCol="0">
            <a:spAutoFit/>
          </a:bodyPr>
          <a:p>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stop/keep/prevent some people from doing bad things</a:t>
            </a:r>
            <a:endParaRPr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95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302958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 重点</a:t>
            </a:r>
            <a:r>
              <a:rPr lang="zh-CN" altLang="en-US" sz="2400" b="1" dirty="0">
                <a:solidFill>
                  <a:schemeClr val="bg2"/>
                </a:solidFill>
                <a:latin typeface="微软雅黑" panose="020B0503020204020204" pitchFamily="34" charset="-122"/>
                <a:ea typeface="微软雅黑" panose="020B0503020204020204" pitchFamily="34" charset="-122"/>
              </a:rPr>
              <a:t>句型。</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98830" y="1213485"/>
            <a:ext cx="10752455" cy="4579620"/>
          </a:xfrm>
          <a:prstGeom prst="rect">
            <a:avLst/>
          </a:prstGeom>
          <a:noFill/>
        </p:spPr>
        <p:txBody>
          <a:bodyPr wrap="square" rtlCol="0">
            <a:spAutoFit/>
          </a:bodyPr>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4. 在日本，当你进入别人家时，应该脱鞋。</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In Japan,  you should </a:t>
            </a:r>
            <a:r>
              <a:rPr lang="en-US" altLang="zh-CN" sz="3600" b="1">
                <a:latin typeface="Times New Roman" panose="02020603050405020304" charset="0"/>
                <a:ea typeface="宋体" panose="02010600030101010101" pitchFamily="2" charset="-122"/>
                <a:cs typeface="Times New Roman" panose="02020603050405020304" charset="0"/>
              </a:rPr>
              <a:t>__________________________</a:t>
            </a:r>
            <a:endParaRPr lang="en-US" altLang="zh-CN"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en-US" altLang="zh-CN" sz="3600" b="1">
                <a:latin typeface="Times New Roman" panose="02020603050405020304" charset="0"/>
                <a:ea typeface="宋体" panose="02010600030101010101" pitchFamily="2" charset="-122"/>
                <a:cs typeface="Times New Roman" panose="02020603050405020304" charset="0"/>
              </a:rPr>
              <a:t>_____________________________________________</a:t>
            </a:r>
            <a:r>
              <a:rPr lang="zh-CN" altLang="en-US" sz="3600" b="1">
                <a:latin typeface="Times New Roman" panose="02020603050405020304" charset="0"/>
                <a:ea typeface="宋体" panose="02010600030101010101" pitchFamily="2" charset="-122"/>
                <a:cs typeface="Times New Roman" panose="02020603050405020304" charset="0"/>
              </a:rPr>
              <a:t>. </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5. 消防员穿上特制的外套和头盔，以保护自己免受高温和坠落的天花板的伤害。</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Firefighters wear </a:t>
            </a:r>
            <a:r>
              <a:rPr lang="en-US" altLang="zh-CN" sz="3600" b="1">
                <a:latin typeface="Times New Roman" panose="02020603050405020304" charset="0"/>
                <a:ea typeface="宋体" panose="02010600030101010101" pitchFamily="2" charset="-122"/>
                <a:cs typeface="Times New Roman" panose="02020603050405020304" charset="0"/>
              </a:rPr>
              <a:t>______________________________</a:t>
            </a:r>
            <a:endParaRPr lang="en-US" altLang="zh-CN"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en-US" altLang="zh-CN" sz="3600" b="1">
                <a:latin typeface="Times New Roman" panose="02020603050405020304" charset="0"/>
                <a:ea typeface="宋体" panose="02010600030101010101" pitchFamily="2" charset="-122"/>
                <a:cs typeface="Times New Roman" panose="02020603050405020304" charset="0"/>
              </a:rPr>
              <a:t>_________________________</a:t>
            </a:r>
            <a:r>
              <a:rPr lang="zh-CN" altLang="en-US" sz="3600" b="1">
                <a:latin typeface="Times New Roman" panose="02020603050405020304" charset="0"/>
                <a:ea typeface="宋体" panose="02010600030101010101" pitchFamily="2" charset="-122"/>
                <a:cs typeface="Times New Roman" panose="02020603050405020304" charset="0"/>
              </a:rPr>
              <a:t> heat and falling ceilings. </a:t>
            </a:r>
            <a:endParaRPr lang="zh-CN" altLang="en-US" sz="3600" b="1">
              <a:latin typeface="Times New Roman" panose="02020603050405020304" charset="0"/>
              <a:ea typeface="宋体" panose="02010600030101010101" pitchFamily="2" charset="-122"/>
              <a:cs typeface="Times New Roman" panose="02020603050405020304" charset="0"/>
            </a:endParaRPr>
          </a:p>
        </p:txBody>
      </p:sp>
      <p:sp>
        <p:nvSpPr>
          <p:cNvPr id="10" name="文本框 9"/>
          <p:cNvSpPr txBox="1"/>
          <p:nvPr/>
        </p:nvSpPr>
        <p:spPr>
          <a:xfrm>
            <a:off x="798830" y="1896110"/>
            <a:ext cx="10424160" cy="1373505"/>
          </a:xfrm>
          <a:prstGeom prst="rect">
            <a:avLst/>
          </a:prstGeom>
          <a:noFill/>
        </p:spPr>
        <p:txBody>
          <a:bodyPr wrap="square" rtlCol="0">
            <a:spAutoFit/>
          </a:bodyPr>
          <a:p>
            <a:pPr fontAlgn="auto">
              <a:lnSpc>
                <a:spcPts val="5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take off your shoes when you enter/when entering someone’s home</a:t>
            </a:r>
            <a:endParaRPr sz="3600" b="1">
              <a:solidFill>
                <a:srgbClr val="FF0000"/>
              </a:solidFill>
              <a:latin typeface="Times New Roman" panose="02020603050405020304" charset="0"/>
              <a:cs typeface="Times New Roman" panose="02020603050405020304" charset="0"/>
            </a:endParaRPr>
          </a:p>
        </p:txBody>
      </p:sp>
      <p:sp>
        <p:nvSpPr>
          <p:cNvPr id="2" name="文本框 1"/>
          <p:cNvSpPr txBox="1"/>
          <p:nvPr/>
        </p:nvSpPr>
        <p:spPr>
          <a:xfrm>
            <a:off x="798830" y="4402455"/>
            <a:ext cx="10641965" cy="1373505"/>
          </a:xfrm>
          <a:prstGeom prst="rect">
            <a:avLst/>
          </a:prstGeom>
          <a:noFill/>
        </p:spPr>
        <p:txBody>
          <a:bodyPr wrap="square" rtlCol="0">
            <a:spAutoFit/>
          </a:bodyPr>
          <a:p>
            <a:pPr fontAlgn="auto">
              <a:lnSpc>
                <a:spcPts val="5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special coats and helmets to protect themselves from </a:t>
            </a:r>
            <a:endParaRPr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877570" y="1381125"/>
            <a:ext cx="10436860" cy="3938270"/>
          </a:xfrm>
          <a:prstGeom prst="rect">
            <a:avLst/>
          </a:prstGeom>
          <a:noFill/>
        </p:spPr>
        <p:txBody>
          <a:bodyPr wrap="square" rtlCol="0" anchor="t">
            <a:spAutoFit/>
          </a:bodyPr>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★宾语从句Ⅲ</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2800" b="1" dirty="0" smtClean="0">
                <a:latin typeface="Times New Roman" panose="02020603050405020304" charset="0"/>
                <a:ea typeface="宋体" panose="02010600030101010101" pitchFamily="2" charset="-122"/>
                <a:cs typeface="Times New Roman" panose="02020603050405020304" charset="0"/>
                <a:sym typeface="+mn-ea"/>
              </a:rPr>
              <a:t>(A)根据所学知识</a:t>
            </a:r>
            <a:r>
              <a:rPr lang="en-US" sz="2800" b="1" dirty="0" smtClean="0">
                <a:latin typeface="Times New Roman" panose="02020603050405020304" charset="0"/>
                <a:ea typeface="宋体" panose="02010600030101010101" pitchFamily="2" charset="-122"/>
                <a:cs typeface="Times New Roman" panose="02020603050405020304" charset="0"/>
                <a:sym typeface="+mn-ea"/>
              </a:rPr>
              <a:t>, </a:t>
            </a:r>
            <a:r>
              <a:rPr sz="2800" b="1" dirty="0" smtClean="0">
                <a:latin typeface="Times New Roman" panose="02020603050405020304" charset="0"/>
                <a:ea typeface="宋体" panose="02010600030101010101" pitchFamily="2" charset="-122"/>
                <a:cs typeface="Times New Roman" panose="02020603050405020304" charset="0"/>
                <a:sym typeface="+mn-ea"/>
              </a:rPr>
              <a:t>将横线上的内容补充完整。</a:t>
            </a:r>
            <a:endParaRPr sz="28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5000"/>
              </a:lnSpc>
            </a:pPr>
            <a:r>
              <a:rPr sz="3600" b="1" dirty="0" smtClean="0">
                <a:latin typeface="Times New Roman" panose="02020603050405020304" charset="0"/>
                <a:ea typeface="宋体" panose="02010600030101010101" pitchFamily="2" charset="-122"/>
                <a:cs typeface="Times New Roman" panose="02020603050405020304" charset="0"/>
                <a:sym typeface="+mn-ea"/>
              </a:rPr>
              <a:t>1. 把特殊疑问句变为宾语从句时，从句由原来的疑问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a:t>
            </a:r>
            <a:r>
              <a:rPr sz="3600" b="1" dirty="0" smtClean="0">
                <a:latin typeface="Times New Roman" panose="02020603050405020304" charset="0"/>
                <a:ea typeface="宋体" panose="02010600030101010101" pitchFamily="2" charset="-122"/>
                <a:cs typeface="Times New Roman" panose="02020603050405020304" charset="0"/>
                <a:sym typeface="+mn-ea"/>
              </a:rPr>
              <a:t>（who,  what等）或疑问副词（where,  when,  why,  how等）引导，这些词在从句中充当一定的句子成分，都有各自的词义，不可省略。</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838960" y="3354070"/>
            <a:ext cx="1157605" cy="645160"/>
          </a:xfrm>
          <a:prstGeom prst="rect">
            <a:avLst/>
          </a:prstGeom>
          <a:noFill/>
        </p:spPr>
        <p:txBody>
          <a:bodyPr wrap="square" rtlCol="0">
            <a:spAutoFit/>
          </a:bodyPr>
          <a:p>
            <a:r>
              <a:rPr lang="zh-CN" altLang="en-US" sz="3600" b="1">
                <a:solidFill>
                  <a:srgbClr val="FF0000"/>
                </a:solidFill>
                <a:latin typeface="宋体" panose="02010600030101010101" pitchFamily="2" charset="-122"/>
                <a:ea typeface="宋体" panose="02010600030101010101" pitchFamily="2" charset="-122"/>
                <a:cs typeface="Times New Roman" panose="02020603050405020304" charset="0"/>
              </a:rPr>
              <a:t>代词</a:t>
            </a:r>
            <a:endParaRPr lang="zh-CN" altLang="en-US" sz="3600" b="1">
              <a:solidFill>
                <a:srgbClr val="FF0000"/>
              </a:solidFill>
              <a:latin typeface="宋体" panose="02010600030101010101" pitchFamily="2" charset="-122"/>
              <a:ea typeface="宋体" panose="02010600030101010101" pitchFamily="2"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1104900" y="2080260"/>
            <a:ext cx="9982200" cy="2399665"/>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2. 把特殊疑问句变成宾语从句时，要用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a:t>
            </a:r>
            <a:r>
              <a:rPr sz="3600" b="1" dirty="0" smtClean="0">
                <a:latin typeface="Times New Roman" panose="02020603050405020304" charset="0"/>
                <a:ea typeface="宋体" panose="02010600030101010101" pitchFamily="2" charset="-122"/>
                <a:cs typeface="Times New Roman" panose="02020603050405020304" charset="0"/>
                <a:sym typeface="+mn-ea"/>
              </a:rPr>
              <a:t> 语序。如果主句的谓语动词是一般现在时，宾语从句的谓语动词可根据需要使用各种时态。</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9287510" y="2259965"/>
            <a:ext cx="1229360" cy="645160"/>
          </a:xfrm>
          <a:prstGeom prst="rect">
            <a:avLst/>
          </a:prstGeom>
          <a:noFill/>
        </p:spPr>
        <p:txBody>
          <a:bodyPr wrap="square" rtlCol="0">
            <a:spAutoFit/>
          </a:bodyPr>
          <a:p>
            <a:r>
              <a:rPr lang="zh-CN" altLang="en-US" sz="3600" b="1">
                <a:solidFill>
                  <a:srgbClr val="FF0000"/>
                </a:solidFill>
                <a:latin typeface="宋体" panose="02010600030101010101" pitchFamily="2" charset="-122"/>
                <a:ea typeface="宋体" panose="02010600030101010101" pitchFamily="2" charset="-122"/>
                <a:cs typeface="Times New Roman" panose="02020603050405020304" charset="0"/>
              </a:rPr>
              <a:t>陈述</a:t>
            </a:r>
            <a:endParaRPr lang="zh-CN" altLang="en-US" sz="3600" b="1">
              <a:solidFill>
                <a:srgbClr val="FF0000"/>
              </a:solidFill>
              <a:latin typeface="宋体" panose="02010600030101010101" pitchFamily="2" charset="-122"/>
              <a:ea typeface="宋体" panose="02010600030101010101" pitchFamily="2"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662305" y="601980"/>
            <a:ext cx="10868025" cy="5477510"/>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sz="2800" b="1" dirty="0" smtClean="0">
                <a:latin typeface="Times New Roman" panose="02020603050405020304" charset="0"/>
                <a:ea typeface="宋体" panose="02010600030101010101" pitchFamily="2" charset="-122"/>
                <a:cs typeface="Times New Roman" panose="02020603050405020304" charset="0"/>
                <a:sym typeface="+mn-ea"/>
              </a:rPr>
              <a:t>(B)根据中文提示完成句子。 (每条横线不限词数。) </a:t>
            </a:r>
            <a:endParaRPr sz="28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1. 我想知道你什么时候会去上海。</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I want to know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_________________________________</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2. 你知道Cindy为什么正在哭吗？</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Do you know </a:t>
            </a:r>
            <a:r>
              <a:rPr lang="en-US" sz="3600" b="1" dirty="0" smtClean="0">
                <a:latin typeface="Times New Roman" panose="02020603050405020304" charset="0"/>
                <a:ea typeface="宋体" panose="02010600030101010101" pitchFamily="2" charset="-122"/>
                <a:cs typeface="Times New Roman" panose="02020603050405020304" charset="0"/>
                <a:sym typeface="+mn-ea"/>
              </a:rPr>
              <a:t> __________________________________</a:t>
            </a:r>
            <a:r>
              <a:rPr sz="3600" b="1" dirty="0" smtClean="0">
                <a:latin typeface="Times New Roman" panose="02020603050405020304" charset="0"/>
                <a:ea typeface="宋体" panose="02010600030101010101" pitchFamily="2" charset="-122"/>
                <a:cs typeface="Times New Roman" panose="02020603050405020304" charset="0"/>
                <a:sym typeface="+mn-ea"/>
              </a:rPr>
              <a: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3. 你能告诉我你最喜欢哪件毛衣吗？</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Can you tell me </a:t>
            </a:r>
            <a:r>
              <a:rPr lang="en-US" sz="3600" b="1" dirty="0" smtClean="0">
                <a:latin typeface="Times New Roman" panose="02020603050405020304" charset="0"/>
                <a:ea typeface="宋体" panose="02010600030101010101" pitchFamily="2" charset="-122"/>
                <a:cs typeface="Times New Roman" panose="02020603050405020304" charset="0"/>
                <a:sym typeface="+mn-ea"/>
              </a:rPr>
              <a:t> ________________________________</a:t>
            </a:r>
            <a:r>
              <a:rPr sz="3600" b="1" dirty="0" smtClean="0">
                <a:latin typeface="Times New Roman" panose="02020603050405020304" charset="0"/>
                <a:ea typeface="宋体" panose="02010600030101010101" pitchFamily="2" charset="-122"/>
                <a:cs typeface="Times New Roman" panose="02020603050405020304" charset="0"/>
                <a:sym typeface="+mn-ea"/>
              </a:rPr>
              <a: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3807460" y="2271395"/>
            <a:ext cx="615124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when you will go to Shanghai</a:t>
            </a:r>
            <a:endParaRPr lang="en-US" altLang="zh-CN" sz="3600" b="1">
              <a:solidFill>
                <a:srgbClr val="FF0000"/>
              </a:solidFill>
              <a:latin typeface="Times New Roman" panose="02020603050405020304" charset="0"/>
              <a:cs typeface="Times New Roman" panose="02020603050405020304" charset="0"/>
            </a:endParaRPr>
          </a:p>
        </p:txBody>
      </p:sp>
      <p:sp>
        <p:nvSpPr>
          <p:cNvPr id="2" name="文本框 1"/>
          <p:cNvSpPr txBox="1"/>
          <p:nvPr/>
        </p:nvSpPr>
        <p:spPr>
          <a:xfrm>
            <a:off x="3522980" y="3852545"/>
            <a:ext cx="421957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why Cindy is crying</a:t>
            </a:r>
            <a:endParaRPr lang="en-US" altLang="zh-CN" sz="3600" b="1">
              <a:solidFill>
                <a:srgbClr val="FF0000"/>
              </a:solidFill>
              <a:latin typeface="Times New Roman" panose="02020603050405020304" charset="0"/>
              <a:cs typeface="Times New Roman" panose="02020603050405020304" charset="0"/>
            </a:endParaRPr>
          </a:p>
        </p:txBody>
      </p:sp>
      <p:sp>
        <p:nvSpPr>
          <p:cNvPr id="5" name="文本框 4"/>
          <p:cNvSpPr txBox="1"/>
          <p:nvPr/>
        </p:nvSpPr>
        <p:spPr>
          <a:xfrm>
            <a:off x="3993515" y="5335905"/>
            <a:ext cx="615124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which sweater you like best</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787400" y="1186180"/>
            <a:ext cx="10617200" cy="3938270"/>
          </a:xfrm>
          <a:prstGeom prst="rect">
            <a:avLst/>
          </a:prstGeom>
          <a:noFill/>
        </p:spPr>
        <p:txBody>
          <a:bodyPr wrap="square" rtlCol="0" anchor="t">
            <a:spAutoFit/>
          </a:bodyPr>
          <a:p>
            <a:pPr fontAlgn="auto">
              <a:lnSpc>
                <a:spcPts val="6000"/>
              </a:lnSpc>
            </a:pPr>
            <a:r>
              <a:rPr sz="2800" b="1" dirty="0" smtClean="0">
                <a:latin typeface="Times New Roman" panose="02020603050405020304" charset="0"/>
                <a:ea typeface="宋体" panose="02010600030101010101" pitchFamily="2" charset="-122"/>
                <a:cs typeface="Times New Roman" panose="02020603050405020304" charset="0"/>
                <a:sym typeface="+mn-ea"/>
              </a:rPr>
              <a:t> (B)根据中文提示完成句子。 (每条横线不限词数。) </a:t>
            </a:r>
            <a:endParaRPr sz="28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4. 你知道昨天是谁给我们做演讲吗？</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Do you know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________________________</a:t>
            </a:r>
            <a:r>
              <a:rPr sz="3600" b="1" dirty="0" smtClean="0">
                <a:latin typeface="Times New Roman" panose="02020603050405020304" charset="0"/>
                <a:ea typeface="宋体" panose="02010600030101010101" pitchFamily="2" charset="-122"/>
                <a:cs typeface="Times New Roman" panose="02020603050405020304" charset="0"/>
                <a:sym typeface="+mn-ea"/>
              </a:rPr>
              <a:t> yesterday?</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5. 你能告诉我你多经常给你父母写信吗？</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Can you tell me</a:t>
            </a:r>
            <a:r>
              <a:rPr lang="en-US" sz="3600" b="1" dirty="0" smtClean="0">
                <a:latin typeface="Times New Roman" panose="02020603050405020304" charset="0"/>
                <a:ea typeface="宋体" panose="02010600030101010101" pitchFamily="2" charset="-122"/>
                <a:cs typeface="Times New Roman" panose="02020603050405020304" charset="0"/>
                <a:sym typeface="+mn-ea"/>
              </a:rPr>
              <a:t> _______________________________</a:t>
            </a:r>
            <a:r>
              <a:rPr sz="3600" b="1" dirty="0" smtClean="0">
                <a:latin typeface="Times New Roman" panose="02020603050405020304" charset="0"/>
                <a:ea typeface="宋体" panose="02010600030101010101" pitchFamily="2" charset="-122"/>
                <a:cs typeface="Times New Roman" panose="02020603050405020304" charset="0"/>
                <a:sym typeface="+mn-ea"/>
              </a:rPr>
              <a: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3759835" y="2724785"/>
            <a:ext cx="4947285" cy="86042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ea typeface="宋体" panose="02010600030101010101" pitchFamily="2" charset="-122"/>
                <a:cs typeface="Times New Roman" panose="02020603050405020304" charset="0"/>
              </a:rPr>
              <a:t>who gave us the speech</a:t>
            </a:r>
            <a:endParaRPr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
        <p:nvSpPr>
          <p:cNvPr id="4" name="文本框 3"/>
          <p:cNvSpPr txBox="1"/>
          <p:nvPr/>
        </p:nvSpPr>
        <p:spPr>
          <a:xfrm>
            <a:off x="3995420" y="4260850"/>
            <a:ext cx="7247890" cy="86042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ea typeface="宋体" panose="02010600030101010101" pitchFamily="2" charset="-122"/>
                <a:cs typeface="Times New Roman" panose="02020603050405020304" charset="0"/>
              </a:rPr>
              <a:t>how often you write to your parents</a:t>
            </a:r>
            <a:endParaRPr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176"/>
</p:tagLst>
</file>

<file path=ppt/tags/tag10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83.xml><?xml version="1.0" encoding="utf-8"?>
<p:tagLst xmlns:p="http://schemas.openxmlformats.org/presentationml/2006/main">
  <p:tag name="KSO_WM_BEAUTIFY_FLAG" val="#wm#"/>
  <p:tag name="KSO_WM_TEMPLATE_CATEGORY" val="custom"/>
  <p:tag name="KSO_WM_TEMPLATE_INDEX" val="20205176"/>
</p:tagLst>
</file>

<file path=ppt/tags/tag84.xml><?xml version="1.0" encoding="utf-8"?>
<p:tagLst xmlns:p="http://schemas.openxmlformats.org/presentationml/2006/main">
  <p:tag name="KSO_WM_BEAUTIFY_FLAG" val="#wm#"/>
  <p:tag name="KSO_WM_TEMPLATE_CATEGORY" val="custom"/>
  <p:tag name="KSO_WM_TEMPLATE_INDEX" val="20205176"/>
</p:tagLst>
</file>

<file path=ppt/tags/tag85.xml><?xml version="1.0" encoding="utf-8"?>
<p:tagLst xmlns:p="http://schemas.openxmlformats.org/presentationml/2006/main">
  <p:tag name="KSO_WM_BEAUTIFY_FLAG" val="#wm#"/>
  <p:tag name="KSO_WM_TEMPLATE_CATEGORY" val="custom"/>
  <p:tag name="KSO_WM_TEMPLATE_INDEX" val="20205176"/>
</p:tagLst>
</file>

<file path=ppt/tags/tag86.xml><?xml version="1.0" encoding="utf-8"?>
<p:tagLst xmlns:p="http://schemas.openxmlformats.org/presentationml/2006/main">
  <p:tag name="KSO_WM_BEAUTIFY_FLAG" val="#wm#"/>
  <p:tag name="KSO_WM_TEMPLATE_CATEGORY" val="custom"/>
  <p:tag name="KSO_WM_TEMPLATE_INDEX" val="20205176"/>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BEAUTIFY_FLAG" val="#wm#"/>
  <p:tag name="KSO_WM_TEMPLATE_CATEGORY" val="custom"/>
  <p:tag name="KSO_WM_TEMPLATE_INDEX" val="20205176"/>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BEAUTIFY_FLAG" val="#wm#"/>
  <p:tag name="KSO_WM_TEMPLATE_CATEGORY" val="custom"/>
  <p:tag name="KSO_WM_TEMPLATE_INDEX" val="20205176"/>
</p:tagLst>
</file>

<file path=ppt/tags/tag94.xml><?xml version="1.0" encoding="utf-8"?>
<p:tagLst xmlns:p="http://schemas.openxmlformats.org/presentationml/2006/main">
  <p:tag name="KSO_WM_BEAUTIFY_FLAG" val="#wm#"/>
  <p:tag name="KSO_WM_TEMPLATE_CATEGORY" val="custom"/>
  <p:tag name="KSO_WM_TEMPLATE_INDEX" val="20205176"/>
</p:tagLst>
</file>

<file path=ppt/tags/tag95.xml><?xml version="1.0" encoding="utf-8"?>
<p:tagLst xmlns:p="http://schemas.openxmlformats.org/presentationml/2006/main">
  <p:tag name="KSO_WM_BEAUTIFY_FLAG" val="#wm#"/>
  <p:tag name="KSO_WM_TEMPLATE_CATEGORY" val="custom"/>
  <p:tag name="KSO_WM_TEMPLATE_INDEX" val="20205176"/>
</p:tagLst>
</file>

<file path=ppt/tags/tag96.xml><?xml version="1.0" encoding="utf-8"?>
<p:tagLst xmlns:p="http://schemas.openxmlformats.org/presentationml/2006/main">
  <p:tag name="KSO_WM_BEAUTIFY_FLAG" val="#wm#"/>
  <p:tag name="KSO_WM_TEMPLATE_CATEGORY" val="custom"/>
  <p:tag name="KSO_WM_TEMPLATE_INDEX" val="20205176"/>
</p:tagLst>
</file>

<file path=ppt/tags/tag97.xml><?xml version="1.0" encoding="utf-8"?>
<p:tagLst xmlns:p="http://schemas.openxmlformats.org/presentationml/2006/main">
  <p:tag name="KSO_WM_BEAUTIFY_FLAG" val="#wm#"/>
  <p:tag name="KSO_WM_TEMPLATE_CATEGORY" val="custom"/>
  <p:tag name="KSO_WM_TEMPLATE_INDEX" val="20205176"/>
</p:tagLst>
</file>

<file path=ppt/tags/tag98.xml><?xml version="1.0" encoding="utf-8"?>
<p:tagLst xmlns:p="http://schemas.openxmlformats.org/presentationml/2006/main">
  <p:tag name="KSO_WM_BEAUTIFY_FLAG" val="#wm#"/>
  <p:tag name="KSO_WM_TEMPLATE_CATEGORY" val="custom"/>
  <p:tag name="KSO_WM_TEMPLATE_INDEX" val="20205176"/>
</p:tagLst>
</file>

<file path=ppt/tags/tag99.xml><?xml version="1.0" encoding="utf-8"?>
<p:tagLst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8449</Words>
  <Application>WPS 演示</Application>
  <PresentationFormat>宽屏</PresentationFormat>
  <Paragraphs>344</Paragraphs>
  <Slides>39</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39</vt:i4>
      </vt:variant>
    </vt:vector>
  </HeadingPairs>
  <TitlesOfParts>
    <vt:vector size="50" baseType="lpstr">
      <vt:lpstr>Arial</vt:lpstr>
      <vt:lpstr>宋体</vt:lpstr>
      <vt:lpstr>Wingdings</vt:lpstr>
      <vt:lpstr>微软雅黑</vt:lpstr>
      <vt:lpstr>Wingdings</vt:lpstr>
      <vt:lpstr>思源黑体</vt:lpstr>
      <vt:lpstr>黑体</vt:lpstr>
      <vt:lpstr>Times New Roman</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Mirabelle</cp:lastModifiedBy>
  <cp:revision>691</cp:revision>
  <dcterms:created xsi:type="dcterms:W3CDTF">2019-06-19T02:08:00Z</dcterms:created>
  <dcterms:modified xsi:type="dcterms:W3CDTF">2022-01-22T06:08:05Z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DA854E076F454A268372EF3349D0905B</vt:lpwstr>
  </property>
</Properties>
</file>