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8" r:id="rId7"/>
    <p:sldId id="301" r:id="rId8"/>
    <p:sldId id="265" r:id="rId9"/>
    <p:sldId id="304" r:id="rId10"/>
    <p:sldId id="303" r:id="rId11"/>
    <p:sldId id="306" r:id="rId12"/>
    <p:sldId id="305" r:id="rId13"/>
    <p:sldId id="307" r:id="rId14"/>
    <p:sldId id="308" r:id="rId15"/>
    <p:sldId id="302" r:id="rId16"/>
    <p:sldId id="269" r:id="rId17"/>
    <p:sldId id="28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43" d="100"/>
          <a:sy n="143" d="100"/>
        </p:scale>
        <p:origin x="780" y="11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sz="3600" dirty="0">
                <a:ea typeface="맑은 고딕" pitchFamily="50" charset="-127"/>
              </a:rPr>
              <a:t>Patru colțuri/</a:t>
            </a:r>
          </a:p>
          <a:p>
            <a:r>
              <a:rPr lang="ro-RO" altLang="ko-KR" sz="3600" dirty="0">
                <a:ea typeface="맑은 고딕" pitchFamily="50" charset="-127"/>
              </a:rPr>
              <a:t>	</a:t>
            </a:r>
            <a:r>
              <a:rPr lang="ro-RO" altLang="ko-KR" sz="3600" dirty="0" err="1">
                <a:ea typeface="맑은 고딕" pitchFamily="50" charset="-127"/>
              </a:rPr>
              <a:t>Four</a:t>
            </a:r>
            <a:r>
              <a:rPr lang="ro-RO" altLang="ko-KR" sz="3600" dirty="0">
                <a:ea typeface="맑은 고딕" pitchFamily="50" charset="-127"/>
              </a:rPr>
              <a:t> </a:t>
            </a:r>
            <a:r>
              <a:rPr lang="ro-RO" altLang="ko-KR" sz="3600" dirty="0" err="1">
                <a:ea typeface="맑은 고딕" pitchFamily="50" charset="-127"/>
              </a:rPr>
              <a:t>Corners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724128" y="4654684"/>
            <a:ext cx="370790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ro-RO" altLang="ko-KR" b="1" dirty="0"/>
              <a:t>Prezentare realizată de: Balint Leonard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o-RO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5688632" cy="2858254"/>
            <a:chOff x="3687661" y="1203598"/>
            <a:chExt cx="2252491" cy="285825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lphaLcPeriod"/>
              </a:pP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Fără disciplină strictă, orice metodă de învățare prin cooperare poate duce la o stare de </a:t>
              </a:r>
              <a:r>
                <a:rPr lang="ro-RO" altLang="ko-KR" sz="1200" dirty="0">
                  <a:solidFill>
                    <a:srgbClr val="FF0000"/>
                  </a:solidFill>
                  <a:cs typeface="Arial" pitchFamily="34" charset="0"/>
                </a:rPr>
                <a:t>haos și confuzie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</a:t>
              </a:r>
            </a:p>
            <a:p>
              <a:pPr marL="228600" indent="-228600">
                <a:buAutoNum type="alphaLcPeriod"/>
              </a:pP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Una dintre cele mai mari provocări ale învățării prin cooperare este dependența de o dinamică de grup pozitivă pentru a funcționa cât mai eficient. Conflictul dintre indivizi poate diminua sau împiedica capacitatea unui grup de a lucra împreună. Anumiți elevi, cu personalități dominante, pot face învățarea prin cooperare nesatisfăcătoare, deoarece își asumă </a:t>
              </a:r>
              <a:r>
                <a:rPr lang="ro-RO" altLang="ko-KR" sz="1200" dirty="0">
                  <a:solidFill>
                    <a:srgbClr val="FF0000"/>
                  </a:solidFill>
                  <a:cs typeface="Arial" pitchFamily="34" charset="0"/>
                </a:rPr>
                <a:t>roluri de conducere 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chiar dacă sunt cei mai potriviți;</a:t>
              </a:r>
            </a:p>
            <a:p>
              <a:pPr marL="228600" indent="-228600">
                <a:buAutoNum type="alphaLcPeriod"/>
              </a:pP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Învățarea prin cooperare poate duce și la o </a:t>
              </a:r>
              <a:r>
                <a:rPr lang="ro-RO" altLang="ko-KR" sz="1200" dirty="0">
                  <a:solidFill>
                    <a:srgbClr val="FF0000"/>
                  </a:solidFill>
                  <a:cs typeface="Arial" pitchFamily="34" charset="0"/>
                </a:rPr>
                <a:t>distribuție inegală 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volumului de muncă dacă activitatea nu este bine organizată și monitorizată de profesor;</a:t>
              </a:r>
            </a:p>
            <a:p>
              <a:pPr marL="228600" indent="-228600">
                <a:buAutoNum type="alphaLcPeriod"/>
              </a:pP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 aspect specific al acestei metode care poate deveni un obstacol este </a:t>
              </a:r>
              <a:r>
                <a:rPr lang="ro-RO" altLang="ko-KR" sz="1200" dirty="0">
                  <a:solidFill>
                    <a:srgbClr val="FF0000"/>
                  </a:solidFill>
                  <a:cs typeface="Arial" pitchFamily="34" charset="0"/>
                </a:rPr>
                <a:t>abordarea unui subiect necunoscut de elevi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motiv pentru care activitatea este compromisă din start;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Dezavantaje: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1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ubstituent imagine 3">
            <a:extLst>
              <a:ext uri="{FF2B5EF4-FFF2-40B4-BE49-F238E27FC236}">
                <a16:creationId xmlns:a16="http://schemas.microsoft.com/office/drawing/2014/main" id="{B8787B86-2140-7FE9-A0D6-597F78FAE2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4" b="27574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00844" y="2521687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55576" y="255712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altLang="ko-KR" sz="2400" b="1" dirty="0">
                <a:solidFill>
                  <a:schemeClr val="bg1"/>
                </a:solidFill>
                <a:cs typeface="Arial" pitchFamily="34" charset="0"/>
              </a:rPr>
              <a:t>Tema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5" y="2972674"/>
            <a:ext cx="3103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Pro și contra utilizării limbajului de programare X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68144" y="3199036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917721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Un exemplu de aplicare a acestei metode ar putea fi în contextul unui curs de            programare. Tema ar   putea fi "Pro și contra utilizării limbajului de programare X"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9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267494"/>
            <a:ext cx="8784470" cy="576064"/>
          </a:xfrm>
        </p:spPr>
        <p:txBody>
          <a:bodyPr/>
          <a:lstStyle/>
          <a:p>
            <a:r>
              <a:rPr lang="ro-RO" altLang="ko-KR" sz="2800" dirty="0"/>
              <a:t>Tema: </a:t>
            </a:r>
            <a:r>
              <a:rPr lang="pt-BR" sz="2800" b="0" i="0" dirty="0">
                <a:effectLst/>
                <a:latin typeface="Söhne"/>
              </a:rPr>
              <a:t>Limbajul de programare</a:t>
            </a:r>
            <a:r>
              <a:rPr lang="ro-RO" sz="2800" b="0" i="0" dirty="0">
                <a:effectLst/>
                <a:latin typeface="Söhne"/>
              </a:rPr>
              <a:t> </a:t>
            </a:r>
            <a:r>
              <a:rPr lang="pt-BR" sz="2800" b="0" i="0" dirty="0">
                <a:effectLst/>
                <a:latin typeface="Söhne"/>
              </a:rPr>
              <a:t>Python.</a:t>
            </a:r>
            <a:endParaRPr lang="ko-KR" alt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pPr lvl="0"/>
            <a:r>
              <a:rPr lang="ro-RO" altLang="ko-KR" dirty="0"/>
              <a:t>Răspunsuri și argumente</a:t>
            </a:r>
            <a:endParaRPr lang="en-US" altLang="ko-KR" dirty="0"/>
          </a:p>
        </p:txBody>
      </p:sp>
      <p:grpSp>
        <p:nvGrpSpPr>
          <p:cNvPr id="16" name="Group 15"/>
          <p:cNvGrpSpPr/>
          <p:nvPr/>
        </p:nvGrpSpPr>
        <p:grpSpPr>
          <a:xfrm>
            <a:off x="-1" y="3261767"/>
            <a:ext cx="2160241" cy="1530917"/>
            <a:chOff x="251519" y="3320122"/>
            <a:chExt cx="1656185" cy="1530917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20122"/>
              <a:ext cx="1656184" cy="390103"/>
              <a:chOff x="3779911" y="3297708"/>
              <a:chExt cx="1584178" cy="390103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297708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o-RO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Colțul 1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438231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o-RO" sz="1200" b="1" dirty="0">
                    <a:solidFill>
                      <a:schemeClr val="accent1"/>
                    </a:solidFill>
                    <a:cs typeface="Arial" pitchFamily="34" charset="0"/>
                  </a:rPr>
                  <a:t>Pro</a:t>
                </a:r>
                <a:endParaRPr 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19" y="3743043"/>
              <a:ext cx="165618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o-RO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Elevii din acest colț ar argumenta   avantajele utilizării limbajului          </a:t>
              </a:r>
              <a:r>
                <a:rPr lang="ro-RO" sz="11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Python</a:t>
              </a:r>
              <a:r>
                <a:rPr lang="ro-RO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, cum ar fi ușurința în           învățare, numeroasele biblioteci   disponibile și comunitatea mare   de dezvoltatori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27920" y="3291830"/>
            <a:ext cx="2160237" cy="1565305"/>
            <a:chOff x="-169" y="3279463"/>
            <a:chExt cx="2160237" cy="1565305"/>
          </a:xfrm>
        </p:grpSpPr>
        <p:grpSp>
          <p:nvGrpSpPr>
            <p:cNvPr id="18" name="Group 17"/>
            <p:cNvGrpSpPr/>
            <p:nvPr/>
          </p:nvGrpSpPr>
          <p:grpSpPr>
            <a:xfrm>
              <a:off x="227688" y="3279463"/>
              <a:ext cx="1752025" cy="393596"/>
              <a:chOff x="3757115" y="3257049"/>
              <a:chExt cx="1675852" cy="393596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257049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o-RO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Colțul 2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57115" y="3401065"/>
                <a:ext cx="1675852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o-RO" sz="1200" b="1" dirty="0">
                    <a:solidFill>
                      <a:schemeClr val="accent1"/>
                    </a:solidFill>
                    <a:cs typeface="Arial" pitchFamily="34" charset="0"/>
                  </a:rPr>
                  <a:t>Contra</a:t>
                </a:r>
                <a:endParaRPr 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-169" y="3567495"/>
              <a:ext cx="216023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o-RO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Elevii din acest colț ar argumenta dezavantajele utilizării limbajului  </a:t>
              </a:r>
              <a:r>
                <a:rPr lang="ro-RO" sz="11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Python</a:t>
              </a:r>
              <a:r>
                <a:rPr lang="ro-RO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, cum ar fi performanța mai scăzută în comparație cu alte          limbaje de programare, cum ar fi  C++ sau Java pentru anumite         aplicații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16014" y="3291830"/>
            <a:ext cx="1944218" cy="1505054"/>
            <a:chOff x="59836" y="3279463"/>
            <a:chExt cx="1944218" cy="1505054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279463"/>
              <a:ext cx="1656184" cy="393596"/>
              <a:chOff x="3779911" y="3257049"/>
              <a:chExt cx="1584178" cy="393596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257049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o-RO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Colțul 3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401065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o-RO" sz="1200" b="1" dirty="0">
                    <a:solidFill>
                      <a:schemeClr val="accent1"/>
                    </a:solidFill>
                    <a:cs typeface="Arial" pitchFamily="34" charset="0"/>
                  </a:rPr>
                  <a:t>Neutru</a:t>
                </a:r>
                <a:endParaRPr 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9836" y="3561105"/>
              <a:ext cx="1944218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o-RO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Elevii din acest colț ar furniza      informații obiective despre          limbajul </a:t>
              </a:r>
              <a:r>
                <a:rPr lang="ro-RO" sz="105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Python</a:t>
              </a:r>
              <a:r>
                <a:rPr lang="ro-RO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, cum ar fi           caracteristicile sale, istoricul sau aplicațiile cele mai populare,      cum ar fi </a:t>
              </a:r>
              <a:r>
                <a:rPr lang="ro-RO" sz="105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machine</a:t>
              </a:r>
              <a:r>
                <a:rPr lang="ro-RO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 </a:t>
              </a:r>
              <a:r>
                <a:rPr lang="ro-RO" sz="105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learning,intel-igența</a:t>
              </a:r>
              <a:r>
                <a:rPr lang="ro-RO" sz="105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 artificială, analiza de date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62552"/>
            <a:ext cx="1728700" cy="1469322"/>
            <a:chOff x="251520" y="3350185"/>
            <a:chExt cx="1728700" cy="1469322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1" y="3350185"/>
              <a:ext cx="1728699" cy="394882"/>
              <a:chOff x="3779911" y="3327771"/>
              <a:chExt cx="1653540" cy="394882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o-RO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Colțul 4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80394" y="3473073"/>
                <a:ext cx="165305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o-RO" sz="1200" b="1" dirty="0">
                    <a:solidFill>
                      <a:schemeClr val="accent1"/>
                    </a:solidFill>
                    <a:cs typeface="Arial" pitchFamily="34" charset="0"/>
                  </a:rPr>
                  <a:t>Părerea mea</a:t>
                </a:r>
                <a:endParaRPr 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711511"/>
              <a:ext cx="172819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o-RO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Elevii din acest colț ar        exprima propriile opinii     personale despre limbajul      </a:t>
              </a:r>
              <a:r>
                <a:rPr lang="ro-RO" sz="11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Python</a:t>
              </a:r>
              <a:r>
                <a:rPr lang="ro-RO" sz="11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öhne"/>
                </a:rPr>
                <a:t>, bazate pe               cunoștințele și experiența  lor anterioară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7" name="Substituent imagine 36">
            <a:extLst>
              <a:ext uri="{FF2B5EF4-FFF2-40B4-BE49-F238E27FC236}">
                <a16:creationId xmlns:a16="http://schemas.microsoft.com/office/drawing/2014/main" id="{8068E72A-C01E-791C-D788-0E4927CEF25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 b="6686"/>
          <a:stretch>
            <a:fillRect/>
          </a:stretch>
        </p:blipFill>
        <p:spPr>
          <a:xfrm>
            <a:off x="0" y="1360141"/>
            <a:ext cx="2160240" cy="1872048"/>
          </a:xfrm>
        </p:spPr>
      </p:pic>
      <p:pic>
        <p:nvPicPr>
          <p:cNvPr id="11" name="Substituent imagine 10">
            <a:extLst>
              <a:ext uri="{FF2B5EF4-FFF2-40B4-BE49-F238E27FC236}">
                <a16:creationId xmlns:a16="http://schemas.microsoft.com/office/drawing/2014/main" id="{705D7938-305E-DFE5-DF15-DB5E33A821A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3" r="17513"/>
          <a:stretch>
            <a:fillRect/>
          </a:stretch>
        </p:blipFill>
        <p:spPr>
          <a:xfrm>
            <a:off x="2327920" y="1360141"/>
            <a:ext cx="2160240" cy="1872048"/>
          </a:xfrm>
        </p:spPr>
      </p:pic>
      <p:pic>
        <p:nvPicPr>
          <p:cNvPr id="34" name="Substituent imagine 33">
            <a:extLst>
              <a:ext uri="{FF2B5EF4-FFF2-40B4-BE49-F238E27FC236}">
                <a16:creationId xmlns:a16="http://schemas.microsoft.com/office/drawing/2014/main" id="{60E369E7-0AC2-50C1-1350-4D56840F4679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 b="6212"/>
          <a:stretch>
            <a:fillRect/>
          </a:stretch>
        </p:blipFill>
        <p:spPr>
          <a:xfrm>
            <a:off x="4655840" y="1360141"/>
            <a:ext cx="2160240" cy="1872048"/>
          </a:xfrm>
        </p:spPr>
      </p:pic>
      <p:pic>
        <p:nvPicPr>
          <p:cNvPr id="39" name="Substituent imagine 38">
            <a:extLst>
              <a:ext uri="{FF2B5EF4-FFF2-40B4-BE49-F238E27FC236}">
                <a16:creationId xmlns:a16="http://schemas.microsoft.com/office/drawing/2014/main" id="{9444404D-ACF9-D499-E4EE-A83AE39805E7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r="7364"/>
          <a:stretch>
            <a:fillRect/>
          </a:stretch>
        </p:blipFill>
        <p:spPr>
          <a:xfrm>
            <a:off x="6983760" y="1360141"/>
            <a:ext cx="2160240" cy="1872048"/>
          </a:xfrm>
        </p:spPr>
      </p:pic>
    </p:spTree>
    <p:extLst>
      <p:ext uri="{BB962C8B-B14F-4D97-AF65-F5344CB8AC3E}">
        <p14:creationId xmlns:p14="http://schemas.microsoft.com/office/powerpoint/2010/main" val="2279264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ubstituent imagine 8">
            <a:extLst>
              <a:ext uri="{FF2B5EF4-FFF2-40B4-BE49-F238E27FC236}">
                <a16:creationId xmlns:a16="http://schemas.microsoft.com/office/drawing/2014/main" id="{917293C4-BCC5-8490-C9F1-AFF92E254D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3" b="12573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/>
              <a:t>O altă temă propusă: Spațiul Schengen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ro-RO" altLang="ko-KR" dirty="0"/>
              <a:t>Schengen: extinderea spațiului european fără frontiere</a:t>
            </a:r>
            <a:endParaRPr lang="en-US" altLang="ko-KR" dirty="0"/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420" y="3092988"/>
            <a:ext cx="955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Schengen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203598"/>
            <a:ext cx="3505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altLang="ko-KR" sz="1200" b="1" dirty="0">
                <a:solidFill>
                  <a:schemeClr val="accent1"/>
                </a:solidFill>
                <a:cs typeface="Arial" pitchFamily="34" charset="0"/>
              </a:rPr>
              <a:t>Schengen, spațiul UE de călătorie fără frontiere, acoperă 26 de </a:t>
            </a:r>
            <a:r>
              <a:rPr lang="ro-RO" altLang="ko-KR" sz="1200" b="1" dirty="0" err="1">
                <a:solidFill>
                  <a:schemeClr val="accent1"/>
                </a:solidFill>
                <a:cs typeface="Arial" pitchFamily="34" charset="0"/>
              </a:rPr>
              <a:t>tări</a:t>
            </a:r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. </a:t>
            </a:r>
            <a:r>
              <a:rPr lang="ro-RO" sz="1200" b="0" i="0" dirty="0">
                <a:solidFill>
                  <a:srgbClr val="505154"/>
                </a:solidFill>
                <a:effectLst/>
                <a:latin typeface="Helvetica" panose="020B0604020202020204" pitchFamily="34" charset="0"/>
              </a:rPr>
              <a:t>Astăzi, spațiul     Schengen cuprinde majoritatea statelor UE, cu   excepția Irlandei, care menține opțiunea de a      rămâne în afara spațiului și desfășoară propria   zonă comună de călătorie cu Regatul Unit,         precum și cu excepția Bulgariei, Croației, Ciprului și României, care sunt obligate să adere la         Schengen.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0624" y="3346025"/>
            <a:ext cx="30963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100" b="0" i="0" dirty="0">
                <a:solidFill>
                  <a:srgbClr val="505154"/>
                </a:solidFill>
                <a:effectLst/>
                <a:latin typeface="Helvetica" panose="020B0604020202020204" pitchFamily="34" charset="0"/>
              </a:rPr>
              <a:t>România îndeplinește criteriile necesare          pentru aderarea cu drepturi depline, spațiul     Schengen nu a fost extins în această țară,       deoarece guvernele naționale ale UE trebuie   să decidă în unanimitate intrarea statelor noi în zona fără frontiere. 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490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/>
              <a:t>Tema: Spațiul Schengen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ro-RO" altLang="ko-KR" dirty="0"/>
              <a:t>Răspunsuri și argumente</a:t>
            </a:r>
            <a:endParaRPr lang="en-US" altLang="ko-KR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1520" y="3350185"/>
            <a:ext cx="1656184" cy="1366330"/>
            <a:chOff x="251520" y="3350185"/>
            <a:chExt cx="1656184" cy="1366330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o-RO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Colțul 1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o-RO" sz="1200" b="1" dirty="0">
                    <a:solidFill>
                      <a:schemeClr val="accent1"/>
                    </a:solidFill>
                    <a:cs typeface="Arial" pitchFamily="34" charset="0"/>
                  </a:rPr>
                  <a:t>Sunt de acord</a:t>
                </a:r>
                <a:endParaRPr 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Consider că spațiul Schengen este unul sigur și ar trebui să facem parte din el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55777" y="3350185"/>
            <a:ext cx="1752025" cy="1366330"/>
            <a:chOff x="227688" y="3350185"/>
            <a:chExt cx="1752025" cy="1366330"/>
          </a:xfrm>
        </p:grpSpPr>
        <p:grpSp>
          <p:nvGrpSpPr>
            <p:cNvPr id="18" name="Group 17"/>
            <p:cNvGrpSpPr/>
            <p:nvPr/>
          </p:nvGrpSpPr>
          <p:grpSpPr>
            <a:xfrm>
              <a:off x="227688" y="3350185"/>
              <a:ext cx="1752025" cy="511791"/>
              <a:chOff x="3757115" y="3327771"/>
              <a:chExt cx="1675852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o-RO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Colțul 2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57115" y="3589982"/>
                <a:ext cx="1675852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o-RO" sz="1200" b="1" dirty="0">
                    <a:solidFill>
                      <a:schemeClr val="accent1"/>
                    </a:solidFill>
                    <a:cs typeface="Arial" pitchFamily="34" charset="0"/>
                  </a:rPr>
                  <a:t>Sunt parțial de acord</a:t>
                </a:r>
                <a:endParaRPr 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Consider că spațiul Schengen este avantajos dar nu sigur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60032" y="3350185"/>
            <a:ext cx="1800200" cy="1366330"/>
            <a:chOff x="203854" y="3350185"/>
            <a:chExt cx="1800200" cy="1366330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o-RO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Colțul 3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o-RO" sz="1200" b="1" dirty="0">
                    <a:solidFill>
                      <a:schemeClr val="accent1"/>
                    </a:solidFill>
                    <a:cs typeface="Arial" pitchFamily="34" charset="0"/>
                  </a:rPr>
                  <a:t>Indecis</a:t>
                </a:r>
                <a:endParaRPr 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03854" y="3885518"/>
              <a:ext cx="18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Consider că spațiul Schengen nu este necesar acum și putem să rămânem în afara lui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50185"/>
            <a:ext cx="1728700" cy="1181664"/>
            <a:chOff x="251520" y="3350185"/>
            <a:chExt cx="1728700" cy="1181664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1" y="3350185"/>
              <a:ext cx="1728699" cy="511791"/>
              <a:chOff x="3779911" y="3327771"/>
              <a:chExt cx="1653540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o-RO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Colțul 4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80394" y="3589982"/>
                <a:ext cx="165305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o-RO" sz="1200" b="1" dirty="0">
                    <a:solidFill>
                      <a:schemeClr val="accent1"/>
                    </a:solidFill>
                    <a:cs typeface="Arial" pitchFamily="34" charset="0"/>
                  </a:rPr>
                  <a:t>Sunt total </a:t>
                </a:r>
                <a:r>
                  <a:rPr lang="ro-RO" sz="1200" b="1" dirty="0" err="1">
                    <a:solidFill>
                      <a:schemeClr val="accent1"/>
                    </a:solidFill>
                    <a:cs typeface="Arial" pitchFamily="34" charset="0"/>
                  </a:rPr>
                  <a:t>nedeacord</a:t>
                </a:r>
                <a:endParaRPr lang="en-US" sz="12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7281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 sunt de acord cu spațiul Schengen și nu doresc extinderea lui.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7" name="Substituent imagine 36">
            <a:extLst>
              <a:ext uri="{FF2B5EF4-FFF2-40B4-BE49-F238E27FC236}">
                <a16:creationId xmlns:a16="http://schemas.microsoft.com/office/drawing/2014/main" id="{8068E72A-C01E-791C-D788-0E4927CEF25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 b="6686"/>
          <a:stretch>
            <a:fillRect/>
          </a:stretch>
        </p:blipFill>
        <p:spPr/>
      </p:pic>
      <p:pic>
        <p:nvPicPr>
          <p:cNvPr id="11" name="Substituent imagine 10">
            <a:extLst>
              <a:ext uri="{FF2B5EF4-FFF2-40B4-BE49-F238E27FC236}">
                <a16:creationId xmlns:a16="http://schemas.microsoft.com/office/drawing/2014/main" id="{705D7938-305E-DFE5-DF15-DB5E33A821AD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3" r="17513"/>
          <a:stretch>
            <a:fillRect/>
          </a:stretch>
        </p:blipFill>
        <p:spPr/>
      </p:pic>
      <p:pic>
        <p:nvPicPr>
          <p:cNvPr id="34" name="Substituent imagine 33">
            <a:extLst>
              <a:ext uri="{FF2B5EF4-FFF2-40B4-BE49-F238E27FC236}">
                <a16:creationId xmlns:a16="http://schemas.microsoft.com/office/drawing/2014/main" id="{60E369E7-0AC2-50C1-1350-4D56840F4679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2" b="6212"/>
          <a:stretch>
            <a:fillRect/>
          </a:stretch>
        </p:blipFill>
        <p:spPr/>
      </p:pic>
      <p:pic>
        <p:nvPicPr>
          <p:cNvPr id="39" name="Substituent imagine 38">
            <a:extLst>
              <a:ext uri="{FF2B5EF4-FFF2-40B4-BE49-F238E27FC236}">
                <a16:creationId xmlns:a16="http://schemas.microsoft.com/office/drawing/2014/main" id="{9444404D-ACF9-D499-E4EE-A83AE39805E7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r="73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ubstituent imagine 24">
            <a:extLst>
              <a:ext uri="{FF2B5EF4-FFF2-40B4-BE49-F238E27FC236}">
                <a16:creationId xmlns:a16="http://schemas.microsoft.com/office/drawing/2014/main" id="{F1FB73AD-0C3D-AD68-947B-6BAE8F9A3D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4" b="21264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00844" y="2521687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55576" y="255712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altLang="ko-KR" sz="2400" b="1" dirty="0">
                <a:solidFill>
                  <a:schemeClr val="bg1"/>
                </a:solidFill>
                <a:cs typeface="Arial" pitchFamily="34" charset="0"/>
              </a:rPr>
              <a:t>Sfârșit 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6084168" y="4587974"/>
            <a:ext cx="3059832" cy="5555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Balint Leonard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917721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altLang="ko-KR" sz="1200" dirty="0">
                <a:solidFill>
                  <a:schemeClr val="bg1"/>
                </a:solidFill>
                <a:cs typeface="Arial" pitchFamily="34" charset="0"/>
              </a:rPr>
              <a:t>Mulțumesc pentru atenție.</a:t>
            </a:r>
          </a:p>
          <a:p>
            <a:r>
              <a:rPr lang="ro-RO" altLang="ko-KR" sz="1200" dirty="0">
                <a:solidFill>
                  <a:schemeClr val="bg1"/>
                </a:solidFill>
                <a:cs typeface="Arial" pitchFamily="34" charset="0"/>
              </a:rPr>
              <a:t>Concluzii? Rating/Feedback?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3600" dirty="0">
                <a:cs typeface="Arial" pitchFamily="34" charset="0"/>
              </a:rPr>
              <a:t>Cuprins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Descrierea metodei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Reguli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Reguli în privința realizării și punerea în practică a metodei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Avantajele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Înlănțuirea punctelor avantajoase metodei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Dezavantajele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Înlănțuirea punctelor dezavantajoase metodei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/>
              <a:t>01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Descrierea metodei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ro-RO" altLang="ko-KR" dirty="0"/>
              <a:t>01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Descrierea metodei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1474787"/>
            <a:ext cx="61926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„Patru colțuri” este una din multiplele strategii de învățare prin cooperare. Învățarea prin cooperare este o idee veche în educație, care a cunoscut o reînvigorare substanțială în cercetarea și practica educațională în ultimii ani(</a:t>
            </a:r>
            <a:r>
              <a:rPr lang="ro-RO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Slavin</a:t>
            </a:r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1980). Aceste strategii pot avea succes cu elevi de toate vârstele, cu stiluri de învățare diverse și care provin din medii sociale sau etnice diferite(</a:t>
            </a:r>
            <a:r>
              <a:rPr lang="ro-RO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Goodwin</a:t>
            </a:r>
            <a:r>
              <a:rPr lang="ro-R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1999). Scopul acestei activități este de a genera o dezbatere în jurul unei teme stabilite inițial de profesor, elevii trebuind să adopte o anumită poziție, pe care să și-o poată argumenta.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843558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201020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Descriere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/>
              <a:t>02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Reguli în privința realizării și punerea în practică a metodei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1663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/>
              <a:t>02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Reguli în privința realizării și punerea în practică a metodei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dirty="0">
                  <a:solidFill>
                    <a:schemeClr val="bg1"/>
                  </a:solidFill>
                  <a:cs typeface="Arial" pitchFamily="34" charset="0"/>
                </a:rPr>
                <a:t>Profesorul anunță tema și le oferă elevilor posibilitatea de a alege patru alternative ale unui subiect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400" b="1" dirty="0">
                  <a:solidFill>
                    <a:schemeClr val="bg1"/>
                  </a:solidFill>
                  <a:cs typeface="Arial" pitchFamily="34" charset="0"/>
                </a:rPr>
                <a:t>Tema de discuție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1079787"/>
            <a:chOff x="803640" y="3362835"/>
            <a:chExt cx="2059657" cy="1079787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11625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dirty="0">
                  <a:solidFill>
                    <a:schemeClr val="bg1"/>
                  </a:solidFill>
                  <a:cs typeface="Arial" pitchFamily="34" charset="0"/>
                </a:rPr>
                <a:t>Elevii vor alege acea perspectivă de abordare a subiectului care li se pare cea mai interesantă și vor nota apoi pe o foaie alegerea făcută.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400" b="1" dirty="0">
                  <a:solidFill>
                    <a:schemeClr val="bg1"/>
                  </a:solidFill>
                  <a:cs typeface="Arial" pitchFamily="34" charset="0"/>
                </a:rPr>
                <a:t>Alegerea unei perspective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79862"/>
            <a:ext cx="2664296" cy="1081528"/>
            <a:chOff x="803640" y="3395601"/>
            <a:chExt cx="2059657" cy="10815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dirty="0">
                  <a:solidFill>
                    <a:schemeClr val="bg1"/>
                  </a:solidFill>
                  <a:cs typeface="Arial" pitchFamily="34" charset="0"/>
                </a:rPr>
                <a:t>Pentru fiecare dintre cele patru alternative, fiecare va merge la colțul ales, arătându-și acum alegerea, care nu mai poate fi schimbată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95601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400" b="1" dirty="0">
                  <a:solidFill>
                    <a:schemeClr val="bg1"/>
                  </a:solidFill>
                  <a:cs typeface="Arial" pitchFamily="34" charset="0"/>
                </a:rPr>
                <a:t>Marcarea celor patru colțuri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1114294"/>
            <a:chOff x="803640" y="3362835"/>
            <a:chExt cx="2059657" cy="111429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dirty="0">
                  <a:solidFill>
                    <a:schemeClr val="bg1"/>
                  </a:solidFill>
                  <a:cs typeface="Arial" pitchFamily="34" charset="0"/>
                </a:rPr>
                <a:t>Fiecare elev va argumenta alegerea făcută. De asemenea, vor scrie pe o foaie argumentele pentru poziția pe care au ales-o.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400" b="1" dirty="0">
                  <a:solidFill>
                    <a:schemeClr val="bg1"/>
                  </a:solidFill>
                  <a:cs typeface="Arial" pitchFamily="34" charset="0"/>
                </a:rPr>
                <a:t>Discuție despre tema aleasă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624013"/>
            <a:ext cx="2664296" cy="1037648"/>
            <a:chOff x="803640" y="3439481"/>
            <a:chExt cx="2059657" cy="103764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dirty="0">
                  <a:solidFill>
                    <a:schemeClr val="bg1"/>
                  </a:solidFill>
                  <a:cs typeface="Arial" pitchFamily="34" charset="0"/>
                </a:rPr>
                <a:t>Se va începe o dezbatere în jurul temei, fiecare grup susținându-și punctul de vedere cu argumentele la care a ajuns.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439481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400" b="1" dirty="0">
                  <a:solidFill>
                    <a:schemeClr val="bg1"/>
                  </a:solidFill>
                  <a:cs typeface="Arial" pitchFamily="34" charset="0"/>
                </a:rPr>
                <a:t>Întrerupere exercițiu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632125"/>
            <a:ext cx="2664296" cy="1037648"/>
            <a:chOff x="803640" y="3439481"/>
            <a:chExt cx="2059657" cy="103764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200" dirty="0">
                  <a:solidFill>
                    <a:schemeClr val="bg1"/>
                  </a:solidFill>
                  <a:cs typeface="Arial" pitchFamily="34" charset="0"/>
                </a:rPr>
                <a:t>În final se vor aduna toate punctele de vedere și argumentele folosite, iar dacă sunt elevi care vor să-și schimbe poziția o pot face.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439481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Sumarizare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/>
              <a:t>03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Înlănțuirea punctelor avantajoase metodei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6291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o-RO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5688632" cy="3227586"/>
            <a:chOff x="3687661" y="1203598"/>
            <a:chExt cx="2252491" cy="3227586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lphaLcPeriod"/>
              </a:pP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Este o modalitate ideală pentru a-i determina pe studenți să își dezvolte o gândire mai creativă și este deosebit de utilă dacă sunteți interesat să </a:t>
              </a:r>
              <a:r>
                <a:rPr lang="ro-RO" altLang="ko-KR" sz="1200" dirty="0">
                  <a:solidFill>
                    <a:srgbClr val="00B050"/>
                  </a:solidFill>
                  <a:cs typeface="Arial" pitchFamily="34" charset="0"/>
                </a:rPr>
                <a:t>atrageți elevii în dezbatere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</a:t>
              </a:r>
            </a:p>
            <a:p>
              <a:pPr marL="228600" indent="-228600">
                <a:buAutoNum type="alphaLcPeriod"/>
              </a:pP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Gândirea critică este provocată mai mult după o lecție în care elevii au avut ocazia să discute și să reflecteze la un </a:t>
              </a:r>
              <a:r>
                <a:rPr lang="ro-RO" altLang="ko-KR" sz="1200" dirty="0">
                  <a:solidFill>
                    <a:srgbClr val="00B050"/>
                  </a:solidFill>
                  <a:cs typeface="Arial" pitchFamily="34" charset="0"/>
                </a:rPr>
                <a:t>subiect din mai multe perspective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</a:t>
              </a:r>
            </a:p>
            <a:p>
              <a:pPr marL="228600" indent="-228600">
                <a:buAutoNum type="alphaLcPeriod"/>
              </a:pP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Când elevii au un timp de gândire adecvat, </a:t>
              </a:r>
              <a:r>
                <a:rPr lang="ro-RO" altLang="ko-KR" sz="1200" dirty="0">
                  <a:solidFill>
                    <a:srgbClr val="00B050"/>
                  </a:solidFill>
                  <a:cs typeface="Arial" pitchFamily="34" charset="0"/>
                </a:rPr>
                <a:t>calitatea răspunsurilor lor se îmbunătățește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</a:t>
              </a:r>
            </a:p>
            <a:p>
              <a:pPr marL="228600" indent="-228600">
                <a:buAutoNum type="alphaLcPeriod"/>
              </a:pP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Elevii învață că, ascultând diferite puncte de vedere și argumente, </a:t>
              </a:r>
              <a:r>
                <a:rPr lang="ro-RO" altLang="ko-KR" sz="1200" dirty="0">
                  <a:solidFill>
                    <a:srgbClr val="00B050"/>
                  </a:solidFill>
                  <a:cs typeface="Arial" pitchFamily="34" charset="0"/>
                </a:rPr>
                <a:t>se pot baza pe idei aparținând altora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</a:t>
              </a:r>
            </a:p>
            <a:p>
              <a:pPr marL="228600" indent="-228600">
                <a:buAutoNum type="alphaLcPeriod"/>
              </a:pP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Elevii </a:t>
              </a:r>
              <a:r>
                <a:rPr lang="ro-RO" altLang="ko-KR" sz="1200" dirty="0">
                  <a:solidFill>
                    <a:srgbClr val="00B050"/>
                  </a:solidFill>
                  <a:cs typeface="Arial" pitchFamily="34" charset="0"/>
                </a:rPr>
                <a:t>învață să-și argumenteze punctul de vedere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</a:t>
              </a:r>
            </a:p>
            <a:p>
              <a:pPr marL="228600" indent="-228600">
                <a:buAutoNum type="alphaLcPeriod"/>
              </a:pP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dezvoltă foarte mult </a:t>
              </a:r>
              <a:r>
                <a:rPr lang="ro-RO" altLang="ko-KR" sz="1200" dirty="0">
                  <a:solidFill>
                    <a:srgbClr val="00B050"/>
                  </a:solidFill>
                  <a:cs typeface="Arial" pitchFamily="34" charset="0"/>
                </a:rPr>
                <a:t>abilitățile sociale 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prin interacțiunea din timpul activității</a:t>
              </a:r>
            </a:p>
            <a:p>
              <a:pPr marL="228600" indent="-228600">
                <a:buAutoNum type="alphaLcPeriod"/>
              </a:pP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Temele abordate pot astfel să fie</a:t>
              </a:r>
              <a:r>
                <a:rPr lang="ro-RO" altLang="ko-KR" sz="1200" dirty="0">
                  <a:solidFill>
                    <a:srgbClr val="00B050"/>
                  </a:solidFill>
                  <a:cs typeface="Arial" pitchFamily="34" charset="0"/>
                </a:rPr>
                <a:t> tratate mult mai în profunzime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surprinzându-se nuanțe ușor de ratat astfel;</a:t>
              </a:r>
            </a:p>
            <a:p>
              <a:pPr marL="228600" indent="-228600">
                <a:buAutoNum type="alphaLcPeriod"/>
              </a:pP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Metoda poate fi folosită pe o </a:t>
              </a:r>
              <a:r>
                <a:rPr lang="ro-RO" altLang="ko-KR" sz="1200" dirty="0">
                  <a:solidFill>
                    <a:srgbClr val="00B050"/>
                  </a:solidFill>
                  <a:cs typeface="Arial" pitchFamily="34" charset="0"/>
                </a:rPr>
                <a:t>varietate de teme și domenii științifice </a:t>
              </a:r>
              <a:r>
                <a:rPr lang="ro-R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care suscită dileme;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Avantaje: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4440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o-RO" altLang="ko-KR" dirty="0"/>
              <a:t>04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o-R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Înlănțuirea punctelor dezavantajoase metodei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58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1033</Words>
  <Application>Microsoft Office PowerPoint</Application>
  <PresentationFormat>Expunere pe ecran (16:9)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3</vt:i4>
      </vt:variant>
      <vt:variant>
        <vt:lpstr>Titluri diapozitive</vt:lpstr>
      </vt:variant>
      <vt:variant>
        <vt:i4>15</vt:i4>
      </vt:variant>
    </vt:vector>
  </HeadingPairs>
  <TitlesOfParts>
    <vt:vector size="21" baseType="lpstr">
      <vt:lpstr>Arial</vt:lpstr>
      <vt:lpstr>Helvetica</vt:lpstr>
      <vt:lpstr>Söhne</vt:lpstr>
      <vt:lpstr>Cover and End Slide Master</vt:lpstr>
      <vt:lpstr>Contents Slide Master</vt:lpstr>
      <vt:lpstr>Section Break Slide Master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LEONARD-PETRICĂ BALINT</cp:lastModifiedBy>
  <cp:revision>124</cp:revision>
  <dcterms:created xsi:type="dcterms:W3CDTF">2016-12-05T23:26:54Z</dcterms:created>
  <dcterms:modified xsi:type="dcterms:W3CDTF">2023-01-22T10:33:53Z</dcterms:modified>
</cp:coreProperties>
</file>