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3" autoAdjust="0"/>
  </p:normalViewPr>
  <p:slideViewPr>
    <p:cSldViewPr snapToGrid="0" showGuides="1">
      <p:cViewPr varScale="1">
        <p:scale>
          <a:sx n="76" d="100"/>
          <a:sy n="76" d="100"/>
        </p:scale>
        <p:origin x="2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15A1-C243-4E23-B4CF-34EFF22AFBF4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71B0-CD30-456A-8BAB-6E21C64546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656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examined all of the bitwise instructions, let’s now turn to instructions used in logical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expressions. At the heart of any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expression is some type of comparison. The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pseudocode examples support this idea:</a:t>
            </a:r>
          </a:p>
          <a:p>
            <a:r>
              <a:rPr lang="ro-R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&gt; B then ...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X &gt; 0 and X &lt; 200 ...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check_for_error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N ) = true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Intel assembly language we use the CMP instruction to compare integers. Character codes are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integers, so they work with CMP as well.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CMP (compare) instruction performs an implied subtraction of a source operand from a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operand. Neither operand is modified:</a:t>
            </a:r>
          </a:p>
          <a:p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 instructions syntax is </a:t>
            </a:r>
            <a:r>
              <a:rPr lang="ro-RO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destination,source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 uses the same operand combinations as the AND instruction.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966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A conditional jump instruction branches to a destination label when a status flag condition is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true.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Otherwise, if the flag condition is false, the instruction immediately following the conditional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jump is executed.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The syntax is as follows:</a:t>
            </a:r>
            <a:r>
              <a:rPr lang="ro-RO" sz="2200" dirty="0" smtClean="0">
                <a:latin typeface="Palatino Linotype" panose="02040502050505030304" pitchFamily="18" charset="0"/>
              </a:rPr>
              <a:t>  </a:t>
            </a:r>
            <a:r>
              <a:rPr lang="ro-RO" sz="22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sz="2200" b="1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cond destination</a:t>
            </a:r>
          </a:p>
          <a:p>
            <a:pPr lvl="2" algn="just"/>
            <a:r>
              <a:rPr lang="en-US" sz="2200" b="1" i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en-US" sz="2200" b="1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refers to a flag condition identifying the state of one or more flags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The following examples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are based on the Carry and Zero flags: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endParaRPr lang="ro-RO" sz="2200" dirty="0" smtClean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845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Palatino Linotype" panose="02040502050505030304" pitchFamily="18" charset="0"/>
              </a:rPr>
              <a:t>The loop destination must be within 128 to +127 bytes of the current location counter. </a:t>
            </a:r>
            <a:endParaRPr lang="ro-RO" sz="1200" dirty="0" smtClean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3C36F-DA12-49E2-B35B-6DDF85A88A9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228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01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8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09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40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5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83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97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64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10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98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8023-D22E-4B93-86FB-6500F3923008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6426-9AE5-49DA-8597-CC764A51619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23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eveloper/articles/technical/intel-sd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b="1" dirty="0" smtClean="0">
                <a:latin typeface="Palatino Linotype" panose="02040502050505030304" pitchFamily="18" charset="0"/>
              </a:rPr>
              <a:t>jmp</a:t>
            </a:r>
            <a:r>
              <a:rPr lang="ro-RO" sz="2000" dirty="0" smtClean="0">
                <a:latin typeface="Palatino Linotype" panose="02040502050505030304" pitchFamily="18" charset="0"/>
              </a:rPr>
              <a:t> — Unconditional Jump </a:t>
            </a: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Transfers program control flow to the instruction at the memory location indicated by the operand. </a:t>
            </a:r>
          </a:p>
          <a:p>
            <a:pPr marL="0" indent="0">
              <a:buNone/>
            </a:pPr>
            <a:endParaRPr lang="ro-RO" sz="2000" i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i="1" dirty="0" smtClean="0">
                <a:latin typeface="Palatino Linotype" panose="02040502050505030304" pitchFamily="18" charset="0"/>
              </a:rPr>
              <a:t>Syntax:</a:t>
            </a: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/>
            </a:r>
            <a:br>
              <a:rPr lang="ro-RO" sz="2000" dirty="0" smtClean="0">
                <a:latin typeface="Palatino Linotype" panose="02040502050505030304" pitchFamily="18" charset="0"/>
              </a:rPr>
            </a:br>
            <a:r>
              <a:rPr lang="ro-RO" sz="2000" dirty="0" smtClean="0">
                <a:latin typeface="Palatino Linotype" panose="02040502050505030304" pitchFamily="18" charset="0"/>
              </a:rPr>
              <a:t>jmp &lt;label&gt; </a:t>
            </a:r>
          </a:p>
          <a:p>
            <a:pPr marL="0" indent="0">
              <a:buNone/>
            </a:pP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7" y="1837170"/>
            <a:ext cx="4352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 smtClean="0">
                <a:latin typeface="Palatino Linotype" panose="02040502050505030304" pitchFamily="18" charset="0"/>
              </a:rPr>
              <a:t>Compute the sum of odd digits and the sum of even digits for a natural number in base 10.</a:t>
            </a:r>
            <a:endParaRPr lang="ro-RO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64" y="1613189"/>
            <a:ext cx="5247817" cy="5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339"/>
            <a:ext cx="10515600" cy="567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Se dau 2 siruri de bytes a si b egale.</a:t>
            </a: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Sa se determine intercalarea elementelor celor 2 siruri de la dreapta la stanga.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a = 1,2,3</a:t>
            </a: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b=10,11,12</a:t>
            </a: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=&gt;d=3,12,2,11,1,10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30" y="1742069"/>
            <a:ext cx="3433239" cy="3949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61" y="3429000"/>
            <a:ext cx="3578047" cy="20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The CMP (compare) instruction performs an implied subtraction of a source operand from a destination operand. Neither operand is modified: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b="1" dirty="0">
                <a:latin typeface="Palatino Linotype" panose="02040502050505030304" pitchFamily="18" charset="0"/>
              </a:rPr>
              <a:t>Syntax: CMP </a:t>
            </a:r>
            <a:r>
              <a:rPr lang="ro-RO" sz="2200" b="1" i="1" dirty="0">
                <a:latin typeface="Palatino Linotype" panose="02040502050505030304" pitchFamily="18" charset="0"/>
              </a:rPr>
              <a:t>destination, source  </a:t>
            </a:r>
            <a:r>
              <a:rPr lang="ro-RO" sz="2200" i="1" dirty="0">
                <a:latin typeface="Palatino Linotype" panose="02040502050505030304" pitchFamily="18" charset="0"/>
              </a:rPr>
              <a:t>; destination-source is performed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i="1" dirty="0">
                <a:latin typeface="Palatino Linotype" panose="02040502050505030304" pitchFamily="18" charset="0"/>
              </a:rPr>
              <a:t>destination: reg, mem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i="1" dirty="0">
                <a:latin typeface="Palatino Linotype" panose="02040502050505030304" pitchFamily="18" charset="0"/>
              </a:rPr>
              <a:t>source: reg, mem, imm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i="1" dirty="0">
                <a:latin typeface="Palatino Linotype" panose="02040502050505030304" pitchFamily="18" charset="0"/>
              </a:rPr>
              <a:t>destination and source – same dimensions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The CMP instruction changes the Overflow, Sign, Zero, Carry, Auxiliary Carry, and Parity flags according to the value the destination operand would have had if actual subtraction had taken place. 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Usually a CMP instruction is used follows by a conditional jump.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ro-RO" b="1" i="1" dirty="0">
                <a:latin typeface="Palatino Linotype" panose="02040502050505030304" pitchFamily="18" charset="0"/>
              </a:rPr>
              <a:t> </a:t>
            </a:r>
            <a:r>
              <a:rPr lang="ro-RO" b="1" dirty="0">
                <a:latin typeface="Palatino Linotype" panose="02040502050505030304" pitchFamily="18" charset="0"/>
              </a:rP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A </a:t>
            </a:r>
            <a:r>
              <a:rPr lang="en-US" sz="2200" dirty="0">
                <a:latin typeface="Palatino Linotype" panose="02040502050505030304" pitchFamily="18" charset="0"/>
              </a:rPr>
              <a:t>conditional jump instruction branches to a destination label when a status flag condition </a:t>
            </a:r>
            <a:r>
              <a:rPr lang="en-US" sz="2200" dirty="0" smtClean="0">
                <a:latin typeface="Palatino Linotype" panose="02040502050505030304" pitchFamily="18" charset="0"/>
              </a:rPr>
              <a:t>is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true</a:t>
            </a:r>
            <a:r>
              <a:rPr lang="en-US" sz="2200" dirty="0">
                <a:latin typeface="Palatino Linotype" panose="02040502050505030304" pitchFamily="18" charset="0"/>
              </a:rPr>
              <a:t>.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Otherwise</a:t>
            </a:r>
            <a:r>
              <a:rPr lang="en-US" sz="2200" dirty="0">
                <a:latin typeface="Palatino Linotype" panose="02040502050505030304" pitchFamily="18" charset="0"/>
              </a:rPr>
              <a:t>, if the flag condition is false, the instruction immediately following the </a:t>
            </a:r>
            <a:r>
              <a:rPr lang="en-US" sz="2200" dirty="0" smtClean="0">
                <a:latin typeface="Palatino Linotype" panose="02040502050505030304" pitchFamily="18" charset="0"/>
              </a:rPr>
              <a:t>conditional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jump </a:t>
            </a:r>
            <a:r>
              <a:rPr lang="en-US" sz="2200" dirty="0">
                <a:latin typeface="Palatino Linotype" panose="02040502050505030304" pitchFamily="18" charset="0"/>
              </a:rPr>
              <a:t>is executed.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The </a:t>
            </a:r>
            <a:r>
              <a:rPr lang="en-US" sz="2200" dirty="0">
                <a:latin typeface="Palatino Linotype" panose="02040502050505030304" pitchFamily="18" charset="0"/>
              </a:rPr>
              <a:t>syntax is as follows</a:t>
            </a:r>
            <a:r>
              <a:rPr lang="en-US" sz="2200" dirty="0" smtClean="0">
                <a:latin typeface="Palatino Linotype" panose="02040502050505030304" pitchFamily="18" charset="0"/>
              </a:rPr>
              <a:t>:</a:t>
            </a:r>
            <a:r>
              <a:rPr lang="ro-RO" sz="2200" dirty="0" smtClean="0">
                <a:latin typeface="Palatino Linotype" panose="02040502050505030304" pitchFamily="18" charset="0"/>
              </a:rPr>
              <a:t>  </a:t>
            </a:r>
            <a:r>
              <a:rPr lang="ro-RO" sz="22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sz="2200" b="1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cond destination</a:t>
            </a:r>
          </a:p>
          <a:p>
            <a:pPr lvl="2" algn="just"/>
            <a:r>
              <a:rPr lang="en-US" sz="2200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en-US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refers to a flag condition identifying the state of one or more </a:t>
            </a:r>
            <a:r>
              <a:rPr lang="en-US" sz="2200" dirty="0" smtClean="0">
                <a:latin typeface="Palatino Linotype" panose="02040502050505030304" pitchFamily="18" charset="0"/>
              </a:rPr>
              <a:t>flags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 smtClean="0">
                <a:latin typeface="Palatino Linotype" panose="02040502050505030304" pitchFamily="18" charset="0"/>
              </a:rPr>
              <a:t>The </a:t>
            </a:r>
            <a:r>
              <a:rPr lang="en-US" sz="2200" dirty="0">
                <a:latin typeface="Palatino Linotype" panose="02040502050505030304" pitchFamily="18" charset="0"/>
              </a:rPr>
              <a:t>following </a:t>
            </a:r>
            <a:r>
              <a:rPr lang="en-US" sz="2200" dirty="0" smtClean="0">
                <a:latin typeface="Palatino Linotype" panose="02040502050505030304" pitchFamily="18" charset="0"/>
              </a:rPr>
              <a:t>examples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are </a:t>
            </a:r>
            <a:r>
              <a:rPr lang="en-US" sz="2200" dirty="0">
                <a:latin typeface="Palatino Linotype" panose="02040502050505030304" pitchFamily="18" charset="0"/>
              </a:rPr>
              <a:t>based on the Carry and Zero flags</a:t>
            </a:r>
            <a:r>
              <a:rPr lang="en-US" sz="2200" dirty="0" smtClean="0">
                <a:latin typeface="Palatino Linotype" panose="02040502050505030304" pitchFamily="18" charset="0"/>
              </a:rPr>
              <a:t>: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algn="just"/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04" y="4784271"/>
            <a:ext cx="7121622" cy="20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Palatino Linotype" panose="02040502050505030304" pitchFamily="18" charset="0"/>
              </a:rPr>
              <a:t>Cmp</a:t>
            </a:r>
            <a:r>
              <a:rPr lang="en-US" sz="2000" b="1" dirty="0" smtClean="0">
                <a:latin typeface="Palatino Linotype" panose="02040502050505030304" pitchFamily="18" charset="0"/>
              </a:rPr>
              <a:t> destination, source</a:t>
            </a:r>
            <a:r>
              <a:rPr lang="ro-RO" sz="2000" dirty="0" smtClean="0">
                <a:latin typeface="Palatino Linotype" panose="02040502050505030304" pitchFamily="18" charset="0"/>
              </a:rPr>
              <a:t/>
            </a:r>
            <a:br>
              <a:rPr lang="ro-RO" sz="2000" dirty="0" smtClean="0">
                <a:latin typeface="Palatino Linotype" panose="02040502050505030304" pitchFamily="18" charset="0"/>
              </a:rPr>
            </a:br>
            <a:r>
              <a:rPr lang="en-US" sz="2000" b="1" i="1" dirty="0" err="1" smtClean="0">
                <a:latin typeface="Palatino Linotype" panose="02040502050505030304" pitchFamily="18" charset="0"/>
              </a:rPr>
              <a:t>Jcc</a:t>
            </a:r>
            <a:r>
              <a:rPr lang="en-US" sz="2000" b="1" i="1" dirty="0" smtClean="0">
                <a:latin typeface="Palatino Linotype" panose="02040502050505030304" pitchFamily="18" charset="0"/>
              </a:rPr>
              <a:t> </a:t>
            </a:r>
            <a:r>
              <a:rPr lang="en-US" sz="2000" b="1" dirty="0" smtClean="0">
                <a:latin typeface="Palatino Linotype" panose="02040502050505030304" pitchFamily="18" charset="0"/>
              </a:rPr>
              <a:t> </a:t>
            </a:r>
            <a:r>
              <a:rPr lang="ro-RO" sz="2000" b="1" dirty="0" smtClean="0">
                <a:latin typeface="Palatino Linotype" panose="02040502050505030304" pitchFamily="18" charset="0"/>
              </a:rPr>
              <a:t>= </a:t>
            </a:r>
            <a:r>
              <a:rPr lang="en-US" sz="2000" b="1" dirty="0" smtClean="0">
                <a:latin typeface="Palatino Linotype" panose="02040502050505030304" pitchFamily="18" charset="0"/>
              </a:rPr>
              <a:t>jump if destination is in relation</a:t>
            </a:r>
            <a:r>
              <a:rPr lang="ro-RO" sz="2000" b="1" dirty="0" smtClean="0">
                <a:latin typeface="Palatino Linotype" panose="02040502050505030304" pitchFamily="18" charset="0"/>
              </a:rPr>
              <a:t> </a:t>
            </a:r>
            <a:r>
              <a:rPr lang="en-US" sz="2000" b="1" dirty="0" smtClean="0">
                <a:latin typeface="Palatino Linotype" panose="02040502050505030304" pitchFamily="18" charset="0"/>
              </a:rPr>
              <a:t>(set by </a:t>
            </a:r>
            <a:r>
              <a:rPr lang="en-US" sz="2000" b="1" dirty="0" err="1" smtClean="0">
                <a:latin typeface="Palatino Linotype" panose="02040502050505030304" pitchFamily="18" charset="0"/>
              </a:rPr>
              <a:t>jcc</a:t>
            </a:r>
            <a:r>
              <a:rPr lang="en-US" sz="2000" b="1" dirty="0" smtClean="0">
                <a:latin typeface="Palatino Linotype" panose="02040502050505030304" pitchFamily="18" charset="0"/>
              </a:rPr>
              <a:t>) with source.</a:t>
            </a:r>
            <a:endParaRPr lang="ro-RO" sz="20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1690689"/>
          <a:ext cx="10515601" cy="4257529"/>
        </p:xfrm>
        <a:graphic>
          <a:graphicData uri="http://schemas.openxmlformats.org/drawingml/2006/table">
            <a:tbl>
              <a:tblPr/>
              <a:tblGrid>
                <a:gridCol w="2501364">
                  <a:extLst>
                    <a:ext uri="{9D8B030D-6E8A-4147-A177-3AD203B41FA5}">
                      <a16:colId xmlns:a16="http://schemas.microsoft.com/office/drawing/2014/main" val="3569985518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630705874"/>
                    </a:ext>
                  </a:extLst>
                </a:gridCol>
                <a:gridCol w="970924">
                  <a:extLst>
                    <a:ext uri="{9D8B030D-6E8A-4147-A177-3AD203B41FA5}">
                      <a16:colId xmlns:a16="http://schemas.microsoft.com/office/drawing/2014/main" val="4198745392"/>
                    </a:ext>
                  </a:extLst>
                </a:gridCol>
                <a:gridCol w="2419081">
                  <a:extLst>
                    <a:ext uri="{9D8B030D-6E8A-4147-A177-3AD203B41FA5}">
                      <a16:colId xmlns:a16="http://schemas.microsoft.com/office/drawing/2014/main" val="2446987649"/>
                    </a:ext>
                  </a:extLst>
                </a:gridCol>
                <a:gridCol w="3439375">
                  <a:extLst>
                    <a:ext uri="{9D8B030D-6E8A-4147-A177-3AD203B41FA5}">
                      <a16:colId xmlns:a16="http://schemas.microsoft.com/office/drawing/2014/main" val="652881215"/>
                    </a:ext>
                  </a:extLst>
                </a:gridCol>
              </a:tblGrid>
              <a:tr h="4755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Code Instruction in ASM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ro-R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”</a:t>
                      </a:r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here</a:t>
                      </a:r>
                      <a:r>
                        <a:rPr lang="ro-RO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”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represents a name for a label in code)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Conditional </a:t>
                      </a:r>
                      <a:r>
                        <a:rPr lang="ro-R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Jumps (Jcc)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Relation tested between destination and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Meaning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90715"/>
                  </a:ext>
                </a:extLst>
              </a:tr>
              <a:tr h="47071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 comparison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 comparison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7688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=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=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5953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≠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≠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22921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 here ; or JA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&gt;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&gt;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54765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destination, source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 here ; or JB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&lt;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&lt;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39660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JGE here ; or JAE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≥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≥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5990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JLE here  ; or JBE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JBE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≤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≤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868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6600" y="594821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Palatino Linotype" panose="02040502050505030304" pitchFamily="18" charset="0"/>
              </a:rPr>
              <a:t>When comparing two signed numbers, the terms "less than" and "greater than" are used, and when comparing two unsigned numbers, the terms "below" and respectively "above" are used. </a:t>
            </a:r>
            <a:endParaRPr lang="ro-RO" sz="1200" dirty="0" smtClean="0">
              <a:latin typeface="Palatino Linotype" panose="02040502050505030304" pitchFamily="18" charset="0"/>
            </a:endParaRPr>
          </a:p>
          <a:p>
            <a:r>
              <a:rPr lang="ro-RO" sz="1200" dirty="0" smtClean="0">
                <a:latin typeface="Palatino Linotype" panose="02040502050505030304" pitchFamily="18" charset="0"/>
              </a:rPr>
              <a:t>The entire list of Conditional Jumps according to Intel IA32 instructions is here: </a:t>
            </a:r>
            <a:r>
              <a:rPr lang="ro-RO" sz="1200" dirty="0" smtClean="0">
                <a:latin typeface="Palatino Linotype" panose="02040502050505030304" pitchFamily="18" charset="0"/>
                <a:hlinkClick r:id="rId2"/>
              </a:rPr>
              <a:t>https://www.intel.com/content/www/us/en/developer/articles/technical/intel-sdm.html</a:t>
            </a:r>
            <a:r>
              <a:rPr lang="ro-RO" sz="1200" dirty="0" smtClean="0">
                <a:latin typeface="Palatino Linotype" panose="02040502050505030304" pitchFamily="18" charset="0"/>
              </a:rPr>
              <a:t> (starting with page 1058)</a:t>
            </a:r>
            <a:endParaRPr lang="ro-RO" sz="1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6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 smtClean="0">
                <a:latin typeface="Palatino Linotype" panose="02040502050505030304" pitchFamily="18" charset="0"/>
              </a:rPr>
              <a:t>Exemples: cmp and Jcc</a:t>
            </a:r>
            <a:endParaRPr lang="ro-RO" sz="32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768475"/>
          <a:ext cx="4786745" cy="4198211"/>
        </p:xfrm>
        <a:graphic>
          <a:graphicData uri="http://schemas.openxmlformats.org/drawingml/2006/table">
            <a:tbl>
              <a:tblPr/>
              <a:tblGrid>
                <a:gridCol w="2363825">
                  <a:extLst>
                    <a:ext uri="{9D8B030D-6E8A-4147-A177-3AD203B41FA5}">
                      <a16:colId xmlns:a16="http://schemas.microsoft.com/office/drawing/2014/main" val="3423748944"/>
                    </a:ext>
                  </a:extLst>
                </a:gridCol>
                <a:gridCol w="2422920">
                  <a:extLst>
                    <a:ext uri="{9D8B030D-6E8A-4147-A177-3AD203B41FA5}">
                      <a16:colId xmlns:a16="http://schemas.microsoft.com/office/drawing/2014/main" val="2826791645"/>
                    </a:ext>
                  </a:extLst>
                </a:gridCol>
              </a:tblGrid>
              <a:tr h="2327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</a:t>
                      </a: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 mod 2 = 0 then rez = </a:t>
                      </a:r>
                      <a:r>
                        <a:rPr lang="ro-RO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a*3, a-byte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90100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91680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308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[a]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[a]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3958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ah, 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cbw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9589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8532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div bl           ;ax/bl = al cat si ah 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idiv bl           ;ax/bl = al cat si ah 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24252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2642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ah, 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ah,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8427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ramura_then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ramura_then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764737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   ; JNE final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   ; JNE final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9078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ramura_then: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ramura_then: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3765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al,[a]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al,[a]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9954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019387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mul bl ; ax=a*3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imul bl ; ax=a*3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04884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[rez], ax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[rez], ax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34760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71378"/>
                  </a:ext>
                </a:extLst>
              </a:tr>
              <a:tr h="240815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9543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91250" y="1768473"/>
          <a:ext cx="5162550" cy="4198212"/>
        </p:xfrm>
        <a:graphic>
          <a:graphicData uri="http://schemas.openxmlformats.org/drawingml/2006/table">
            <a:tbl>
              <a:tblPr/>
              <a:tblGrid>
                <a:gridCol w="1735945">
                  <a:extLst>
                    <a:ext uri="{9D8B030D-6E8A-4147-A177-3AD203B41FA5}">
                      <a16:colId xmlns:a16="http://schemas.microsoft.com/office/drawing/2014/main" val="2838751746"/>
                    </a:ext>
                  </a:extLst>
                </a:gridCol>
                <a:gridCol w="845330">
                  <a:extLst>
                    <a:ext uri="{9D8B030D-6E8A-4147-A177-3AD203B41FA5}">
                      <a16:colId xmlns:a16="http://schemas.microsoft.com/office/drawing/2014/main" val="649749874"/>
                    </a:ext>
                  </a:extLst>
                </a:gridCol>
                <a:gridCol w="1735945">
                  <a:extLst>
                    <a:ext uri="{9D8B030D-6E8A-4147-A177-3AD203B41FA5}">
                      <a16:colId xmlns:a16="http://schemas.microsoft.com/office/drawing/2014/main" val="4122631048"/>
                    </a:ext>
                  </a:extLst>
                </a:gridCol>
                <a:gridCol w="845330">
                  <a:extLst>
                    <a:ext uri="{9D8B030D-6E8A-4147-A177-3AD203B41FA5}">
                      <a16:colId xmlns:a16="http://schemas.microsoft.com/office/drawing/2014/main" val="210493100"/>
                    </a:ext>
                  </a:extLst>
                </a:gridCol>
              </a:tblGrid>
              <a:tr h="52364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c&gt;d then c=c-1</a:t>
                      </a: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 c=c+2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5212"/>
                  </a:ext>
                </a:extLst>
              </a:tr>
              <a:tr h="2618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c, d - bytes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35045"/>
                  </a:ext>
                </a:extLst>
              </a:tr>
              <a:tr h="2618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7668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[c]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[c]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992365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[d]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[d]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195719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al, bl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al, bl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80332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 then_eticheta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 then_eticheta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61247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JNA else_eticheta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JNG else_eticheta 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0643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3812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then_eticheta: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then_eticheta: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54270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sub al,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sub al,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4787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72348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else_eticheta: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else_eticheta: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026610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add al,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add al,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37080"/>
                  </a:ext>
                </a:extLst>
              </a:tr>
              <a:tr h="270852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2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1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LOOP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Palatino Linotype" panose="02040502050505030304" pitchFamily="18" charset="0"/>
              </a:rPr>
              <a:t>The </a:t>
            </a:r>
            <a:r>
              <a:rPr lang="en-US" sz="2000" dirty="0">
                <a:latin typeface="Palatino Linotype" panose="02040502050505030304" pitchFamily="18" charset="0"/>
              </a:rPr>
              <a:t>LOOP instruction, formally known as </a:t>
            </a:r>
            <a:r>
              <a:rPr lang="en-US" sz="2000" i="1" dirty="0">
                <a:latin typeface="Palatino Linotype" panose="02040502050505030304" pitchFamily="18" charset="0"/>
              </a:rPr>
              <a:t>Loop According to ECX Counter</a:t>
            </a:r>
            <a:r>
              <a:rPr lang="en-US" sz="2000" dirty="0">
                <a:latin typeface="Palatino Linotype" panose="02040502050505030304" pitchFamily="18" charset="0"/>
              </a:rPr>
              <a:t>, repeats a block of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statements a specific number of times. 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Palatino Linotype" panose="02040502050505030304" pitchFamily="18" charset="0"/>
              </a:rPr>
              <a:t>ECX </a:t>
            </a:r>
            <a:r>
              <a:rPr lang="en-US" sz="2000" dirty="0">
                <a:latin typeface="Palatino Linotype" panose="02040502050505030304" pitchFamily="18" charset="0"/>
              </a:rPr>
              <a:t>is automatically used as a counter and is </a:t>
            </a:r>
            <a:r>
              <a:rPr lang="en-US" sz="2000" dirty="0" smtClean="0">
                <a:latin typeface="Palatino Linotype" panose="02040502050505030304" pitchFamily="18" charset="0"/>
              </a:rPr>
              <a:t>decremented</a:t>
            </a:r>
            <a:r>
              <a:rPr lang="ro-RO" sz="2000" dirty="0" smtClean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each </a:t>
            </a:r>
            <a:r>
              <a:rPr lang="en-US" sz="2000" dirty="0">
                <a:latin typeface="Palatino Linotype" panose="02040502050505030304" pitchFamily="18" charset="0"/>
              </a:rPr>
              <a:t>time the loop repeats. 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The</a:t>
            </a:r>
            <a:r>
              <a:rPr lang="en-US" sz="2000" dirty="0" smtClean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syntax </a:t>
            </a:r>
            <a:r>
              <a:rPr lang="en-US" sz="2000" dirty="0" smtClean="0">
                <a:latin typeface="Palatino Linotype" panose="02040502050505030304" pitchFamily="18" charset="0"/>
              </a:rPr>
              <a:t>is</a:t>
            </a:r>
            <a:r>
              <a:rPr lang="ro-RO" sz="2000" dirty="0" smtClean="0">
                <a:latin typeface="Palatino Linotype" panose="02040502050505030304" pitchFamily="18" charset="0"/>
              </a:rPr>
              <a:t>: </a:t>
            </a:r>
            <a:r>
              <a:rPr lang="ro-RO" sz="2000" b="1" dirty="0" smtClean="0">
                <a:latin typeface="Palatino Linotype" panose="02040502050505030304" pitchFamily="18" charset="0"/>
              </a:rPr>
              <a:t>LOOP </a:t>
            </a:r>
            <a:r>
              <a:rPr lang="ro-RO" sz="2000" b="1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Palatino Linotype" panose="02040502050505030304" pitchFamily="18" charset="0"/>
              </a:rPr>
              <a:t>The</a:t>
            </a:r>
            <a:r>
              <a:rPr lang="ro-RO" sz="2000" dirty="0" smtClean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execution </a:t>
            </a:r>
            <a:r>
              <a:rPr lang="en-US" sz="2000" dirty="0">
                <a:latin typeface="Palatino Linotype" panose="02040502050505030304" pitchFamily="18" charset="0"/>
              </a:rPr>
              <a:t>of the LOOP instruction involves two steps: 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000" dirty="0" smtClean="0">
                <a:latin typeface="Palatino Linotype" panose="02040502050505030304" pitchFamily="18" charset="0"/>
              </a:rPr>
              <a:t>First</a:t>
            </a:r>
            <a:r>
              <a:rPr lang="en-US" sz="2000" dirty="0">
                <a:latin typeface="Palatino Linotype" panose="02040502050505030304" pitchFamily="18" charset="0"/>
              </a:rPr>
              <a:t>, it subtracts 1 from ECX. 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000" dirty="0" smtClean="0">
                <a:latin typeface="Palatino Linotype" panose="02040502050505030304" pitchFamily="18" charset="0"/>
              </a:rPr>
              <a:t>Next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smtClean="0">
                <a:latin typeface="Palatino Linotype" panose="02040502050505030304" pitchFamily="18" charset="0"/>
              </a:rPr>
              <a:t>it</a:t>
            </a:r>
            <a:r>
              <a:rPr lang="ro-RO" sz="2000" dirty="0" smtClean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compares </a:t>
            </a:r>
            <a:r>
              <a:rPr lang="en-US" sz="2000" dirty="0">
                <a:latin typeface="Palatino Linotype" panose="02040502050505030304" pitchFamily="18" charset="0"/>
              </a:rPr>
              <a:t>ECX to zero. 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dirty="0" smtClean="0">
                <a:latin typeface="Palatino Linotype" panose="02040502050505030304" pitchFamily="18" charset="0"/>
              </a:rPr>
              <a:t>If </a:t>
            </a:r>
            <a:r>
              <a:rPr lang="en-US" dirty="0">
                <a:latin typeface="Palatino Linotype" panose="02040502050505030304" pitchFamily="18" charset="0"/>
              </a:rPr>
              <a:t>ECX is not equal to zero, a jump is taken to the label identified by </a:t>
            </a:r>
            <a:r>
              <a:rPr lang="en-US" i="1" dirty="0" smtClean="0">
                <a:latin typeface="Palatino Linotype" panose="02040502050505030304" pitchFamily="18" charset="0"/>
              </a:rPr>
              <a:t>destination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r>
              <a:rPr lang="ro-RO" dirty="0">
                <a:latin typeface="Palatino Linotype" panose="02040502050505030304" pitchFamily="18" charset="0"/>
              </a:rPr>
              <a:t> </a:t>
            </a:r>
            <a:endParaRPr lang="ro-RO" dirty="0" smtClean="0">
              <a:latin typeface="Palatino Linotype" panose="0204050205050503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dirty="0" smtClean="0">
                <a:latin typeface="Palatino Linotype" panose="02040502050505030304" pitchFamily="18" charset="0"/>
              </a:rPr>
              <a:t>Otherwise</a:t>
            </a:r>
            <a:r>
              <a:rPr lang="en-US" dirty="0">
                <a:latin typeface="Palatino Linotype" panose="02040502050505030304" pitchFamily="18" charset="0"/>
              </a:rPr>
              <a:t>, if ECX equals zero, no jump takes place, and control passes to the </a:t>
            </a:r>
            <a:r>
              <a:rPr lang="en-US" dirty="0" smtClean="0">
                <a:latin typeface="Palatino Linotype" panose="02040502050505030304" pitchFamily="18" charset="0"/>
              </a:rPr>
              <a:t>instruction</a:t>
            </a:r>
            <a:r>
              <a:rPr lang="ro-RO" dirty="0" smtClean="0">
                <a:latin typeface="Palatino Linotype" panose="02040502050505030304" pitchFamily="18" charset="0"/>
              </a:rPr>
              <a:t> following </a:t>
            </a:r>
            <a:r>
              <a:rPr lang="ro-RO" dirty="0">
                <a:latin typeface="Palatino Linotype" panose="02040502050505030304" pitchFamily="18" charset="0"/>
              </a:rPr>
              <a:t>the loop.</a:t>
            </a:r>
          </a:p>
        </p:txBody>
      </p:sp>
    </p:spTree>
    <p:extLst>
      <p:ext uri="{BB962C8B-B14F-4D97-AF65-F5344CB8AC3E}">
        <p14:creationId xmlns:p14="http://schemas.microsoft.com/office/powerpoint/2010/main" val="2834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 smtClean="0">
                <a:latin typeface="Palatino Linotype" panose="02040502050505030304" pitchFamily="18" charset="0"/>
              </a:rPr>
              <a:t>Loop instruction: example</a:t>
            </a:r>
            <a:endParaRPr lang="ro-RO" sz="32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ax, 0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</a:t>
            </a:r>
            <a:r>
              <a:rPr lang="ro-RO" sz="2000" dirty="0" smtClean="0">
                <a:latin typeface="Palatino Linotype" panose="02040502050505030304" pitchFamily="18" charset="0"/>
              </a:rPr>
              <a:t>ECX</a:t>
            </a:r>
            <a:r>
              <a:rPr lang="ro-RO" sz="2000" dirty="0">
                <a:latin typeface="Palatino Linotype" panose="02040502050505030304" pitchFamily="18" charset="0"/>
              </a:rPr>
              <a:t>, 5 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Repeta: 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 	add ax, 1 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 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LOOP Repeta </a:t>
            </a:r>
            <a:endParaRPr lang="ro-RO" sz="2000" b="1" dirty="0" smtClean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b="1" dirty="0" smtClean="0">
                <a:latin typeface="Palatino Linotype" panose="02040502050505030304" pitchFamily="18" charset="0"/>
              </a:rPr>
              <a:t>; the final value in ax = 5</a:t>
            </a:r>
          </a:p>
          <a:p>
            <a:endParaRPr lang="ro-RO" sz="2000" dirty="0" smtClean="0">
              <a:latin typeface="Palatino Linotype" panose="02040502050505030304" pitchFamily="18" charset="0"/>
            </a:endParaRPr>
          </a:p>
          <a:p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Mov </a:t>
            </a:r>
            <a:r>
              <a:rPr lang="ro-RO" sz="2000" dirty="0">
                <a:latin typeface="Palatino Linotype" panose="02040502050505030304" pitchFamily="18" charset="0"/>
              </a:rPr>
              <a:t>ax, 0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</a:t>
            </a:r>
            <a:r>
              <a:rPr lang="ro-RO" sz="2000" dirty="0" smtClean="0">
                <a:latin typeface="Palatino Linotype" panose="02040502050505030304" pitchFamily="18" charset="0"/>
              </a:rPr>
              <a:t>ECX</a:t>
            </a:r>
            <a:r>
              <a:rPr lang="ro-RO" sz="2000" dirty="0">
                <a:latin typeface="Palatino Linotype" panose="02040502050505030304" pitchFamily="18" charset="0"/>
              </a:rPr>
              <a:t>, 5 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Repeta: 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 	add ax, 1 </a:t>
            </a:r>
            <a:endParaRPr lang="ro-RO" sz="20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sub </a:t>
            </a:r>
            <a:r>
              <a:rPr lang="ro-RO" sz="2000" b="1" dirty="0" smtClean="0">
                <a:solidFill>
                  <a:schemeClr val="accent2"/>
                </a:solidFill>
                <a:latin typeface="Palatino Linotype" panose="02040502050505030304" pitchFamily="18" charset="0"/>
              </a:rPr>
              <a:t>ecx</a:t>
            </a: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, 1 (;sau dec </a:t>
            </a:r>
            <a:r>
              <a:rPr lang="ro-RO" sz="2000" b="1" dirty="0" smtClean="0">
                <a:solidFill>
                  <a:schemeClr val="accent2"/>
                </a:solidFill>
                <a:latin typeface="Palatino Linotype" panose="02040502050505030304" pitchFamily="18" charset="0"/>
              </a:rPr>
              <a:t>ecx</a:t>
            </a: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cmp </a:t>
            </a:r>
            <a:r>
              <a:rPr lang="ro-RO" sz="2000" b="1" dirty="0" smtClean="0">
                <a:solidFill>
                  <a:schemeClr val="accent2"/>
                </a:solidFill>
                <a:latin typeface="Palatino Linotype" panose="02040502050505030304" pitchFamily="18" charset="0"/>
              </a:rPr>
              <a:t>ecx</a:t>
            </a: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, 0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JNE Repeta</a:t>
            </a:r>
          </a:p>
          <a:p>
            <a:endParaRPr lang="ro-RO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b="1" dirty="0" smtClean="0">
                <a:latin typeface="Palatino Linotype" panose="02040502050505030304" pitchFamily="18" charset="0"/>
              </a:rPr>
              <a:t>Compute the number of bits with value 1 from ebx register.</a:t>
            </a:r>
            <a:endParaRPr lang="ro-RO" sz="30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1110100b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shl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  ;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ebx 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11101000b , CF =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adc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 smtClean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</a:t>
            </a: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</a:t>
            </a:r>
          </a:p>
          <a:p>
            <a:pPr marL="0" indent="0">
              <a:buNone/>
            </a:pPr>
            <a:endParaRPr lang="ro-RO" sz="1800" dirty="0" smtClean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ebx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1110100b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shl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  ;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ebx 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11101000b , CF =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adc al, </a:t>
            </a:r>
            <a:r>
              <a:rPr lang="ro-RO" sz="1800" dirty="0" smtClean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 </a:t>
            </a:r>
            <a:r>
              <a:rPr lang="ro-RO" sz="1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cmp </a:t>
            </a:r>
            <a:r>
              <a:rPr lang="ro-RO" sz="1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0</a:t>
            </a:r>
          </a:p>
          <a:p>
            <a:pPr marL="0" indent="0"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JNE Repeta</a:t>
            </a: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 smtClean="0">
                <a:latin typeface="Palatino Linotype" panose="02040502050505030304" pitchFamily="18" charset="0"/>
              </a:rPr>
              <a:t>Test instruction</a:t>
            </a:r>
            <a:endParaRPr lang="ro-RO" sz="32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Palatino Linotype" panose="02040502050505030304" pitchFamily="18" charset="0"/>
              </a:rPr>
              <a:t>Computes the bit-wise logical AND of first operand (source 1 operand) and the second operand (source 2 operand) and sets the SF, ZF, and PF status flags according to the result. </a:t>
            </a:r>
            <a:endParaRPr lang="ro-RO" sz="2200" dirty="0" smtClean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Palatino Linotype" panose="02040502050505030304" pitchFamily="18" charset="0"/>
              </a:rPr>
              <a:t>The result is </a:t>
            </a:r>
            <a:r>
              <a:rPr lang="ro-RO" sz="2200" dirty="0" smtClean="0">
                <a:latin typeface="Palatino Linotype" panose="02040502050505030304" pitchFamily="18" charset="0"/>
              </a:rPr>
              <a:t>not saved</a:t>
            </a:r>
          </a:p>
          <a:p>
            <a:pPr marL="0" indent="0" algn="just">
              <a:buNone/>
            </a:pPr>
            <a:endParaRPr lang="ro-RO" sz="2200" dirty="0" smtClean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We can use TEST to check the parity of an operand: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TEST op, 00000001b</a:t>
            </a:r>
          </a:p>
          <a:p>
            <a:pPr marL="0" indent="0" algn="just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If result of test = 0 then op is even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	 </a:t>
            </a:r>
            <a:r>
              <a:rPr lang="ro-RO" sz="2200" dirty="0" smtClean="0">
                <a:latin typeface="Palatino Linotype" panose="02040502050505030304" pitchFamily="18" charset="0"/>
              </a:rPr>
              <a:t>                    else op is odd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20" y="4472997"/>
            <a:ext cx="3524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9" ma:contentTypeDescription="Create a new document." ma:contentTypeScope="" ma:versionID="5b340c1a958ab16935a54087c4e141bc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deb0c9f28bf6708d65cc582632790da4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BC512-DDEB-42E1-8A3F-6E48CD970715}"/>
</file>

<file path=customXml/itemProps2.xml><?xml version="1.0" encoding="utf-8"?>
<ds:datastoreItem xmlns:ds="http://schemas.openxmlformats.org/officeDocument/2006/customXml" ds:itemID="{B35EEC67-CCD2-493D-89ED-411F55C4276D}"/>
</file>

<file path=customXml/itemProps3.xml><?xml version="1.0" encoding="utf-8"?>
<ds:datastoreItem xmlns:ds="http://schemas.openxmlformats.org/officeDocument/2006/customXml" ds:itemID="{AEE24B4C-E85E-4226-BCE0-C04CA734380D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1125</Words>
  <Application>Microsoft Office PowerPoint</Application>
  <PresentationFormat>Widescreen</PresentationFormat>
  <Paragraphs>239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CMP Instruction</vt:lpstr>
      <vt:lpstr>Jcond Instruction</vt:lpstr>
      <vt:lpstr>Cmp destination, source Jcc  = jump if destination is in relation (set by jcc) with source.</vt:lpstr>
      <vt:lpstr>Exemples: cmp and Jcc</vt:lpstr>
      <vt:lpstr>LOOP Instruction</vt:lpstr>
      <vt:lpstr>Loop instruction: example</vt:lpstr>
      <vt:lpstr>Compute the number of bits with value 1 from ebx register.</vt:lpstr>
      <vt:lpstr>Test instruction</vt:lpstr>
      <vt:lpstr>Compute the sum of odd digits and the sum of even digits for a natural number in base 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Coroiu</dc:creator>
  <cp:lastModifiedBy>Adriana Coroiu</cp:lastModifiedBy>
  <cp:revision>3</cp:revision>
  <dcterms:created xsi:type="dcterms:W3CDTF">2021-11-04T06:21:03Z</dcterms:created>
  <dcterms:modified xsi:type="dcterms:W3CDTF">2021-11-04T06:51:15Z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