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FB2D1A-32AF-40E5-81A2-6ECC41B3A9D8}">
  <a:tblStyle styleId="{1FFB2D1A-32AF-40E5-81A2-6ECC41B3A9D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icrochipdeveloper.com/tcpip:common-tcp-ip-applications"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microchipdeveloper.com/tcpip:tcp-ip-transport-layer-layer-4" TargetMode="External"/><Relationship Id="rId4" Type="http://schemas.openxmlformats.org/officeDocument/2006/relationships/hyperlink" Target="https://microchipdeveloper.com/tcpip:tcp-ip-port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lifewire.com/definition-of-byte-816252"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lifewire.com/what-does-checksum-mean-2625825" TargetMode="External"/><Relationship Id="rId4" Type="http://schemas.openxmlformats.org/officeDocument/2006/relationships/hyperlink" Target="https://www.lifewire.com/definition-of-bit-816250"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Transmission_Control_Protocol#TCP_segment_structure" TargetMode="External"/><Relationship Id="rId13" Type="http://schemas.openxmlformats.org/officeDocument/2006/relationships/hyperlink" Target="https://en.wikipedia.org/wiki/Port_forwarding" TargetMode="External"/><Relationship Id="rId18" Type="http://schemas.openxmlformats.org/officeDocument/2006/relationships/hyperlink" Target="https://en.wikipedia.org/wiki/Internet_Message_Access_Protocol" TargetMode="External"/><Relationship Id="rId3" Type="http://schemas.openxmlformats.org/officeDocument/2006/relationships/hyperlink" Target="https://en.wikipedia.org/w/index.php?title=Port_(computer_networking)&amp;action=edit&amp;section=3" TargetMode="External"/><Relationship Id="rId7" Type="http://schemas.openxmlformats.org/officeDocument/2006/relationships/hyperlink" Target="https://en.wikipedia.org/wiki/Protocol_data_unit" TargetMode="External"/><Relationship Id="rId12" Type="http://schemas.openxmlformats.org/officeDocument/2006/relationships/hyperlink" Target="https://en.wikipedia.org/wiki/Firewall_(networking)" TargetMode="External"/><Relationship Id="rId17" Type="http://schemas.openxmlformats.org/officeDocument/2006/relationships/hyperlink" Target="https://en.wikipedia.org/wiki/Post_Office_Protocol" TargetMode="External"/><Relationship Id="rId2" Type="http://schemas.openxmlformats.org/officeDocument/2006/relationships/slide" Target="../slides/slide23.xml"/><Relationship Id="rId16" Type="http://schemas.openxmlformats.org/officeDocument/2006/relationships/hyperlink" Target="https://en.wikipedia.org/wiki/Simple_Mail_Transfer_Protocol" TargetMode="External"/><Relationship Id="rId1" Type="http://schemas.openxmlformats.org/officeDocument/2006/relationships/notesMaster" Target="../notesMasters/notesMaster1.xml"/><Relationship Id="rId6" Type="http://schemas.openxmlformats.org/officeDocument/2006/relationships/hyperlink" Target="https://en.wikipedia.org/wiki/User_Datagram_Protocol" TargetMode="External"/><Relationship Id="rId11" Type="http://schemas.openxmlformats.org/officeDocument/2006/relationships/hyperlink" Target="https://en.wikipedia.org/wiki/Packet_header" TargetMode="External"/><Relationship Id="rId5" Type="http://schemas.openxmlformats.org/officeDocument/2006/relationships/hyperlink" Target="https://en.wikipedia.org/wiki/Transmission_Control_Protocol" TargetMode="External"/><Relationship Id="rId15" Type="http://schemas.openxmlformats.org/officeDocument/2006/relationships/hyperlink" Target="https://en.wikipedia.org/wiki/E-mail" TargetMode="External"/><Relationship Id="rId10" Type="http://schemas.openxmlformats.org/officeDocument/2006/relationships/hyperlink" Target="https://en.wikipedia.org/wiki/Header_(computing)" TargetMode="External"/><Relationship Id="rId19" Type="http://schemas.openxmlformats.org/officeDocument/2006/relationships/hyperlink" Target="https://en.wikipedia.org/wiki/E-mail_client" TargetMode="External"/><Relationship Id="rId4" Type="http://schemas.openxmlformats.org/officeDocument/2006/relationships/hyperlink" Target="https://en.wikipedia.org/wiki/Transport_layer" TargetMode="External"/><Relationship Id="rId9" Type="http://schemas.openxmlformats.org/officeDocument/2006/relationships/hyperlink" Target="https://en.wikipedia.org/wiki/Datagram" TargetMode="External"/><Relationship Id="rId14" Type="http://schemas.openxmlformats.org/officeDocument/2006/relationships/hyperlink" Target="https://en.wikipedia.org/w/index.php?title=Port_(computer_networking)&amp;action=edit&amp;section=5"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oracle.com/cd/E19120-01/open.solaris/819-3000/6n58i72i7/index.html#ipov-fig-30"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202" name="Google Shape;2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c503f76d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5" name="Google Shape;285;g5c503f76d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5c503f76d4_1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c503f76d4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c503f76d4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g5c503f76d4_1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c503f76d4_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g5c503f76d4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5c503f76d4_1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c503f76d4_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2" name="Google Shape;312;g5c503f76d4_5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5c503f76d4_5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c503f76d4_5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g5c503f76d4_5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c503f76d4_5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9" name="Google Shape;329;g5c503f76d4_5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5c503f76d4_5_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a:solidFill>
                  <a:srgbClr val="444444"/>
                </a:solidFill>
                <a:latin typeface="Arial"/>
                <a:ea typeface="Arial"/>
                <a:cs typeface="Arial"/>
                <a:sym typeface="Arial"/>
              </a:rPr>
              <a:t>Layer 4 is the </a:t>
            </a:r>
            <a:r>
              <a:rPr lang="en-US" b="1">
                <a:solidFill>
                  <a:srgbClr val="444444"/>
                </a:solidFill>
                <a:latin typeface="Arial"/>
                <a:ea typeface="Arial"/>
                <a:cs typeface="Arial"/>
                <a:sym typeface="Arial"/>
              </a:rPr>
              <a:t>Transport</a:t>
            </a:r>
            <a:r>
              <a:rPr lang="en-US">
                <a:solidFill>
                  <a:srgbClr val="444444"/>
                </a:solidFill>
                <a:latin typeface="Arial"/>
                <a:ea typeface="Arial"/>
                <a:cs typeface="Arial"/>
                <a:sym typeface="Arial"/>
              </a:rPr>
              <a:t> layer. The transport layer creates virtual Transfer Control Protocol (TCP) or User Datagram Protocol (UDP) connections between network hosts.</a:t>
            </a:r>
            <a:endParaRPr>
              <a:solidFill>
                <a:srgbClr val="444444"/>
              </a:solidFill>
              <a:latin typeface="Arial"/>
              <a:ea typeface="Arial"/>
              <a:cs typeface="Arial"/>
              <a:sym typeface="Arial"/>
            </a:endParaRPr>
          </a:p>
          <a:p>
            <a:pPr marL="0" lvl="0" indent="0" algn="just" rtl="0">
              <a:lnSpc>
                <a:spcPct val="115000"/>
              </a:lnSpc>
              <a:spcBef>
                <a:spcPts val="800"/>
              </a:spcBef>
              <a:spcAft>
                <a:spcPts val="0"/>
              </a:spcAft>
              <a:buClr>
                <a:schemeClr val="dk1"/>
              </a:buClr>
              <a:buSzPts val="1100"/>
              <a:buFont typeface="Arial"/>
              <a:buNone/>
            </a:pPr>
            <a:r>
              <a:rPr lang="en-US">
                <a:solidFill>
                  <a:srgbClr val="444444"/>
                </a:solidFill>
                <a:latin typeface="Arial"/>
                <a:ea typeface="Arial"/>
                <a:cs typeface="Arial"/>
                <a:sym typeface="Arial"/>
              </a:rPr>
              <a:t>This layer sends and receives data to and from the </a:t>
            </a:r>
            <a:r>
              <a:rPr lang="en-US" u="sng">
                <a:solidFill>
                  <a:srgbClr val="6C4F86"/>
                </a:solidFill>
                <a:latin typeface="Arial"/>
                <a:ea typeface="Arial"/>
                <a:cs typeface="Arial"/>
                <a:sym typeface="Arial"/>
                <a:hlinkClick r:id="rId3"/>
              </a:rPr>
              <a:t>applications</a:t>
            </a:r>
            <a:r>
              <a:rPr lang="en-US">
                <a:solidFill>
                  <a:srgbClr val="444444"/>
                </a:solidFill>
                <a:latin typeface="Arial"/>
                <a:ea typeface="Arial"/>
                <a:cs typeface="Arial"/>
                <a:sym typeface="Arial"/>
              </a:rPr>
              <a:t> running on its host. The Transport layer assigns </a:t>
            </a:r>
            <a:r>
              <a:rPr lang="en-US" u="sng">
                <a:solidFill>
                  <a:srgbClr val="6C4F86"/>
                </a:solidFill>
                <a:latin typeface="Arial"/>
                <a:ea typeface="Arial"/>
                <a:cs typeface="Arial"/>
                <a:sym typeface="Arial"/>
                <a:hlinkClick r:id="rId4"/>
              </a:rPr>
              <a:t>port</a:t>
            </a:r>
            <a:r>
              <a:rPr lang="en-US">
                <a:solidFill>
                  <a:srgbClr val="444444"/>
                </a:solidFill>
                <a:latin typeface="Arial"/>
                <a:ea typeface="Arial"/>
                <a:cs typeface="Arial"/>
                <a:sym typeface="Arial"/>
              </a:rPr>
              <a:t> numbers to the processes running in applications on the host and adds a TCP or UDP header to the messages received from the applications detailing the source and destination port numbers.</a:t>
            </a:r>
            <a:endParaRPr>
              <a:solidFill>
                <a:srgbClr val="444444"/>
              </a:solidFill>
              <a:latin typeface="Arial"/>
              <a:ea typeface="Arial"/>
              <a:cs typeface="Arial"/>
              <a:sym typeface="Arial"/>
            </a:endParaRPr>
          </a:p>
          <a:p>
            <a:pPr marL="0" lvl="0" indent="0" algn="just" rtl="0">
              <a:lnSpc>
                <a:spcPct val="115000"/>
              </a:lnSpc>
              <a:spcBef>
                <a:spcPts val="800"/>
              </a:spcBef>
              <a:spcAft>
                <a:spcPts val="0"/>
              </a:spcAft>
              <a:buClr>
                <a:schemeClr val="dk1"/>
              </a:buClr>
              <a:buSzPts val="1100"/>
              <a:buFont typeface="Arial"/>
              <a:buNone/>
            </a:pPr>
            <a:r>
              <a:rPr lang="en-US">
                <a:solidFill>
                  <a:srgbClr val="444444"/>
                </a:solidFill>
                <a:latin typeface="Arial"/>
                <a:ea typeface="Arial"/>
                <a:cs typeface="Arial"/>
                <a:sym typeface="Arial"/>
              </a:rPr>
              <a:t>Note that some of the applications, specifically Telnet, SMTP, and HTTP require TCP as the transport protocol while the others use UDP.</a:t>
            </a:r>
            <a:endParaRPr>
              <a:solidFill>
                <a:srgbClr val="444444"/>
              </a:solidFill>
              <a:latin typeface="Arial"/>
              <a:ea typeface="Arial"/>
              <a:cs typeface="Arial"/>
              <a:sym typeface="Arial"/>
            </a:endParaRPr>
          </a:p>
          <a:p>
            <a:pPr marL="0" lvl="0" indent="0" algn="l" rtl="0">
              <a:spcBef>
                <a:spcPts val="800"/>
              </a:spcBef>
              <a:spcAft>
                <a:spcPts val="0"/>
              </a:spcAft>
              <a:buNone/>
            </a:pPr>
            <a:r>
              <a:rPr lang="en-US" u="sng">
                <a:solidFill>
                  <a:schemeClr val="hlink"/>
                </a:solidFill>
                <a:hlinkClick r:id="rId5"/>
              </a:rPr>
              <a:t>https://microchipdeveloper.com/tcpip:tcp-ip-transport-layer-layer-4</a:t>
            </a:r>
            <a:endParaRPr/>
          </a:p>
          <a:p>
            <a:pPr marL="0" lvl="0" indent="0" algn="l" rtl="0">
              <a:spcBef>
                <a:spcPts val="360"/>
              </a:spcBef>
              <a:spcAft>
                <a:spcPts val="0"/>
              </a:spcAft>
              <a:buNone/>
            </a:pPr>
            <a:endParaRPr/>
          </a:p>
        </p:txBody>
      </p:sp>
      <p:sp>
        <p:nvSpPr>
          <p:cNvPr id="338" name="Google Shape;33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7" name="Google Shape;34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7" name="Google Shape;35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a:solidFill>
                  <a:schemeClr val="dk1"/>
                </a:solidFill>
                <a:latin typeface="Calibri"/>
                <a:ea typeface="Calibri"/>
                <a:cs typeface="Calibri"/>
                <a:sym typeface="Calibri"/>
              </a:rPr>
              <a:t>TCP Header Format</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Each TCP header has ten required fields totaling 20 </a:t>
            </a:r>
            <a:r>
              <a:rPr lang="en-US" sz="1200" b="0" i="0" u="sng" strike="noStrike">
                <a:solidFill>
                  <a:schemeClr val="hlink"/>
                </a:solidFill>
                <a:latin typeface="Calibri"/>
                <a:ea typeface="Calibri"/>
                <a:cs typeface="Calibri"/>
                <a:sym typeface="Calibri"/>
                <a:hlinkClick r:id="rId3"/>
              </a:rPr>
              <a:t>bytes</a:t>
            </a:r>
            <a:r>
              <a:rPr lang="en-US" sz="1200" b="0" i="0">
                <a:solidFill>
                  <a:schemeClr val="dk1"/>
                </a:solidFill>
                <a:latin typeface="Calibri"/>
                <a:ea typeface="Calibri"/>
                <a:cs typeface="Calibri"/>
                <a:sym typeface="Calibri"/>
              </a:rPr>
              <a:t> (160 </a:t>
            </a:r>
            <a:r>
              <a:rPr lang="en-US" sz="1200" b="0" i="0" u="sng" strike="noStrike">
                <a:solidFill>
                  <a:schemeClr val="hlink"/>
                </a:solidFill>
                <a:latin typeface="Calibri"/>
                <a:ea typeface="Calibri"/>
                <a:cs typeface="Calibri"/>
                <a:sym typeface="Calibri"/>
                <a:hlinkClick r:id="rId4"/>
              </a:rPr>
              <a:t>bits</a:t>
            </a:r>
            <a:r>
              <a:rPr lang="en-US" sz="1200" b="0" i="0">
                <a:solidFill>
                  <a:schemeClr val="dk1"/>
                </a:solidFill>
                <a:latin typeface="Calibri"/>
                <a:ea typeface="Calibri"/>
                <a:cs typeface="Calibri"/>
                <a:sym typeface="Calibri"/>
              </a:rPr>
              <a:t>) in size. They can also optionally include an additional data section up to 40 bytes in size.</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This is the layout of TCP headers: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Source TCP port number (2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Destination TCP port number (2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Sequence number (4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Acknowledgment number (4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data offset (4 bits)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Reserved data (3 bits)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Control flags (up to 9 bits)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Window size (2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a:t>
            </a:r>
            <a:r>
              <a:rPr lang="en-US" sz="1200" b="0" i="0" u="sng" strike="noStrike">
                <a:solidFill>
                  <a:schemeClr val="hlink"/>
                </a:solidFill>
                <a:latin typeface="Calibri"/>
                <a:ea typeface="Calibri"/>
                <a:cs typeface="Calibri"/>
                <a:sym typeface="Calibri"/>
                <a:hlinkClick r:id="rId5"/>
              </a:rPr>
              <a:t>checksum</a:t>
            </a:r>
            <a:r>
              <a:rPr lang="en-US" sz="1200" b="0" i="0">
                <a:solidFill>
                  <a:schemeClr val="dk1"/>
                </a:solidFill>
                <a:latin typeface="Calibri"/>
                <a:ea typeface="Calibri"/>
                <a:cs typeface="Calibri"/>
                <a:sym typeface="Calibri"/>
              </a:rPr>
              <a:t> (2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Urgent pointer (2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optional data (0-40 bytes)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inserts header fields into the message stream in the order listed above.</a:t>
            </a:r>
            <a:endParaRPr/>
          </a:p>
          <a:p>
            <a:pPr marL="0" lvl="0" indent="0" algn="l" rtl="0">
              <a:spcBef>
                <a:spcPts val="360"/>
              </a:spcBef>
              <a:spcAft>
                <a:spcPts val="0"/>
              </a:spcAft>
              <a:buNone/>
            </a:pPr>
            <a:r>
              <a:rPr lang="en-US" sz="1200" b="0" i="1">
                <a:solidFill>
                  <a:schemeClr val="dk1"/>
                </a:solidFill>
                <a:latin typeface="Calibri"/>
                <a:ea typeface="Calibri"/>
                <a:cs typeface="Calibri"/>
                <a:sym typeface="Calibri"/>
              </a:rPr>
              <a:t>Source and destination TCP port numbers</a:t>
            </a:r>
            <a:r>
              <a:rPr lang="en-US" sz="1200" b="0" i="0">
                <a:solidFill>
                  <a:schemeClr val="dk1"/>
                </a:solidFill>
                <a:latin typeface="Calibri"/>
                <a:ea typeface="Calibri"/>
                <a:cs typeface="Calibri"/>
                <a:sym typeface="Calibri"/>
              </a:rPr>
              <a:t> are the communication endpoints for sending and receiving devices.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Message senders use </a:t>
            </a:r>
            <a:r>
              <a:rPr lang="en-US" sz="1200" b="0" i="1">
                <a:solidFill>
                  <a:schemeClr val="dk1"/>
                </a:solidFill>
                <a:latin typeface="Calibri"/>
                <a:ea typeface="Calibri"/>
                <a:cs typeface="Calibri"/>
                <a:sym typeface="Calibri"/>
              </a:rPr>
              <a:t>sequence numbers</a:t>
            </a:r>
            <a:r>
              <a:rPr lang="en-US" sz="1200" b="0" i="0">
                <a:solidFill>
                  <a:schemeClr val="dk1"/>
                </a:solidFill>
                <a:latin typeface="Calibri"/>
                <a:ea typeface="Calibri"/>
                <a:cs typeface="Calibri"/>
                <a:sym typeface="Calibri"/>
              </a:rPr>
              <a:t> to mark the ordering of a group of messages. Both senders and receivers use the acknowledgment</a:t>
            </a:r>
            <a:r>
              <a:rPr lang="en-US" sz="1200" b="0" i="1">
                <a:solidFill>
                  <a:schemeClr val="dk1"/>
                </a:solidFill>
                <a:latin typeface="Calibri"/>
                <a:ea typeface="Calibri"/>
                <a:cs typeface="Calibri"/>
                <a:sym typeface="Calibri"/>
              </a:rPr>
              <a:t> numbers</a:t>
            </a:r>
            <a:r>
              <a:rPr lang="en-US" sz="1200" b="0" i="0">
                <a:solidFill>
                  <a:schemeClr val="dk1"/>
                </a:solidFill>
                <a:latin typeface="Calibri"/>
                <a:ea typeface="Calibri"/>
                <a:cs typeface="Calibri"/>
                <a:sym typeface="Calibri"/>
              </a:rPr>
              <a:t> field to communicate the sequence numbers of messages that are either recently received or expected to be sent.</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The </a:t>
            </a:r>
            <a:r>
              <a:rPr lang="en-US" sz="1200" b="0" i="1">
                <a:solidFill>
                  <a:schemeClr val="dk1"/>
                </a:solidFill>
                <a:latin typeface="Calibri"/>
                <a:ea typeface="Calibri"/>
                <a:cs typeface="Calibri"/>
                <a:sym typeface="Calibri"/>
              </a:rPr>
              <a:t>data offset field</a:t>
            </a:r>
            <a:r>
              <a:rPr lang="en-US" sz="1200" b="0" i="0">
                <a:solidFill>
                  <a:schemeClr val="dk1"/>
                </a:solidFill>
                <a:latin typeface="Calibri"/>
                <a:ea typeface="Calibri"/>
                <a:cs typeface="Calibri"/>
                <a:sym typeface="Calibri"/>
              </a:rPr>
              <a:t> stores the total size of a TCP header in multiples of four bytes. A header not using the optional TCP field has a data offset of 5 (representing 20 bytes), while a header using the maximum-sized optional field has a data offset of 15 (representing 60 bytes).</a:t>
            </a:r>
            <a:endParaRPr/>
          </a:p>
          <a:p>
            <a:pPr marL="0" lvl="0" indent="0" algn="l" rtl="0">
              <a:spcBef>
                <a:spcPts val="360"/>
              </a:spcBef>
              <a:spcAft>
                <a:spcPts val="0"/>
              </a:spcAft>
              <a:buNone/>
            </a:pPr>
            <a:r>
              <a:rPr lang="en-US" sz="1200" b="0" i="1">
                <a:solidFill>
                  <a:schemeClr val="dk1"/>
                </a:solidFill>
                <a:latin typeface="Calibri"/>
                <a:ea typeface="Calibri"/>
                <a:cs typeface="Calibri"/>
                <a:sym typeface="Calibri"/>
              </a:rPr>
              <a:t>Reserved data</a:t>
            </a:r>
            <a:r>
              <a:rPr lang="en-US" sz="1200" b="0" i="0">
                <a:solidFill>
                  <a:schemeClr val="dk1"/>
                </a:solidFill>
                <a:latin typeface="Calibri"/>
                <a:ea typeface="Calibri"/>
                <a:cs typeface="Calibri"/>
                <a:sym typeface="Calibri"/>
              </a:rPr>
              <a:t> in TCP headers always has a value of zero. This field serves the purpose of aligning the total header size as a multiple of four bytes (important for the efficiency of computer data processing).</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uses a set of six standard and three extended </a:t>
            </a:r>
            <a:r>
              <a:rPr lang="en-US" sz="1200" b="0" i="1">
                <a:solidFill>
                  <a:schemeClr val="dk1"/>
                </a:solidFill>
                <a:latin typeface="Calibri"/>
                <a:ea typeface="Calibri"/>
                <a:cs typeface="Calibri"/>
                <a:sym typeface="Calibri"/>
              </a:rPr>
              <a:t>control flags </a:t>
            </a:r>
            <a:r>
              <a:rPr lang="en-US" sz="1200" b="0" i="0">
                <a:solidFill>
                  <a:schemeClr val="dk1"/>
                </a:solidFill>
                <a:latin typeface="Calibri"/>
                <a:ea typeface="Calibri"/>
                <a:cs typeface="Calibri"/>
                <a:sym typeface="Calibri"/>
              </a:rPr>
              <a:t>(each an individual bit representing </a:t>
            </a:r>
            <a:r>
              <a:rPr lang="en-US" sz="1200" b="0" i="1">
                <a:solidFill>
                  <a:schemeClr val="dk1"/>
                </a:solidFill>
                <a:latin typeface="Calibri"/>
                <a:ea typeface="Calibri"/>
                <a:cs typeface="Calibri"/>
                <a:sym typeface="Calibri"/>
              </a:rPr>
              <a:t>on</a:t>
            </a:r>
            <a:r>
              <a:rPr lang="en-US" sz="1200" b="0" i="0">
                <a:solidFill>
                  <a:schemeClr val="dk1"/>
                </a:solidFill>
                <a:latin typeface="Calibri"/>
                <a:ea typeface="Calibri"/>
                <a:cs typeface="Calibri"/>
                <a:sym typeface="Calibri"/>
              </a:rPr>
              <a:t> or </a:t>
            </a:r>
            <a:r>
              <a:rPr lang="en-US" sz="1200" b="0" i="1">
                <a:solidFill>
                  <a:schemeClr val="dk1"/>
                </a:solidFill>
                <a:latin typeface="Calibri"/>
                <a:ea typeface="Calibri"/>
                <a:cs typeface="Calibri"/>
                <a:sym typeface="Calibri"/>
              </a:rPr>
              <a:t>off</a:t>
            </a:r>
            <a:r>
              <a:rPr lang="en-US" sz="1200" b="0" i="0">
                <a:solidFill>
                  <a:schemeClr val="dk1"/>
                </a:solidFill>
                <a:latin typeface="Calibri"/>
                <a:ea typeface="Calibri"/>
                <a:cs typeface="Calibri"/>
                <a:sym typeface="Calibri"/>
              </a:rPr>
              <a:t>) to manage data flow in specific situations. One bit flag, for example, initiates TCP connection reset logic. The detailed operation of these fields goes beyond the scope of this article.</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TCP senders use a number called </a:t>
            </a:r>
            <a:r>
              <a:rPr lang="en-US" sz="1200" b="0" i="1">
                <a:solidFill>
                  <a:schemeClr val="dk1"/>
                </a:solidFill>
                <a:latin typeface="Calibri"/>
                <a:ea typeface="Calibri"/>
                <a:cs typeface="Calibri"/>
                <a:sym typeface="Calibri"/>
              </a:rPr>
              <a:t>window size </a:t>
            </a:r>
            <a:r>
              <a:rPr lang="en-US" sz="1200" b="0" i="0">
                <a:solidFill>
                  <a:schemeClr val="dk1"/>
                </a:solidFill>
                <a:latin typeface="Calibri"/>
                <a:ea typeface="Calibri"/>
                <a:cs typeface="Calibri"/>
                <a:sym typeface="Calibri"/>
              </a:rPr>
              <a:t>to regulate how much data they send to a receiver before requiring an acknowledgment in return. If the window size becomes too small, network data transfer will be unnecessarily slow, while if the window size becomes too large, the network link can become saturated (unusable for any other applications) or the receiver may not be able to process incoming data quickly enough (also resulting in slow performance). Windowing algorithms built into the protocol dynamically calculate size values and use this field of TCP headers to coordinate changes between senders and receivers.</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The </a:t>
            </a:r>
            <a:r>
              <a:rPr lang="en-US" sz="1200" b="0" i="1">
                <a:solidFill>
                  <a:schemeClr val="dk1"/>
                </a:solidFill>
                <a:latin typeface="Calibri"/>
                <a:ea typeface="Calibri"/>
                <a:cs typeface="Calibri"/>
                <a:sym typeface="Calibri"/>
              </a:rPr>
              <a:t>checksum </a:t>
            </a:r>
            <a:r>
              <a:rPr lang="en-US" sz="1200" b="0" i="0">
                <a:solidFill>
                  <a:schemeClr val="dk1"/>
                </a:solidFill>
                <a:latin typeface="Calibri"/>
                <a:ea typeface="Calibri"/>
                <a:cs typeface="Calibri"/>
                <a:sym typeface="Calibri"/>
              </a:rPr>
              <a:t>value inside a TCP header is generated by the protocol sender as a mathematical technique to help the receiver detect messages that are corrupted or tampered with.</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The urgent pointer field is often set to zero and ignored, but in conjunction with one of the control flags, it can be used as a data offset to mark a subset of a message as requiring priority processing.</a:t>
            </a:r>
            <a:endParaRPr/>
          </a:p>
          <a:p>
            <a:pPr marL="0" lvl="0" indent="0" algn="l" rtl="0">
              <a:spcBef>
                <a:spcPts val="360"/>
              </a:spcBef>
              <a:spcAft>
                <a:spcPts val="0"/>
              </a:spcAft>
              <a:buNone/>
            </a:pPr>
            <a:r>
              <a:rPr lang="en-US" sz="1200" b="0" i="0">
                <a:solidFill>
                  <a:schemeClr val="dk1"/>
                </a:solidFill>
                <a:latin typeface="Calibri"/>
                <a:ea typeface="Calibri"/>
                <a:cs typeface="Calibri"/>
                <a:sym typeface="Calibri"/>
              </a:rPr>
              <a:t>Usages of optional TCP data go beyond the scope of this article but include support for special acknowledgment and window scaling algorithms.</a:t>
            </a:r>
            <a:endParaRPr/>
          </a:p>
          <a:p>
            <a:pPr marL="0" lvl="0" indent="0" algn="l" rtl="0">
              <a:spcBef>
                <a:spcPts val="360"/>
              </a:spcBef>
              <a:spcAft>
                <a:spcPts val="0"/>
              </a:spcAft>
              <a:buNone/>
            </a:pPr>
            <a:endParaRPr/>
          </a:p>
        </p:txBody>
      </p:sp>
      <p:sp>
        <p:nvSpPr>
          <p:cNvPr id="358" name="Google Shape;35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7" name="Google Shape;367;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5" name="Google Shape;38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5" name="Google Shape;39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bd1ad141a_1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bd1ad141a_1_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30000"/>
              </a:lnSpc>
              <a:spcBef>
                <a:spcPts val="1700"/>
              </a:spcBef>
              <a:spcAft>
                <a:spcPts val="0"/>
              </a:spcAft>
              <a:buClr>
                <a:schemeClr val="dk1"/>
              </a:buClr>
              <a:buSzPts val="1100"/>
              <a:buFont typeface="Arial"/>
              <a:buNone/>
            </a:pPr>
            <a:r>
              <a:rPr lang="en-US" sz="1700">
                <a:highlight>
                  <a:srgbClr val="FFFFFF"/>
                </a:highlight>
                <a:latin typeface="Georgia"/>
                <a:ea typeface="Georgia"/>
                <a:cs typeface="Georgia"/>
                <a:sym typeface="Georgia"/>
              </a:rPr>
              <a:t>Network behavior</a:t>
            </a:r>
            <a:r>
              <a:rPr lang="en-US" sz="1100">
                <a:solidFill>
                  <a:srgbClr val="54595D"/>
                </a:solidFill>
                <a:highlight>
                  <a:srgbClr val="FFFFFF"/>
                </a:highlight>
                <a:latin typeface="Arial"/>
                <a:ea typeface="Arial"/>
                <a:cs typeface="Arial"/>
                <a:sym typeface="Arial"/>
              </a:rPr>
              <a:t>[</a:t>
            </a:r>
            <a:r>
              <a:rPr lang="en-US" sz="1100" u="sng">
                <a:solidFill>
                  <a:srgbClr val="0B0080"/>
                </a:solidFill>
                <a:highlight>
                  <a:srgbClr val="FFFFFF"/>
                </a:highlight>
                <a:latin typeface="Arial"/>
                <a:ea typeface="Arial"/>
                <a:cs typeface="Arial"/>
                <a:sym typeface="Arial"/>
                <a:hlinkClick r:id="rId3"/>
              </a:rPr>
              <a:t>edit</a:t>
            </a:r>
            <a:r>
              <a:rPr lang="en-US" sz="1100">
                <a:solidFill>
                  <a:srgbClr val="54595D"/>
                </a:solidFill>
                <a:highlight>
                  <a:srgbClr val="FFFFFF"/>
                </a:highlight>
                <a:latin typeface="Arial"/>
                <a:ea typeface="Arial"/>
                <a:cs typeface="Arial"/>
                <a:sym typeface="Arial"/>
              </a:rPr>
              <a:t>]</a:t>
            </a:r>
            <a:endParaRPr sz="1100">
              <a:solidFill>
                <a:srgbClr val="54595D"/>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050" u="sng">
                <a:solidFill>
                  <a:srgbClr val="0B0080"/>
                </a:solidFill>
                <a:latin typeface="Arial"/>
                <a:ea typeface="Arial"/>
                <a:cs typeface="Arial"/>
                <a:sym typeface="Arial"/>
                <a:hlinkClick r:id="rId4"/>
              </a:rPr>
              <a:t>Transport layer</a:t>
            </a:r>
            <a:r>
              <a:rPr lang="en-US" sz="1050">
                <a:solidFill>
                  <a:srgbClr val="222222"/>
                </a:solidFill>
                <a:latin typeface="Arial"/>
                <a:ea typeface="Arial"/>
                <a:cs typeface="Arial"/>
                <a:sym typeface="Arial"/>
              </a:rPr>
              <a:t> protocols, such as the </a:t>
            </a:r>
            <a:r>
              <a:rPr lang="en-US" sz="1050" u="sng">
                <a:solidFill>
                  <a:srgbClr val="0B0080"/>
                </a:solidFill>
                <a:latin typeface="Arial"/>
                <a:ea typeface="Arial"/>
                <a:cs typeface="Arial"/>
                <a:sym typeface="Arial"/>
                <a:hlinkClick r:id="rId5"/>
              </a:rPr>
              <a:t>Transmission Control Protocol</a:t>
            </a:r>
            <a:r>
              <a:rPr lang="en-US" sz="1050">
                <a:solidFill>
                  <a:srgbClr val="222222"/>
                </a:solidFill>
                <a:latin typeface="Arial"/>
                <a:ea typeface="Arial"/>
                <a:cs typeface="Arial"/>
                <a:sym typeface="Arial"/>
              </a:rPr>
              <a:t> (TCP) and the </a:t>
            </a:r>
            <a:r>
              <a:rPr lang="en-US" sz="1050" u="sng">
                <a:solidFill>
                  <a:srgbClr val="0B0080"/>
                </a:solidFill>
                <a:latin typeface="Arial"/>
                <a:ea typeface="Arial"/>
                <a:cs typeface="Arial"/>
                <a:sym typeface="Arial"/>
                <a:hlinkClick r:id="rId6"/>
              </a:rPr>
              <a:t>User Datagram Protocol</a:t>
            </a:r>
            <a:r>
              <a:rPr lang="en-US" sz="1050">
                <a:solidFill>
                  <a:srgbClr val="222222"/>
                </a:solidFill>
                <a:latin typeface="Arial"/>
                <a:ea typeface="Arial"/>
                <a:cs typeface="Arial"/>
                <a:sym typeface="Arial"/>
              </a:rPr>
              <a:t> (UDP), transfer data using </a:t>
            </a:r>
            <a:r>
              <a:rPr lang="en-US" sz="1050" u="sng">
                <a:solidFill>
                  <a:srgbClr val="0B0080"/>
                </a:solidFill>
                <a:latin typeface="Arial"/>
                <a:ea typeface="Arial"/>
                <a:cs typeface="Arial"/>
                <a:sym typeface="Arial"/>
                <a:hlinkClick r:id="rId7"/>
              </a:rPr>
              <a:t>protocol data units</a:t>
            </a:r>
            <a:r>
              <a:rPr lang="en-US" sz="1050">
                <a:solidFill>
                  <a:srgbClr val="222222"/>
                </a:solidFill>
                <a:latin typeface="Arial"/>
                <a:ea typeface="Arial"/>
                <a:cs typeface="Arial"/>
                <a:sym typeface="Arial"/>
              </a:rPr>
              <a:t> (PDUs). For TCP, the PDU is a </a:t>
            </a:r>
            <a:r>
              <a:rPr lang="en-US" sz="1050" u="sng">
                <a:solidFill>
                  <a:srgbClr val="0B0080"/>
                </a:solidFill>
                <a:latin typeface="Arial"/>
                <a:ea typeface="Arial"/>
                <a:cs typeface="Arial"/>
                <a:sym typeface="Arial"/>
                <a:hlinkClick r:id="rId8"/>
              </a:rPr>
              <a:t>segment</a:t>
            </a:r>
            <a:r>
              <a:rPr lang="en-US" sz="1050">
                <a:solidFill>
                  <a:srgbClr val="222222"/>
                </a:solidFill>
                <a:latin typeface="Arial"/>
                <a:ea typeface="Arial"/>
                <a:cs typeface="Arial"/>
                <a:sym typeface="Arial"/>
              </a:rPr>
              <a:t>, and a </a:t>
            </a:r>
            <a:r>
              <a:rPr lang="en-US" sz="1050" u="sng">
                <a:solidFill>
                  <a:srgbClr val="0B0080"/>
                </a:solidFill>
                <a:latin typeface="Arial"/>
                <a:ea typeface="Arial"/>
                <a:cs typeface="Arial"/>
                <a:sym typeface="Arial"/>
                <a:hlinkClick r:id="rId9"/>
              </a:rPr>
              <a:t>datagram</a:t>
            </a:r>
            <a:r>
              <a:rPr lang="en-US" sz="1050">
                <a:solidFill>
                  <a:srgbClr val="222222"/>
                </a:solidFill>
                <a:latin typeface="Arial"/>
                <a:ea typeface="Arial"/>
                <a:cs typeface="Arial"/>
                <a:sym typeface="Arial"/>
              </a:rPr>
              <a:t> for UDP. Both protocols use a </a:t>
            </a:r>
            <a:r>
              <a:rPr lang="en-US" sz="1050" u="sng">
                <a:solidFill>
                  <a:srgbClr val="0B0080"/>
                </a:solidFill>
                <a:latin typeface="Arial"/>
                <a:ea typeface="Arial"/>
                <a:cs typeface="Arial"/>
                <a:sym typeface="Arial"/>
                <a:hlinkClick r:id="rId10"/>
              </a:rPr>
              <a:t>header</a:t>
            </a:r>
            <a:r>
              <a:rPr lang="en-US" sz="1050">
                <a:solidFill>
                  <a:srgbClr val="222222"/>
                </a:solidFill>
                <a:latin typeface="Arial"/>
                <a:ea typeface="Arial"/>
                <a:cs typeface="Arial"/>
                <a:sym typeface="Arial"/>
              </a:rPr>
              <a:t> field for recording the source and destination port number. The port numbers are encoded in the transport protocol </a:t>
            </a:r>
            <a:r>
              <a:rPr lang="en-US" sz="1050" u="sng">
                <a:solidFill>
                  <a:srgbClr val="0B0080"/>
                </a:solidFill>
                <a:latin typeface="Arial"/>
                <a:ea typeface="Arial"/>
                <a:cs typeface="Arial"/>
                <a:sym typeface="Arial"/>
                <a:hlinkClick r:id="rId11"/>
              </a:rPr>
              <a:t>packet header</a:t>
            </a:r>
            <a:r>
              <a:rPr lang="en-US" sz="1050">
                <a:solidFill>
                  <a:srgbClr val="222222"/>
                </a:solidFill>
                <a:latin typeface="Arial"/>
                <a:ea typeface="Arial"/>
                <a:cs typeface="Arial"/>
                <a:sym typeface="Arial"/>
              </a:rPr>
              <a:t>, and they can be readily interpreted not only by the sending and receiving computers, but also by other components of the networking infrastructure. In particular, </a:t>
            </a:r>
            <a:r>
              <a:rPr lang="en-US" sz="1050" u="sng">
                <a:solidFill>
                  <a:srgbClr val="0B0080"/>
                </a:solidFill>
                <a:latin typeface="Arial"/>
                <a:ea typeface="Arial"/>
                <a:cs typeface="Arial"/>
                <a:sym typeface="Arial"/>
                <a:hlinkClick r:id="rId12"/>
              </a:rPr>
              <a:t>firewalls</a:t>
            </a:r>
            <a:r>
              <a:rPr lang="en-US" sz="1050">
                <a:solidFill>
                  <a:srgbClr val="222222"/>
                </a:solidFill>
                <a:latin typeface="Arial"/>
                <a:ea typeface="Arial"/>
                <a:cs typeface="Arial"/>
                <a:sym typeface="Arial"/>
              </a:rPr>
              <a:t> are commonly configured to differentiate between packets based on their source or destination port numbers. </a:t>
            </a:r>
            <a:r>
              <a:rPr lang="en-US" sz="1050" u="sng">
                <a:solidFill>
                  <a:srgbClr val="0B0080"/>
                </a:solidFill>
                <a:latin typeface="Arial"/>
                <a:ea typeface="Arial"/>
                <a:cs typeface="Arial"/>
                <a:sym typeface="Arial"/>
                <a:hlinkClick r:id="rId13"/>
              </a:rPr>
              <a:t>Port forwarding</a:t>
            </a:r>
            <a:r>
              <a:rPr lang="en-US" sz="1050">
                <a:solidFill>
                  <a:srgbClr val="222222"/>
                </a:solidFill>
                <a:latin typeface="Arial"/>
                <a:ea typeface="Arial"/>
                <a:cs typeface="Arial"/>
                <a:sym typeface="Arial"/>
              </a:rPr>
              <a:t> is an example application of this.</a:t>
            </a:r>
            <a:endParaRPr sz="1050">
              <a:solidFill>
                <a:srgbClr val="222222"/>
              </a:solidFill>
              <a:latin typeface="Arial"/>
              <a:ea typeface="Arial"/>
              <a:cs typeface="Arial"/>
              <a:sym typeface="Arial"/>
            </a:endParaRPr>
          </a:p>
          <a:p>
            <a:pPr marL="0" lvl="0" indent="0" algn="l" rtl="0">
              <a:lnSpc>
                <a:spcPct val="130000"/>
              </a:lnSpc>
              <a:spcBef>
                <a:spcPts val="1700"/>
              </a:spcBef>
              <a:spcAft>
                <a:spcPts val="0"/>
              </a:spcAft>
              <a:buClr>
                <a:schemeClr val="dk1"/>
              </a:buClr>
              <a:buSzPts val="1100"/>
              <a:buFont typeface="Arial"/>
              <a:buNone/>
            </a:pPr>
            <a:r>
              <a:rPr lang="en-US" sz="1700">
                <a:highlight>
                  <a:srgbClr val="FFFFFF"/>
                </a:highlight>
                <a:latin typeface="Georgia"/>
                <a:ea typeface="Georgia"/>
                <a:cs typeface="Georgia"/>
                <a:sym typeface="Georgia"/>
              </a:rPr>
              <a:t>Examples</a:t>
            </a:r>
            <a:r>
              <a:rPr lang="en-US" sz="1100">
                <a:solidFill>
                  <a:srgbClr val="54595D"/>
                </a:solidFill>
                <a:highlight>
                  <a:srgbClr val="FFFFFF"/>
                </a:highlight>
                <a:latin typeface="Arial"/>
                <a:ea typeface="Arial"/>
                <a:cs typeface="Arial"/>
                <a:sym typeface="Arial"/>
              </a:rPr>
              <a:t>[</a:t>
            </a:r>
            <a:r>
              <a:rPr lang="en-US" sz="1100" u="sng">
                <a:solidFill>
                  <a:srgbClr val="0B0080"/>
                </a:solidFill>
                <a:highlight>
                  <a:srgbClr val="FFFFFF"/>
                </a:highlight>
                <a:latin typeface="Arial"/>
                <a:ea typeface="Arial"/>
                <a:cs typeface="Arial"/>
                <a:sym typeface="Arial"/>
                <a:hlinkClick r:id="rId14"/>
              </a:rPr>
              <a:t>edit</a:t>
            </a:r>
            <a:r>
              <a:rPr lang="en-US" sz="1100">
                <a:solidFill>
                  <a:srgbClr val="54595D"/>
                </a:solidFill>
                <a:highlight>
                  <a:srgbClr val="FFFFFF"/>
                </a:highlight>
                <a:latin typeface="Arial"/>
                <a:ea typeface="Arial"/>
                <a:cs typeface="Arial"/>
                <a:sym typeface="Arial"/>
              </a:rPr>
              <a:t>]</a:t>
            </a:r>
            <a:endParaRPr sz="1100">
              <a:solidFill>
                <a:srgbClr val="54595D"/>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050">
                <a:solidFill>
                  <a:srgbClr val="222222"/>
                </a:solidFill>
                <a:latin typeface="Arial"/>
                <a:ea typeface="Arial"/>
                <a:cs typeface="Arial"/>
                <a:sym typeface="Arial"/>
              </a:rPr>
              <a:t>An example for the use of ports is the </a:t>
            </a:r>
            <a:r>
              <a:rPr lang="en-US" sz="1050" u="sng">
                <a:solidFill>
                  <a:srgbClr val="0B0080"/>
                </a:solidFill>
                <a:latin typeface="Arial"/>
                <a:ea typeface="Arial"/>
                <a:cs typeface="Arial"/>
                <a:sym typeface="Arial"/>
                <a:hlinkClick r:id="rId15"/>
              </a:rPr>
              <a:t>Internet mail system</a:t>
            </a:r>
            <a:r>
              <a:rPr lang="en-US" sz="1050">
                <a:solidFill>
                  <a:srgbClr val="222222"/>
                </a:solidFill>
                <a:latin typeface="Arial"/>
                <a:ea typeface="Arial"/>
                <a:cs typeface="Arial"/>
                <a:sym typeface="Arial"/>
              </a:rPr>
              <a:t>. A server used for sending and receiving email generally needs two services. The first service is used to transport email to and from other servers. This is accomplished with the </a:t>
            </a:r>
            <a:r>
              <a:rPr lang="en-US" sz="1050" u="sng">
                <a:solidFill>
                  <a:srgbClr val="0B0080"/>
                </a:solidFill>
                <a:latin typeface="Arial"/>
                <a:ea typeface="Arial"/>
                <a:cs typeface="Arial"/>
                <a:sym typeface="Arial"/>
                <a:hlinkClick r:id="rId16"/>
              </a:rPr>
              <a:t>Simple Mail Transfer Protocol</a:t>
            </a:r>
            <a:r>
              <a:rPr lang="en-US" sz="1050">
                <a:solidFill>
                  <a:srgbClr val="222222"/>
                </a:solidFill>
                <a:latin typeface="Arial"/>
                <a:ea typeface="Arial"/>
                <a:cs typeface="Arial"/>
                <a:sym typeface="Arial"/>
              </a:rPr>
              <a:t> (SMTP). The SMTP service application usually listens on TCP port 25 for incoming requests. The second service is usually either the </a:t>
            </a:r>
            <a:r>
              <a:rPr lang="en-US" sz="1050" u="sng">
                <a:solidFill>
                  <a:srgbClr val="0B0080"/>
                </a:solidFill>
                <a:latin typeface="Arial"/>
                <a:ea typeface="Arial"/>
                <a:cs typeface="Arial"/>
                <a:sym typeface="Arial"/>
                <a:hlinkClick r:id="rId17"/>
              </a:rPr>
              <a:t>Post Office Protocol</a:t>
            </a:r>
            <a:r>
              <a:rPr lang="en-US" sz="1050">
                <a:solidFill>
                  <a:srgbClr val="222222"/>
                </a:solidFill>
                <a:latin typeface="Arial"/>
                <a:ea typeface="Arial"/>
                <a:cs typeface="Arial"/>
                <a:sym typeface="Arial"/>
              </a:rPr>
              <a:t> (POP) or the </a:t>
            </a:r>
            <a:r>
              <a:rPr lang="en-US" sz="1050" u="sng">
                <a:solidFill>
                  <a:srgbClr val="0B0080"/>
                </a:solidFill>
                <a:latin typeface="Arial"/>
                <a:ea typeface="Arial"/>
                <a:cs typeface="Arial"/>
                <a:sym typeface="Arial"/>
                <a:hlinkClick r:id="rId18"/>
              </a:rPr>
              <a:t>Internet Message Access Protocol</a:t>
            </a:r>
            <a:r>
              <a:rPr lang="en-US" sz="1050">
                <a:solidFill>
                  <a:srgbClr val="222222"/>
                </a:solidFill>
                <a:latin typeface="Arial"/>
                <a:ea typeface="Arial"/>
                <a:cs typeface="Arial"/>
                <a:sym typeface="Arial"/>
              </a:rPr>
              <a:t> (IMAP) which is used by </a:t>
            </a:r>
            <a:r>
              <a:rPr lang="en-US" sz="1050" u="sng">
                <a:solidFill>
                  <a:srgbClr val="0B0080"/>
                </a:solidFill>
                <a:latin typeface="Arial"/>
                <a:ea typeface="Arial"/>
                <a:cs typeface="Arial"/>
                <a:sym typeface="Arial"/>
                <a:hlinkClick r:id="rId19"/>
              </a:rPr>
              <a:t>e-mail client</a:t>
            </a:r>
            <a:r>
              <a:rPr lang="en-US" sz="1050">
                <a:solidFill>
                  <a:srgbClr val="222222"/>
                </a:solidFill>
                <a:latin typeface="Arial"/>
                <a:ea typeface="Arial"/>
                <a:cs typeface="Arial"/>
                <a:sym typeface="Arial"/>
              </a:rPr>
              <a:t> applications on users' personal computers to fetch email messages from the server. The POP service listens on TCP port number 110. Both services may be running on the same host computer, in which case the port number distinguishes the service that was requested by a remote computer, be it a user's computer or another mail server.</a:t>
            </a:r>
            <a:endParaRPr sz="1050">
              <a:solidFill>
                <a:srgbClr val="222222"/>
              </a:solidFill>
              <a:latin typeface="Arial"/>
              <a:ea typeface="Arial"/>
              <a:cs typeface="Arial"/>
              <a:sym typeface="Arial"/>
            </a:endParaRPr>
          </a:p>
          <a:p>
            <a:pPr marL="0" lvl="0" indent="0" algn="l" rtl="0">
              <a:spcBef>
                <a:spcPts val="600"/>
              </a:spcBef>
              <a:spcAft>
                <a:spcPts val="0"/>
              </a:spcAft>
              <a:buNone/>
            </a:pPr>
            <a:endParaRPr/>
          </a:p>
        </p:txBody>
      </p:sp>
      <p:sp>
        <p:nvSpPr>
          <p:cNvPr id="406" name="Google Shape;406;g5bd1ad141a_1_1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2" name="Google Shape;4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1" name="Google Shape;4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1" name="Google Shape;45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source starts the three-way handshake by sending a TCP header to the destination with the SYN flag set. The destination responds back with the SYN and ACK flag sent. Notice in the figure that destination uses the received sequence number plus 1 as the Acknowledgement number. This is because it is assumed that 1 byte of data was contained in the exchange. In the final step, the source responds back with only the ACK bit set. After this, the data flow can commence.</a:t>
            </a:r>
            <a:endParaRPr/>
          </a:p>
        </p:txBody>
      </p:sp>
      <p:sp>
        <p:nvSpPr>
          <p:cNvPr id="452" name="Google Shape;452;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4e9a9ac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4e9a9ac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2" name="Google Shape;462;g544e9a9ac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8" name="Google Shape;47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c503f76d4_1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c503f76d4_1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6" name="Google Shape;496;g5c503f76d4_1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c503f76d4_1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4" name="Google Shape;504;g5c503f76d4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5c503f76d4_1_1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c503f76d4_1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4" name="Google Shape;514;g5c503f76d4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IP header includes many relevant information including Version Number, which, in this context, is 4. Other details are as follows:</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Version:</a:t>
            </a:r>
            <a:r>
              <a:rPr lang="en-US" sz="1200" b="0" i="0">
                <a:solidFill>
                  <a:schemeClr val="dk1"/>
                </a:solidFill>
                <a:latin typeface="Calibri"/>
                <a:ea typeface="Calibri"/>
                <a:cs typeface="Calibri"/>
                <a:sym typeface="Calibri"/>
              </a:rPr>
              <a:t> Version no. of Internet Protocol used (e.g. IPv4).</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IHL:</a:t>
            </a:r>
            <a:r>
              <a:rPr lang="en-US" sz="1200" b="0" i="0">
                <a:solidFill>
                  <a:schemeClr val="dk1"/>
                </a:solidFill>
                <a:latin typeface="Calibri"/>
                <a:ea typeface="Calibri"/>
                <a:cs typeface="Calibri"/>
                <a:sym typeface="Calibri"/>
              </a:rPr>
              <a:t> Internet Header Length; Length of entire IP header.</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DSCP:</a:t>
            </a:r>
            <a:r>
              <a:rPr lang="en-US" sz="1200" b="0" i="0">
                <a:solidFill>
                  <a:schemeClr val="dk1"/>
                </a:solidFill>
                <a:latin typeface="Calibri"/>
                <a:ea typeface="Calibri"/>
                <a:cs typeface="Calibri"/>
                <a:sym typeface="Calibri"/>
              </a:rPr>
              <a:t> Differentiated Services Code Point; this is Type of Service.</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ECN:</a:t>
            </a:r>
            <a:r>
              <a:rPr lang="en-US" sz="1200" b="0" i="0">
                <a:solidFill>
                  <a:schemeClr val="dk1"/>
                </a:solidFill>
                <a:latin typeface="Calibri"/>
                <a:ea typeface="Calibri"/>
                <a:cs typeface="Calibri"/>
                <a:sym typeface="Calibri"/>
              </a:rPr>
              <a:t> Explicit Congestion Notification; It carries information about the congestion seen in the route.</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Total Length:</a:t>
            </a:r>
            <a:r>
              <a:rPr lang="en-US" sz="1200" b="0" i="0">
                <a:solidFill>
                  <a:schemeClr val="dk1"/>
                </a:solidFill>
                <a:latin typeface="Calibri"/>
                <a:ea typeface="Calibri"/>
                <a:cs typeface="Calibri"/>
                <a:sym typeface="Calibri"/>
              </a:rPr>
              <a:t> Length of entire IP Packet (including IP header and IP Payload).</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Identification:</a:t>
            </a:r>
            <a:r>
              <a:rPr lang="en-US" sz="1200" b="0" i="0">
                <a:solidFill>
                  <a:schemeClr val="dk1"/>
                </a:solidFill>
                <a:latin typeface="Calibri"/>
                <a:ea typeface="Calibri"/>
                <a:cs typeface="Calibri"/>
                <a:sym typeface="Calibri"/>
              </a:rPr>
              <a:t> If IP packet is fragmented during the transmission, all the fragments contain same identification number. to identify original IP packet they belong to.</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Flags:</a:t>
            </a:r>
            <a:r>
              <a:rPr lang="en-US" sz="1200" b="0" i="0">
                <a:solidFill>
                  <a:schemeClr val="dk1"/>
                </a:solidFill>
                <a:latin typeface="Calibri"/>
                <a:ea typeface="Calibri"/>
                <a:cs typeface="Calibri"/>
                <a:sym typeface="Calibri"/>
              </a:rPr>
              <a:t> As required by the network resources, if IP Packet is too large to handle, these ‘flags’ tells if they can be fragmented or not. In this 3-bit flag, the MSB is always set to ‘0’.</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Fragment Offset:</a:t>
            </a:r>
            <a:r>
              <a:rPr lang="en-US" sz="1200" b="0" i="0">
                <a:solidFill>
                  <a:schemeClr val="dk1"/>
                </a:solidFill>
                <a:latin typeface="Calibri"/>
                <a:ea typeface="Calibri"/>
                <a:cs typeface="Calibri"/>
                <a:sym typeface="Calibri"/>
              </a:rPr>
              <a:t> This offset tells the exact position of the fragment in the original IP Packet.</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Time to Live:</a:t>
            </a:r>
            <a:r>
              <a:rPr lang="en-US" sz="1200" b="0" i="0">
                <a:solidFill>
                  <a:schemeClr val="dk1"/>
                </a:solidFill>
                <a:latin typeface="Calibri"/>
                <a:ea typeface="Calibri"/>
                <a:cs typeface="Calibri"/>
                <a:sym typeface="Calibri"/>
              </a:rPr>
              <a:t> To avoid looping in the network, every packet is sent with some TTL value set, which tells the network how many routers (hops) this packet can cross. At each hop, its value is decremented by one and when the value reaches zero, the packet is discarded.</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Protocol:</a:t>
            </a:r>
            <a:r>
              <a:rPr lang="en-US" sz="1200" b="0" i="0">
                <a:solidFill>
                  <a:schemeClr val="dk1"/>
                </a:solidFill>
                <a:latin typeface="Calibri"/>
                <a:ea typeface="Calibri"/>
                <a:cs typeface="Calibri"/>
                <a:sym typeface="Calibri"/>
              </a:rPr>
              <a:t> Tells the Network layer at the destination host, to which Protocol this packet belongs to, i.e. the next level Protocol. For example protocol number of ICMP is 1, TCP is 6 and UDP is 17.</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Header Checksum:</a:t>
            </a:r>
            <a:r>
              <a:rPr lang="en-US" sz="1200" b="0" i="0">
                <a:solidFill>
                  <a:schemeClr val="dk1"/>
                </a:solidFill>
                <a:latin typeface="Calibri"/>
                <a:ea typeface="Calibri"/>
                <a:cs typeface="Calibri"/>
                <a:sym typeface="Calibri"/>
              </a:rPr>
              <a:t> This field is used to keep checksum value of entire header which is then used to check if the packet is received error-free.</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Source Address:</a:t>
            </a:r>
            <a:r>
              <a:rPr lang="en-US" sz="1200" b="0" i="0">
                <a:solidFill>
                  <a:schemeClr val="dk1"/>
                </a:solidFill>
                <a:latin typeface="Calibri"/>
                <a:ea typeface="Calibri"/>
                <a:cs typeface="Calibri"/>
                <a:sym typeface="Calibri"/>
              </a:rPr>
              <a:t> 32-bit address of the Sender (or source) of the packet.</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Destination Address:</a:t>
            </a:r>
            <a:r>
              <a:rPr lang="en-US" sz="1200" b="0" i="0">
                <a:solidFill>
                  <a:schemeClr val="dk1"/>
                </a:solidFill>
                <a:latin typeface="Calibri"/>
                <a:ea typeface="Calibri"/>
                <a:cs typeface="Calibri"/>
                <a:sym typeface="Calibri"/>
              </a:rPr>
              <a:t> 32-bit address of the Receiver (or destination) of the packet.</a:t>
            </a:r>
            <a:endParaRPr/>
          </a:p>
          <a:p>
            <a:pPr marL="0" lvl="0" indent="0" algn="l" rtl="0">
              <a:spcBef>
                <a:spcPts val="360"/>
              </a:spcBef>
              <a:spcAft>
                <a:spcPts val="0"/>
              </a:spcAft>
              <a:buNone/>
            </a:pPr>
            <a:r>
              <a:rPr lang="en-US" sz="1200" b="1" i="0">
                <a:solidFill>
                  <a:schemeClr val="dk1"/>
                </a:solidFill>
                <a:latin typeface="Calibri"/>
                <a:ea typeface="Calibri"/>
                <a:cs typeface="Calibri"/>
                <a:sym typeface="Calibri"/>
              </a:rPr>
              <a:t>Options:</a:t>
            </a:r>
            <a:r>
              <a:rPr lang="en-US" sz="1200" b="0" i="0">
                <a:solidFill>
                  <a:schemeClr val="dk1"/>
                </a:solidFill>
                <a:latin typeface="Calibri"/>
                <a:ea typeface="Calibri"/>
                <a:cs typeface="Calibri"/>
                <a:sym typeface="Calibri"/>
              </a:rPr>
              <a:t> This is optional field, which is used if the value of IHL is greater than 5. These options may contain values for options such as Security, Record Route, Time Stamp, etc.</a:t>
            </a:r>
            <a:endParaRPr/>
          </a:p>
          <a:p>
            <a:pPr marL="0" lvl="0" indent="0" algn="l" rtl="0">
              <a:spcBef>
                <a:spcPts val="360"/>
              </a:spcBef>
              <a:spcAft>
                <a:spcPts val="0"/>
              </a:spcAft>
              <a:buNone/>
            </a:pPr>
            <a:endParaRPr/>
          </a:p>
        </p:txBody>
      </p:sp>
      <p:sp>
        <p:nvSpPr>
          <p:cNvPr id="515" name="Google Shape;515;g5c503f76d4_1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5c503f76d4_5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5c503f76d4_5_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5" name="Google Shape;525;g5c503f76d4_5_1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c503f76d4_5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c503f76d4_5_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4" name="Google Shape;534;g5c503f76d4_5_1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5c503f76d4_1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5c503f76d4_1_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900">
                <a:solidFill>
                  <a:srgbClr val="222222"/>
                </a:solidFill>
                <a:latin typeface="Arial"/>
                <a:ea typeface="Arial"/>
                <a:cs typeface="Arial"/>
                <a:sym typeface="Arial"/>
              </a:rPr>
              <a:t>This section summarizes the life cycle of a packet. The life cycle starts when you issue a command or send a message. The life cycle finishes when the appropriate application on the receiving system receives the packet.</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Application Layer: Where a Communication Originates</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The packet's history begins when a user on one system sends a message or issues a command that must access a remote system. The application protocol formats the packet so that the appropriate transport layer protocol, TCP or UDP, can handle the packet.</a:t>
            </a:r>
            <a:endParaRPr sz="900">
              <a:solidFill>
                <a:srgbClr val="222222"/>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900">
                <a:solidFill>
                  <a:srgbClr val="222222"/>
                </a:solidFill>
                <a:latin typeface="Arial"/>
                <a:ea typeface="Arial"/>
                <a:cs typeface="Arial"/>
                <a:sym typeface="Arial"/>
              </a:rPr>
              <a:t>Suppose the user issues an </a:t>
            </a:r>
            <a:r>
              <a:rPr lang="en-US" sz="900">
                <a:solidFill>
                  <a:srgbClr val="555555"/>
                </a:solidFill>
                <a:latin typeface="Courier New"/>
                <a:ea typeface="Courier New"/>
                <a:cs typeface="Courier New"/>
                <a:sym typeface="Courier New"/>
              </a:rPr>
              <a:t>rlogin</a:t>
            </a:r>
            <a:r>
              <a:rPr lang="en-US" sz="900">
                <a:solidFill>
                  <a:srgbClr val="222222"/>
                </a:solidFill>
                <a:latin typeface="Arial"/>
                <a:ea typeface="Arial"/>
                <a:cs typeface="Arial"/>
                <a:sym typeface="Arial"/>
              </a:rPr>
              <a:t> command to log in to the remote system, as shown in </a:t>
            </a:r>
            <a:r>
              <a:rPr lang="en-US" sz="900" u="sng">
                <a:solidFill>
                  <a:srgbClr val="666666"/>
                </a:solidFill>
                <a:latin typeface="Arial"/>
                <a:ea typeface="Arial"/>
                <a:cs typeface="Arial"/>
                <a:sym typeface="Arial"/>
                <a:hlinkClick r:id="rId3"/>
              </a:rPr>
              <a:t>Figure 1–1</a:t>
            </a:r>
            <a:r>
              <a:rPr lang="en-US" sz="900">
                <a:solidFill>
                  <a:srgbClr val="222222"/>
                </a:solidFill>
                <a:latin typeface="Arial"/>
                <a:ea typeface="Arial"/>
                <a:cs typeface="Arial"/>
                <a:sym typeface="Arial"/>
              </a:rPr>
              <a:t>. The </a:t>
            </a:r>
            <a:r>
              <a:rPr lang="en-US" sz="900">
                <a:solidFill>
                  <a:srgbClr val="555555"/>
                </a:solidFill>
                <a:latin typeface="Courier New"/>
                <a:ea typeface="Courier New"/>
                <a:cs typeface="Courier New"/>
                <a:sym typeface="Courier New"/>
              </a:rPr>
              <a:t>rlogin</a:t>
            </a:r>
            <a:r>
              <a:rPr lang="en-US" sz="900">
                <a:solidFill>
                  <a:srgbClr val="222222"/>
                </a:solidFill>
                <a:latin typeface="Arial"/>
                <a:ea typeface="Arial"/>
                <a:cs typeface="Arial"/>
                <a:sym typeface="Arial"/>
              </a:rPr>
              <a:t> command uses the TCP transport layer protocol. TCP expects to receive data in the form of a stream of bytes that contain the information in the command. Therefore, </a:t>
            </a:r>
            <a:r>
              <a:rPr lang="en-US" sz="900">
                <a:solidFill>
                  <a:srgbClr val="555555"/>
                </a:solidFill>
                <a:latin typeface="Courier New"/>
                <a:ea typeface="Courier New"/>
                <a:cs typeface="Courier New"/>
                <a:sym typeface="Courier New"/>
              </a:rPr>
              <a:t>rlogin</a:t>
            </a:r>
            <a:r>
              <a:rPr lang="en-US" sz="900">
                <a:solidFill>
                  <a:srgbClr val="222222"/>
                </a:solidFill>
                <a:latin typeface="Arial"/>
                <a:ea typeface="Arial"/>
                <a:cs typeface="Arial"/>
                <a:sym typeface="Arial"/>
              </a:rPr>
              <a:t> sends this data as a TCP stream.</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Transport Layer: Where Data Encapsulation Begins</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When the data arrives at the transport layer, the protocols at the layer start the process of data encapsulation. The transport layer encapsulates the application data into transport protocol data units.</a:t>
            </a:r>
            <a:endParaRPr sz="900">
              <a:solidFill>
                <a:srgbClr val="222222"/>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900">
                <a:solidFill>
                  <a:srgbClr val="222222"/>
                </a:solidFill>
                <a:latin typeface="Arial"/>
                <a:ea typeface="Arial"/>
                <a:cs typeface="Arial"/>
                <a:sym typeface="Arial"/>
              </a:rPr>
              <a:t>The transport layer protocol creates a virtual flow of data between the sending and receiving application, differentiated by the transport port number. The port number identifies a </a:t>
            </a:r>
            <a:r>
              <a:rPr lang="en-US" sz="900" b="1">
                <a:solidFill>
                  <a:srgbClr val="222222"/>
                </a:solidFill>
                <a:latin typeface="Arial"/>
                <a:ea typeface="Arial"/>
                <a:cs typeface="Arial"/>
                <a:sym typeface="Arial"/>
              </a:rPr>
              <a:t>port</a:t>
            </a:r>
            <a:r>
              <a:rPr lang="en-US" sz="900">
                <a:solidFill>
                  <a:srgbClr val="222222"/>
                </a:solidFill>
                <a:latin typeface="Arial"/>
                <a:ea typeface="Arial"/>
                <a:cs typeface="Arial"/>
                <a:sym typeface="Arial"/>
              </a:rPr>
              <a:t>, a dedicated location in memory for receiving or sending data. In addition, the transport protocol layer might provide other services, such as reliable, in order data delivery. The end result depends on whether TCP, SCTP, or UDP handles the information.</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b="1">
                <a:latin typeface="Arial"/>
                <a:ea typeface="Arial"/>
                <a:cs typeface="Arial"/>
                <a:sym typeface="Arial"/>
              </a:rPr>
              <a:t>TCP Segmentation</a:t>
            </a:r>
            <a:endParaRPr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TCP is often called a “connection-oriented” protocol because TCP ensures the successful delivery of data to the receiving host. </a:t>
            </a:r>
            <a:r>
              <a:rPr lang="en-US" sz="900" u="sng">
                <a:solidFill>
                  <a:srgbClr val="666666"/>
                </a:solidFill>
                <a:latin typeface="Arial"/>
                <a:ea typeface="Arial"/>
                <a:cs typeface="Arial"/>
                <a:sym typeface="Arial"/>
                <a:hlinkClick r:id="rId3"/>
              </a:rPr>
              <a:t>Figure 1–1</a:t>
            </a:r>
            <a:r>
              <a:rPr lang="en-US" sz="900">
                <a:solidFill>
                  <a:srgbClr val="222222"/>
                </a:solidFill>
                <a:latin typeface="Arial"/>
                <a:ea typeface="Arial"/>
                <a:cs typeface="Arial"/>
                <a:sym typeface="Arial"/>
              </a:rPr>
              <a:t> shows how the TCP protocol receives the stream from the </a:t>
            </a:r>
            <a:r>
              <a:rPr lang="en-US" sz="900">
                <a:solidFill>
                  <a:srgbClr val="555555"/>
                </a:solidFill>
                <a:latin typeface="Courier New"/>
                <a:ea typeface="Courier New"/>
                <a:cs typeface="Courier New"/>
                <a:sym typeface="Courier New"/>
              </a:rPr>
              <a:t>rlogin</a:t>
            </a:r>
            <a:r>
              <a:rPr lang="en-US" sz="900">
                <a:solidFill>
                  <a:srgbClr val="222222"/>
                </a:solidFill>
                <a:latin typeface="Arial"/>
                <a:ea typeface="Arial"/>
                <a:cs typeface="Arial"/>
                <a:sym typeface="Arial"/>
              </a:rPr>
              <a:t> command. TCP then divides the data that is received from the application layer into segments and attaches a header to each segment.</a:t>
            </a:r>
            <a:endParaRPr sz="900">
              <a:solidFill>
                <a:srgbClr val="222222"/>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900">
                <a:solidFill>
                  <a:srgbClr val="222222"/>
                </a:solidFill>
                <a:latin typeface="Arial"/>
                <a:ea typeface="Arial"/>
                <a:cs typeface="Arial"/>
                <a:sym typeface="Arial"/>
              </a:rPr>
              <a:t>Segment headers contain sending and receiving ports, segment ordering information, and a data field that is known as a </a:t>
            </a:r>
            <a:r>
              <a:rPr lang="en-US" sz="900" b="1">
                <a:solidFill>
                  <a:srgbClr val="222222"/>
                </a:solidFill>
                <a:latin typeface="Arial"/>
                <a:ea typeface="Arial"/>
                <a:cs typeface="Arial"/>
                <a:sym typeface="Arial"/>
              </a:rPr>
              <a:t>checksum</a:t>
            </a:r>
            <a:r>
              <a:rPr lang="en-US" sz="900">
                <a:solidFill>
                  <a:srgbClr val="222222"/>
                </a:solidFill>
                <a:latin typeface="Arial"/>
                <a:ea typeface="Arial"/>
                <a:cs typeface="Arial"/>
                <a:sym typeface="Arial"/>
              </a:rPr>
              <a:t>. The TCP protocols on both hosts use the checksum data to determine if the data transfers without error.</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b="1">
                <a:latin typeface="Arial"/>
                <a:ea typeface="Arial"/>
                <a:cs typeface="Arial"/>
                <a:sym typeface="Arial"/>
              </a:rPr>
              <a:t>Establishing a TCP Connection</a:t>
            </a:r>
            <a:endParaRPr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TCP uses segments to determine whether the receiving system is ready to receive the data. When the sending TCP wants to establish connections, TCP sends a segment that is called a </a:t>
            </a:r>
            <a:r>
              <a:rPr lang="en-US" sz="900" b="1">
                <a:solidFill>
                  <a:srgbClr val="222222"/>
                </a:solidFill>
                <a:latin typeface="Arial"/>
                <a:ea typeface="Arial"/>
                <a:cs typeface="Arial"/>
                <a:sym typeface="Arial"/>
              </a:rPr>
              <a:t>SYN</a:t>
            </a:r>
            <a:r>
              <a:rPr lang="en-US" sz="900">
                <a:solidFill>
                  <a:srgbClr val="222222"/>
                </a:solidFill>
                <a:latin typeface="Arial"/>
                <a:ea typeface="Arial"/>
                <a:cs typeface="Arial"/>
                <a:sym typeface="Arial"/>
              </a:rPr>
              <a:t> to the TCP protocol on the receiving host. The receiving TCP returns a segment that is called an </a:t>
            </a:r>
            <a:r>
              <a:rPr lang="en-US" sz="900" b="1">
                <a:solidFill>
                  <a:srgbClr val="222222"/>
                </a:solidFill>
                <a:latin typeface="Arial"/>
                <a:ea typeface="Arial"/>
                <a:cs typeface="Arial"/>
                <a:sym typeface="Arial"/>
              </a:rPr>
              <a:t>ACK</a:t>
            </a:r>
            <a:r>
              <a:rPr lang="en-US" sz="900">
                <a:solidFill>
                  <a:srgbClr val="222222"/>
                </a:solidFill>
                <a:latin typeface="Arial"/>
                <a:ea typeface="Arial"/>
                <a:cs typeface="Arial"/>
                <a:sym typeface="Arial"/>
              </a:rPr>
              <a:t> to acknowledge the successful receipt of the segment. The sending TCP sends another ACK segment, then proceeds to send the data. This exchange of control information is referred to as a </a:t>
            </a:r>
            <a:r>
              <a:rPr lang="en-US" sz="900" b="1">
                <a:solidFill>
                  <a:srgbClr val="222222"/>
                </a:solidFill>
                <a:latin typeface="Arial"/>
                <a:ea typeface="Arial"/>
                <a:cs typeface="Arial"/>
                <a:sym typeface="Arial"/>
              </a:rPr>
              <a:t>three-way handshake</a:t>
            </a:r>
            <a:r>
              <a:rPr lang="en-US" sz="900">
                <a:solidFill>
                  <a:srgbClr val="222222"/>
                </a:solidFill>
                <a:latin typeface="Arial"/>
                <a:ea typeface="Arial"/>
                <a:cs typeface="Arial"/>
                <a:sym typeface="Arial"/>
              </a:rPr>
              <a:t>.</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b="1">
                <a:latin typeface="Arial"/>
                <a:ea typeface="Arial"/>
                <a:cs typeface="Arial"/>
                <a:sym typeface="Arial"/>
              </a:rPr>
              <a:t>UDP Packets</a:t>
            </a:r>
            <a:endParaRPr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UDP is a “connectionless” protocol. Unlike TCP, UDP does not check that data arrived at the receiving host. Instead, UDP formats the message that is received from the application layer into </a:t>
            </a:r>
            <a:r>
              <a:rPr lang="en-US" sz="900" b="1">
                <a:solidFill>
                  <a:srgbClr val="222222"/>
                </a:solidFill>
                <a:latin typeface="Arial"/>
                <a:ea typeface="Arial"/>
                <a:cs typeface="Arial"/>
                <a:sym typeface="Arial"/>
              </a:rPr>
              <a:t>UDP packets</a:t>
            </a:r>
            <a:r>
              <a:rPr lang="en-US" sz="900">
                <a:solidFill>
                  <a:srgbClr val="222222"/>
                </a:solidFill>
                <a:latin typeface="Arial"/>
                <a:ea typeface="Arial"/>
                <a:cs typeface="Arial"/>
                <a:sym typeface="Arial"/>
              </a:rPr>
              <a:t>. UDP attaches a header to each packet. The header contains the sending and receiving ports, a field with the length of the packet, and a checksum.</a:t>
            </a:r>
            <a:endParaRPr sz="900">
              <a:solidFill>
                <a:srgbClr val="222222"/>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900">
                <a:solidFill>
                  <a:srgbClr val="222222"/>
                </a:solidFill>
                <a:latin typeface="Arial"/>
                <a:ea typeface="Arial"/>
                <a:cs typeface="Arial"/>
                <a:sym typeface="Arial"/>
              </a:rPr>
              <a:t>The sending UDP process attempts to send the packet to its peer UDP process on the receiving host. The application layer determines whether the receiving UDP process acknowledges the reception of the packet. UDP requires no notification of receipt. UDP does not use the three-way handshake.</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Internet Layer: Where Packets Are Prepared for Delivery</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The transport protocols TCP, UDP, and SCTP pass their segments and packets down to the Internet layer, where the IP protocol handles the segments and packets. IP prepares them for delivery by formatting them into units called </a:t>
            </a:r>
            <a:r>
              <a:rPr lang="en-US" sz="900" b="1">
                <a:solidFill>
                  <a:srgbClr val="222222"/>
                </a:solidFill>
                <a:latin typeface="Arial"/>
                <a:ea typeface="Arial"/>
                <a:cs typeface="Arial"/>
                <a:sym typeface="Arial"/>
              </a:rPr>
              <a:t>IP datagrams</a:t>
            </a:r>
            <a:r>
              <a:rPr lang="en-US" sz="900">
                <a:solidFill>
                  <a:srgbClr val="222222"/>
                </a:solidFill>
                <a:latin typeface="Arial"/>
                <a:ea typeface="Arial"/>
                <a:cs typeface="Arial"/>
                <a:sym typeface="Arial"/>
              </a:rPr>
              <a:t>. IP then determines the IP addresses for the datagrams, so that they can be delivered effectively to the receiving host.</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b="1">
                <a:latin typeface="Arial"/>
                <a:ea typeface="Arial"/>
                <a:cs typeface="Arial"/>
                <a:sym typeface="Arial"/>
              </a:rPr>
              <a:t>IP Datagrams</a:t>
            </a:r>
            <a:endParaRPr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IP attaches an </a:t>
            </a:r>
            <a:r>
              <a:rPr lang="en-US" sz="900" b="1">
                <a:solidFill>
                  <a:srgbClr val="222222"/>
                </a:solidFill>
                <a:latin typeface="Arial"/>
                <a:ea typeface="Arial"/>
                <a:cs typeface="Arial"/>
                <a:sym typeface="Arial"/>
              </a:rPr>
              <a:t>IP header</a:t>
            </a:r>
            <a:r>
              <a:rPr lang="en-US" sz="900">
                <a:solidFill>
                  <a:srgbClr val="222222"/>
                </a:solidFill>
                <a:latin typeface="Arial"/>
                <a:ea typeface="Arial"/>
                <a:cs typeface="Arial"/>
                <a:sym typeface="Arial"/>
              </a:rPr>
              <a:t> to the segment or packet's header, in addition to the information that is added by TCP or UDP. Information in the IP header includes the IP addresses of the sending and receiving hosts, the datagram length, and the datagram sequence order. This information is provided if the datagram exceeds the allowable byte size for network packets and must be fragmented.</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Data-Link Layer: Where Framing Takes Place</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Data-link layer protocols, such as PPP, format the IP datagram into a </a:t>
            </a:r>
            <a:r>
              <a:rPr lang="en-US" sz="900" b="1">
                <a:solidFill>
                  <a:srgbClr val="222222"/>
                </a:solidFill>
                <a:latin typeface="Arial"/>
                <a:ea typeface="Arial"/>
                <a:cs typeface="Arial"/>
                <a:sym typeface="Arial"/>
              </a:rPr>
              <a:t>frame</a:t>
            </a:r>
            <a:r>
              <a:rPr lang="en-US" sz="900">
                <a:solidFill>
                  <a:srgbClr val="222222"/>
                </a:solidFill>
                <a:latin typeface="Arial"/>
                <a:ea typeface="Arial"/>
                <a:cs typeface="Arial"/>
                <a:sym typeface="Arial"/>
              </a:rPr>
              <a:t>. These protocols attach a third header and a footer to “frame” the datagram. The frame header includes a </a:t>
            </a:r>
            <a:r>
              <a:rPr lang="en-US" sz="900" b="1">
                <a:solidFill>
                  <a:srgbClr val="222222"/>
                </a:solidFill>
                <a:latin typeface="Arial"/>
                <a:ea typeface="Arial"/>
                <a:cs typeface="Arial"/>
                <a:sym typeface="Arial"/>
              </a:rPr>
              <a:t>cyclic redundancy check</a:t>
            </a:r>
            <a:r>
              <a:rPr lang="en-US" sz="900">
                <a:solidFill>
                  <a:srgbClr val="222222"/>
                </a:solidFill>
                <a:latin typeface="Arial"/>
                <a:ea typeface="Arial"/>
                <a:cs typeface="Arial"/>
                <a:sym typeface="Arial"/>
              </a:rPr>
              <a:t> (CRC) field that checks for errors as the frame travels over the network media. Then, the data-link layer passes the frame to the physical layer.</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Physical Network Layer: Where Frames Are Sent and Received</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The physical network layer on the sending host receives the frames and converts the IP addresses into the hardware addresses appropriate to the network media. The physical network layer then sends the frame out over the network media.</a:t>
            </a:r>
            <a:endParaRPr sz="900">
              <a:solidFill>
                <a:srgbClr val="222222"/>
              </a:solidFill>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1350" b="1">
                <a:latin typeface="Arial"/>
                <a:ea typeface="Arial"/>
                <a:cs typeface="Arial"/>
                <a:sym typeface="Arial"/>
              </a:rPr>
              <a:t>How the Receiving Host Handles the Packet</a:t>
            </a:r>
            <a:endParaRPr sz="1350" b="1">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900">
                <a:solidFill>
                  <a:srgbClr val="222222"/>
                </a:solidFill>
                <a:latin typeface="Arial"/>
                <a:ea typeface="Arial"/>
                <a:cs typeface="Arial"/>
                <a:sym typeface="Arial"/>
              </a:rPr>
              <a:t>When the packet arrives on the receiving host, the packet travels through the TCP/IP protocol stack in the reverse order from which it was sent. </a:t>
            </a:r>
            <a:r>
              <a:rPr lang="en-US" sz="900" u="sng">
                <a:solidFill>
                  <a:srgbClr val="666666"/>
                </a:solidFill>
                <a:latin typeface="Arial"/>
                <a:ea typeface="Arial"/>
                <a:cs typeface="Arial"/>
                <a:sym typeface="Arial"/>
                <a:hlinkClick r:id="rId3"/>
              </a:rPr>
              <a:t>Figure 1–1</a:t>
            </a:r>
            <a:r>
              <a:rPr lang="en-US" sz="900">
                <a:solidFill>
                  <a:srgbClr val="222222"/>
                </a:solidFill>
                <a:latin typeface="Arial"/>
                <a:ea typeface="Arial"/>
                <a:cs typeface="Arial"/>
                <a:sym typeface="Arial"/>
              </a:rPr>
              <a:t> illustrates this path. Moreover, each protocol on the receiving host strips off header information that is attached to the packet by its peer on the sending host. The following process occurs:</a:t>
            </a:r>
            <a:endParaRPr sz="900">
              <a:solidFill>
                <a:srgbClr val="222222"/>
              </a:solidFill>
              <a:latin typeface="Arial"/>
              <a:ea typeface="Arial"/>
              <a:cs typeface="Arial"/>
              <a:sym typeface="Arial"/>
            </a:endParaRPr>
          </a:p>
          <a:p>
            <a:pPr marL="711200" lvl="0" indent="-285750" algn="l" rtl="0">
              <a:lnSpc>
                <a:spcPct val="115000"/>
              </a:lnSpc>
              <a:spcBef>
                <a:spcPts val="900"/>
              </a:spcBef>
              <a:spcAft>
                <a:spcPts val="0"/>
              </a:spcAft>
              <a:buClr>
                <a:srgbClr val="222222"/>
              </a:buClr>
              <a:buSzPts val="900"/>
              <a:buAutoNum type="arabicPeriod"/>
            </a:pPr>
            <a:r>
              <a:rPr lang="en-US" sz="900">
                <a:solidFill>
                  <a:srgbClr val="222222"/>
                </a:solidFill>
                <a:latin typeface="Arial"/>
                <a:ea typeface="Arial"/>
                <a:cs typeface="Arial"/>
                <a:sym typeface="Arial"/>
              </a:rPr>
              <a:t>The physical network layer receives the packet in its frame form. The physical network layer computes the CRC of the packet, then sends the frame to the data link layer.</a:t>
            </a:r>
            <a:endParaRPr sz="900">
              <a:solidFill>
                <a:srgbClr val="222222"/>
              </a:solidFill>
              <a:latin typeface="Arial"/>
              <a:ea typeface="Arial"/>
              <a:cs typeface="Arial"/>
              <a:sym typeface="Arial"/>
            </a:endParaRPr>
          </a:p>
          <a:p>
            <a:pPr marL="711200" lvl="0" indent="-285750" algn="l" rtl="0">
              <a:lnSpc>
                <a:spcPct val="115000"/>
              </a:lnSpc>
              <a:spcBef>
                <a:spcPts val="0"/>
              </a:spcBef>
              <a:spcAft>
                <a:spcPts val="0"/>
              </a:spcAft>
              <a:buClr>
                <a:srgbClr val="222222"/>
              </a:buClr>
              <a:buSzPts val="900"/>
              <a:buAutoNum type="arabicPeriod"/>
            </a:pPr>
            <a:r>
              <a:rPr lang="en-US" sz="900">
                <a:solidFill>
                  <a:srgbClr val="222222"/>
                </a:solidFill>
                <a:latin typeface="Arial"/>
                <a:ea typeface="Arial"/>
                <a:cs typeface="Arial"/>
                <a:sym typeface="Arial"/>
              </a:rPr>
              <a:t>The data-link layer verifies that the CRC for the frame is correct and strips off the frame header and the CRC. Finally, the data-link protocol sends the frame to the Internet layer.</a:t>
            </a:r>
            <a:endParaRPr sz="900">
              <a:solidFill>
                <a:srgbClr val="222222"/>
              </a:solidFill>
              <a:latin typeface="Arial"/>
              <a:ea typeface="Arial"/>
              <a:cs typeface="Arial"/>
              <a:sym typeface="Arial"/>
            </a:endParaRPr>
          </a:p>
          <a:p>
            <a:pPr marL="711200" lvl="0" indent="-285750" algn="l" rtl="0">
              <a:lnSpc>
                <a:spcPct val="115000"/>
              </a:lnSpc>
              <a:spcBef>
                <a:spcPts val="0"/>
              </a:spcBef>
              <a:spcAft>
                <a:spcPts val="0"/>
              </a:spcAft>
              <a:buClr>
                <a:srgbClr val="222222"/>
              </a:buClr>
              <a:buSzPts val="900"/>
              <a:buAutoNum type="arabicPeriod"/>
            </a:pPr>
            <a:r>
              <a:rPr lang="en-US" sz="900">
                <a:solidFill>
                  <a:srgbClr val="222222"/>
                </a:solidFill>
                <a:latin typeface="Arial"/>
                <a:ea typeface="Arial"/>
                <a:cs typeface="Arial"/>
                <a:sym typeface="Arial"/>
              </a:rPr>
              <a:t>The Internet layer reads information in the header to identify the transmission. Then, the Internet layer determines if the packet is a fragment. If the transmission is fragmented, IP reassembles the fragments into the original datagram. IP then strips off the IP header and passes the datagram on to transport layer protocols.</a:t>
            </a:r>
            <a:endParaRPr sz="900">
              <a:solidFill>
                <a:srgbClr val="222222"/>
              </a:solidFill>
              <a:latin typeface="Arial"/>
              <a:ea typeface="Arial"/>
              <a:cs typeface="Arial"/>
              <a:sym typeface="Arial"/>
            </a:endParaRPr>
          </a:p>
          <a:p>
            <a:pPr marL="711200" lvl="0" indent="-285750" algn="l" rtl="0">
              <a:lnSpc>
                <a:spcPct val="115000"/>
              </a:lnSpc>
              <a:spcBef>
                <a:spcPts val="0"/>
              </a:spcBef>
              <a:spcAft>
                <a:spcPts val="0"/>
              </a:spcAft>
              <a:buClr>
                <a:srgbClr val="222222"/>
              </a:buClr>
              <a:buSzPts val="900"/>
              <a:buAutoNum type="arabicPeriod"/>
            </a:pPr>
            <a:r>
              <a:rPr lang="en-US" sz="900">
                <a:solidFill>
                  <a:srgbClr val="222222"/>
                </a:solidFill>
                <a:latin typeface="Arial"/>
                <a:ea typeface="Arial"/>
                <a:cs typeface="Arial"/>
                <a:sym typeface="Arial"/>
              </a:rPr>
              <a:t>The transport layer (TCP, SCTP, and UDP) reads the header to determine which application layer protocol must receive the data. Then, TCP, SCTP, or UDP strips off its related header. TCP, SCTP, or UDP sends the message or stream to the receiving application.</a:t>
            </a:r>
            <a:endParaRPr sz="900">
              <a:solidFill>
                <a:srgbClr val="222222"/>
              </a:solidFill>
              <a:latin typeface="Arial"/>
              <a:ea typeface="Arial"/>
              <a:cs typeface="Arial"/>
              <a:sym typeface="Arial"/>
            </a:endParaRPr>
          </a:p>
          <a:p>
            <a:pPr marL="711200" lvl="0" indent="-285750" algn="l" rtl="0">
              <a:lnSpc>
                <a:spcPct val="115000"/>
              </a:lnSpc>
              <a:spcBef>
                <a:spcPts val="0"/>
              </a:spcBef>
              <a:spcAft>
                <a:spcPts val="0"/>
              </a:spcAft>
              <a:buClr>
                <a:srgbClr val="222222"/>
              </a:buClr>
              <a:buSzPts val="900"/>
              <a:buAutoNum type="arabicPeriod"/>
            </a:pPr>
            <a:r>
              <a:rPr lang="en-US" sz="900">
                <a:solidFill>
                  <a:srgbClr val="222222"/>
                </a:solidFill>
                <a:latin typeface="Arial"/>
                <a:ea typeface="Arial"/>
                <a:cs typeface="Arial"/>
                <a:sym typeface="Arial"/>
              </a:rPr>
              <a:t>The application layer receives the message. The application layer then performs the operation that the sending host requested.</a:t>
            </a:r>
            <a:endParaRPr sz="900">
              <a:solidFill>
                <a:srgbClr val="222222"/>
              </a:solidFill>
              <a:latin typeface="Arial"/>
              <a:ea typeface="Arial"/>
              <a:cs typeface="Arial"/>
              <a:sym typeface="Arial"/>
            </a:endParaRPr>
          </a:p>
          <a:p>
            <a:pPr marL="0" lvl="0" indent="0" algn="l" rtl="0">
              <a:spcBef>
                <a:spcPts val="900"/>
              </a:spcBef>
              <a:spcAft>
                <a:spcPts val="0"/>
              </a:spcAft>
              <a:buNone/>
            </a:pPr>
            <a:endParaRPr/>
          </a:p>
        </p:txBody>
      </p:sp>
      <p:sp>
        <p:nvSpPr>
          <p:cNvPr id="543" name="Google Shape;543;g5c503f76d4_1_1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2" name="Google Shape;552;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1" name="Google Shape;561;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62" name="Google Shape;562;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0" name="Google Shape;57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c503f76d4_5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c503f76d4_5_1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9" name="Google Shape;579;g5c503f76d4_5_1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5" name="Google Shape;2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6" name="Google Shape;2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c503f76d4_1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c503f76d4_1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g5c503f76d4_1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00"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700"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0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400" cy="641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000" cy="13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500" cy="274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00" cy="36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13" y="4181413"/>
            <a:ext cx="3657600" cy="384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250" y="303150"/>
            <a:ext cx="4873500"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50" y="2362189"/>
            <a:ext cx="5851500"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4" name="Google Shape;144;p14"/>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14"/>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6" name="Google Shape;146;p14"/>
          <p:cNvSpPr/>
          <p:nvPr/>
        </p:nvSpPr>
        <p:spPr>
          <a:xfrm>
            <a:off x="5638800" y="6426200"/>
            <a:ext cx="1880700" cy="26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Cengage Learning  2016</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
        <p:cNvGrpSpPr/>
        <p:nvPr/>
      </p:nvGrpSpPr>
      <p:grpSpPr>
        <a:xfrm>
          <a:off x="0" y="0"/>
          <a:ext cx="0" cy="0"/>
          <a:chOff x="0" y="0"/>
          <a:chExt cx="0" cy="0"/>
        </a:xfrm>
      </p:grpSpPr>
      <p:sp>
        <p:nvSpPr>
          <p:cNvPr id="148" name="Google Shape;148;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9" name="Google Shape;149;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520"/>
              </a:spcBef>
              <a:spcAft>
                <a:spcPts val="0"/>
              </a:spcAft>
              <a:buClr>
                <a:schemeClr val="dk1"/>
              </a:buClr>
              <a:buSzPts val="2600"/>
              <a:buFont typeface="Arial"/>
              <a:buNone/>
              <a:defRPr/>
            </a:lvl1pPr>
            <a:lvl2pPr lvl="1" algn="ctr" rtl="0">
              <a:spcBef>
                <a:spcPts val="480"/>
              </a:spcBef>
              <a:spcAft>
                <a:spcPts val="0"/>
              </a:spcAft>
              <a:buClr>
                <a:schemeClr val="dk1"/>
              </a:buClr>
              <a:buSzPts val="2400"/>
              <a:buFont typeface="Arial"/>
              <a:buNone/>
              <a:defRPr/>
            </a:lvl2pPr>
            <a:lvl3pPr lvl="2" algn="ctr" rtl="0">
              <a:spcBef>
                <a:spcPts val="440"/>
              </a:spcBef>
              <a:spcAft>
                <a:spcPts val="0"/>
              </a:spcAft>
              <a:buClr>
                <a:schemeClr val="dk1"/>
              </a:buClr>
              <a:buSzPts val="22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50" name="Google Shape;150;p15"/>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4" name="Google Shape;154;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155" name="Google Shape;155;p16"/>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1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160" name="Google Shape;160;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161" name="Google Shape;161;p17"/>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1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166" name="Google Shape;166;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167" name="Google Shape;167;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168" name="Google Shape;168;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169" name="Google Shape;169;p18"/>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0" name="Google Shape;170;p1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19"/>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1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
        <p:nvSpPr>
          <p:cNvPr id="176" name="Google Shape;176;p20"/>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0" name="Google Shape;180;p21"/>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181" name="Google Shape;181;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182" name="Google Shape;182;p21"/>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3" name="Google Shape;183;p2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3"/>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87" name="Google Shape;187;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188" name="Google Shape;188;p22"/>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9" name="Google Shape;189;p2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2" name="Google Shape;192;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3" name="Google Shape;193;p23"/>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4" name="Google Shape;194;p2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7" name="Google Shape;197;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8" name="Google Shape;198;p24"/>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9" name="Google Shape;199;p2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a:solidFill>
                  <a:schemeClr val="dk1"/>
                </a:solidFill>
                <a:latin typeface="Arial"/>
                <a:ea typeface="Arial"/>
                <a:cs typeface="Arial"/>
                <a:sym typeface="Arial"/>
              </a:defRPr>
            </a:lvl1pPr>
            <a:lvl2pPr marL="0" lvl="1" indent="0" algn="r" rtl="0">
              <a:spcBef>
                <a:spcPts val="0"/>
              </a:spcBef>
              <a:spcAft>
                <a:spcPts val="0"/>
              </a:spcAft>
              <a:buNone/>
              <a:defRPr sz="1400">
                <a:solidFill>
                  <a:schemeClr val="dk1"/>
                </a:solidFill>
                <a:latin typeface="Arial"/>
                <a:ea typeface="Arial"/>
                <a:cs typeface="Arial"/>
                <a:sym typeface="Arial"/>
              </a:defRPr>
            </a:lvl2pPr>
            <a:lvl3pPr marL="0" lvl="2" indent="0" algn="r" rtl="0">
              <a:spcBef>
                <a:spcPts val="0"/>
              </a:spcBef>
              <a:spcAft>
                <a:spcPts val="0"/>
              </a:spcAft>
              <a:buNone/>
              <a:defRPr sz="1400">
                <a:solidFill>
                  <a:schemeClr val="dk1"/>
                </a:solidFill>
                <a:latin typeface="Arial"/>
                <a:ea typeface="Arial"/>
                <a:cs typeface="Arial"/>
                <a:sym typeface="Arial"/>
              </a:defRPr>
            </a:lvl3pPr>
            <a:lvl4pPr marL="0" lvl="3" indent="0" algn="r" rtl="0">
              <a:spcBef>
                <a:spcPts val="0"/>
              </a:spcBef>
              <a:spcAft>
                <a:spcPts val="0"/>
              </a:spcAft>
              <a:buNone/>
              <a:defRPr sz="1400">
                <a:solidFill>
                  <a:schemeClr val="dk1"/>
                </a:solidFill>
                <a:latin typeface="Arial"/>
                <a:ea typeface="Arial"/>
                <a:cs typeface="Arial"/>
                <a:sym typeface="Arial"/>
              </a:defRPr>
            </a:lvl4pPr>
            <a:lvl5pPr marL="0" lvl="4" indent="0" algn="r" rtl="0">
              <a:spcBef>
                <a:spcPts val="0"/>
              </a:spcBef>
              <a:spcAft>
                <a:spcPts val="0"/>
              </a:spcAft>
              <a:buNone/>
              <a:defRPr sz="1400">
                <a:solidFill>
                  <a:schemeClr val="dk1"/>
                </a:solidFill>
                <a:latin typeface="Arial"/>
                <a:ea typeface="Arial"/>
                <a:cs typeface="Arial"/>
                <a:sym typeface="Arial"/>
              </a:defRPr>
            </a:lvl5pPr>
            <a:lvl6pPr marL="0" lvl="5" indent="0" algn="r" rtl="0">
              <a:spcBef>
                <a:spcPts val="0"/>
              </a:spcBef>
              <a:spcAft>
                <a:spcPts val="0"/>
              </a:spcAft>
              <a:buNone/>
              <a:defRPr sz="1400">
                <a:solidFill>
                  <a:schemeClr val="dk1"/>
                </a:solidFill>
                <a:latin typeface="Arial"/>
                <a:ea typeface="Arial"/>
                <a:cs typeface="Arial"/>
                <a:sym typeface="Arial"/>
              </a:defRPr>
            </a:lvl6pPr>
            <a:lvl7pPr marL="0" lvl="6" indent="0" algn="r" rtl="0">
              <a:spcBef>
                <a:spcPts val="0"/>
              </a:spcBef>
              <a:spcAft>
                <a:spcPts val="0"/>
              </a:spcAft>
              <a:buNone/>
              <a:defRPr sz="1400">
                <a:solidFill>
                  <a:schemeClr val="dk1"/>
                </a:solidFill>
                <a:latin typeface="Arial"/>
                <a:ea typeface="Arial"/>
                <a:cs typeface="Arial"/>
                <a:sym typeface="Arial"/>
              </a:defRPr>
            </a:lvl7pPr>
            <a:lvl8pPr marL="0" lvl="7" indent="0" algn="r" rtl="0">
              <a:spcBef>
                <a:spcPts val="0"/>
              </a:spcBef>
              <a:spcAft>
                <a:spcPts val="0"/>
              </a:spcAft>
              <a:buNone/>
              <a:defRPr sz="1400">
                <a:solidFill>
                  <a:schemeClr val="dk1"/>
                </a:solidFill>
                <a:latin typeface="Arial"/>
                <a:ea typeface="Arial"/>
                <a:cs typeface="Arial"/>
                <a:sym typeface="Arial"/>
              </a:defRPr>
            </a:lvl8pPr>
            <a:lvl9pPr marL="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00"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700"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0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00" cy="641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000" cy="13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500" cy="274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00" cy="36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13" y="4178238"/>
            <a:ext cx="3657600" cy="384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5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5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300" cy="54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80" y="3200370"/>
            <a:ext cx="63093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00" cy="49836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9"/>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300" cy="54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63" y="3200370"/>
            <a:ext cx="63093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00"/>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10"/>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500"/>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8913" y="1081888"/>
            <a:ext cx="2011500" cy="3843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300" cy="54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8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chemeClr val="dk2"/>
                </a:solidFill>
                <a:latin typeface="Arial"/>
                <a:ea typeface="Arial"/>
                <a:cs typeface="Arial"/>
                <a:sym typeface="Arial"/>
              </a:defRPr>
            </a:lvl9pPr>
          </a:lstStyle>
          <a:p>
            <a:endParaRPr/>
          </a:p>
        </p:txBody>
      </p:sp>
      <p:sp>
        <p:nvSpPr>
          <p:cNvPr id="138" name="Google Shape;138;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chemeClr val="dk1"/>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9" name="Google Shape;139;p13"/>
          <p:cNvSpPr txBox="1">
            <a:spLocks noGrp="1"/>
          </p:cNvSpPr>
          <p:nvPr>
            <p:ph type="ftr" idx="11"/>
          </p:nvPr>
        </p:nvSpPr>
        <p:spPr>
          <a:xfrm>
            <a:off x="457200" y="6245225"/>
            <a:ext cx="5562600" cy="476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0" name="Google Shape;140;p1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pQZVYPuDGU"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microchipdeveloper.com/tcpip:tcp-ip-transport-layer-layer-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uwoD5YsGAC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en.wikipedia.org/wiki/List_of_TCP_and_UDP_port_number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ort_(computer_network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TKrTnPz7gv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Handshak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en.wikipedia.org/wiki/SYN-ACK" TargetMode="External"/><Relationship Id="rId5" Type="http://schemas.openxmlformats.org/officeDocument/2006/relationships/hyperlink" Target="https://en.wikipedia.org/wiki/Transmission_Control_Protocol#Connection_establishment" TargetMode="External"/><Relationship Id="rId4" Type="http://schemas.openxmlformats.org/officeDocument/2006/relationships/image" Target="../media/image19.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icrochipdeveloper.com/tcpip:tcp-ip-network-layer-layer-3"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microchipdeveloper.com/tcpip:tcp-ip-network-layer-layer-3" TargetMode="External"/><Relationship Id="rId7"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s://microchipdeveloper.com/tcpip:tcp-ip-data-link-layer-layer-2" TargetMode="External"/><Relationship Id="rId4" Type="http://schemas.openxmlformats.org/officeDocument/2006/relationships/hyperlink" Target="https://microchipdeveloper.com/tcpip:tcp-ip-physical-layer-layer-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microchipdeveloper.com/tcpip:tcp-ip-data-link-layer-layer-2"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hyperlink" Target="https://docs.oracle.com/cd/E19120-01/open.solaris/819-3000/ipov-32/index.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lynda.com/Windows-tutorials/Windows-10-Networking/777400-2.html?org=sp.edu.s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hyperlink" Target="http://www.youtube.com/watch?v=xlRq6pwcIN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icrochipdeveloper.com/tcpip:tcp-ip-application-layer-layer-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TOPIC 05</a:t>
            </a:r>
            <a:br>
              <a:rPr lang="en-US" b="1"/>
            </a:br>
            <a:r>
              <a:rPr lang="en-US" b="1"/>
              <a:t>TCP/IP </a:t>
            </a:r>
            <a:endParaRPr/>
          </a:p>
        </p:txBody>
      </p:sp>
      <p:pic>
        <p:nvPicPr>
          <p:cNvPr id="206" name="Google Shape;206;p25" descr="C:\Users\Julie\Documents\DropBox\InstructorResources\cengage-logo.jpg"/>
          <p:cNvPicPr preferRelativeResize="0"/>
          <p:nvPr/>
        </p:nvPicPr>
        <p:blipFill rotWithShape="1">
          <a:blip r:embed="rId3">
            <a:alphaModFix/>
          </a:blip>
          <a:srcRect/>
          <a:stretch/>
        </p:blipFill>
        <p:spPr>
          <a:xfrm>
            <a:off x="-1" y="1"/>
            <a:ext cx="2286001" cy="7045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Remote Desktop Protocol</a:t>
            </a:r>
            <a:endParaRPr/>
          </a:p>
        </p:txBody>
      </p:sp>
      <p:sp>
        <p:nvSpPr>
          <p:cNvPr id="289" name="Google Shape;289;p34"/>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t>Remote Desktop Protocol (RDP) is used to access a Windows computer remotely by using the Windows GUI</a:t>
            </a:r>
            <a:endParaRPr dirty="0"/>
          </a:p>
          <a:p>
            <a:pPr marL="457200" lvl="1" indent="0" algn="l" rtl="0">
              <a:spcBef>
                <a:spcPts val="480"/>
              </a:spcBef>
              <a:spcAft>
                <a:spcPts val="0"/>
              </a:spcAft>
              <a:buClr>
                <a:schemeClr val="dk1"/>
              </a:buClr>
              <a:buSzPts val="2400"/>
              <a:buNone/>
            </a:pPr>
            <a:r>
              <a:rPr lang="en-US" dirty="0"/>
              <a:t>Used to run Windows applications remotely and network administrators use it to manage Windows workstations and servers remotely</a:t>
            </a:r>
            <a:endParaRPr dirty="0"/>
          </a:p>
          <a:p>
            <a:pPr marL="342900" lvl="0" indent="-177800" algn="l" rtl="0">
              <a:spcBef>
                <a:spcPts val="520"/>
              </a:spcBef>
              <a:spcAft>
                <a:spcPts val="0"/>
              </a:spcAft>
              <a:buClr>
                <a:schemeClr val="dk1"/>
              </a:buClr>
              <a:buSzPts val="2600"/>
              <a:buFont typeface="Arial"/>
              <a:buNone/>
            </a:pPr>
            <a:endParaRPr dirty="0"/>
          </a:p>
        </p:txBody>
      </p:sp>
      <p:sp>
        <p:nvSpPr>
          <p:cNvPr id="290" name="Google Shape;290;p34"/>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91" name="Google Shape;291;p34"/>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sz="1600" b="1">
                <a:latin typeface="Century Schoolbook"/>
                <a:ea typeface="Century Schoolbook"/>
                <a:cs typeface="Century Schoolbook"/>
                <a:sym typeface="Century Schoolbook"/>
              </a:rPr>
              <a:t>10</a:t>
            </a:fld>
            <a:endParaRPr sz="1600" b="1">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98" name="Google Shape;298;p35"/>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99" name="Google Shape;299;p35"/>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600" b="1">
                <a:latin typeface="Century Schoolbook"/>
                <a:ea typeface="Century Schoolbook"/>
                <a:cs typeface="Century Schoolbook"/>
                <a:sym typeface="Century Schoolbook"/>
              </a:rPr>
              <a:t>11</a:t>
            </a:fld>
            <a:endParaRPr sz="1600" b="1">
              <a:latin typeface="Century Schoolbook"/>
              <a:ea typeface="Century Schoolbook"/>
              <a:cs typeface="Century Schoolbook"/>
              <a:sym typeface="Century Schoolbook"/>
            </a:endParaRPr>
          </a:p>
        </p:txBody>
      </p:sp>
      <p:pic>
        <p:nvPicPr>
          <p:cNvPr id="300" name="Google Shape;300;p35"/>
          <p:cNvPicPr preferRelativeResize="0"/>
          <p:nvPr/>
        </p:nvPicPr>
        <p:blipFill>
          <a:blip r:embed="rId3">
            <a:alphaModFix/>
          </a:blip>
          <a:stretch>
            <a:fillRect/>
          </a:stretch>
        </p:blipFill>
        <p:spPr>
          <a:xfrm>
            <a:off x="457200" y="735149"/>
            <a:ext cx="8229601" cy="538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Telnet and SSH</a:t>
            </a:r>
            <a:endParaRPr/>
          </a:p>
        </p:txBody>
      </p:sp>
      <p:sp>
        <p:nvSpPr>
          <p:cNvPr id="307" name="Google Shape;307;p36"/>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t>Telnet and Secure Shell (SSH)</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t>Used to connect to a device across a network via a command-line interface</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t>Example: use to connect to a managed switch or router </a:t>
            </a:r>
            <a:endParaRPr dirty="0"/>
          </a:p>
          <a:p>
            <a:pPr marL="0" lvl="0" indent="0" algn="l" rtl="0">
              <a:spcBef>
                <a:spcPts val="520"/>
              </a:spcBef>
              <a:spcAft>
                <a:spcPts val="0"/>
              </a:spcAft>
              <a:buClr>
                <a:schemeClr val="dk1"/>
              </a:buClr>
              <a:buSzPts val="2600"/>
              <a:buNone/>
            </a:pPr>
            <a:r>
              <a:rPr lang="en-US" dirty="0"/>
              <a:t>Telnet uses TCP port 23</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t>Is </a:t>
            </a:r>
            <a:r>
              <a:rPr lang="en-US" dirty="0">
                <a:highlight>
                  <a:srgbClr val="FFFF00"/>
                </a:highlight>
              </a:rPr>
              <a:t>not a secure protocol</a:t>
            </a:r>
            <a:endParaRPr dirty="0">
              <a:highlight>
                <a:srgbClr val="FFFF00"/>
              </a:highlight>
            </a:endParaRPr>
          </a:p>
          <a:p>
            <a:pPr marL="0" lvl="0" indent="0" algn="l" rtl="0">
              <a:spcBef>
                <a:spcPts val="520"/>
              </a:spcBef>
              <a:spcAft>
                <a:spcPts val="0"/>
              </a:spcAft>
              <a:buClr>
                <a:schemeClr val="dk1"/>
              </a:buClr>
              <a:buSzPts val="2600"/>
              <a:buNone/>
            </a:pPr>
            <a:r>
              <a:rPr lang="en-US" dirty="0"/>
              <a:t>SSH uses TCP port 22</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t>Provides an encrypted channel between the client and server</a:t>
            </a:r>
            <a:endParaRPr dirty="0"/>
          </a:p>
        </p:txBody>
      </p:sp>
      <p:sp>
        <p:nvSpPr>
          <p:cNvPr id="308" name="Google Shape;308;p36"/>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09" name="Google Shape;309;p36"/>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sz="1600" b="1">
                <a:latin typeface="Century Schoolbook"/>
                <a:ea typeface="Century Schoolbook"/>
                <a:cs typeface="Century Schoolbook"/>
                <a:sym typeface="Century Schoolbook"/>
              </a:rPr>
              <a:t>12</a:t>
            </a:fld>
            <a:endParaRPr sz="1600" b="1">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457200" y="6996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Domain Name System</a:t>
            </a:r>
            <a:endParaRPr/>
          </a:p>
        </p:txBody>
      </p:sp>
      <p:sp>
        <p:nvSpPr>
          <p:cNvPr id="316" name="Google Shape;316;p37"/>
          <p:cNvSpPr txBox="1">
            <a:spLocks noGrp="1"/>
          </p:cNvSpPr>
          <p:nvPr>
            <p:ph type="body" idx="1"/>
          </p:nvPr>
        </p:nvSpPr>
        <p:spPr>
          <a:xfrm>
            <a:off x="21771" y="990600"/>
            <a:ext cx="8229600" cy="4724400"/>
          </a:xfrm>
          <a:prstGeom prst="rect">
            <a:avLst/>
          </a:prstGeom>
          <a:noFill/>
          <a:ln>
            <a:noFill/>
          </a:ln>
        </p:spPr>
        <p:txBody>
          <a:bodyPr spcFirstLastPara="1" wrap="square" lIns="91425" tIns="45700" rIns="91425" bIns="45700" anchor="t" anchorCtr="0">
            <a:noAutofit/>
          </a:bodyPr>
          <a:lstStyle/>
          <a:p>
            <a:pPr marL="340614" lvl="0" indent="-340614" algn="l" rtl="0">
              <a:spcBef>
                <a:spcPts val="0"/>
              </a:spcBef>
              <a:spcAft>
                <a:spcPts val="0"/>
              </a:spcAft>
              <a:buClr>
                <a:schemeClr val="dk1"/>
              </a:buClr>
              <a:buSzPts val="2400"/>
              <a:buFont typeface="Arial"/>
              <a:buChar char="•"/>
            </a:pPr>
            <a:r>
              <a:rPr lang="en-US" sz="2400" dirty="0"/>
              <a:t>DNS is a name-to-address resolution protocol that keeps a list of computer names and their IP addresses</a:t>
            </a:r>
            <a:endParaRPr dirty="0"/>
          </a:p>
          <a:p>
            <a:pPr marL="340614" lvl="0" indent="-340614" algn="l" rtl="0">
              <a:spcBef>
                <a:spcPts val="480"/>
              </a:spcBef>
              <a:spcAft>
                <a:spcPts val="0"/>
              </a:spcAft>
              <a:buClr>
                <a:schemeClr val="dk1"/>
              </a:buClr>
              <a:buSzPts val="2400"/>
              <a:buFont typeface="Arial"/>
              <a:buChar char="•"/>
            </a:pPr>
            <a:r>
              <a:rPr lang="en-US" sz="2400" dirty="0"/>
              <a:t>Using DNS a user can use a computer’s name instead of using it’s IP address</a:t>
            </a:r>
            <a:endParaRPr dirty="0"/>
          </a:p>
          <a:p>
            <a:pPr marL="340614" lvl="0" indent="-340614" algn="l" rtl="0">
              <a:spcBef>
                <a:spcPts val="480"/>
              </a:spcBef>
              <a:spcAft>
                <a:spcPts val="0"/>
              </a:spcAft>
              <a:buClr>
                <a:schemeClr val="dk1"/>
              </a:buClr>
              <a:buSzPts val="2400"/>
              <a:buFont typeface="Arial"/>
              <a:buChar char="•"/>
            </a:pPr>
            <a:r>
              <a:rPr lang="en-US" sz="2400" dirty="0"/>
              <a:t>Example:</a:t>
            </a:r>
            <a:endParaRPr dirty="0"/>
          </a:p>
          <a:p>
            <a:pPr marL="740664" lvl="1" indent="-285750" algn="l" rtl="0">
              <a:spcBef>
                <a:spcPts val="360"/>
              </a:spcBef>
              <a:spcAft>
                <a:spcPts val="0"/>
              </a:spcAft>
              <a:buClr>
                <a:schemeClr val="dk1"/>
              </a:buClr>
              <a:buSzPts val="1800"/>
              <a:buFont typeface="Arial"/>
              <a:buChar char="–"/>
            </a:pPr>
            <a:r>
              <a:rPr lang="en-US" sz="1800" dirty="0"/>
              <a:t>When you enter www.cengage.com in your Web browser, the DNS Client service contacts the DNS server specified in your OS’s IP configuration and requests that the name be resolved to an IP address</a:t>
            </a:r>
            <a:endParaRPr dirty="0"/>
          </a:p>
          <a:p>
            <a:pPr marL="740664" lvl="1" indent="-285750" algn="l" rtl="0">
              <a:spcBef>
                <a:spcPts val="360"/>
              </a:spcBef>
              <a:spcAft>
                <a:spcPts val="0"/>
              </a:spcAft>
              <a:buClr>
                <a:schemeClr val="dk1"/>
              </a:buClr>
              <a:buSzPts val="1800"/>
              <a:buFont typeface="Arial"/>
              <a:buChar char="–"/>
            </a:pPr>
            <a:r>
              <a:rPr lang="en-US" sz="1800" dirty="0"/>
              <a:t>Once the IP address for the website is returned, your computer can contact Web server to request a Web page</a:t>
            </a:r>
            <a:endParaRPr dirty="0"/>
          </a:p>
          <a:p>
            <a:pPr marL="340614" lvl="0" indent="-340614" algn="l" rtl="0">
              <a:spcBef>
                <a:spcPts val="480"/>
              </a:spcBef>
              <a:spcAft>
                <a:spcPts val="0"/>
              </a:spcAft>
              <a:buClr>
                <a:schemeClr val="dk1"/>
              </a:buClr>
              <a:buSzPts val="2400"/>
              <a:buFont typeface="Arial"/>
              <a:buChar char="•"/>
            </a:pPr>
            <a:r>
              <a:rPr lang="en-US" sz="2400" dirty="0"/>
              <a:t>DNS uses </a:t>
            </a:r>
            <a:r>
              <a:rPr lang="en-US" sz="2400" dirty="0">
                <a:highlight>
                  <a:srgbClr val="FFFF00"/>
                </a:highlight>
              </a:rPr>
              <a:t>UDP</a:t>
            </a:r>
            <a:r>
              <a:rPr lang="en-US" dirty="0"/>
              <a:t> </a:t>
            </a:r>
            <a:r>
              <a:rPr lang="en-US" sz="2400" dirty="0"/>
              <a:t>because DNS messages usually consist of a single packet of data</a:t>
            </a:r>
            <a:endParaRPr dirty="0"/>
          </a:p>
          <a:p>
            <a:pPr marL="400050" lvl="1" indent="0" algn="l" rtl="0">
              <a:spcBef>
                <a:spcPts val="440"/>
              </a:spcBef>
              <a:spcAft>
                <a:spcPts val="0"/>
              </a:spcAft>
              <a:buClr>
                <a:schemeClr val="dk1"/>
              </a:buClr>
              <a:buSzPts val="2200"/>
              <a:buFont typeface="Arial"/>
              <a:buNone/>
            </a:pPr>
            <a:r>
              <a:rPr lang="en-US" sz="2200" u="sng" dirty="0">
                <a:solidFill>
                  <a:schemeClr val="hlink"/>
                </a:solidFill>
                <a:hlinkClick r:id="rId3"/>
              </a:rPr>
              <a:t>DNS Explained</a:t>
            </a:r>
            <a:endParaRPr sz="2200" dirty="0"/>
          </a:p>
          <a:p>
            <a:pPr marL="340614" lvl="0" indent="-188214" algn="l" rtl="0">
              <a:spcBef>
                <a:spcPts val="480"/>
              </a:spcBef>
              <a:spcAft>
                <a:spcPts val="0"/>
              </a:spcAft>
              <a:buClr>
                <a:schemeClr val="dk1"/>
              </a:buClr>
              <a:buSzPts val="2400"/>
              <a:buFont typeface="Arial"/>
              <a:buNone/>
            </a:pPr>
            <a:endParaRPr sz="2400" dirty="0"/>
          </a:p>
          <a:p>
            <a:pPr marL="342900" lvl="0" indent="-177800" algn="l" rtl="0">
              <a:spcBef>
                <a:spcPts val="520"/>
              </a:spcBef>
              <a:spcAft>
                <a:spcPts val="0"/>
              </a:spcAft>
              <a:buClr>
                <a:schemeClr val="dk1"/>
              </a:buClr>
              <a:buSzPts val="2600"/>
              <a:buFont typeface="Arial"/>
              <a:buNone/>
            </a:pPr>
            <a:endParaRPr dirty="0"/>
          </a:p>
        </p:txBody>
      </p:sp>
      <p:sp>
        <p:nvSpPr>
          <p:cNvPr id="317" name="Google Shape;317;p37"/>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18" name="Google Shape;318;p37"/>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E-Learning</a:t>
            </a:r>
            <a:endParaRPr/>
          </a:p>
        </p:txBody>
      </p:sp>
      <p:pic>
        <p:nvPicPr>
          <p:cNvPr id="324" name="Google Shape;324;p38" title="How a DNS Server (Domain Name System) works."/>
          <p:cNvPicPr preferRelativeResize="0">
            <a:picLocks noGrp="1"/>
          </p:cNvPicPr>
          <p:nvPr>
            <p:ph type="body" idx="1"/>
          </p:nvPr>
        </p:nvPicPr>
        <p:blipFill rotWithShape="1">
          <a:blip r:embed="rId3">
            <a:alphaModFix/>
          </a:blip>
          <a:srcRect/>
          <a:stretch/>
        </p:blipFill>
        <p:spPr>
          <a:xfrm>
            <a:off x="1828800" y="2133600"/>
            <a:ext cx="5816700" cy="3271800"/>
          </a:xfrm>
          <a:prstGeom prst="rect">
            <a:avLst/>
          </a:prstGeom>
          <a:noFill/>
          <a:ln>
            <a:noFill/>
          </a:ln>
        </p:spPr>
      </p:pic>
      <p:sp>
        <p:nvSpPr>
          <p:cNvPr id="325" name="Google Shape;325;p38"/>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26" name="Google Shape;326;p38"/>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DNS Server</a:t>
            </a:r>
            <a:endParaRPr/>
          </a:p>
        </p:txBody>
      </p:sp>
      <p:pic>
        <p:nvPicPr>
          <p:cNvPr id="333" name="Google Shape;333;p39" descr="A DNS query making its way through the DNS hierarchy" title="Figure 5-14"/>
          <p:cNvPicPr preferRelativeResize="0">
            <a:picLocks noGrp="1"/>
          </p:cNvPicPr>
          <p:nvPr>
            <p:ph type="body" idx="1"/>
          </p:nvPr>
        </p:nvPicPr>
        <p:blipFill rotWithShape="1">
          <a:blip r:embed="rId3">
            <a:alphaModFix/>
          </a:blip>
          <a:srcRect/>
          <a:stretch/>
        </p:blipFill>
        <p:spPr>
          <a:xfrm>
            <a:off x="1295400" y="1219200"/>
            <a:ext cx="6553200" cy="4343400"/>
          </a:xfrm>
          <a:prstGeom prst="rect">
            <a:avLst/>
          </a:prstGeom>
          <a:noFill/>
          <a:ln>
            <a:noFill/>
          </a:ln>
        </p:spPr>
      </p:pic>
      <p:sp>
        <p:nvSpPr>
          <p:cNvPr id="334" name="Google Shape;334;p39"/>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35" name="Google Shape;335;p39"/>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a:t>
            </a:r>
            <a:br>
              <a:rPr lang="en-US"/>
            </a:br>
            <a:r>
              <a:rPr lang="en-US"/>
              <a:t>Transport-Layer Protocols</a:t>
            </a:r>
            <a:endParaRPr/>
          </a:p>
        </p:txBody>
      </p:sp>
      <p:sp>
        <p:nvSpPr>
          <p:cNvPr id="341" name="Google Shape;341;p40"/>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342900" lvl="0" indent="-177800" algn="l" rtl="0">
              <a:spcBef>
                <a:spcPts val="0"/>
              </a:spcBef>
              <a:spcAft>
                <a:spcPts val="0"/>
              </a:spcAft>
              <a:buClr>
                <a:schemeClr val="dk1"/>
              </a:buClr>
              <a:buSzPts val="2600"/>
              <a:buFont typeface="Arial"/>
              <a:buNone/>
            </a:pPr>
            <a:endParaRPr dirty="0"/>
          </a:p>
        </p:txBody>
      </p:sp>
      <p:sp>
        <p:nvSpPr>
          <p:cNvPr id="342" name="Google Shape;342;p40"/>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43" name="Google Shape;343;p40"/>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16</a:t>
            </a:fld>
            <a:endParaRPr sz="1600" b="1">
              <a:latin typeface="Century Schoolbook"/>
              <a:ea typeface="Century Schoolbook"/>
              <a:cs typeface="Century Schoolbook"/>
              <a:sym typeface="Century Schoolbook"/>
            </a:endParaRPr>
          </a:p>
        </p:txBody>
      </p:sp>
      <p:pic>
        <p:nvPicPr>
          <p:cNvPr id="344" name="Google Shape;344;p40">
            <a:hlinkClick r:id="rId3"/>
          </p:cNvPr>
          <p:cNvPicPr preferRelativeResize="0"/>
          <p:nvPr/>
        </p:nvPicPr>
        <p:blipFill>
          <a:blip r:embed="rId4">
            <a:alphaModFix/>
          </a:blip>
          <a:stretch>
            <a:fillRect/>
          </a:stretch>
        </p:blipFill>
        <p:spPr>
          <a:xfrm>
            <a:off x="5531456" y="4253740"/>
            <a:ext cx="2634657" cy="2518983"/>
          </a:xfrm>
          <a:prstGeom prst="rect">
            <a:avLst/>
          </a:prstGeom>
          <a:noFill/>
          <a:ln>
            <a:noFill/>
          </a:ln>
        </p:spPr>
      </p:pic>
      <p:pic>
        <p:nvPicPr>
          <p:cNvPr id="7" name="Google Shape;230;p28" descr="The TCP/IP layered architecture" title="Figure 5-1"/>
          <p:cNvPicPr preferRelativeResize="0">
            <a:picLocks/>
          </p:cNvPicPr>
          <p:nvPr/>
        </p:nvPicPr>
        <p:blipFill rotWithShape="1">
          <a:blip r:embed="rId5">
            <a:alphaModFix/>
          </a:blip>
          <a:srcRect/>
          <a:stretch/>
        </p:blipFill>
        <p:spPr>
          <a:xfrm>
            <a:off x="85726" y="1345332"/>
            <a:ext cx="8686800"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Transport-Layer Protocols</a:t>
            </a:r>
            <a:endParaRPr/>
          </a:p>
        </p:txBody>
      </p:sp>
      <p:sp>
        <p:nvSpPr>
          <p:cNvPr id="351" name="Google Shape;351;p41"/>
          <p:cNvSpPr txBox="1">
            <a:spLocks noGrp="1"/>
          </p:cNvSpPr>
          <p:nvPr>
            <p:ph type="body" idx="1"/>
          </p:nvPr>
        </p:nvSpPr>
        <p:spPr>
          <a:xfrm>
            <a:off x="457200" y="133270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dirty="0">
                <a:latin typeface="Arial"/>
                <a:ea typeface="Arial"/>
                <a:cs typeface="Arial"/>
                <a:sym typeface="Arial"/>
              </a:rPr>
              <a:t>Transport-layer protocols are used with most Application-layer protocols because they:</a:t>
            </a:r>
            <a:endParaRPr dirty="0"/>
          </a:p>
          <a:p>
            <a:pPr marL="800100" lvl="1" indent="-342900" algn="l" rtl="0">
              <a:spcBef>
                <a:spcPts val="480"/>
              </a:spcBef>
              <a:spcAft>
                <a:spcPts val="0"/>
              </a:spcAft>
              <a:buClr>
                <a:schemeClr val="dk1"/>
              </a:buClr>
              <a:buSzPts val="2000"/>
              <a:buFont typeface="Arial" panose="020B0604020202020204" pitchFamily="34" charset="0"/>
              <a:buChar char="•"/>
            </a:pPr>
            <a:r>
              <a:rPr lang="en-US" sz="2000" dirty="0"/>
              <a:t>Supply</a:t>
            </a:r>
            <a:r>
              <a:rPr lang="en-US" dirty="0"/>
              <a:t> a header field to </a:t>
            </a:r>
            <a:r>
              <a:rPr lang="en-US" dirty="0">
                <a:highlight>
                  <a:srgbClr val="FFFF00"/>
                </a:highlight>
              </a:rPr>
              <a:t>identify the Application layer</a:t>
            </a:r>
            <a:endParaRPr dirty="0">
              <a:highlight>
                <a:srgbClr val="FFFF00"/>
              </a:highlight>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t>Provide reliability and flow control for applications that typically transfer a large amount of data</a:t>
            </a:r>
            <a:endParaRPr dirty="0"/>
          </a:p>
        </p:txBody>
      </p:sp>
      <p:sp>
        <p:nvSpPr>
          <p:cNvPr id="352" name="Google Shape;352;p41"/>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53" name="Google Shape;353;p41"/>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17</a:t>
            </a:fld>
            <a:endParaRPr sz="1600" b="1">
              <a:latin typeface="Century Schoolbook"/>
              <a:ea typeface="Century Schoolbook"/>
              <a:cs typeface="Century Schoolbook"/>
              <a:sym typeface="Century Schoolbook"/>
            </a:endParaRPr>
          </a:p>
        </p:txBody>
      </p:sp>
      <p:pic>
        <p:nvPicPr>
          <p:cNvPr id="354" name="Google Shape;354;p41"/>
          <p:cNvPicPr preferRelativeResize="0"/>
          <p:nvPr/>
        </p:nvPicPr>
        <p:blipFill rotWithShape="1">
          <a:blip r:embed="rId3">
            <a:alphaModFix/>
          </a:blip>
          <a:srcRect/>
          <a:stretch/>
        </p:blipFill>
        <p:spPr>
          <a:xfrm>
            <a:off x="1219200" y="3452158"/>
            <a:ext cx="5791200" cy="2789438"/>
          </a:xfrm>
          <a:prstGeom prst="rect">
            <a:avLst/>
          </a:prstGeom>
          <a:noFill/>
          <a:ln>
            <a:noFill/>
          </a:ln>
        </p:spPr>
      </p:pic>
      <p:sp>
        <p:nvSpPr>
          <p:cNvPr id="2" name="Rectangle 1">
            <a:extLst>
              <a:ext uri="{FF2B5EF4-FFF2-40B4-BE49-F238E27FC236}">
                <a16:creationId xmlns:a16="http://schemas.microsoft.com/office/drawing/2014/main" id="{83336E23-5F38-4D6E-AF1C-7A08308AB88B}"/>
              </a:ext>
            </a:extLst>
          </p:cNvPr>
          <p:cNvSpPr/>
          <p:nvPr/>
        </p:nvSpPr>
        <p:spPr>
          <a:xfrm>
            <a:off x="999744" y="5255504"/>
            <a:ext cx="415565" cy="188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 Header</a:t>
            </a:r>
            <a:endParaRPr/>
          </a:p>
        </p:txBody>
      </p:sp>
      <p:sp>
        <p:nvSpPr>
          <p:cNvPr id="361" name="Google Shape;361;p42"/>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342900" lvl="0" indent="-177800" algn="l" rtl="0">
              <a:spcBef>
                <a:spcPts val="0"/>
              </a:spcBef>
              <a:spcAft>
                <a:spcPts val="0"/>
              </a:spcAft>
              <a:buClr>
                <a:schemeClr val="dk1"/>
              </a:buClr>
              <a:buSzPts val="2600"/>
              <a:buFont typeface="Arial"/>
              <a:buNone/>
            </a:pPr>
            <a:endParaRPr/>
          </a:p>
        </p:txBody>
      </p:sp>
      <p:sp>
        <p:nvSpPr>
          <p:cNvPr id="362" name="Google Shape;362;p42"/>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63" name="Google Shape;363;p42"/>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18</a:t>
            </a:fld>
            <a:endParaRPr sz="1600" b="1">
              <a:latin typeface="Century Schoolbook"/>
              <a:ea typeface="Century Schoolbook"/>
              <a:cs typeface="Century Schoolbook"/>
              <a:sym typeface="Century Schoolbook"/>
            </a:endParaRPr>
          </a:p>
        </p:txBody>
      </p:sp>
      <p:pic>
        <p:nvPicPr>
          <p:cNvPr id="364" name="Google Shape;364;p42"/>
          <p:cNvPicPr preferRelativeResize="0"/>
          <p:nvPr/>
        </p:nvPicPr>
        <p:blipFill rotWithShape="1">
          <a:blip r:embed="rId3">
            <a:alphaModFix/>
          </a:blip>
          <a:srcRect/>
          <a:stretch/>
        </p:blipFill>
        <p:spPr>
          <a:xfrm>
            <a:off x="457200" y="2154237"/>
            <a:ext cx="6326612" cy="254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title"/>
          </p:nvPr>
        </p:nvSpPr>
        <p:spPr>
          <a:xfrm>
            <a:off x="457200" y="25948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Role of the Transport Layer</a:t>
            </a:r>
            <a:endParaRPr/>
          </a:p>
        </p:txBody>
      </p:sp>
      <p:sp>
        <p:nvSpPr>
          <p:cNvPr id="371" name="Google Shape;371;p43"/>
          <p:cNvSpPr txBox="1">
            <a:spLocks noGrp="1"/>
          </p:cNvSpPr>
          <p:nvPr>
            <p:ph type="body" idx="1"/>
          </p:nvPr>
        </p:nvSpPr>
        <p:spPr>
          <a:xfrm>
            <a:off x="458585" y="11430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latin typeface="Arial"/>
                <a:ea typeface="Arial"/>
                <a:cs typeface="Arial"/>
                <a:sym typeface="Arial"/>
              </a:rPr>
              <a:t>Transport layer has two protocols:</a:t>
            </a:r>
            <a:endParaRPr dirty="0"/>
          </a:p>
          <a:p>
            <a:pPr marL="457200" lvl="1" indent="0" algn="l" rtl="0">
              <a:spcBef>
                <a:spcPts val="480"/>
              </a:spcBef>
              <a:spcAft>
                <a:spcPts val="0"/>
              </a:spcAft>
              <a:buClr>
                <a:schemeClr val="dk1"/>
              </a:buClr>
              <a:buSzPts val="2400"/>
              <a:buNone/>
            </a:pPr>
            <a:r>
              <a:rPr lang="en-US" dirty="0">
                <a:latin typeface="Arial"/>
                <a:ea typeface="Arial"/>
                <a:cs typeface="Arial"/>
                <a:sym typeface="Arial"/>
              </a:rPr>
              <a:t>Transmission Control Protocol </a:t>
            </a:r>
            <a:r>
              <a:rPr lang="en-US" dirty="0">
                <a:highlight>
                  <a:srgbClr val="FFFF00"/>
                </a:highlight>
                <a:latin typeface="Arial"/>
                <a:ea typeface="Arial"/>
                <a:cs typeface="Arial"/>
                <a:sym typeface="Arial"/>
              </a:rPr>
              <a:t>(TCP)</a:t>
            </a:r>
            <a:endParaRPr dirty="0">
              <a:highlight>
                <a:srgbClr val="FFFF00"/>
              </a:highlight>
            </a:endParaRPr>
          </a:p>
          <a:p>
            <a:pPr marL="1257300" lvl="2" indent="-342900" algn="l" rtl="0">
              <a:spcBef>
                <a:spcPts val="400"/>
              </a:spcBef>
              <a:spcAft>
                <a:spcPts val="0"/>
              </a:spcAft>
              <a:buClr>
                <a:schemeClr val="dk1"/>
              </a:buClr>
              <a:buSzPts val="2000"/>
              <a:buFont typeface="Arial" panose="020B0604020202020204" pitchFamily="34" charset="0"/>
              <a:buChar char="•"/>
            </a:pPr>
            <a:r>
              <a:rPr lang="en-US" sz="2000" dirty="0">
                <a:latin typeface="Arial"/>
                <a:ea typeface="Arial"/>
                <a:cs typeface="Arial"/>
                <a:sym typeface="Arial"/>
              </a:rPr>
              <a:t>Connection oriented and designed for reliable transfer of information in complex internetworks</a:t>
            </a:r>
            <a:endParaRPr dirty="0"/>
          </a:p>
          <a:p>
            <a:pPr marL="457200" lvl="1" indent="0" algn="l" rtl="0">
              <a:spcBef>
                <a:spcPts val="480"/>
              </a:spcBef>
              <a:spcAft>
                <a:spcPts val="0"/>
              </a:spcAft>
              <a:buClr>
                <a:schemeClr val="dk1"/>
              </a:buClr>
              <a:buSzPts val="2400"/>
              <a:buNone/>
            </a:pPr>
            <a:r>
              <a:rPr lang="en-US" dirty="0">
                <a:latin typeface="Arial"/>
                <a:ea typeface="Arial"/>
                <a:cs typeface="Arial"/>
                <a:sym typeface="Arial"/>
              </a:rPr>
              <a:t>User Datagram Protocol </a:t>
            </a:r>
            <a:r>
              <a:rPr lang="en-US" dirty="0">
                <a:highlight>
                  <a:srgbClr val="FFFF00"/>
                </a:highlight>
                <a:latin typeface="Arial"/>
                <a:ea typeface="Arial"/>
                <a:cs typeface="Arial"/>
                <a:sym typeface="Arial"/>
              </a:rPr>
              <a:t>(UDP)</a:t>
            </a:r>
            <a:endParaRPr dirty="0">
              <a:highlight>
                <a:srgbClr val="FFFF00"/>
              </a:highlight>
            </a:endParaRPr>
          </a:p>
          <a:p>
            <a:pPr marL="1257300" lvl="2" indent="-342900" algn="l" rtl="0">
              <a:spcBef>
                <a:spcPts val="400"/>
              </a:spcBef>
              <a:spcAft>
                <a:spcPts val="0"/>
              </a:spcAft>
              <a:buClr>
                <a:schemeClr val="dk1"/>
              </a:buClr>
              <a:buSzPts val="2000"/>
              <a:buFont typeface="Arial" panose="020B0604020202020204" pitchFamily="34" charset="0"/>
              <a:buChar char="•"/>
            </a:pPr>
            <a:r>
              <a:rPr lang="en-US" sz="2000" dirty="0">
                <a:latin typeface="Arial"/>
                <a:ea typeface="Arial"/>
                <a:cs typeface="Arial"/>
                <a:sym typeface="Arial"/>
              </a:rPr>
              <a:t>Connectionless and designed for efficient communication of generally small amounts of data</a:t>
            </a:r>
            <a:endParaRPr dirty="0"/>
          </a:p>
          <a:p>
            <a:pPr marL="457200" lvl="1" indent="0" algn="l" rtl="0">
              <a:spcBef>
                <a:spcPts val="480"/>
              </a:spcBef>
              <a:spcAft>
                <a:spcPts val="0"/>
              </a:spcAft>
              <a:buClr>
                <a:schemeClr val="dk1"/>
              </a:buClr>
              <a:buSzPts val="2400"/>
              <a:buNone/>
            </a:pPr>
            <a:r>
              <a:rPr lang="en-US" u="sng" dirty="0">
                <a:solidFill>
                  <a:schemeClr val="hlink"/>
                </a:solidFill>
                <a:latin typeface="Arial"/>
                <a:ea typeface="Arial"/>
                <a:cs typeface="Arial"/>
                <a:sym typeface="Arial"/>
                <a:hlinkClick r:id="rId3"/>
              </a:rPr>
              <a:t>TCP vs UDP</a:t>
            </a:r>
            <a:endParaRPr lang="en-US" dirty="0">
              <a:latin typeface="Arial"/>
              <a:ea typeface="Arial"/>
              <a:cs typeface="Arial"/>
              <a:sym typeface="Arial"/>
            </a:endParaRPr>
          </a:p>
          <a:p>
            <a:pPr marL="457200" lvl="1" indent="0" algn="l" rtl="0">
              <a:spcBef>
                <a:spcPts val="480"/>
              </a:spcBef>
              <a:spcAft>
                <a:spcPts val="0"/>
              </a:spcAft>
              <a:buClr>
                <a:schemeClr val="dk1"/>
              </a:buClr>
              <a:buSzPts val="2400"/>
              <a:buNone/>
            </a:pPr>
            <a:r>
              <a:rPr lang="en-US" dirty="0">
                <a:latin typeface="Arial"/>
                <a:ea typeface="Arial"/>
                <a:cs typeface="Arial"/>
                <a:sym typeface="Arial"/>
              </a:rPr>
              <a:t>Both:</a:t>
            </a:r>
            <a:endParaRPr dirty="0"/>
          </a:p>
          <a:p>
            <a:pPr marL="1257300" lvl="2" indent="-342900" algn="l" rtl="0">
              <a:spcBef>
                <a:spcPts val="400"/>
              </a:spcBef>
              <a:spcAft>
                <a:spcPts val="0"/>
              </a:spcAft>
              <a:buClr>
                <a:schemeClr val="dk1"/>
              </a:buClr>
              <a:buSzPts val="2000"/>
              <a:buFont typeface="Arial" panose="020B0604020202020204" pitchFamily="34" charset="0"/>
              <a:buChar char="•"/>
            </a:pPr>
            <a:r>
              <a:rPr lang="en-US" sz="2000" dirty="0">
                <a:highlight>
                  <a:srgbClr val="FFFF00"/>
                </a:highlight>
                <a:latin typeface="Arial"/>
                <a:ea typeface="Arial"/>
                <a:cs typeface="Arial"/>
                <a:sym typeface="Arial"/>
              </a:rPr>
              <a:t>Work with segments(TCP) or datagrams(UDP)</a:t>
            </a:r>
            <a:endParaRPr dirty="0">
              <a:highlight>
                <a:srgbClr val="FFFF00"/>
              </a:highlight>
            </a:endParaRPr>
          </a:p>
          <a:p>
            <a:pPr marL="1257300" lvl="2" indent="-342900" algn="l" rtl="0">
              <a:spcBef>
                <a:spcPts val="400"/>
              </a:spcBef>
              <a:spcAft>
                <a:spcPts val="0"/>
              </a:spcAft>
              <a:buClr>
                <a:schemeClr val="dk1"/>
              </a:buClr>
              <a:buSzPts val="2000"/>
              <a:buFont typeface="Arial" panose="020B0604020202020204" pitchFamily="34" charset="0"/>
              <a:buChar char="•"/>
            </a:pPr>
            <a:r>
              <a:rPr lang="en-US" sz="2000" dirty="0">
                <a:highlight>
                  <a:srgbClr val="FFFF00"/>
                </a:highlight>
                <a:latin typeface="Arial"/>
                <a:ea typeface="Arial"/>
                <a:cs typeface="Arial"/>
                <a:sym typeface="Arial"/>
              </a:rPr>
              <a:t>Provide a means to identify the source and destination applications involved in a communication</a:t>
            </a:r>
            <a:endParaRPr dirty="0">
              <a:highlight>
                <a:srgbClr val="FFFF00"/>
              </a:highlight>
            </a:endParaRPr>
          </a:p>
          <a:p>
            <a:pPr marL="1257300" lvl="2" indent="-342900" algn="l" rtl="0">
              <a:spcBef>
                <a:spcPts val="400"/>
              </a:spcBef>
              <a:spcAft>
                <a:spcPts val="0"/>
              </a:spcAft>
              <a:buClr>
                <a:schemeClr val="dk1"/>
              </a:buClr>
              <a:buSzPts val="2000"/>
              <a:buFont typeface="Arial" panose="020B0604020202020204" pitchFamily="34" charset="0"/>
              <a:buChar char="•"/>
            </a:pPr>
            <a:r>
              <a:rPr lang="en-US" sz="2000" dirty="0">
                <a:highlight>
                  <a:srgbClr val="FFFF00"/>
                </a:highlight>
                <a:latin typeface="Arial"/>
                <a:ea typeface="Arial"/>
                <a:cs typeface="Arial"/>
                <a:sym typeface="Arial"/>
              </a:rPr>
              <a:t>Protect data with a checksum</a:t>
            </a:r>
            <a:endParaRPr dirty="0">
              <a:highlight>
                <a:srgbClr val="FFFF00"/>
              </a:highlight>
            </a:endParaRPr>
          </a:p>
          <a:p>
            <a:pPr marL="342900" lvl="0" indent="-177800" algn="l" rtl="0">
              <a:spcBef>
                <a:spcPts val="520"/>
              </a:spcBef>
              <a:spcAft>
                <a:spcPts val="0"/>
              </a:spcAft>
              <a:buClr>
                <a:schemeClr val="dk1"/>
              </a:buClr>
              <a:buSzPts val="2600"/>
              <a:buFont typeface="Arial"/>
              <a:buNone/>
            </a:pPr>
            <a:endParaRPr dirty="0"/>
          </a:p>
        </p:txBody>
      </p:sp>
      <p:sp>
        <p:nvSpPr>
          <p:cNvPr id="372" name="Google Shape;372;p43"/>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73" name="Google Shape;373;p43"/>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19</a:t>
            </a:fld>
            <a:endParaRPr sz="1600" b="1">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Objectives</a:t>
            </a:r>
            <a:endParaRPr/>
          </a:p>
        </p:txBody>
      </p:sp>
      <p:sp>
        <p:nvSpPr>
          <p:cNvPr id="212" name="Google Shape;212;p26"/>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514350" indent="-514350">
              <a:spcBef>
                <a:spcPts val="0"/>
              </a:spcBef>
              <a:buClr>
                <a:schemeClr val="dk1"/>
              </a:buClr>
              <a:buSzPts val="2600"/>
              <a:buFont typeface="Arial" panose="020B0604020202020204" pitchFamily="34" charset="0"/>
              <a:buChar char="•"/>
            </a:pPr>
            <a:r>
              <a:rPr lang="en-US" dirty="0">
                <a:latin typeface="Arial"/>
                <a:ea typeface="Arial"/>
                <a:cs typeface="Arial"/>
                <a:sym typeface="Arial"/>
              </a:rPr>
              <a:t>Describe the purpose of a network protocol and the layers in the TCP/IP architecture</a:t>
            </a:r>
            <a:endParaRPr dirty="0"/>
          </a:p>
          <a:p>
            <a:pPr marL="514350" indent="-514350">
              <a:spcBef>
                <a:spcPts val="520"/>
              </a:spcBef>
              <a:buClr>
                <a:schemeClr val="dk1"/>
              </a:buClr>
              <a:buSzPts val="2600"/>
              <a:buFont typeface="Arial" panose="020B0604020202020204" pitchFamily="34" charset="0"/>
              <a:buChar char="•"/>
            </a:pPr>
            <a:r>
              <a:rPr lang="en-US" dirty="0">
                <a:latin typeface="Arial"/>
                <a:ea typeface="Arial"/>
                <a:cs typeface="Arial"/>
                <a:sym typeface="Arial"/>
              </a:rPr>
              <a:t>Describe TCP/IP Application-layer protocols</a:t>
            </a:r>
            <a:endParaRPr dirty="0"/>
          </a:p>
          <a:p>
            <a:pPr marL="514350" indent="-514350">
              <a:spcBef>
                <a:spcPts val="520"/>
              </a:spcBef>
              <a:buClr>
                <a:schemeClr val="dk1"/>
              </a:buClr>
              <a:buSzPts val="2600"/>
              <a:buFont typeface="Arial" panose="020B0604020202020204" pitchFamily="34" charset="0"/>
              <a:buChar char="•"/>
            </a:pPr>
            <a:r>
              <a:rPr lang="en-US" dirty="0">
                <a:latin typeface="Arial"/>
                <a:ea typeface="Arial"/>
                <a:cs typeface="Arial"/>
                <a:sym typeface="Arial"/>
              </a:rPr>
              <a:t>Describe TCP/IP Transport-layer protocols</a:t>
            </a:r>
            <a:endParaRPr dirty="0"/>
          </a:p>
          <a:p>
            <a:pPr marL="514350" indent="-514350">
              <a:spcBef>
                <a:spcPts val="520"/>
              </a:spcBef>
              <a:buClr>
                <a:schemeClr val="dk1"/>
              </a:buClr>
              <a:buSzPts val="2600"/>
              <a:buFont typeface="Arial" panose="020B0604020202020204" pitchFamily="34" charset="0"/>
              <a:buChar char="•"/>
            </a:pPr>
            <a:r>
              <a:rPr lang="en-US" dirty="0">
                <a:latin typeface="Arial"/>
                <a:ea typeface="Arial"/>
                <a:cs typeface="Arial"/>
                <a:sym typeface="Arial"/>
              </a:rPr>
              <a:t>Describe TCP/IP Internetwork-layer protocols</a:t>
            </a:r>
            <a:endParaRPr dirty="0"/>
          </a:p>
          <a:p>
            <a:pPr marL="514350" indent="-514350">
              <a:spcBef>
                <a:spcPts val="520"/>
              </a:spcBef>
              <a:buClr>
                <a:schemeClr val="dk1"/>
              </a:buClr>
              <a:buSzPts val="2600"/>
              <a:buFont typeface="Arial" panose="020B0604020202020204" pitchFamily="34" charset="0"/>
              <a:buChar char="•"/>
            </a:pPr>
            <a:r>
              <a:rPr lang="en-US" dirty="0">
                <a:latin typeface="Arial"/>
                <a:ea typeface="Arial"/>
                <a:cs typeface="Arial"/>
                <a:sym typeface="Arial"/>
              </a:rPr>
              <a:t>Describe TCP/IP Network access-layer protocols</a:t>
            </a:r>
            <a:endParaRPr dirty="0"/>
          </a:p>
        </p:txBody>
      </p:sp>
      <p:sp>
        <p:nvSpPr>
          <p:cNvPr id="213" name="Google Shape;213;p26"/>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a:t>
            </a:fld>
            <a:endParaRPr sz="1600" b="1">
              <a:latin typeface="Century Schoolbook"/>
              <a:ea typeface="Century Schoolbook"/>
              <a:cs typeface="Century Schoolbook"/>
              <a:sym typeface="Century Schoolbook"/>
            </a:endParaRPr>
          </a:p>
        </p:txBody>
      </p:sp>
      <p:sp>
        <p:nvSpPr>
          <p:cNvPr id="214" name="Google Shape;214;p26"/>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Working with Segments and Datagrams</a:t>
            </a:r>
            <a:endParaRPr/>
          </a:p>
        </p:txBody>
      </p:sp>
      <p:sp>
        <p:nvSpPr>
          <p:cNvPr id="380" name="Google Shape;380;p44"/>
          <p:cNvSpPr txBox="1">
            <a:spLocks noGrp="1"/>
          </p:cNvSpPr>
          <p:nvPr>
            <p:ph type="body" idx="1"/>
          </p:nvPr>
        </p:nvSpPr>
        <p:spPr>
          <a:xfrm>
            <a:off x="457200" y="1463569"/>
            <a:ext cx="7467600" cy="5275433"/>
          </a:xfrm>
          <a:prstGeom prst="rect">
            <a:avLst/>
          </a:prstGeom>
          <a:noFill/>
          <a:ln>
            <a:noFill/>
          </a:ln>
        </p:spPr>
        <p:txBody>
          <a:bodyPr spcFirstLastPara="1" wrap="square" lIns="91425" tIns="45700" rIns="91425" bIns="45700" anchor="t" anchorCtr="0">
            <a:noAutofit/>
          </a:bodyPr>
          <a:lstStyle/>
          <a:p>
            <a:pPr indent="-457200">
              <a:spcBef>
                <a:spcPts val="0"/>
              </a:spcBef>
              <a:buClr>
                <a:schemeClr val="dk1"/>
              </a:buClr>
              <a:buSzPts val="2600"/>
              <a:buFont typeface="Arial" panose="020B0604020202020204" pitchFamily="34" charset="0"/>
              <a:buChar char="•"/>
            </a:pPr>
            <a:r>
              <a:rPr lang="en-US" dirty="0">
                <a:latin typeface="Arial"/>
                <a:ea typeface="Arial"/>
                <a:cs typeface="Arial"/>
                <a:sym typeface="Arial"/>
              </a:rPr>
              <a:t>Transport-layer protocols work with units of data called segments (TCP) or datagrams (UDP)</a:t>
            </a:r>
            <a:endParaRPr dirty="0"/>
          </a:p>
          <a:p>
            <a:pPr indent="-457200">
              <a:spcBef>
                <a:spcPts val="520"/>
              </a:spcBef>
              <a:buClr>
                <a:schemeClr val="dk1"/>
              </a:buClr>
              <a:buSzPts val="2600"/>
              <a:buFont typeface="Arial" panose="020B0604020202020204" pitchFamily="34" charset="0"/>
              <a:buChar char="•"/>
            </a:pPr>
            <a:r>
              <a:rPr lang="en-US" dirty="0">
                <a:latin typeface="Arial"/>
                <a:ea typeface="Arial"/>
                <a:cs typeface="Arial"/>
                <a:sym typeface="Arial"/>
              </a:rPr>
              <a:t>Both TCP and UDP add a header to data</a:t>
            </a:r>
            <a:endParaRPr dirty="0"/>
          </a:p>
          <a:p>
            <a:pPr indent="-457200">
              <a:spcBef>
                <a:spcPts val="520"/>
              </a:spcBef>
              <a:buClr>
                <a:schemeClr val="dk1"/>
              </a:buClr>
              <a:buSzPts val="2600"/>
              <a:buFont typeface="Arial" panose="020B0604020202020204" pitchFamily="34" charset="0"/>
              <a:buChar char="•"/>
            </a:pPr>
            <a:r>
              <a:rPr lang="en-US" dirty="0">
                <a:latin typeface="Arial"/>
                <a:ea typeface="Arial"/>
                <a:cs typeface="Arial"/>
                <a:sym typeface="Arial"/>
              </a:rPr>
              <a:t>The Transport-layer protocol then passes the segment to the Internetwork protocol (IP)</a:t>
            </a:r>
            <a:endParaRPr dirty="0"/>
          </a:p>
          <a:p>
            <a:pPr indent="-457200">
              <a:spcBef>
                <a:spcPts val="520"/>
              </a:spcBef>
              <a:buClr>
                <a:schemeClr val="dk1"/>
              </a:buClr>
              <a:buSzPts val="2600"/>
              <a:buFont typeface="Arial" panose="020B0604020202020204" pitchFamily="34" charset="0"/>
              <a:buChar char="•"/>
            </a:pPr>
            <a:r>
              <a:rPr lang="en-US" dirty="0">
                <a:latin typeface="Arial"/>
                <a:ea typeface="Arial"/>
                <a:cs typeface="Arial"/>
                <a:sym typeface="Arial"/>
              </a:rPr>
              <a:t>With incoming data, the Transport-layer receives the segment from the Internetwork protocol, processes it, de-encapsulates it and sends the resulting data up to the Application layer</a:t>
            </a:r>
            <a:endParaRPr dirty="0"/>
          </a:p>
          <a:p>
            <a:pPr marL="342900" lvl="0" indent="-177800" algn="l" rtl="0">
              <a:spcBef>
                <a:spcPts val="520"/>
              </a:spcBef>
              <a:spcAft>
                <a:spcPts val="0"/>
              </a:spcAft>
              <a:buClr>
                <a:schemeClr val="dk1"/>
              </a:buClr>
              <a:buSzPts val="2600"/>
              <a:buFont typeface="Arial"/>
              <a:buNone/>
            </a:pPr>
            <a:endParaRPr dirty="0"/>
          </a:p>
        </p:txBody>
      </p:sp>
      <p:sp>
        <p:nvSpPr>
          <p:cNvPr id="381" name="Google Shape;381;p44"/>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82" name="Google Shape;382;p44"/>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20</a:t>
            </a:fld>
            <a:endParaRPr sz="1600" b="1">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Identifying Source and Destination Applications</a:t>
            </a:r>
            <a:endParaRPr/>
          </a:p>
        </p:txBody>
      </p:sp>
      <p:sp>
        <p:nvSpPr>
          <p:cNvPr id="389" name="Google Shape;389;p45"/>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How do computers keep track of incoming data when a Web browser, email application, chat and a word processing program are all running at the same time?</a:t>
            </a:r>
            <a:endParaRPr dirty="0"/>
          </a:p>
          <a:p>
            <a:pPr lvl="0" indent="-457200" algn="l" rtl="0">
              <a:lnSpc>
                <a:spcPct val="90000"/>
              </a:lnSpc>
              <a:spcBef>
                <a:spcPts val="7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 and UDP use </a:t>
            </a:r>
            <a:r>
              <a:rPr lang="en-US" sz="3600" b="1" u="sng" dirty="0">
                <a:latin typeface="Arial"/>
                <a:ea typeface="Arial"/>
                <a:cs typeface="Arial"/>
                <a:sym typeface="Arial"/>
              </a:rPr>
              <a:t>port numbers </a:t>
            </a:r>
            <a:r>
              <a:rPr lang="en-US" dirty="0">
                <a:latin typeface="Arial"/>
                <a:ea typeface="Arial"/>
                <a:cs typeface="Arial"/>
                <a:sym typeface="Arial"/>
              </a:rPr>
              <a:t>to specify the source and destination Application-layer protocols</a:t>
            </a:r>
            <a:endParaRPr dirty="0"/>
          </a:p>
          <a:p>
            <a:pPr marL="800100" lvl="1" indent="-342900">
              <a:lnSpc>
                <a:spcPct val="90000"/>
              </a:lnSpc>
              <a:buClr>
                <a:schemeClr val="dk1"/>
              </a:buClr>
              <a:buSzPts val="2400"/>
              <a:buFont typeface="Arial" panose="020B0604020202020204" pitchFamily="34" charset="0"/>
              <a:buChar char="•"/>
            </a:pPr>
            <a:r>
              <a:rPr lang="en-US" dirty="0">
                <a:latin typeface="Arial"/>
                <a:ea typeface="Arial"/>
                <a:cs typeface="Arial"/>
                <a:sym typeface="Arial"/>
              </a:rPr>
              <a:t>Port numbers are </a:t>
            </a:r>
            <a:r>
              <a:rPr lang="en-US" dirty="0">
                <a:highlight>
                  <a:srgbClr val="FFFF00"/>
                </a:highlight>
                <a:latin typeface="Arial"/>
                <a:ea typeface="Arial"/>
                <a:cs typeface="Arial"/>
                <a:sym typeface="Arial"/>
              </a:rPr>
              <a:t>16-bit values </a:t>
            </a:r>
            <a:r>
              <a:rPr lang="en-US" dirty="0">
                <a:latin typeface="Arial"/>
                <a:ea typeface="Arial"/>
                <a:cs typeface="Arial"/>
                <a:sym typeface="Arial"/>
              </a:rPr>
              <a:t>assigned to specific applications running on a computer or network device</a:t>
            </a:r>
            <a:endParaRPr dirty="0"/>
          </a:p>
          <a:p>
            <a:pPr marL="742950" lvl="1" indent="-285750" algn="l" rtl="0">
              <a:lnSpc>
                <a:spcPct val="90000"/>
              </a:lnSpc>
              <a:spcBef>
                <a:spcPts val="480"/>
              </a:spcBef>
              <a:spcAft>
                <a:spcPts val="0"/>
              </a:spcAft>
              <a:buClr>
                <a:schemeClr val="dk1"/>
              </a:buClr>
              <a:buSzPts val="2400"/>
              <a:buFont typeface="Arial"/>
              <a:buNone/>
            </a:pPr>
            <a:endParaRPr dirty="0">
              <a:latin typeface="Arial"/>
              <a:ea typeface="Arial"/>
              <a:cs typeface="Arial"/>
              <a:sym typeface="Arial"/>
            </a:endParaRPr>
          </a:p>
          <a:p>
            <a:pPr marL="342900" lvl="0" indent="-177800" algn="l" rtl="0">
              <a:spcBef>
                <a:spcPts val="520"/>
              </a:spcBef>
              <a:spcAft>
                <a:spcPts val="0"/>
              </a:spcAft>
              <a:buClr>
                <a:schemeClr val="dk1"/>
              </a:buClr>
              <a:buSzPts val="2600"/>
              <a:buFont typeface="Arial"/>
              <a:buNone/>
            </a:pPr>
            <a:endParaRPr dirty="0"/>
          </a:p>
        </p:txBody>
      </p:sp>
      <p:sp>
        <p:nvSpPr>
          <p:cNvPr id="390" name="Google Shape;390;p45"/>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391" name="Google Shape;391;p45"/>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21</a:t>
            </a:fld>
            <a:endParaRPr sz="1600" b="1">
              <a:latin typeface="Century Schoolbook"/>
              <a:ea typeface="Century Schoolbook"/>
              <a:cs typeface="Century Schoolbook"/>
              <a:sym typeface="Century Schoolbook"/>
            </a:endParaRPr>
          </a:p>
        </p:txBody>
      </p:sp>
      <p:graphicFrame>
        <p:nvGraphicFramePr>
          <p:cNvPr id="392" name="Google Shape;392;p45"/>
          <p:cNvGraphicFramePr/>
          <p:nvPr>
            <p:extLst>
              <p:ext uri="{D42A27DB-BD31-4B8C-83A1-F6EECF244321}">
                <p14:modId xmlns:p14="http://schemas.microsoft.com/office/powerpoint/2010/main" val="2418035217"/>
              </p:ext>
            </p:extLst>
          </p:nvPr>
        </p:nvGraphicFramePr>
        <p:xfrm>
          <a:off x="1124606" y="5687145"/>
          <a:ext cx="5772808" cy="1097310"/>
        </p:xfrm>
        <a:graphic>
          <a:graphicData uri="http://schemas.openxmlformats.org/drawingml/2006/table">
            <a:tbl>
              <a:tblPr firstRow="1" bandRow="1">
                <a:noFill/>
                <a:tableStyleId>{1FFB2D1A-32AF-40E5-81A2-6ECC41B3A9D8}</a:tableStyleId>
              </a:tblPr>
              <a:tblGrid>
                <a:gridCol w="2886404">
                  <a:extLst>
                    <a:ext uri="{9D8B030D-6E8A-4147-A177-3AD203B41FA5}">
                      <a16:colId xmlns:a16="http://schemas.microsoft.com/office/drawing/2014/main" val="20000"/>
                    </a:ext>
                  </a:extLst>
                </a:gridCol>
                <a:gridCol w="2886404">
                  <a:extLst>
                    <a:ext uri="{9D8B030D-6E8A-4147-A177-3AD203B41FA5}">
                      <a16:colId xmlns:a16="http://schemas.microsoft.com/office/drawing/2014/main" val="20001"/>
                    </a:ext>
                  </a:extLst>
                </a:gridCol>
              </a:tblGrid>
              <a:tr h="314387">
                <a:tc>
                  <a:txBody>
                    <a:bodyPr/>
                    <a:lstStyle/>
                    <a:p>
                      <a:pPr marL="0" marR="0" lvl="0" indent="0" algn="l" rtl="0">
                        <a:spcBef>
                          <a:spcPts val="0"/>
                        </a:spcBef>
                        <a:spcAft>
                          <a:spcPts val="0"/>
                        </a:spcAft>
                        <a:buNone/>
                      </a:pPr>
                      <a:r>
                        <a:rPr lang="en-US" sz="1800" dirty="0"/>
                        <a:t>Decimal</a:t>
                      </a:r>
                      <a:endParaRPr dirty="0"/>
                    </a:p>
                  </a:txBody>
                  <a:tcPr marL="91450" marR="91450" marT="45725" marB="45725"/>
                </a:tc>
                <a:tc>
                  <a:txBody>
                    <a:bodyPr/>
                    <a:lstStyle/>
                    <a:p>
                      <a:pPr marL="0" marR="0" lvl="0" indent="0" algn="l" rtl="0">
                        <a:spcBef>
                          <a:spcPts val="0"/>
                        </a:spcBef>
                        <a:spcAft>
                          <a:spcPts val="0"/>
                        </a:spcAft>
                        <a:buNone/>
                      </a:pPr>
                      <a:r>
                        <a:rPr lang="en-US" sz="1800"/>
                        <a:t>80</a:t>
                      </a:r>
                      <a:endParaRPr/>
                    </a:p>
                  </a:txBody>
                  <a:tcPr marL="91450" marR="91450" marT="45725" marB="45725"/>
                </a:tc>
                <a:extLst>
                  <a:ext uri="{0D108BD9-81ED-4DB2-BD59-A6C34878D82A}">
                    <a16:rowId xmlns:a16="http://schemas.microsoft.com/office/drawing/2014/main" val="10000"/>
                  </a:ext>
                </a:extLst>
              </a:tr>
              <a:tr h="318754">
                <a:tc>
                  <a:txBody>
                    <a:bodyPr/>
                    <a:lstStyle/>
                    <a:p>
                      <a:pPr marL="0" marR="0" lvl="0" indent="0" algn="l" rtl="0">
                        <a:spcBef>
                          <a:spcPts val="0"/>
                        </a:spcBef>
                        <a:spcAft>
                          <a:spcPts val="0"/>
                        </a:spcAft>
                        <a:buNone/>
                      </a:pPr>
                      <a:r>
                        <a:rPr lang="en-US" sz="1800"/>
                        <a:t>Binary</a:t>
                      </a:r>
                      <a:endParaRPr/>
                    </a:p>
                  </a:txBody>
                  <a:tcPr marL="91450" marR="91450" marT="45725" marB="45725"/>
                </a:tc>
                <a:tc>
                  <a:txBody>
                    <a:bodyPr/>
                    <a:lstStyle/>
                    <a:p>
                      <a:pPr marL="0" marR="0" lvl="0" indent="0" algn="l" rtl="0">
                        <a:spcBef>
                          <a:spcPts val="0"/>
                        </a:spcBef>
                        <a:spcAft>
                          <a:spcPts val="0"/>
                        </a:spcAft>
                        <a:buNone/>
                      </a:pPr>
                      <a:r>
                        <a:rPr lang="en-US" sz="1800"/>
                        <a:t>0000 0000 0101 0000</a:t>
                      </a:r>
                      <a:endParaRPr/>
                    </a:p>
                  </a:txBody>
                  <a:tcPr marL="91450" marR="91450" marT="45725" marB="45725"/>
                </a:tc>
                <a:extLst>
                  <a:ext uri="{0D108BD9-81ED-4DB2-BD59-A6C34878D82A}">
                    <a16:rowId xmlns:a16="http://schemas.microsoft.com/office/drawing/2014/main" val="10001"/>
                  </a:ext>
                </a:extLst>
              </a:tr>
              <a:tr h="318754">
                <a:tc>
                  <a:txBody>
                    <a:bodyPr/>
                    <a:lstStyle/>
                    <a:p>
                      <a:pPr marL="0" marR="0" lvl="0" indent="0" algn="l" rtl="0">
                        <a:spcBef>
                          <a:spcPts val="0"/>
                        </a:spcBef>
                        <a:spcAft>
                          <a:spcPts val="0"/>
                        </a:spcAft>
                        <a:buNone/>
                      </a:pPr>
                      <a:r>
                        <a:rPr lang="en-US" sz="1800"/>
                        <a:t>Hex</a:t>
                      </a:r>
                      <a:endParaRPr/>
                    </a:p>
                  </a:txBody>
                  <a:tcPr marL="91450" marR="91450" marT="45725" marB="45725"/>
                </a:tc>
                <a:tc>
                  <a:txBody>
                    <a:bodyPr/>
                    <a:lstStyle/>
                    <a:p>
                      <a:pPr marL="0" marR="0" lvl="0" indent="0" algn="l" rtl="0">
                        <a:spcBef>
                          <a:spcPts val="0"/>
                        </a:spcBef>
                        <a:spcAft>
                          <a:spcPts val="0"/>
                        </a:spcAft>
                        <a:buNone/>
                      </a:pPr>
                      <a:r>
                        <a:rPr lang="en-US" sz="1800" dirty="0"/>
                        <a:t>50</a:t>
                      </a:r>
                      <a:endParaRPr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Port number 443 </a:t>
            </a:r>
            <a:endParaRPr/>
          </a:p>
        </p:txBody>
      </p:sp>
      <p:pic>
        <p:nvPicPr>
          <p:cNvPr id="398" name="Google Shape;398;p46"/>
          <p:cNvPicPr preferRelativeResize="0">
            <a:picLocks noGrp="1"/>
          </p:cNvPicPr>
          <p:nvPr>
            <p:ph type="body" idx="1"/>
          </p:nvPr>
        </p:nvPicPr>
        <p:blipFill rotWithShape="1">
          <a:blip r:embed="rId3">
            <a:alphaModFix/>
          </a:blip>
          <a:srcRect t="6979"/>
          <a:stretch/>
        </p:blipFill>
        <p:spPr>
          <a:xfrm>
            <a:off x="304800" y="1259213"/>
            <a:ext cx="6705600" cy="3315744"/>
          </a:xfrm>
          <a:prstGeom prst="rect">
            <a:avLst/>
          </a:prstGeom>
          <a:noFill/>
          <a:ln>
            <a:noFill/>
          </a:ln>
        </p:spPr>
      </p:pic>
      <p:sp>
        <p:nvSpPr>
          <p:cNvPr id="399" name="Google Shape;399;p46"/>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00" name="Google Shape;400;p46"/>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22</a:t>
            </a:fld>
            <a:endParaRPr sz="1600" b="1">
              <a:latin typeface="Century Schoolbook"/>
              <a:ea typeface="Century Schoolbook"/>
              <a:cs typeface="Century Schoolbook"/>
              <a:sym typeface="Century Schoolbook"/>
            </a:endParaRPr>
          </a:p>
        </p:txBody>
      </p:sp>
      <p:sp>
        <p:nvSpPr>
          <p:cNvPr id="401" name="Google Shape;401;p46"/>
          <p:cNvSpPr/>
          <p:nvPr/>
        </p:nvSpPr>
        <p:spPr>
          <a:xfrm>
            <a:off x="114300" y="4916269"/>
            <a:ext cx="76581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Arial"/>
                <a:ea typeface="Arial"/>
                <a:cs typeface="Arial"/>
                <a:sym typeface="Arial"/>
                <a:hlinkClick r:id="rId4"/>
              </a:rPr>
              <a:t>https://en.wikipedia.org/wiki/List_of_TCP_and_UDP_port_numbers</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02" name="Google Shape;402;p46"/>
          <p:cNvGraphicFramePr/>
          <p:nvPr/>
        </p:nvGraphicFramePr>
        <p:xfrm>
          <a:off x="428625" y="5317491"/>
          <a:ext cx="6096000" cy="1112550"/>
        </p:xfrm>
        <a:graphic>
          <a:graphicData uri="http://schemas.openxmlformats.org/drawingml/2006/table">
            <a:tbl>
              <a:tblPr firstRow="1" bandRow="1">
                <a:noFill/>
                <a:tableStyleId>{1FFB2D1A-32AF-40E5-81A2-6ECC41B3A9D8}</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Decimal</a:t>
                      </a:r>
                      <a:endParaRPr/>
                    </a:p>
                  </a:txBody>
                  <a:tcPr marL="91450" marR="91450" marT="45725" marB="45725"/>
                </a:tc>
                <a:tc>
                  <a:txBody>
                    <a:bodyPr/>
                    <a:lstStyle/>
                    <a:p>
                      <a:pPr marL="0" marR="0" lvl="0" indent="0" algn="l" rtl="0">
                        <a:spcBef>
                          <a:spcPts val="0"/>
                        </a:spcBef>
                        <a:spcAft>
                          <a:spcPts val="0"/>
                        </a:spcAft>
                        <a:buNone/>
                      </a:pPr>
                      <a:r>
                        <a:rPr lang="en-US" sz="1800"/>
                        <a:t>443</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Binary</a:t>
                      </a:r>
                      <a:endParaRPr/>
                    </a:p>
                  </a:txBody>
                  <a:tcPr marL="91450" marR="91450" marT="45725" marB="45725"/>
                </a:tc>
                <a:tc>
                  <a:txBody>
                    <a:bodyPr/>
                    <a:lstStyle/>
                    <a:p>
                      <a:pPr marL="0" marR="0" lvl="0" indent="0" algn="l" rtl="0">
                        <a:spcBef>
                          <a:spcPts val="0"/>
                        </a:spcBef>
                        <a:spcAft>
                          <a:spcPts val="0"/>
                        </a:spcAft>
                        <a:buNone/>
                      </a:pPr>
                      <a:r>
                        <a:rPr lang="en-US" sz="1800"/>
                        <a:t>0000 0001 1011 0001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Hex</a:t>
                      </a:r>
                      <a:endParaRPr/>
                    </a:p>
                  </a:txBody>
                  <a:tcPr marL="91450" marR="91450" marT="45725" marB="45725"/>
                </a:tc>
                <a:tc>
                  <a:txBody>
                    <a:bodyPr/>
                    <a:lstStyle/>
                    <a:p>
                      <a:pPr marL="0" marR="0" lvl="0" indent="0" algn="l" rtl="0">
                        <a:spcBef>
                          <a:spcPts val="0"/>
                        </a:spcBef>
                        <a:spcAft>
                          <a:spcPts val="0"/>
                        </a:spcAft>
                        <a:buNone/>
                      </a:pPr>
                      <a:r>
                        <a:rPr lang="en-US" sz="1800"/>
                        <a:t>01BB</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Common port Numbers</a:t>
            </a:r>
            <a:endParaRPr/>
          </a:p>
        </p:txBody>
      </p:sp>
      <p:sp>
        <p:nvSpPr>
          <p:cNvPr id="409" name="Google Shape;409;p4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410" name="Google Shape;410;p47"/>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600" b="1">
                <a:latin typeface="Century Schoolbook"/>
                <a:ea typeface="Century Schoolbook"/>
                <a:cs typeface="Century Schoolbook"/>
                <a:sym typeface="Century Schoolbook"/>
              </a:rPr>
              <a:t>23</a:t>
            </a:fld>
            <a:endParaRPr sz="1600" b="1">
              <a:latin typeface="Century Schoolbook"/>
              <a:ea typeface="Century Schoolbook"/>
              <a:cs typeface="Century Schoolbook"/>
              <a:sym typeface="Century Schoolbook"/>
            </a:endParaRPr>
          </a:p>
        </p:txBody>
      </p:sp>
      <p:pic>
        <p:nvPicPr>
          <p:cNvPr id="411" name="Google Shape;411;p47">
            <a:hlinkClick r:id="rId3"/>
          </p:cNvPr>
          <p:cNvPicPr preferRelativeResize="0"/>
          <p:nvPr/>
        </p:nvPicPr>
        <p:blipFill rotWithShape="1">
          <a:blip r:embed="rId4">
            <a:alphaModFix/>
          </a:blip>
          <a:srcRect l="13837" t="22690"/>
          <a:stretch/>
        </p:blipFill>
        <p:spPr>
          <a:xfrm>
            <a:off x="457200" y="1755325"/>
            <a:ext cx="7878523" cy="3755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Protecting Data with a Checksum</a:t>
            </a:r>
            <a:endParaRPr/>
          </a:p>
        </p:txBody>
      </p:sp>
      <p:sp>
        <p:nvSpPr>
          <p:cNvPr id="418" name="Google Shape;418;p48"/>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lvl="0" indent="-457200" algn="l" rtl="0">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To protect data integrity, TCP and UDP provide a </a:t>
            </a:r>
            <a:r>
              <a:rPr lang="en-US" dirty="0">
                <a:highlight>
                  <a:srgbClr val="FFFF00"/>
                </a:highlight>
                <a:latin typeface="Arial"/>
                <a:ea typeface="Arial"/>
                <a:cs typeface="Arial"/>
                <a:sym typeface="Arial"/>
              </a:rPr>
              <a:t>checksum(check errors)</a:t>
            </a:r>
            <a:r>
              <a:rPr lang="en-US" dirty="0">
                <a:latin typeface="Arial"/>
                <a:ea typeface="Arial"/>
                <a:cs typeface="Arial"/>
                <a:sym typeface="Arial"/>
              </a:rPr>
              <a:t> similar to the CRC </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Intermediate devices don’t recalculate the checksum in the Transport layer so if data corruption occurs during the transmission, the final receiving station detects the checksum error and discards the data</a:t>
            </a:r>
            <a:endParaRPr dirty="0"/>
          </a:p>
          <a:p>
            <a:pPr marL="342900" lvl="0" indent="-177800" algn="l" rtl="0">
              <a:spcBef>
                <a:spcPts val="520"/>
              </a:spcBef>
              <a:spcAft>
                <a:spcPts val="0"/>
              </a:spcAft>
              <a:buClr>
                <a:schemeClr val="dk1"/>
              </a:buClr>
              <a:buSzPts val="2600"/>
              <a:buFont typeface="Arial"/>
              <a:buNone/>
            </a:pPr>
            <a:endParaRPr dirty="0"/>
          </a:p>
        </p:txBody>
      </p:sp>
      <p:sp>
        <p:nvSpPr>
          <p:cNvPr id="419" name="Google Shape;419;p48"/>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20" name="Google Shape;420;p48"/>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24</a:t>
            </a:fld>
            <a:endParaRPr sz="1600" b="1">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TCP: The Reliable Transport Layer</a:t>
            </a:r>
            <a:endParaRPr dirty="0"/>
          </a:p>
        </p:txBody>
      </p:sp>
      <p:sp>
        <p:nvSpPr>
          <p:cNvPr id="427" name="Google Shape;427;p49"/>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Autofit/>
          </a:bodyPr>
          <a:lstStyle/>
          <a:p>
            <a:pPr lvl="0" indent="-457200" algn="l" rtl="0">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If an application requires reliable data transfer, it uses TCP as the Transport-layer protocol</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u="sng" dirty="0">
                <a:solidFill>
                  <a:schemeClr val="hlink"/>
                </a:solidFill>
                <a:latin typeface="Arial"/>
                <a:ea typeface="Arial"/>
                <a:cs typeface="Arial"/>
                <a:sym typeface="Arial"/>
                <a:hlinkClick r:id="rId3"/>
              </a:rPr>
              <a:t>How does TCP guarantee data delivery?</a:t>
            </a:r>
            <a:endParaRPr dirty="0">
              <a:latin typeface="Arial"/>
              <a:ea typeface="Arial"/>
              <a:cs typeface="Arial"/>
              <a:sym typeface="Arial"/>
            </a:endParaRPr>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 provides reliability by using these features:</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highlight>
                  <a:srgbClr val="FFFF00"/>
                </a:highlight>
                <a:latin typeface="Arial"/>
                <a:ea typeface="Arial"/>
                <a:cs typeface="Arial"/>
                <a:sym typeface="Arial"/>
              </a:rPr>
              <a:t>Establishing a connection</a:t>
            </a:r>
            <a:endParaRPr dirty="0">
              <a:highlight>
                <a:srgbClr val="FFFF00"/>
              </a:highlight>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highlight>
                  <a:srgbClr val="FFFF00"/>
                </a:highlight>
                <a:latin typeface="Arial"/>
                <a:ea typeface="Arial"/>
                <a:cs typeface="Arial"/>
                <a:sym typeface="Arial"/>
              </a:rPr>
              <a:t>Segmenting large chunks of data </a:t>
            </a:r>
            <a:endParaRPr dirty="0">
              <a:highlight>
                <a:srgbClr val="FFFF00"/>
              </a:highlight>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highlight>
                  <a:srgbClr val="FFFF00"/>
                </a:highlight>
                <a:latin typeface="Arial"/>
                <a:ea typeface="Arial"/>
                <a:cs typeface="Arial"/>
                <a:sym typeface="Arial"/>
              </a:rPr>
              <a:t>Ensuring flow control with acknowledgements</a:t>
            </a:r>
            <a:endParaRPr dirty="0">
              <a:highlight>
                <a:srgbClr val="FFFF00"/>
              </a:highlight>
            </a:endParaRPr>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 is a connection-oriented protocol</a:t>
            </a:r>
            <a:endParaRPr dirty="0"/>
          </a:p>
          <a:p>
            <a:pPr marL="457200" lvl="1" indent="0" algn="l" rtl="0">
              <a:spcBef>
                <a:spcPts val="480"/>
              </a:spcBef>
              <a:spcAft>
                <a:spcPts val="0"/>
              </a:spcAft>
              <a:buClr>
                <a:schemeClr val="dk1"/>
              </a:buClr>
              <a:buSzPts val="2400"/>
              <a:buNone/>
            </a:pPr>
            <a:endParaRPr lang="en-US" dirty="0">
              <a:latin typeface="Arial"/>
              <a:ea typeface="Arial"/>
              <a:cs typeface="Arial"/>
              <a:sym typeface="Arial"/>
            </a:endParaRPr>
          </a:p>
          <a:p>
            <a:pPr marL="457200" lvl="1" indent="0" algn="l" rtl="0">
              <a:spcBef>
                <a:spcPts val="480"/>
              </a:spcBef>
              <a:spcAft>
                <a:spcPts val="0"/>
              </a:spcAft>
              <a:buClr>
                <a:schemeClr val="dk1"/>
              </a:buClr>
              <a:buSzPts val="2400"/>
              <a:buNone/>
            </a:pPr>
            <a:r>
              <a:rPr lang="en-US" dirty="0">
                <a:latin typeface="Arial"/>
                <a:ea typeface="Arial"/>
                <a:cs typeface="Arial"/>
                <a:sym typeface="Arial"/>
              </a:rPr>
              <a:t>It establishes a connection with the destination, data is transferred, and the connection is broken</a:t>
            </a:r>
            <a:endParaRPr dirty="0"/>
          </a:p>
          <a:p>
            <a:pPr marL="342900" lvl="0" indent="-177800" algn="l" rtl="0">
              <a:spcBef>
                <a:spcPts val="520"/>
              </a:spcBef>
              <a:spcAft>
                <a:spcPts val="0"/>
              </a:spcAft>
              <a:buClr>
                <a:schemeClr val="dk1"/>
              </a:buClr>
              <a:buSzPts val="2600"/>
              <a:buFont typeface="Arial"/>
              <a:buNone/>
            </a:pPr>
            <a:endParaRPr dirty="0"/>
          </a:p>
        </p:txBody>
      </p:sp>
      <p:sp>
        <p:nvSpPr>
          <p:cNvPr id="428" name="Google Shape;428;p49"/>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29" name="Google Shape;429;p49"/>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25</a:t>
            </a:fld>
            <a:endParaRPr sz="1600" b="1">
              <a:latin typeface="Century Schoolbook"/>
              <a:ea typeface="Century Schoolbook"/>
              <a:cs typeface="Century Schoolbook"/>
              <a:sym typeface="Century School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Establishing a Connection: The TCP three-way-Handshake</a:t>
            </a:r>
            <a:endParaRPr dirty="0"/>
          </a:p>
        </p:txBody>
      </p:sp>
      <p:sp>
        <p:nvSpPr>
          <p:cNvPr id="436" name="Google Shape;436;p50"/>
          <p:cNvSpPr txBox="1">
            <a:spLocks noGrp="1"/>
          </p:cNvSpPr>
          <p:nvPr>
            <p:ph type="body" idx="1"/>
          </p:nvPr>
        </p:nvSpPr>
        <p:spPr>
          <a:xfrm>
            <a:off x="228600" y="1417638"/>
            <a:ext cx="8458200" cy="47085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panose="020B0604020202020204" pitchFamily="34" charset="0"/>
              <a:buChar char="•"/>
            </a:pPr>
            <a:r>
              <a:rPr lang="en-US" sz="2400" dirty="0">
                <a:latin typeface="Arial"/>
                <a:ea typeface="Arial"/>
                <a:cs typeface="Arial"/>
                <a:sym typeface="Arial"/>
              </a:rPr>
              <a:t>A client sends a TCP </a:t>
            </a:r>
            <a:r>
              <a:rPr lang="en-US" sz="2400" dirty="0">
                <a:highlight>
                  <a:srgbClr val="FFFF00"/>
                </a:highlight>
                <a:latin typeface="Arial"/>
                <a:ea typeface="Arial"/>
                <a:cs typeface="Arial"/>
                <a:sym typeface="Arial"/>
              </a:rPr>
              <a:t>synchronization</a:t>
            </a:r>
            <a:r>
              <a:rPr lang="en-US" sz="2400" dirty="0">
                <a:latin typeface="Arial"/>
                <a:ea typeface="Arial"/>
                <a:cs typeface="Arial"/>
                <a:sym typeface="Arial"/>
              </a:rPr>
              <a:t> (SYN) segment to the destination device, usually a server</a:t>
            </a:r>
            <a:endParaRPr dirty="0"/>
          </a:p>
          <a:p>
            <a:pPr marL="742950" lvl="1" indent="-285750" algn="l" rtl="0">
              <a:spcBef>
                <a:spcPts val="360"/>
              </a:spcBef>
              <a:spcAft>
                <a:spcPts val="0"/>
              </a:spcAft>
              <a:buClr>
                <a:schemeClr val="dk1"/>
              </a:buClr>
              <a:buSzPts val="1800"/>
              <a:buFont typeface="Arial" panose="020B0604020202020204" pitchFamily="34" charset="0"/>
              <a:buChar char="•"/>
            </a:pPr>
            <a:r>
              <a:rPr lang="en-US" sz="1800" dirty="0">
                <a:latin typeface="Arial"/>
                <a:ea typeface="Arial"/>
                <a:cs typeface="Arial"/>
                <a:sym typeface="Arial"/>
              </a:rPr>
              <a:t>A destination port is specified and a source port is assigned dynamically</a:t>
            </a:r>
            <a:endParaRPr dirty="0"/>
          </a:p>
          <a:p>
            <a:pPr marL="342900" lvl="0" indent="-342900" algn="l" rtl="0">
              <a:spcBef>
                <a:spcPts val="480"/>
              </a:spcBef>
              <a:spcAft>
                <a:spcPts val="0"/>
              </a:spcAft>
              <a:buClr>
                <a:schemeClr val="dk1"/>
              </a:buClr>
              <a:buSzPts val="2400"/>
              <a:buFont typeface="Arial" panose="020B0604020202020204" pitchFamily="34" charset="0"/>
              <a:buChar char="•"/>
            </a:pPr>
            <a:r>
              <a:rPr lang="en-US" sz="2400" dirty="0">
                <a:latin typeface="Arial"/>
                <a:ea typeface="Arial"/>
                <a:cs typeface="Arial"/>
                <a:sym typeface="Arial"/>
              </a:rPr>
              <a:t>When the server receives the SYN segment, it responds by sending either an </a:t>
            </a:r>
            <a:r>
              <a:rPr lang="en-US" sz="2400" dirty="0">
                <a:highlight>
                  <a:srgbClr val="FFFF00"/>
                </a:highlight>
                <a:latin typeface="Arial"/>
                <a:ea typeface="Arial"/>
                <a:cs typeface="Arial"/>
                <a:sym typeface="Arial"/>
              </a:rPr>
              <a:t>acknowledgement-synchronization</a:t>
            </a:r>
            <a:r>
              <a:rPr lang="en-US" sz="2400" dirty="0">
                <a:latin typeface="Arial"/>
                <a:ea typeface="Arial"/>
                <a:cs typeface="Arial"/>
                <a:sym typeface="Arial"/>
              </a:rPr>
              <a:t> (ACK-SYN) segment or a </a:t>
            </a:r>
            <a:r>
              <a:rPr lang="en-US" sz="2400" dirty="0">
                <a:highlight>
                  <a:srgbClr val="FFFF00"/>
                </a:highlight>
                <a:latin typeface="Arial"/>
                <a:ea typeface="Arial"/>
                <a:cs typeface="Arial"/>
                <a:sym typeface="Arial"/>
              </a:rPr>
              <a:t>reset connection</a:t>
            </a:r>
            <a:r>
              <a:rPr lang="en-US" sz="2400" dirty="0">
                <a:latin typeface="Arial"/>
                <a:ea typeface="Arial"/>
                <a:cs typeface="Arial"/>
                <a:sym typeface="Arial"/>
              </a:rPr>
              <a:t> (RST) segment</a:t>
            </a:r>
            <a:endParaRPr dirty="0"/>
          </a:p>
          <a:p>
            <a:pPr marL="800100" lvl="1" indent="-342900" algn="l" rtl="0">
              <a:spcBef>
                <a:spcPts val="440"/>
              </a:spcBef>
              <a:spcAft>
                <a:spcPts val="0"/>
              </a:spcAft>
              <a:buClr>
                <a:schemeClr val="dk1"/>
              </a:buClr>
              <a:buSzPts val="2200"/>
              <a:buFont typeface="Arial" panose="020B0604020202020204" pitchFamily="34" charset="0"/>
              <a:buChar char="•"/>
            </a:pPr>
            <a:r>
              <a:rPr lang="en-US" sz="2200" dirty="0">
                <a:latin typeface="Arial"/>
                <a:ea typeface="Arial"/>
                <a:cs typeface="Arial"/>
                <a:sym typeface="Arial"/>
              </a:rPr>
              <a:t>RST is sent when the server refused the request to open the session</a:t>
            </a:r>
            <a:endParaRPr dirty="0"/>
          </a:p>
          <a:p>
            <a:pPr marL="800100" lvl="1" indent="-342900" algn="l" rtl="0">
              <a:spcBef>
                <a:spcPts val="440"/>
              </a:spcBef>
              <a:spcAft>
                <a:spcPts val="0"/>
              </a:spcAft>
              <a:buClr>
                <a:schemeClr val="dk1"/>
              </a:buClr>
              <a:buSzPts val="2200"/>
              <a:buFont typeface="Arial" panose="020B0604020202020204" pitchFamily="34" charset="0"/>
              <a:buChar char="•"/>
            </a:pPr>
            <a:r>
              <a:rPr lang="en-US" sz="2200" dirty="0">
                <a:latin typeface="Arial"/>
                <a:ea typeface="Arial"/>
                <a:cs typeface="Arial"/>
                <a:sym typeface="Arial"/>
              </a:rPr>
              <a:t>If an </a:t>
            </a:r>
            <a:r>
              <a:rPr lang="en-US" sz="2200" dirty="0">
                <a:highlight>
                  <a:srgbClr val="FFFF00"/>
                </a:highlight>
                <a:latin typeface="Arial"/>
                <a:ea typeface="Arial"/>
                <a:cs typeface="Arial"/>
                <a:sym typeface="Arial"/>
              </a:rPr>
              <a:t>ACK-SYN(sent by destination)</a:t>
            </a:r>
            <a:r>
              <a:rPr lang="en-US" sz="2200" dirty="0">
                <a:latin typeface="Arial"/>
                <a:ea typeface="Arial"/>
                <a:cs typeface="Arial"/>
                <a:sym typeface="Arial"/>
              </a:rPr>
              <a:t> is returned, </a:t>
            </a:r>
            <a:r>
              <a:rPr lang="en-US" sz="2200" dirty="0">
                <a:highlight>
                  <a:srgbClr val="FFFF00"/>
                </a:highlight>
                <a:latin typeface="Arial"/>
                <a:ea typeface="Arial"/>
                <a:cs typeface="Arial"/>
                <a:sym typeface="Arial"/>
              </a:rPr>
              <a:t>the client </a:t>
            </a:r>
            <a:r>
              <a:rPr lang="en-US" sz="2200" dirty="0">
                <a:latin typeface="Arial"/>
                <a:ea typeface="Arial"/>
                <a:cs typeface="Arial"/>
                <a:sym typeface="Arial"/>
              </a:rPr>
              <a:t>completes the </a:t>
            </a:r>
            <a:r>
              <a:rPr lang="en-US" sz="2200" b="1" dirty="0">
                <a:latin typeface="Arial"/>
                <a:ea typeface="Arial"/>
                <a:cs typeface="Arial"/>
                <a:sym typeface="Arial"/>
              </a:rPr>
              <a:t>three-way handshake </a:t>
            </a:r>
            <a:r>
              <a:rPr lang="en-US" sz="2200" dirty="0">
                <a:latin typeface="Arial"/>
                <a:ea typeface="Arial"/>
                <a:cs typeface="Arial"/>
                <a:sym typeface="Arial"/>
              </a:rPr>
              <a:t>by sending an </a:t>
            </a:r>
            <a:r>
              <a:rPr lang="en-US" sz="2200" dirty="0">
                <a:highlight>
                  <a:srgbClr val="FFFF00"/>
                </a:highlight>
                <a:latin typeface="Arial"/>
                <a:ea typeface="Arial"/>
                <a:cs typeface="Arial"/>
                <a:sym typeface="Arial"/>
              </a:rPr>
              <a:t>ACK</a:t>
            </a:r>
            <a:r>
              <a:rPr lang="en-US" sz="2200" dirty="0">
                <a:latin typeface="Arial"/>
                <a:ea typeface="Arial"/>
                <a:cs typeface="Arial"/>
                <a:sym typeface="Arial"/>
              </a:rPr>
              <a:t> segment back to the server</a:t>
            </a:r>
            <a:endParaRPr dirty="0"/>
          </a:p>
          <a:p>
            <a:pPr marL="342900" lvl="0" indent="-177800" algn="l" rtl="0">
              <a:spcBef>
                <a:spcPts val="520"/>
              </a:spcBef>
              <a:spcAft>
                <a:spcPts val="0"/>
              </a:spcAft>
              <a:buClr>
                <a:schemeClr val="dk1"/>
              </a:buClr>
              <a:buSzPts val="2600"/>
              <a:buFont typeface="Arial"/>
              <a:buNone/>
            </a:pPr>
            <a:endParaRPr dirty="0"/>
          </a:p>
        </p:txBody>
      </p:sp>
      <p:sp>
        <p:nvSpPr>
          <p:cNvPr id="437" name="Google Shape;437;p50"/>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38" name="Google Shape;438;p50"/>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26</a:t>
            </a:fld>
            <a:endParaRPr sz="1600" b="1">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Establishing a Connection: The TCP three-way-Handshake</a:t>
            </a:r>
            <a:endParaRPr dirty="0"/>
          </a:p>
        </p:txBody>
      </p:sp>
      <p:sp>
        <p:nvSpPr>
          <p:cNvPr id="445" name="Google Shape;445;p51"/>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46" name="Google Shape;446;p51"/>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27</a:t>
            </a:fld>
            <a:endParaRPr sz="1600" b="1">
              <a:latin typeface="Century Schoolbook"/>
              <a:ea typeface="Century Schoolbook"/>
              <a:cs typeface="Century Schoolbook"/>
              <a:sym typeface="Century Schoolbook"/>
            </a:endParaRPr>
          </a:p>
        </p:txBody>
      </p:sp>
      <p:sp>
        <p:nvSpPr>
          <p:cNvPr id="447" name="Google Shape;447;p51"/>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342900" lvl="0" indent="-177800" algn="l" rtl="0">
              <a:spcBef>
                <a:spcPts val="0"/>
              </a:spcBef>
              <a:spcAft>
                <a:spcPts val="0"/>
              </a:spcAft>
              <a:buClr>
                <a:schemeClr val="dk1"/>
              </a:buClr>
              <a:buSzPts val="2600"/>
              <a:buFont typeface="Arial"/>
              <a:buNone/>
            </a:pPr>
            <a:endParaRPr/>
          </a:p>
        </p:txBody>
      </p:sp>
      <p:pic>
        <p:nvPicPr>
          <p:cNvPr id="448" name="Google Shape;448;p51" descr="Image result for 3 way handshake tcp"/>
          <p:cNvPicPr preferRelativeResize="0"/>
          <p:nvPr/>
        </p:nvPicPr>
        <p:blipFill rotWithShape="1">
          <a:blip r:embed="rId3">
            <a:alphaModFix/>
          </a:blip>
          <a:srcRect/>
          <a:stretch/>
        </p:blipFill>
        <p:spPr>
          <a:xfrm>
            <a:off x="2174081" y="1362130"/>
            <a:ext cx="4338638" cy="48830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3 Way Hand shake Example</a:t>
            </a:r>
            <a:endParaRPr/>
          </a:p>
        </p:txBody>
      </p:sp>
      <p:sp>
        <p:nvSpPr>
          <p:cNvPr id="455" name="Google Shape;455;p52"/>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56" name="Google Shape;456;p52"/>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28</a:t>
            </a:fld>
            <a:endParaRPr sz="1600" b="1">
              <a:latin typeface="Century Schoolbook"/>
              <a:ea typeface="Century Schoolbook"/>
              <a:cs typeface="Century Schoolbook"/>
              <a:sym typeface="Century Schoolbook"/>
            </a:endParaRPr>
          </a:p>
        </p:txBody>
      </p:sp>
      <p:sp>
        <p:nvSpPr>
          <p:cNvPr id="457" name="Google Shape;457;p52"/>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342900" lvl="0" indent="-177800" algn="l" rtl="0">
              <a:spcBef>
                <a:spcPts val="0"/>
              </a:spcBef>
              <a:spcAft>
                <a:spcPts val="0"/>
              </a:spcAft>
              <a:buClr>
                <a:schemeClr val="dk1"/>
              </a:buClr>
              <a:buSzPts val="2600"/>
              <a:buFont typeface="Arial"/>
              <a:buNone/>
            </a:pPr>
            <a:endParaRPr dirty="0"/>
          </a:p>
        </p:txBody>
      </p:sp>
      <p:pic>
        <p:nvPicPr>
          <p:cNvPr id="458" name="Google Shape;458;p52" descr="12"/>
          <p:cNvPicPr preferRelativeResize="0"/>
          <p:nvPr/>
        </p:nvPicPr>
        <p:blipFill rotWithShape="1">
          <a:blip r:embed="rId3">
            <a:alphaModFix/>
          </a:blip>
          <a:srcRect/>
          <a:stretch/>
        </p:blipFill>
        <p:spPr>
          <a:xfrm>
            <a:off x="768093" y="1565476"/>
            <a:ext cx="8004433" cy="3492500"/>
          </a:xfrm>
          <a:prstGeom prst="rect">
            <a:avLst/>
          </a:prstGeom>
          <a:noFill/>
          <a:ln>
            <a:noFill/>
          </a:ln>
        </p:spPr>
      </p:pic>
      <p:sp>
        <p:nvSpPr>
          <p:cNvPr id="2" name="Rectangle 1">
            <a:extLst>
              <a:ext uri="{FF2B5EF4-FFF2-40B4-BE49-F238E27FC236}">
                <a16:creationId xmlns:a16="http://schemas.microsoft.com/office/drawing/2014/main" id="{1A9834C2-DB92-41C1-B7C7-D01D5736C425}"/>
              </a:ext>
            </a:extLst>
          </p:cNvPr>
          <p:cNvSpPr/>
          <p:nvPr/>
        </p:nvSpPr>
        <p:spPr>
          <a:xfrm>
            <a:off x="4676171" y="4595150"/>
            <a:ext cx="481584" cy="2662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29</a:t>
            </a:fld>
            <a:endParaRPr sz="1600" b="1">
              <a:latin typeface="Century Schoolbook"/>
              <a:ea typeface="Century Schoolbook"/>
              <a:cs typeface="Century Schoolbook"/>
              <a:sym typeface="Century Schoolbook"/>
            </a:endParaRPr>
          </a:p>
        </p:txBody>
      </p:sp>
      <p:pic>
        <p:nvPicPr>
          <p:cNvPr id="465" name="Google Shape;465;p53">
            <a:hlinkClick r:id="rId3"/>
          </p:cNvPr>
          <p:cNvPicPr preferRelativeResize="0"/>
          <p:nvPr/>
        </p:nvPicPr>
        <p:blipFill>
          <a:blip r:embed="rId4">
            <a:alphaModFix/>
          </a:blip>
          <a:stretch>
            <a:fillRect/>
          </a:stretch>
        </p:blipFill>
        <p:spPr>
          <a:xfrm>
            <a:off x="178750" y="0"/>
            <a:ext cx="7822250" cy="4752459"/>
          </a:xfrm>
          <a:prstGeom prst="rect">
            <a:avLst/>
          </a:prstGeom>
          <a:noFill/>
          <a:ln w="9525" cap="flat" cmpd="sng">
            <a:solidFill>
              <a:srgbClr val="C8CCD1"/>
            </a:solidFill>
            <a:prstDash val="solid"/>
            <a:miter lim="8000"/>
            <a:headEnd type="none" w="sm" len="sm"/>
            <a:tailEnd type="none" w="sm" len="sm"/>
          </a:ln>
        </p:spPr>
      </p:pic>
      <p:sp>
        <p:nvSpPr>
          <p:cNvPr id="466" name="Google Shape;466;p53"/>
          <p:cNvSpPr txBox="1"/>
          <p:nvPr/>
        </p:nvSpPr>
        <p:spPr>
          <a:xfrm>
            <a:off x="178750" y="4104600"/>
            <a:ext cx="8167200" cy="1808100"/>
          </a:xfrm>
          <a:prstGeom prst="rect">
            <a:avLst/>
          </a:prstGeom>
          <a:noFill/>
          <a:ln>
            <a:noFill/>
          </a:ln>
        </p:spPr>
        <p:txBody>
          <a:bodyPr spcFirstLastPara="1" wrap="square" lIns="91425" tIns="91425" rIns="91425" bIns="91425" anchor="t" anchorCtr="0">
            <a:noAutofit/>
          </a:bodyPr>
          <a:lstStyle/>
          <a:p>
            <a:pPr marL="190500" lvl="0" indent="0" algn="ctr" rtl="0">
              <a:spcBef>
                <a:spcPts val="600"/>
              </a:spcBef>
              <a:spcAft>
                <a:spcPts val="0"/>
              </a:spcAft>
              <a:buNone/>
            </a:pPr>
            <a:r>
              <a:rPr lang="en-US" sz="1050">
                <a:solidFill>
                  <a:srgbClr val="222222"/>
                </a:solidFill>
                <a:highlight>
                  <a:srgbClr val="FFFFFF"/>
                </a:highlight>
              </a:rPr>
              <a:t>Establishing a normal </a:t>
            </a:r>
            <a:r>
              <a:rPr lang="en-US" sz="1050" u="sng">
                <a:solidFill>
                  <a:srgbClr val="0B0080"/>
                </a:solidFill>
                <a:highlight>
                  <a:srgbClr val="FFFFFF"/>
                </a:highlight>
                <a:hlinkClick r:id="rId5"/>
              </a:rPr>
              <a:t>TCP</a:t>
            </a:r>
            <a:r>
              <a:rPr lang="en-US" sz="1050">
                <a:solidFill>
                  <a:srgbClr val="222222"/>
                </a:solidFill>
                <a:highlight>
                  <a:srgbClr val="FFFFFF"/>
                </a:highlight>
              </a:rPr>
              <a:t> connection requires three separate steps:</a:t>
            </a:r>
            <a:endParaRPr sz="1050">
              <a:solidFill>
                <a:srgbClr val="222222"/>
              </a:solidFill>
              <a:highlight>
                <a:srgbClr val="FFFFFF"/>
              </a:highlight>
            </a:endParaRPr>
          </a:p>
          <a:p>
            <a:pPr marL="457200" lvl="0" indent="0" algn="ctr" rtl="0">
              <a:spcBef>
                <a:spcPts val="1400"/>
              </a:spcBef>
              <a:spcAft>
                <a:spcPts val="0"/>
              </a:spcAft>
              <a:buNone/>
            </a:pPr>
            <a:r>
              <a:rPr lang="en-US" sz="1050">
                <a:solidFill>
                  <a:srgbClr val="222222"/>
                </a:solidFill>
                <a:highlight>
                  <a:srgbClr val="FFFFFF"/>
                </a:highlight>
              </a:rPr>
              <a:t>1.	The first host (Alice) sends the second host (Bob) a "synchronize" (SYN) message with its own sequence number which Bob receives.</a:t>
            </a:r>
            <a:endParaRPr sz="1050">
              <a:solidFill>
                <a:srgbClr val="222222"/>
              </a:solidFill>
              <a:highlight>
                <a:srgbClr val="FFFFFF"/>
              </a:highlight>
            </a:endParaRPr>
          </a:p>
          <a:p>
            <a:pPr marL="457200" lvl="0" indent="0" algn="l" rtl="0">
              <a:spcBef>
                <a:spcPts val="800"/>
              </a:spcBef>
              <a:spcAft>
                <a:spcPts val="0"/>
              </a:spcAft>
              <a:buNone/>
            </a:pPr>
            <a:r>
              <a:rPr lang="en-US" sz="1050">
                <a:solidFill>
                  <a:srgbClr val="222222"/>
                </a:solidFill>
                <a:highlight>
                  <a:srgbClr val="FFFFFF"/>
                </a:highlight>
              </a:rPr>
              <a:t>2.	Bob replies with a synchronize-acknowledgment (</a:t>
            </a:r>
            <a:r>
              <a:rPr lang="en-US" sz="1050" u="sng">
                <a:solidFill>
                  <a:srgbClr val="0B0080"/>
                </a:solidFill>
                <a:highlight>
                  <a:srgbClr val="FFFFFF"/>
                </a:highlight>
                <a:hlinkClick r:id="rId6"/>
              </a:rPr>
              <a:t>SYN-ACK</a:t>
            </a:r>
            <a:r>
              <a:rPr lang="en-US" sz="1050">
                <a:solidFill>
                  <a:srgbClr val="222222"/>
                </a:solidFill>
                <a:highlight>
                  <a:srgbClr val="FFFFFF"/>
                </a:highlight>
              </a:rPr>
              <a:t>) message with its own sequence number  and acknowledgement number, which Alice receives.</a:t>
            </a:r>
            <a:endParaRPr sz="1050">
              <a:solidFill>
                <a:srgbClr val="222222"/>
              </a:solidFill>
              <a:highlight>
                <a:srgbClr val="FFFFFF"/>
              </a:highlight>
            </a:endParaRPr>
          </a:p>
          <a:p>
            <a:pPr marL="457200" lvl="0" indent="0" algn="l" rtl="0">
              <a:spcBef>
                <a:spcPts val="800"/>
              </a:spcBef>
              <a:spcAft>
                <a:spcPts val="800"/>
              </a:spcAft>
              <a:buNone/>
            </a:pPr>
            <a:r>
              <a:rPr lang="en-US" sz="1050">
                <a:solidFill>
                  <a:srgbClr val="222222"/>
                </a:solidFill>
                <a:highlight>
                  <a:srgbClr val="FFFFFF"/>
                </a:highlight>
              </a:rPr>
              <a:t>3.	Alice replies with an acknowledgment (ACK) message with acknowledgement number , which Bob receives and to which he doesn't need to reply.</a:t>
            </a:r>
            <a:endParaRPr sz="105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391450" y="121263"/>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TCP/IP’s Layered Architecture</a:t>
            </a:r>
            <a:endParaRPr/>
          </a:p>
        </p:txBody>
      </p:sp>
      <p:sp>
        <p:nvSpPr>
          <p:cNvPr id="221" name="Google Shape;221;p27"/>
          <p:cNvSpPr txBox="1">
            <a:spLocks noGrp="1"/>
          </p:cNvSpPr>
          <p:nvPr>
            <p:ph type="body" idx="1"/>
          </p:nvPr>
        </p:nvSpPr>
        <p:spPr>
          <a:xfrm>
            <a:off x="479100" y="1001350"/>
            <a:ext cx="7467600" cy="5092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b="1" dirty="0">
                <a:latin typeface="Arial"/>
                <a:ea typeface="Arial"/>
                <a:cs typeface="Arial"/>
                <a:sym typeface="Arial"/>
              </a:rPr>
              <a:t>Protocols</a:t>
            </a:r>
            <a:r>
              <a:rPr lang="en-US" dirty="0">
                <a:latin typeface="Arial"/>
                <a:ea typeface="Arial"/>
                <a:cs typeface="Arial"/>
                <a:sym typeface="Arial"/>
              </a:rPr>
              <a:t> are rules and procedures for communication and behavior</a:t>
            </a:r>
            <a:endParaRPr dirty="0"/>
          </a:p>
          <a:p>
            <a:pPr marL="457200" lvl="1" indent="0" algn="l" rtl="0">
              <a:spcBef>
                <a:spcPts val="480"/>
              </a:spcBef>
              <a:spcAft>
                <a:spcPts val="0"/>
              </a:spcAft>
              <a:buClr>
                <a:schemeClr val="dk1"/>
              </a:buClr>
              <a:buSzPts val="2400"/>
              <a:buNone/>
            </a:pPr>
            <a:r>
              <a:rPr lang="en-US" dirty="0">
                <a:latin typeface="Arial"/>
                <a:ea typeface="Arial"/>
                <a:cs typeface="Arial"/>
                <a:sym typeface="Arial"/>
              </a:rPr>
              <a:t>Computers must “speak” the same language and agree on the rules of communication</a:t>
            </a:r>
            <a:endParaRPr dirty="0"/>
          </a:p>
          <a:p>
            <a:pPr marL="0" lvl="0" indent="0" algn="l" rtl="0">
              <a:spcBef>
                <a:spcPts val="520"/>
              </a:spcBef>
              <a:spcAft>
                <a:spcPts val="0"/>
              </a:spcAft>
              <a:buClr>
                <a:schemeClr val="dk1"/>
              </a:buClr>
              <a:buSzPts val="2600"/>
              <a:buNone/>
            </a:pPr>
            <a:r>
              <a:rPr lang="en-US" dirty="0">
                <a:latin typeface="Arial"/>
                <a:ea typeface="Arial"/>
                <a:cs typeface="Arial"/>
                <a:sym typeface="Arial"/>
              </a:rPr>
              <a:t>When a set of protocols works cooperatively it is called a </a:t>
            </a:r>
            <a:r>
              <a:rPr lang="en-US" b="1" dirty="0">
                <a:latin typeface="Arial"/>
                <a:ea typeface="Arial"/>
                <a:cs typeface="Arial"/>
                <a:sym typeface="Arial"/>
              </a:rPr>
              <a:t>protocol suite </a:t>
            </a:r>
            <a:r>
              <a:rPr lang="en-US" dirty="0">
                <a:latin typeface="Arial"/>
                <a:ea typeface="Arial"/>
                <a:cs typeface="Arial"/>
                <a:sym typeface="Arial"/>
              </a:rPr>
              <a:t>(or “protocol stack”)</a:t>
            </a:r>
            <a:endParaRPr b="1" dirty="0">
              <a:latin typeface="Arial"/>
              <a:ea typeface="Arial"/>
              <a:cs typeface="Arial"/>
              <a:sym typeface="Arial"/>
            </a:endParaRPr>
          </a:p>
          <a:p>
            <a:pPr marL="0" lvl="0" indent="0" algn="l" rtl="0">
              <a:spcBef>
                <a:spcPts val="520"/>
              </a:spcBef>
              <a:spcAft>
                <a:spcPts val="0"/>
              </a:spcAft>
              <a:buClr>
                <a:schemeClr val="dk1"/>
              </a:buClr>
              <a:buSzPts val="2600"/>
              <a:buNone/>
            </a:pPr>
            <a:r>
              <a:rPr lang="en-US" dirty="0">
                <a:latin typeface="Arial"/>
                <a:ea typeface="Arial"/>
                <a:cs typeface="Arial"/>
                <a:sym typeface="Arial"/>
              </a:rPr>
              <a:t>The most common protocol stack is </a:t>
            </a:r>
            <a:r>
              <a:rPr lang="en-US" b="1" dirty="0">
                <a:latin typeface="Arial"/>
                <a:ea typeface="Arial"/>
                <a:cs typeface="Arial"/>
                <a:sym typeface="Arial"/>
              </a:rPr>
              <a:t>Transmission Control Protocol/Internet Protocol (TCP/IP)</a:t>
            </a:r>
            <a:endParaRPr dirty="0"/>
          </a:p>
          <a:p>
            <a:pPr marL="0" lvl="0" indent="0" algn="l" rtl="0">
              <a:spcBef>
                <a:spcPts val="520"/>
              </a:spcBef>
              <a:spcAft>
                <a:spcPts val="0"/>
              </a:spcAft>
              <a:buClr>
                <a:schemeClr val="dk1"/>
              </a:buClr>
              <a:buSzPts val="2600"/>
              <a:buNone/>
            </a:pPr>
            <a:r>
              <a:rPr lang="en-US" dirty="0">
                <a:latin typeface="Arial"/>
                <a:ea typeface="Arial"/>
                <a:cs typeface="Arial"/>
                <a:sym typeface="Arial"/>
              </a:rPr>
              <a:t>TCP/IP is composed of more than a dozen protocols operating at different levels of the communication process</a:t>
            </a:r>
            <a:endParaRPr dirty="0"/>
          </a:p>
          <a:p>
            <a:pPr marL="342900" lvl="0" indent="-177800" algn="l" rtl="0">
              <a:spcBef>
                <a:spcPts val="520"/>
              </a:spcBef>
              <a:spcAft>
                <a:spcPts val="0"/>
              </a:spcAft>
              <a:buClr>
                <a:schemeClr val="dk1"/>
              </a:buClr>
              <a:buSzPts val="2600"/>
              <a:buFont typeface="Arial"/>
              <a:buNone/>
            </a:pPr>
            <a:endParaRPr dirty="0"/>
          </a:p>
        </p:txBody>
      </p:sp>
      <p:sp>
        <p:nvSpPr>
          <p:cNvPr id="222" name="Google Shape;222;p27"/>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23" name="Google Shape;223;p27"/>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3</a:t>
            </a:fld>
            <a:endParaRPr sz="1600" b="1">
              <a:latin typeface="Century Schoolbook"/>
              <a:ea typeface="Century Schoolbook"/>
              <a:cs typeface="Century Schoolbook"/>
              <a:sym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Segmenting Data</a:t>
            </a:r>
            <a:endParaRPr/>
          </a:p>
        </p:txBody>
      </p:sp>
      <p:sp>
        <p:nvSpPr>
          <p:cNvPr id="473" name="Google Shape;473;p54"/>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lvl="0" indent="-457200" algn="l" rtl="0">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When TCP receives data from the Application layer, the size might be too large to send in one piece</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 breaks the data into smaller segments (max frame sent by </a:t>
            </a:r>
            <a:r>
              <a:rPr lang="en-US" dirty="0">
                <a:highlight>
                  <a:srgbClr val="FFFF00"/>
                </a:highlight>
                <a:latin typeface="Arial"/>
                <a:ea typeface="Arial"/>
                <a:cs typeface="Arial"/>
                <a:sym typeface="Arial"/>
              </a:rPr>
              <a:t>Ethernet</a:t>
            </a:r>
            <a:r>
              <a:rPr lang="en-US" dirty="0">
                <a:latin typeface="Arial"/>
                <a:ea typeface="Arial"/>
                <a:cs typeface="Arial"/>
                <a:sym typeface="Arial"/>
              </a:rPr>
              <a:t> is 1518 bytes)</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Each segment is labeled with a sequence number so that if segments arrive out of order they can be reassembled in the correct order</a:t>
            </a:r>
            <a:endParaRPr dirty="0"/>
          </a:p>
          <a:p>
            <a:pPr marL="342900" lvl="0" indent="-177800" algn="l" rtl="0">
              <a:spcBef>
                <a:spcPts val="520"/>
              </a:spcBef>
              <a:spcAft>
                <a:spcPts val="0"/>
              </a:spcAft>
              <a:buClr>
                <a:schemeClr val="dk1"/>
              </a:buClr>
              <a:buSzPts val="2600"/>
              <a:buFont typeface="Arial"/>
              <a:buNone/>
            </a:pPr>
            <a:endParaRPr dirty="0"/>
          </a:p>
        </p:txBody>
      </p:sp>
      <p:sp>
        <p:nvSpPr>
          <p:cNvPr id="474" name="Google Shape;474;p54"/>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75" name="Google Shape;475;p54"/>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30</a:t>
            </a:fld>
            <a:endParaRPr sz="1600" b="1">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Segmentation</a:t>
            </a:r>
            <a:endParaRPr/>
          </a:p>
        </p:txBody>
      </p:sp>
      <p:sp>
        <p:nvSpPr>
          <p:cNvPr id="481" name="Google Shape;481;p55"/>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82" name="Google Shape;482;p55"/>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31</a:t>
            </a:fld>
            <a:endParaRPr sz="1600" b="1">
              <a:latin typeface="Century Schoolbook"/>
              <a:ea typeface="Century Schoolbook"/>
              <a:cs typeface="Century Schoolbook"/>
              <a:sym typeface="Century Schoolbook"/>
            </a:endParaRPr>
          </a:p>
        </p:txBody>
      </p:sp>
      <p:pic>
        <p:nvPicPr>
          <p:cNvPr id="483" name="Google Shape;483;p55"/>
          <p:cNvPicPr preferRelativeResize="0"/>
          <p:nvPr/>
        </p:nvPicPr>
        <p:blipFill rotWithShape="1">
          <a:blip r:embed="rId3">
            <a:alphaModFix/>
          </a:blip>
          <a:srcRect/>
          <a:stretch/>
        </p:blipFill>
        <p:spPr>
          <a:xfrm>
            <a:off x="1152525" y="1147763"/>
            <a:ext cx="6838950" cy="4562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Ensuring </a:t>
            </a:r>
            <a:r>
              <a:rPr lang="en-US" dirty="0">
                <a:highlight>
                  <a:srgbClr val="FFFF00"/>
                </a:highlight>
              </a:rPr>
              <a:t>Flow Control </a:t>
            </a:r>
            <a:r>
              <a:rPr lang="en-US" dirty="0"/>
              <a:t>with Acknowledgements</a:t>
            </a:r>
            <a:endParaRPr dirty="0"/>
          </a:p>
        </p:txBody>
      </p:sp>
      <p:sp>
        <p:nvSpPr>
          <p:cNvPr id="490" name="Google Shape;490;p56"/>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Flow control prevents a destination from becoming overwhelmed by data, resulting in dropped packets</a:t>
            </a:r>
            <a:endParaRPr dirty="0"/>
          </a:p>
          <a:p>
            <a:pPr lvl="0" indent="-457200" algn="l" rtl="0">
              <a:lnSpc>
                <a:spcPct val="90000"/>
              </a:lnSpc>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 establishes a maximum number of bytes, called the “window size”, that can be sent before the destination must acknowledge the receipt of data</a:t>
            </a:r>
            <a:endParaRPr dirty="0"/>
          </a:p>
          <a:p>
            <a:pPr lvl="0" indent="-457200" algn="l" rtl="0">
              <a:lnSpc>
                <a:spcPct val="90000"/>
              </a:lnSpc>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If no acknowledgement is received within a specified period of time, the sending station will retransmit from the point at which an acknowledgement was last received </a:t>
            </a:r>
            <a:endParaRPr dirty="0"/>
          </a:p>
          <a:p>
            <a:pPr marL="342900" lvl="0" indent="-177800" algn="l" rtl="0">
              <a:spcBef>
                <a:spcPts val="520"/>
              </a:spcBef>
              <a:spcAft>
                <a:spcPts val="0"/>
              </a:spcAft>
              <a:buClr>
                <a:schemeClr val="dk1"/>
              </a:buClr>
              <a:buSzPts val="2600"/>
              <a:buFont typeface="Arial"/>
              <a:buNone/>
            </a:pPr>
            <a:endParaRPr dirty="0"/>
          </a:p>
        </p:txBody>
      </p:sp>
      <p:sp>
        <p:nvSpPr>
          <p:cNvPr id="491" name="Google Shape;491;p56"/>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492" name="Google Shape;492;p56"/>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32</a:t>
            </a:fld>
            <a:endParaRPr sz="1600" b="1">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IP</a:t>
            </a:r>
            <a:endParaRPr/>
          </a:p>
        </p:txBody>
      </p:sp>
      <p:sp>
        <p:nvSpPr>
          <p:cNvPr id="499" name="Google Shape;499;p5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500" name="Google Shape;500;p57"/>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33</a:t>
            </a:fld>
            <a:endParaRPr/>
          </a:p>
        </p:txBody>
      </p:sp>
      <p:pic>
        <p:nvPicPr>
          <p:cNvPr id="501" name="Google Shape;501;p57">
            <a:hlinkClick r:id="rId3"/>
          </p:cNvPr>
          <p:cNvPicPr preferRelativeResize="0"/>
          <p:nvPr/>
        </p:nvPicPr>
        <p:blipFill>
          <a:blip r:embed="rId4">
            <a:alphaModFix/>
          </a:blip>
          <a:stretch>
            <a:fillRect/>
          </a:stretch>
        </p:blipFill>
        <p:spPr>
          <a:xfrm>
            <a:off x="5791199" y="4491803"/>
            <a:ext cx="2257015" cy="2164759"/>
          </a:xfrm>
          <a:prstGeom prst="rect">
            <a:avLst/>
          </a:prstGeom>
          <a:noFill/>
          <a:ln>
            <a:noFill/>
          </a:ln>
        </p:spPr>
      </p:pic>
      <p:pic>
        <p:nvPicPr>
          <p:cNvPr id="6" name="Google Shape;230;p28" descr="The TCP/IP layered architecture" title="Figure 5-1"/>
          <p:cNvPicPr preferRelativeResize="0">
            <a:picLocks/>
          </p:cNvPicPr>
          <p:nvPr/>
        </p:nvPicPr>
        <p:blipFill rotWithShape="1">
          <a:blip r:embed="rId5">
            <a:alphaModFix/>
          </a:blip>
          <a:srcRect/>
          <a:stretch/>
        </p:blipFill>
        <p:spPr>
          <a:xfrm>
            <a:off x="176048" y="1352062"/>
            <a:ext cx="8686800" cy="3200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Internetwork-Layer Protocols</a:t>
            </a:r>
            <a:endParaRPr/>
          </a:p>
        </p:txBody>
      </p:sp>
      <p:sp>
        <p:nvSpPr>
          <p:cNvPr id="508" name="Google Shape;508;p58"/>
          <p:cNvSpPr txBox="1">
            <a:spLocks noGrp="1"/>
          </p:cNvSpPr>
          <p:nvPr>
            <p:ph type="body" idx="1"/>
          </p:nvPr>
        </p:nvSpPr>
        <p:spPr>
          <a:xfrm>
            <a:off x="471714" y="1219200"/>
            <a:ext cx="8229600" cy="4526100"/>
          </a:xfrm>
          <a:prstGeom prst="rect">
            <a:avLst/>
          </a:prstGeom>
          <a:noFill/>
          <a:ln>
            <a:noFill/>
          </a:ln>
        </p:spPr>
        <p:txBody>
          <a:bodyPr spcFirstLastPara="1" wrap="square" lIns="91425" tIns="45700" rIns="91425" bIns="45700" anchor="t" anchorCtr="0">
            <a:noAutofit/>
          </a:bodyPr>
          <a:lstStyle/>
          <a:p>
            <a:pPr marL="411162" lvl="0" indent="-342900" algn="l" rtl="0">
              <a:spcBef>
                <a:spcPts val="0"/>
              </a:spcBef>
              <a:spcAft>
                <a:spcPts val="0"/>
              </a:spcAft>
              <a:buClr>
                <a:schemeClr val="dk1"/>
              </a:buClr>
              <a:buSzPts val="2600"/>
              <a:buFont typeface="Noto Sans Symbols"/>
              <a:buChar char="▪"/>
            </a:pPr>
            <a:r>
              <a:rPr lang="en-US" dirty="0">
                <a:latin typeface="Arial"/>
                <a:ea typeface="Arial"/>
                <a:cs typeface="Arial"/>
                <a:sym typeface="Arial"/>
              </a:rPr>
              <a:t>The Internetwork layer is where administrators usually do the most network configuration</a:t>
            </a:r>
            <a:endParaRPr dirty="0"/>
          </a:p>
          <a:p>
            <a:pPr marL="411162" lvl="0" indent="-342900" algn="l" rtl="0">
              <a:spcBef>
                <a:spcPts val="520"/>
              </a:spcBef>
              <a:spcAft>
                <a:spcPts val="0"/>
              </a:spcAft>
              <a:buClr>
                <a:schemeClr val="dk1"/>
              </a:buClr>
              <a:buSzPts val="2600"/>
              <a:buFont typeface="Noto Sans Symbols"/>
              <a:buChar char="▪"/>
            </a:pPr>
            <a:r>
              <a:rPr lang="en-US" dirty="0">
                <a:latin typeface="Arial"/>
                <a:ea typeface="Arial"/>
                <a:cs typeface="Arial"/>
                <a:sym typeface="Arial"/>
              </a:rPr>
              <a:t>Where the IP protocol operates and is the heart of the TCP/IP protocol suite</a:t>
            </a:r>
            <a:endParaRPr dirty="0"/>
          </a:p>
          <a:p>
            <a:pPr marL="411162" lvl="0" indent="-342900" algn="l" rtl="0">
              <a:spcBef>
                <a:spcPts val="520"/>
              </a:spcBef>
              <a:spcAft>
                <a:spcPts val="0"/>
              </a:spcAft>
              <a:buClr>
                <a:schemeClr val="dk1"/>
              </a:buClr>
              <a:buSzPts val="2600"/>
              <a:buFont typeface="Noto Sans Symbols"/>
              <a:buChar char="▪"/>
            </a:pPr>
            <a:r>
              <a:rPr lang="en-US" dirty="0">
                <a:latin typeface="Arial"/>
                <a:ea typeface="Arial"/>
                <a:cs typeface="Arial"/>
                <a:sym typeface="Arial"/>
              </a:rPr>
              <a:t>Responsible for four main tasks:</a:t>
            </a:r>
            <a:endParaRPr dirty="0"/>
          </a:p>
          <a:p>
            <a:pPr marL="811212" lvl="1" indent="-285750" algn="l" rtl="0">
              <a:spcBef>
                <a:spcPts val="480"/>
              </a:spcBef>
              <a:spcAft>
                <a:spcPts val="0"/>
              </a:spcAft>
              <a:buClr>
                <a:schemeClr val="dk1"/>
              </a:buClr>
              <a:buSzPts val="2400"/>
              <a:buFont typeface="Noto Sans Symbols"/>
              <a:buChar char="▪"/>
            </a:pPr>
            <a:r>
              <a:rPr lang="en-US" dirty="0">
                <a:highlight>
                  <a:srgbClr val="FFFF00"/>
                </a:highlight>
                <a:latin typeface="Arial"/>
                <a:ea typeface="Arial"/>
                <a:cs typeface="Arial"/>
                <a:sym typeface="Arial"/>
              </a:rPr>
              <a:t>Defines and verifies IP addresses</a:t>
            </a:r>
            <a:endParaRPr dirty="0">
              <a:highlight>
                <a:srgbClr val="FFFF00"/>
              </a:highlight>
            </a:endParaRPr>
          </a:p>
          <a:p>
            <a:pPr marL="811212" lvl="1" indent="-285750" algn="l" rtl="0">
              <a:spcBef>
                <a:spcPts val="480"/>
              </a:spcBef>
              <a:spcAft>
                <a:spcPts val="0"/>
              </a:spcAft>
              <a:buClr>
                <a:schemeClr val="dk1"/>
              </a:buClr>
              <a:buSzPts val="2400"/>
              <a:buFont typeface="Noto Sans Symbols"/>
              <a:buChar char="▪"/>
            </a:pPr>
            <a:r>
              <a:rPr lang="en-US" dirty="0">
                <a:highlight>
                  <a:srgbClr val="FFFF00"/>
                </a:highlight>
                <a:latin typeface="Arial"/>
                <a:ea typeface="Arial"/>
                <a:cs typeface="Arial"/>
                <a:sym typeface="Arial"/>
              </a:rPr>
              <a:t>Routes packets through an internetwork</a:t>
            </a:r>
            <a:endParaRPr dirty="0">
              <a:highlight>
                <a:srgbClr val="FFFF00"/>
              </a:highlight>
            </a:endParaRPr>
          </a:p>
          <a:p>
            <a:pPr marL="811212" lvl="1" indent="-285750" algn="l" rtl="0">
              <a:spcBef>
                <a:spcPts val="480"/>
              </a:spcBef>
              <a:spcAft>
                <a:spcPts val="0"/>
              </a:spcAft>
              <a:buClr>
                <a:schemeClr val="dk1"/>
              </a:buClr>
              <a:buSzPts val="2400"/>
              <a:buFont typeface="Noto Sans Symbols"/>
              <a:buChar char="▪"/>
            </a:pPr>
            <a:r>
              <a:rPr lang="en-US" dirty="0">
                <a:highlight>
                  <a:srgbClr val="FFFF00"/>
                </a:highlight>
                <a:latin typeface="Arial"/>
                <a:ea typeface="Arial"/>
                <a:cs typeface="Arial"/>
                <a:sym typeface="Arial"/>
              </a:rPr>
              <a:t>Resolves MAC addresses from IP addresses</a:t>
            </a:r>
            <a:endParaRPr dirty="0">
              <a:highlight>
                <a:srgbClr val="FFFF00"/>
              </a:highlight>
            </a:endParaRPr>
          </a:p>
          <a:p>
            <a:pPr marL="811212" lvl="1" indent="-285750" algn="l" rtl="0">
              <a:spcBef>
                <a:spcPts val="480"/>
              </a:spcBef>
              <a:spcAft>
                <a:spcPts val="0"/>
              </a:spcAft>
              <a:buClr>
                <a:schemeClr val="dk1"/>
              </a:buClr>
              <a:buSzPts val="2400"/>
              <a:buFont typeface="Noto Sans Symbols"/>
              <a:buChar char="▪"/>
            </a:pPr>
            <a:r>
              <a:rPr lang="en-US" dirty="0">
                <a:highlight>
                  <a:srgbClr val="FFFF00"/>
                </a:highlight>
                <a:latin typeface="Arial"/>
                <a:ea typeface="Arial"/>
                <a:cs typeface="Arial"/>
                <a:sym typeface="Arial"/>
              </a:rPr>
              <a:t>Delivers packets efficiently</a:t>
            </a:r>
            <a:endParaRPr dirty="0">
              <a:highlight>
                <a:srgbClr val="FFFF00"/>
              </a:highlight>
            </a:endParaRPr>
          </a:p>
          <a:p>
            <a:pPr marL="342900" lvl="0" indent="-177800" algn="l" rtl="0">
              <a:spcBef>
                <a:spcPts val="520"/>
              </a:spcBef>
              <a:spcAft>
                <a:spcPts val="0"/>
              </a:spcAft>
              <a:buClr>
                <a:schemeClr val="dk1"/>
              </a:buClr>
              <a:buSzPts val="2600"/>
              <a:buFont typeface="Arial"/>
              <a:buNone/>
            </a:pPr>
            <a:endParaRPr dirty="0"/>
          </a:p>
        </p:txBody>
      </p:sp>
      <p:sp>
        <p:nvSpPr>
          <p:cNvPr id="509" name="Google Shape;509;p58"/>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510" name="Google Shape;510;p58"/>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pic>
        <p:nvPicPr>
          <p:cNvPr id="511" name="Google Shape;511;p58"/>
          <p:cNvPicPr preferRelativeResize="0"/>
          <p:nvPr/>
        </p:nvPicPr>
        <p:blipFill rotWithShape="1">
          <a:blip r:embed="rId3">
            <a:alphaModFix/>
          </a:blip>
          <a:srcRect/>
          <a:stretch/>
        </p:blipFill>
        <p:spPr>
          <a:xfrm>
            <a:off x="1257300" y="5280607"/>
            <a:ext cx="6172198" cy="92911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IP Header</a:t>
            </a:r>
            <a:endParaRPr/>
          </a:p>
        </p:txBody>
      </p:sp>
      <p:sp>
        <p:nvSpPr>
          <p:cNvPr id="518" name="Google Shape;518;p59"/>
          <p:cNvSpPr txBox="1">
            <a:spLocks noGrp="1"/>
          </p:cNvSpPr>
          <p:nvPr>
            <p:ph type="ftr" idx="11"/>
          </p:nvPr>
        </p:nvSpPr>
        <p:spPr>
          <a:xfrm>
            <a:off x="457200" y="6245225"/>
            <a:ext cx="3886200" cy="47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519" name="Google Shape;519;p59"/>
          <p:cNvSpPr txBox="1">
            <a:spLocks noGrp="1"/>
          </p:cNvSpPr>
          <p:nvPr>
            <p:ph type="sldNum" idx="12"/>
          </p:nvPr>
        </p:nvSpPr>
        <p:spPr>
          <a:xfrm>
            <a:off x="8001000" y="6245225"/>
            <a:ext cx="6858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pic>
        <p:nvPicPr>
          <p:cNvPr id="520" name="Google Shape;520;p59"/>
          <p:cNvPicPr preferRelativeResize="0">
            <a:picLocks noGrp="1"/>
          </p:cNvPicPr>
          <p:nvPr>
            <p:ph type="body" idx="1"/>
          </p:nvPr>
        </p:nvPicPr>
        <p:blipFill rotWithShape="1">
          <a:blip r:embed="rId3">
            <a:alphaModFix/>
          </a:blip>
          <a:srcRect/>
          <a:stretch/>
        </p:blipFill>
        <p:spPr>
          <a:xfrm>
            <a:off x="1371600" y="1143000"/>
            <a:ext cx="5334000" cy="2876700"/>
          </a:xfrm>
          <a:prstGeom prst="rect">
            <a:avLst/>
          </a:prstGeom>
          <a:noFill/>
          <a:ln>
            <a:noFill/>
          </a:ln>
        </p:spPr>
      </p:pic>
      <p:graphicFrame>
        <p:nvGraphicFramePr>
          <p:cNvPr id="521" name="Google Shape;521;p59"/>
          <p:cNvGraphicFramePr/>
          <p:nvPr/>
        </p:nvGraphicFramePr>
        <p:xfrm>
          <a:off x="1143000" y="4191000"/>
          <a:ext cx="6096000" cy="370850"/>
        </p:xfrm>
        <a:graphic>
          <a:graphicData uri="http://schemas.openxmlformats.org/drawingml/2006/table">
            <a:tbl>
              <a:tblPr firstRow="1" bandRow="1">
                <a:noFill/>
                <a:tableStyleId>{1FFB2D1A-32AF-40E5-81A2-6ECC41B3A9D8}</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200" u="none" strike="noStrike" cap="none"/>
                        <a:t>Source: https://www.tutorialspoint.com/ipv4/ipv4_packet_structure.htm</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Data link layer(Network access)</a:t>
            </a:r>
            <a:endParaRPr dirty="0"/>
          </a:p>
        </p:txBody>
      </p:sp>
      <p:sp>
        <p:nvSpPr>
          <p:cNvPr id="528" name="Google Shape;528;p60"/>
          <p:cNvSpPr txBox="1">
            <a:spLocks noGrp="1"/>
          </p:cNvSpPr>
          <p:nvPr>
            <p:ph type="body" idx="1"/>
          </p:nvPr>
        </p:nvSpPr>
        <p:spPr>
          <a:xfrm>
            <a:off x="228600" y="4363656"/>
            <a:ext cx="5053402" cy="211961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dirty="0">
                <a:solidFill>
                  <a:srgbClr val="444444"/>
                </a:solidFill>
                <a:highlight>
                  <a:srgbClr val="FFFFFF"/>
                </a:highlight>
              </a:rPr>
              <a:t>Layer 2 is the </a:t>
            </a:r>
            <a:r>
              <a:rPr lang="en-US" sz="1200" b="1" dirty="0">
                <a:solidFill>
                  <a:srgbClr val="444444"/>
                </a:solidFill>
                <a:highlight>
                  <a:srgbClr val="FFFFFF"/>
                </a:highlight>
              </a:rPr>
              <a:t>Data Link</a:t>
            </a:r>
            <a:r>
              <a:rPr lang="en-US" sz="1200" dirty="0">
                <a:solidFill>
                  <a:srgbClr val="444444"/>
                </a:solidFill>
                <a:highlight>
                  <a:srgbClr val="FFFFFF"/>
                </a:highlight>
              </a:rPr>
              <a:t> layer. This layer uses a </a:t>
            </a:r>
            <a:r>
              <a:rPr lang="en-US" sz="1200" b="1" dirty="0">
                <a:solidFill>
                  <a:srgbClr val="444444"/>
                </a:solidFill>
                <a:highlight>
                  <a:srgbClr val="FFFFFF"/>
                </a:highlight>
              </a:rPr>
              <a:t>Media Access Controller (MAC)</a:t>
            </a:r>
            <a:r>
              <a:rPr lang="en-US" sz="1200" dirty="0">
                <a:solidFill>
                  <a:srgbClr val="444444"/>
                </a:solidFill>
                <a:highlight>
                  <a:srgbClr val="FFFFFF"/>
                </a:highlight>
              </a:rPr>
              <a:t> to generate the frames that will be transmitted. As the name suggests, the MAC controls the physical transmission media.</a:t>
            </a:r>
            <a:endParaRPr sz="1200" dirty="0">
              <a:solidFill>
                <a:srgbClr val="444444"/>
              </a:solidFill>
              <a:highlight>
                <a:srgbClr val="FFFFFF"/>
              </a:highlight>
            </a:endParaRPr>
          </a:p>
          <a:p>
            <a:pPr marL="0" lvl="0" indent="0" algn="l" rtl="0">
              <a:spcBef>
                <a:spcPts val="360"/>
              </a:spcBef>
              <a:spcAft>
                <a:spcPts val="0"/>
              </a:spcAft>
              <a:buNone/>
            </a:pPr>
            <a:endParaRPr sz="1200" dirty="0">
              <a:solidFill>
                <a:srgbClr val="444444"/>
              </a:solidFill>
              <a:highlight>
                <a:srgbClr val="FFFFFF"/>
              </a:highlight>
            </a:endParaRPr>
          </a:p>
          <a:p>
            <a:pPr marL="0" lvl="0" indent="0" algn="l" rtl="0">
              <a:spcBef>
                <a:spcPts val="360"/>
              </a:spcBef>
              <a:spcAft>
                <a:spcPts val="0"/>
              </a:spcAft>
              <a:buNone/>
            </a:pPr>
            <a:r>
              <a:rPr lang="en-US" sz="1200" dirty="0">
                <a:solidFill>
                  <a:srgbClr val="444444"/>
                </a:solidFill>
                <a:highlight>
                  <a:srgbClr val="FFFFFF"/>
                </a:highlight>
              </a:rPr>
              <a:t>When transmitting data, </a:t>
            </a:r>
            <a:r>
              <a:rPr lang="en-US" sz="1200" dirty="0">
                <a:solidFill>
                  <a:srgbClr val="444444"/>
                </a:solidFill>
                <a:highlight>
                  <a:srgbClr val="FFFF00"/>
                </a:highlight>
              </a:rPr>
              <a:t>this layer adds a header containing the source and destination MAC addresses </a:t>
            </a:r>
            <a:r>
              <a:rPr lang="en-US" sz="1200" dirty="0">
                <a:solidFill>
                  <a:srgbClr val="444444"/>
                </a:solidFill>
                <a:highlight>
                  <a:srgbClr val="FFFFFF"/>
                </a:highlight>
              </a:rPr>
              <a:t>to the </a:t>
            </a:r>
            <a:r>
              <a:rPr lang="en-US" sz="1200" u="sng" dirty="0">
                <a:solidFill>
                  <a:srgbClr val="6C4F86"/>
                </a:solidFill>
                <a:highlight>
                  <a:srgbClr val="FFFFFF"/>
                </a:highlight>
                <a:hlinkClick r:id="rId3"/>
              </a:rPr>
              <a:t>packet</a:t>
            </a:r>
            <a:r>
              <a:rPr lang="en-US" sz="1200" dirty="0">
                <a:solidFill>
                  <a:srgbClr val="444444"/>
                </a:solidFill>
                <a:highlight>
                  <a:srgbClr val="FFFFFF"/>
                </a:highlight>
              </a:rPr>
              <a:t> received from the </a:t>
            </a:r>
            <a:r>
              <a:rPr lang="en-US" sz="1200" u="sng" dirty="0">
                <a:solidFill>
                  <a:srgbClr val="6C4F86"/>
                </a:solidFill>
                <a:highlight>
                  <a:srgbClr val="FFFFFF"/>
                </a:highlight>
                <a:hlinkClick r:id="rId3"/>
              </a:rPr>
              <a:t>Network layer</a:t>
            </a:r>
            <a:r>
              <a:rPr lang="en-US" sz="1200" dirty="0">
                <a:solidFill>
                  <a:srgbClr val="444444"/>
                </a:solidFill>
                <a:highlight>
                  <a:srgbClr val="FFFFFF"/>
                </a:highlight>
              </a:rPr>
              <a:t> (layer 3). The frame it creates will then be forwarded to the </a:t>
            </a:r>
            <a:r>
              <a:rPr lang="en-US" sz="1200" u="sng" dirty="0">
                <a:solidFill>
                  <a:srgbClr val="6C4F86"/>
                </a:solidFill>
                <a:highlight>
                  <a:srgbClr val="FFFFFF"/>
                </a:highlight>
                <a:hlinkClick r:id="rId4"/>
              </a:rPr>
              <a:t>Physical layer</a:t>
            </a:r>
            <a:r>
              <a:rPr lang="en-US" sz="1200" dirty="0">
                <a:solidFill>
                  <a:srgbClr val="444444"/>
                </a:solidFill>
                <a:highlight>
                  <a:srgbClr val="FFFFFF"/>
                </a:highlight>
              </a:rPr>
              <a:t>.</a:t>
            </a:r>
            <a:endParaRPr sz="1200" dirty="0">
              <a:solidFill>
                <a:srgbClr val="444444"/>
              </a:solidFill>
              <a:highlight>
                <a:srgbClr val="FFFFFF"/>
              </a:highlight>
            </a:endParaRPr>
          </a:p>
          <a:p>
            <a:pPr marL="0" lvl="0" indent="0" algn="l" rtl="0">
              <a:spcBef>
                <a:spcPts val="360"/>
              </a:spcBef>
              <a:spcAft>
                <a:spcPts val="0"/>
              </a:spcAft>
              <a:buNone/>
            </a:pPr>
            <a:endParaRPr sz="1200" dirty="0">
              <a:solidFill>
                <a:srgbClr val="444444"/>
              </a:solidFill>
              <a:highlight>
                <a:srgbClr val="FFFFFF"/>
              </a:highlight>
            </a:endParaRPr>
          </a:p>
          <a:p>
            <a:pPr marL="0" lvl="0" indent="0" algn="l" rtl="0">
              <a:spcBef>
                <a:spcPts val="360"/>
              </a:spcBef>
              <a:spcAft>
                <a:spcPts val="0"/>
              </a:spcAft>
              <a:buNone/>
            </a:pPr>
            <a:endParaRPr sz="1200" dirty="0">
              <a:solidFill>
                <a:srgbClr val="444444"/>
              </a:solidFill>
              <a:highlight>
                <a:srgbClr val="FFFFFF"/>
              </a:highlight>
            </a:endParaRPr>
          </a:p>
        </p:txBody>
      </p:sp>
      <p:sp>
        <p:nvSpPr>
          <p:cNvPr id="529" name="Google Shape;529;p60"/>
          <p:cNvSpPr txBox="1">
            <a:spLocks noGrp="1"/>
          </p:cNvSpPr>
          <p:nvPr>
            <p:ph type="sldNum" idx="12"/>
          </p:nvPr>
        </p:nvSpPr>
        <p:spPr>
          <a:xfrm>
            <a:off x="8001000" y="6245225"/>
            <a:ext cx="6858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pic>
        <p:nvPicPr>
          <p:cNvPr id="530" name="Google Shape;530;p60">
            <a:hlinkClick r:id="rId5"/>
          </p:cNvPr>
          <p:cNvPicPr preferRelativeResize="0"/>
          <p:nvPr/>
        </p:nvPicPr>
        <p:blipFill>
          <a:blip r:embed="rId6">
            <a:alphaModFix/>
          </a:blip>
          <a:stretch>
            <a:fillRect/>
          </a:stretch>
        </p:blipFill>
        <p:spPr>
          <a:xfrm>
            <a:off x="5780690" y="4193097"/>
            <a:ext cx="2407422" cy="2290177"/>
          </a:xfrm>
          <a:prstGeom prst="rect">
            <a:avLst/>
          </a:prstGeom>
          <a:noFill/>
          <a:ln>
            <a:noFill/>
          </a:ln>
        </p:spPr>
      </p:pic>
      <p:pic>
        <p:nvPicPr>
          <p:cNvPr id="6" name="Google Shape;230;p28" descr="The TCP/IP layered architecture" title="Figure 5-1"/>
          <p:cNvPicPr preferRelativeResize="0">
            <a:picLocks/>
          </p:cNvPicPr>
          <p:nvPr/>
        </p:nvPicPr>
        <p:blipFill rotWithShape="1">
          <a:blip r:embed="rId7">
            <a:alphaModFix/>
          </a:blip>
          <a:srcRect/>
          <a:stretch/>
        </p:blipFill>
        <p:spPr>
          <a:xfrm>
            <a:off x="228600" y="1055757"/>
            <a:ext cx="8686800" cy="3200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Physical Layer</a:t>
            </a:r>
            <a:endParaRPr/>
          </a:p>
        </p:txBody>
      </p:sp>
      <p:sp>
        <p:nvSpPr>
          <p:cNvPr id="537" name="Google Shape;537;p61"/>
          <p:cNvSpPr txBox="1">
            <a:spLocks noGrp="1"/>
          </p:cNvSpPr>
          <p:nvPr>
            <p:ph type="body" idx="1"/>
          </p:nvPr>
        </p:nvSpPr>
        <p:spPr>
          <a:xfrm>
            <a:off x="457200" y="4824248"/>
            <a:ext cx="4254000" cy="1536696"/>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rgbClr val="444444"/>
                </a:solidFill>
              </a:rPr>
              <a:t>Layer 1 is the </a:t>
            </a:r>
            <a:r>
              <a:rPr lang="en-US" sz="1200" b="1" dirty="0">
                <a:solidFill>
                  <a:srgbClr val="444444"/>
                </a:solidFill>
              </a:rPr>
              <a:t>Physical</a:t>
            </a:r>
            <a:r>
              <a:rPr lang="en-US" sz="1200" dirty="0">
                <a:solidFill>
                  <a:srgbClr val="444444"/>
                </a:solidFill>
              </a:rPr>
              <a:t> layer. It sends and receives signals on the physical wire or antenna to transmit the bits found in </a:t>
            </a:r>
            <a:r>
              <a:rPr lang="en-US" sz="1200" u="sng" dirty="0">
                <a:solidFill>
                  <a:srgbClr val="6C4F86"/>
                </a:solidFill>
                <a:hlinkClick r:id="rId3"/>
              </a:rPr>
              <a:t>frames</a:t>
            </a:r>
            <a:r>
              <a:rPr lang="en-US" sz="1200" dirty="0">
                <a:solidFill>
                  <a:srgbClr val="444444"/>
                </a:solidFill>
              </a:rPr>
              <a:t>.</a:t>
            </a:r>
            <a:endParaRPr sz="1200" dirty="0">
              <a:solidFill>
                <a:srgbClr val="444444"/>
              </a:solidFill>
            </a:endParaRPr>
          </a:p>
          <a:p>
            <a:pPr marL="0" lvl="0" indent="0" algn="just" rtl="0">
              <a:lnSpc>
                <a:spcPct val="115000"/>
              </a:lnSpc>
              <a:spcBef>
                <a:spcPts val="800"/>
              </a:spcBef>
              <a:spcAft>
                <a:spcPts val="0"/>
              </a:spcAft>
              <a:buClr>
                <a:schemeClr val="dk1"/>
              </a:buClr>
              <a:buSzPts val="1100"/>
              <a:buFont typeface="Arial"/>
              <a:buNone/>
            </a:pPr>
            <a:r>
              <a:rPr lang="en-US" sz="1200" dirty="0">
                <a:solidFill>
                  <a:srgbClr val="444444"/>
                </a:solidFill>
              </a:rPr>
              <a:t>There is a PHY found at the end of every network interface (e.g. end of wire or antenna).</a:t>
            </a:r>
            <a:endParaRPr sz="1200" dirty="0">
              <a:solidFill>
                <a:srgbClr val="444444"/>
              </a:solidFill>
            </a:endParaRPr>
          </a:p>
          <a:p>
            <a:pPr marL="0" lvl="0" indent="0" algn="l" rtl="0">
              <a:spcBef>
                <a:spcPts val="800"/>
              </a:spcBef>
              <a:spcAft>
                <a:spcPts val="0"/>
              </a:spcAft>
              <a:buNone/>
            </a:pPr>
            <a:endParaRPr dirty="0"/>
          </a:p>
        </p:txBody>
      </p:sp>
      <p:sp>
        <p:nvSpPr>
          <p:cNvPr id="538" name="Google Shape;538;p61"/>
          <p:cNvSpPr txBox="1">
            <a:spLocks noGrp="1"/>
          </p:cNvSpPr>
          <p:nvPr>
            <p:ph type="sldNum" idx="12"/>
          </p:nvPr>
        </p:nvSpPr>
        <p:spPr>
          <a:xfrm>
            <a:off x="8001000" y="6245225"/>
            <a:ext cx="6858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pic>
        <p:nvPicPr>
          <p:cNvPr id="539" name="Google Shape;539;p61"/>
          <p:cNvPicPr preferRelativeResize="0"/>
          <p:nvPr/>
        </p:nvPicPr>
        <p:blipFill>
          <a:blip r:embed="rId4">
            <a:alphaModFix/>
          </a:blip>
          <a:stretch>
            <a:fillRect/>
          </a:stretch>
        </p:blipFill>
        <p:spPr>
          <a:xfrm>
            <a:off x="6068410" y="4327548"/>
            <a:ext cx="2275490" cy="2155727"/>
          </a:xfrm>
          <a:prstGeom prst="rect">
            <a:avLst/>
          </a:prstGeom>
          <a:noFill/>
          <a:ln>
            <a:noFill/>
          </a:ln>
        </p:spPr>
      </p:pic>
      <p:pic>
        <p:nvPicPr>
          <p:cNvPr id="6" name="Google Shape;230;p28" descr="The TCP/IP layered architecture" title="Figure 5-1"/>
          <p:cNvPicPr preferRelativeResize="0">
            <a:picLocks/>
          </p:cNvPicPr>
          <p:nvPr/>
        </p:nvPicPr>
        <p:blipFill rotWithShape="1">
          <a:blip r:embed="rId5">
            <a:alphaModFix/>
          </a:blip>
          <a:srcRect/>
          <a:stretch/>
        </p:blipFill>
        <p:spPr>
          <a:xfrm>
            <a:off x="357289" y="1127148"/>
            <a:ext cx="8686800" cy="3200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Data </a:t>
            </a:r>
            <a:r>
              <a:rPr lang="en-US" dirty="0">
                <a:highlight>
                  <a:srgbClr val="FFFF00"/>
                </a:highlight>
              </a:rPr>
              <a:t>Encapsulation</a:t>
            </a:r>
            <a:endParaRPr dirty="0">
              <a:highlight>
                <a:srgbClr val="FFFF00"/>
              </a:highlight>
            </a:endParaRPr>
          </a:p>
        </p:txBody>
      </p:sp>
      <p:sp>
        <p:nvSpPr>
          <p:cNvPr id="546" name="Google Shape;546;p62"/>
          <p:cNvSpPr txBox="1">
            <a:spLocks noGrp="1"/>
          </p:cNvSpPr>
          <p:nvPr>
            <p:ph type="body" idx="1"/>
          </p:nvPr>
        </p:nvSpPr>
        <p:spPr>
          <a:xfrm>
            <a:off x="150125" y="1417650"/>
            <a:ext cx="3985200" cy="2064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dirty="0"/>
              <a:t>When a protocol on the sending system adds data to the packet header, the process is called data encapsulation.</a:t>
            </a:r>
            <a:endParaRPr sz="2400" dirty="0"/>
          </a:p>
          <a:p>
            <a:pPr marL="0" lvl="0" indent="0" algn="l" rtl="0">
              <a:spcBef>
                <a:spcPts val="360"/>
              </a:spcBef>
              <a:spcAft>
                <a:spcPts val="0"/>
              </a:spcAft>
              <a:buNone/>
            </a:pPr>
            <a:br>
              <a:rPr lang="en-US" sz="2400" dirty="0"/>
            </a:br>
            <a:br>
              <a:rPr lang="en-US" sz="2400" dirty="0"/>
            </a:br>
            <a:endParaRPr sz="2400" dirty="0"/>
          </a:p>
        </p:txBody>
      </p:sp>
      <p:sp>
        <p:nvSpPr>
          <p:cNvPr id="547" name="Google Shape;547;p62"/>
          <p:cNvSpPr txBox="1">
            <a:spLocks noGrp="1"/>
          </p:cNvSpPr>
          <p:nvPr>
            <p:ph type="sldNum" idx="12"/>
          </p:nvPr>
        </p:nvSpPr>
        <p:spPr>
          <a:xfrm>
            <a:off x="8001000" y="6245225"/>
            <a:ext cx="6858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pic>
        <p:nvPicPr>
          <p:cNvPr id="548" name="Google Shape;548;p62" title="https://docs.oracle.com/cd/E19120-01/open.solaris/819-3000/ipov-32/index.html"/>
          <p:cNvPicPr preferRelativeResize="0"/>
          <p:nvPr/>
        </p:nvPicPr>
        <p:blipFill>
          <a:blip r:embed="rId3">
            <a:alphaModFix/>
          </a:blip>
          <a:stretch>
            <a:fillRect/>
          </a:stretch>
        </p:blipFill>
        <p:spPr>
          <a:xfrm>
            <a:off x="3971913" y="1417638"/>
            <a:ext cx="4714875" cy="3362325"/>
          </a:xfrm>
          <a:prstGeom prst="rect">
            <a:avLst/>
          </a:prstGeom>
          <a:noFill/>
          <a:ln>
            <a:noFill/>
          </a:ln>
        </p:spPr>
      </p:pic>
      <p:sp>
        <p:nvSpPr>
          <p:cNvPr id="549" name="Google Shape;549;p62"/>
          <p:cNvSpPr txBox="1"/>
          <p:nvPr/>
        </p:nvSpPr>
        <p:spPr>
          <a:xfrm>
            <a:off x="3612700" y="4779975"/>
            <a:ext cx="5184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source: </a:t>
            </a:r>
            <a:r>
              <a:rPr lang="en-US" sz="1100" u="sng">
                <a:solidFill>
                  <a:schemeClr val="hlink"/>
                </a:solidFill>
                <a:hlinkClick r:id="rId4"/>
              </a:rPr>
              <a:t>https://docs.oracle.com/cd/E19120-01/open.solaris/819-3000/ipov-32/index.html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3"/>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Guide to Networking Essentials, 7th Edition</a:t>
            </a:r>
            <a:endParaRPr sz="1400">
              <a:solidFill>
                <a:schemeClr val="dk1"/>
              </a:solidFill>
              <a:latin typeface="Arial"/>
              <a:ea typeface="Arial"/>
              <a:cs typeface="Arial"/>
              <a:sym typeface="Arial"/>
            </a:endParaRPr>
          </a:p>
        </p:txBody>
      </p:sp>
      <p:sp>
        <p:nvSpPr>
          <p:cNvPr id="556" name="Google Shape;556;p63"/>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39</a:t>
            </a:fld>
            <a:endParaRPr sz="1600" b="1">
              <a:latin typeface="Century Schoolbook"/>
              <a:ea typeface="Century Schoolbook"/>
              <a:cs typeface="Century Schoolbook"/>
              <a:sym typeface="Century Schoolbook"/>
            </a:endParaRPr>
          </a:p>
        </p:txBody>
      </p:sp>
      <p:sp>
        <p:nvSpPr>
          <p:cNvPr id="557" name="Google Shape;557;p6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sp>
        <p:nvSpPr>
          <p:cNvPr id="558" name="Google Shape;558;p63"/>
          <p:cNvSpPr txBox="1">
            <a:spLocks noGrp="1"/>
          </p:cNvSpPr>
          <p:nvPr>
            <p:ph type="body" idx="1"/>
          </p:nvPr>
        </p:nvSpPr>
        <p:spPr>
          <a:xfrm>
            <a:off x="457200" y="1535793"/>
            <a:ext cx="8229600" cy="4525963"/>
          </a:xfrm>
          <a:prstGeom prst="rect">
            <a:avLst/>
          </a:prstGeom>
          <a:noFill/>
          <a:ln>
            <a:noFill/>
          </a:ln>
        </p:spPr>
        <p:txBody>
          <a:bodyPr spcFirstLastPara="1" wrap="square" lIns="91425" tIns="45700" rIns="91425" bIns="45700" anchor="t" anchorCtr="0">
            <a:noAutofit/>
          </a:bodyPr>
          <a:lstStyle/>
          <a:p>
            <a:pPr lvl="0" indent="-457200" algn="l" rtl="0">
              <a:spcBef>
                <a:spcPts val="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TCP/IP is the main protocol suite used in networks</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The Application layer consists of protocols such as HTTP and DNS and provides an interface for applications to access network services</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The Transport layer provides reliability and works with segments (TCP) and datagrams (UDP)</a:t>
            </a:r>
            <a:endParaRPr dirty="0"/>
          </a:p>
          <a:p>
            <a:pPr lvl="0" indent="-457200" algn="l" rtl="0">
              <a:spcBef>
                <a:spcPts val="520"/>
              </a:spcBef>
              <a:spcAft>
                <a:spcPts val="0"/>
              </a:spcAft>
              <a:buClr>
                <a:schemeClr val="dk1"/>
              </a:buClr>
              <a:buSzPts val="2600"/>
              <a:buFont typeface="Arial" panose="020B0604020202020204" pitchFamily="34" charset="0"/>
              <a:buChar char="•"/>
            </a:pPr>
            <a:r>
              <a:rPr lang="en-US" dirty="0">
                <a:latin typeface="Arial"/>
                <a:ea typeface="Arial"/>
                <a:cs typeface="Arial"/>
                <a:sym typeface="Arial"/>
              </a:rPr>
              <a:t>The Internetwork layer is where most network configuration occurs and is composed of IP, ICMP, and ARP</a:t>
            </a:r>
            <a:endParaRPr dirty="0"/>
          </a:p>
          <a:p>
            <a:pPr marL="342900" lvl="0" indent="-177800" algn="l" rtl="0">
              <a:spcBef>
                <a:spcPts val="520"/>
              </a:spcBef>
              <a:spcAft>
                <a:spcPts val="0"/>
              </a:spcAft>
              <a:buClr>
                <a:schemeClr val="dk1"/>
              </a:buClr>
              <a:buSzPts val="2600"/>
              <a:buFont typeface="Arial"/>
              <a:buNone/>
            </a:pPr>
            <a:endParaRPr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br>
              <a:rPr lang="en-US"/>
            </a:br>
            <a:r>
              <a:rPr lang="en-US"/>
              <a:t>TCP/IP’s Layered Architecture</a:t>
            </a:r>
            <a:endParaRPr/>
          </a:p>
        </p:txBody>
      </p:sp>
      <p:pic>
        <p:nvPicPr>
          <p:cNvPr id="230" name="Google Shape;230;p28" descr="The TCP/IP layered architecture" title="Figure 5-1"/>
          <p:cNvPicPr preferRelativeResize="0">
            <a:picLocks noGrp="1"/>
          </p:cNvPicPr>
          <p:nvPr>
            <p:ph type="body" idx="1"/>
          </p:nvPr>
        </p:nvPicPr>
        <p:blipFill rotWithShape="1">
          <a:blip r:embed="rId3">
            <a:alphaModFix/>
          </a:blip>
          <a:srcRect/>
          <a:stretch/>
        </p:blipFill>
        <p:spPr>
          <a:xfrm>
            <a:off x="228600" y="1708775"/>
            <a:ext cx="8686800" cy="3200400"/>
          </a:xfrm>
          <a:prstGeom prst="rect">
            <a:avLst/>
          </a:prstGeom>
          <a:noFill/>
          <a:ln>
            <a:noFill/>
          </a:ln>
        </p:spPr>
      </p:pic>
      <p:sp>
        <p:nvSpPr>
          <p:cNvPr id="231" name="Google Shape;231;p28"/>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32" name="Google Shape;232;p28"/>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4</a:t>
            </a:fld>
            <a:endParaRPr sz="1600" b="1">
              <a:latin typeface="Century Schoolbook"/>
              <a:ea typeface="Century Schoolbook"/>
              <a:cs typeface="Century Schoolbook"/>
              <a:sym typeface="Century Schoolbook"/>
            </a:endParaRPr>
          </a:p>
        </p:txBody>
      </p:sp>
      <p:sp>
        <p:nvSpPr>
          <p:cNvPr id="2" name="Rectangle 1">
            <a:extLst>
              <a:ext uri="{FF2B5EF4-FFF2-40B4-BE49-F238E27FC236}">
                <a16:creationId xmlns:a16="http://schemas.microsoft.com/office/drawing/2014/main" id="{26D40A76-0278-4A8A-B607-DDF04FA435B3}"/>
              </a:ext>
            </a:extLst>
          </p:cNvPr>
          <p:cNvSpPr/>
          <p:nvPr/>
        </p:nvSpPr>
        <p:spPr>
          <a:xfrm>
            <a:off x="228599" y="1708775"/>
            <a:ext cx="2927960" cy="2850700"/>
          </a:xfrm>
          <a:prstGeom prst="rect">
            <a:avLst/>
          </a:prstGeom>
          <a:noFill/>
          <a:ln w="9525" cap="flat" cmpd="sng" algn="ctr">
            <a:solidFill>
              <a:schemeClr val="accent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64"/>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Guide to Networking Essentials, 7th Edition</a:t>
            </a:r>
            <a:endParaRPr sz="1400">
              <a:solidFill>
                <a:schemeClr val="dk1"/>
              </a:solidFill>
              <a:latin typeface="Arial"/>
              <a:ea typeface="Arial"/>
              <a:cs typeface="Arial"/>
              <a:sym typeface="Arial"/>
            </a:endParaRPr>
          </a:p>
        </p:txBody>
      </p:sp>
      <p:sp>
        <p:nvSpPr>
          <p:cNvPr id="565" name="Google Shape;565;p64"/>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40</a:t>
            </a:fld>
            <a:endParaRPr sz="1600" b="1">
              <a:latin typeface="Century Schoolbook"/>
              <a:ea typeface="Century Schoolbook"/>
              <a:cs typeface="Century Schoolbook"/>
              <a:sym typeface="Century Schoolbook"/>
            </a:endParaRPr>
          </a:p>
        </p:txBody>
      </p:sp>
      <p:sp>
        <p:nvSpPr>
          <p:cNvPr id="566" name="Google Shape;566;p6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sp>
        <p:nvSpPr>
          <p:cNvPr id="567" name="Google Shape;567;p64"/>
          <p:cNvSpPr txBox="1">
            <a:spLocks noGrp="1"/>
          </p:cNvSpPr>
          <p:nvPr>
            <p:ph type="body" idx="1"/>
          </p:nvPr>
        </p:nvSpPr>
        <p:spPr>
          <a:xfrm>
            <a:off x="457200" y="145029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latin typeface="Arial"/>
                <a:ea typeface="Arial"/>
                <a:cs typeface="Arial"/>
                <a:sym typeface="Arial"/>
              </a:rPr>
              <a:t>The Network access layer is composed of network technologies, such as Ethernet and WAN technologies</a:t>
            </a:r>
            <a:endParaRPr dirty="0"/>
          </a:p>
          <a:p>
            <a:pPr marL="457200" lvl="1" indent="0" algn="l" rtl="0">
              <a:spcBef>
                <a:spcPts val="480"/>
              </a:spcBef>
              <a:spcAft>
                <a:spcPts val="0"/>
              </a:spcAft>
              <a:buClr>
                <a:schemeClr val="dk1"/>
              </a:buClr>
              <a:buSzPts val="2400"/>
              <a:buFont typeface="Arial"/>
              <a:buNone/>
            </a:pPr>
            <a:endParaRPr dirty="0">
              <a:latin typeface="Arial"/>
              <a:ea typeface="Arial"/>
              <a:cs typeface="Arial"/>
              <a:sym typeface="Arial"/>
            </a:endParaRPr>
          </a:p>
          <a:p>
            <a:pPr marL="342900" lvl="0" indent="-177800" algn="l" rtl="0">
              <a:spcBef>
                <a:spcPts val="520"/>
              </a:spcBef>
              <a:spcAft>
                <a:spcPts val="0"/>
              </a:spcAft>
              <a:buClr>
                <a:schemeClr val="dk1"/>
              </a:buClr>
              <a:buSzPts val="2600"/>
              <a:buFont typeface="Arial"/>
              <a:buNone/>
            </a:pPr>
            <a:endParaRPr dirty="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573" name="Google Shape;573;p65">
            <a:hlinkClick r:id="rId3"/>
          </p:cNvPr>
          <p:cNvPicPr preferRelativeResize="0">
            <a:picLocks noGrp="1"/>
          </p:cNvPicPr>
          <p:nvPr>
            <p:ph type="body" idx="1"/>
          </p:nvPr>
        </p:nvPicPr>
        <p:blipFill rotWithShape="1">
          <a:blip r:embed="rId4">
            <a:alphaModFix/>
          </a:blip>
          <a:srcRect/>
          <a:stretch/>
        </p:blipFill>
        <p:spPr>
          <a:xfrm>
            <a:off x="320322" y="685800"/>
            <a:ext cx="8046156" cy="4525963"/>
          </a:xfrm>
          <a:prstGeom prst="rect">
            <a:avLst/>
          </a:prstGeom>
          <a:noFill/>
          <a:ln>
            <a:noFill/>
          </a:ln>
        </p:spPr>
      </p:pic>
      <p:sp>
        <p:nvSpPr>
          <p:cNvPr id="574" name="Google Shape;574;p65"/>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575" name="Google Shape;575;p65"/>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41</a:t>
            </a:fld>
            <a:endParaRPr sz="1600" b="1">
              <a:latin typeface="Century Schoolbook"/>
              <a:ea typeface="Century Schoolbook"/>
              <a:cs typeface="Century Schoolbook"/>
              <a:sym typeface="Century Schoolbook"/>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6"/>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Learn More:</a:t>
            </a:r>
            <a:br>
              <a:rPr lang="en-US"/>
            </a:br>
            <a:r>
              <a:rPr lang="en-US"/>
              <a:t>Introduction to TCP/IP Video</a:t>
            </a:r>
            <a:endParaRPr/>
          </a:p>
        </p:txBody>
      </p:sp>
      <p:sp>
        <p:nvSpPr>
          <p:cNvPr id="582" name="Google Shape;582;p66"/>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583" name="Google Shape;583;p66"/>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42</a:t>
            </a:fld>
            <a:endParaRPr/>
          </a:p>
        </p:txBody>
      </p:sp>
      <p:pic>
        <p:nvPicPr>
          <p:cNvPr id="584" name="Google Shape;584;p66" descr="This “Introduction to TCP/IP” class is intended for embedded design engineers that need to add network connectivity to their product.  We will teach you the basics of TCP/IP including how IP addresses are assigned and used, and how the data packetization process works.  We will then use this knowledge to demonstrate how an embedded device communicates on your local network or across the world using the Internet.   We will teach you what ports and sockets are, and how applications use them to create TCP/IP connections.  We will also describe how some common TCP/IP applications (DHCP, DNS, etc…) work.  We will show you how the client-server model works and will discuss the tradeoffs to consider when choosing to locate a server on a local network vs. the Internet.  Last, we will show you Microchip’s solutions for embedded TCP/IP designs, and make you aware of commonly used network analysis tools.&#10;&#10;http://www.microchip.com/DeveloperHelp" title="20059 NET1 - Introduction to TCP/IP Communication">
            <a:hlinkClick r:id="rId3"/>
          </p:cNvPr>
          <p:cNvPicPr preferRelativeResize="0"/>
          <p:nvPr/>
        </p:nvPicPr>
        <p:blipFill>
          <a:blip r:embed="rId4">
            <a:alphaModFix/>
          </a:blip>
          <a:stretch>
            <a:fillRect/>
          </a:stretch>
        </p:blipFill>
        <p:spPr>
          <a:xfrm>
            <a:off x="971400" y="1714587"/>
            <a:ext cx="6193350" cy="464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TCP/IP’s Layered Architecture</a:t>
            </a:r>
            <a:endParaRPr/>
          </a:p>
        </p:txBody>
      </p:sp>
      <p:sp>
        <p:nvSpPr>
          <p:cNvPr id="239" name="Google Shape;239;p29"/>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40" name="Google Shape;240;p29"/>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5</a:t>
            </a:fld>
            <a:endParaRPr sz="1600" b="1">
              <a:latin typeface="Century Schoolbook"/>
              <a:ea typeface="Century Schoolbook"/>
              <a:cs typeface="Century Schoolbook"/>
              <a:sym typeface="Century Schoolbook"/>
            </a:endParaRPr>
          </a:p>
        </p:txBody>
      </p:sp>
      <p:sp>
        <p:nvSpPr>
          <p:cNvPr id="241" name="Google Shape;241;p29"/>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latin typeface="Arial"/>
                <a:ea typeface="Arial"/>
                <a:cs typeface="Arial"/>
                <a:sym typeface="Arial"/>
              </a:rPr>
              <a:t>Example of how the layers work together:</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You start your Web browser and your home page is </a:t>
            </a:r>
            <a:r>
              <a:rPr lang="en-US" i="1" dirty="0">
                <a:latin typeface="Arial"/>
                <a:ea typeface="Arial"/>
                <a:cs typeface="Arial"/>
                <a:sym typeface="Arial"/>
              </a:rPr>
              <a:t>http://www.cengage.com</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web browser formats a request for your home page by using the Application layer protocol HTTP</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request looks something like:</a:t>
            </a:r>
            <a:endParaRPr dirty="0"/>
          </a:p>
          <a:p>
            <a:pPr marL="952500" lvl="1" indent="-342900" algn="l" rtl="0">
              <a:spcBef>
                <a:spcPts val="480"/>
              </a:spcBef>
              <a:spcAft>
                <a:spcPts val="0"/>
              </a:spcAft>
              <a:buClr>
                <a:schemeClr val="dk1"/>
              </a:buClr>
              <a:buSzPts val="2400"/>
              <a:buFont typeface="Arial" panose="020B0604020202020204" pitchFamily="34" charset="0"/>
              <a:buChar char="•"/>
            </a:pPr>
            <a:endParaRPr dirty="0">
              <a:latin typeface="Arial"/>
              <a:ea typeface="Arial"/>
              <a:cs typeface="Arial"/>
              <a:sym typeface="Arial"/>
            </a:endParaRPr>
          </a:p>
          <a:p>
            <a:pPr marL="952500" lvl="1" indent="-342900" algn="l" rtl="0">
              <a:spcBef>
                <a:spcPts val="480"/>
              </a:spcBef>
              <a:spcAft>
                <a:spcPts val="0"/>
              </a:spcAft>
              <a:buClr>
                <a:schemeClr val="dk1"/>
              </a:buClr>
              <a:buSzPts val="2400"/>
              <a:buFont typeface="Arial" panose="020B0604020202020204" pitchFamily="34" charset="0"/>
              <a:buChar char="•"/>
            </a:pPr>
            <a:endParaRPr dirty="0">
              <a:latin typeface="Arial"/>
              <a:ea typeface="Arial"/>
              <a:cs typeface="Arial"/>
              <a:sym typeface="Arial"/>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unit of information the Application layer works with is simply called “data”</a:t>
            </a:r>
            <a:endParaRPr dirty="0"/>
          </a:p>
          <a:p>
            <a:pPr marL="342900" lvl="0" indent="-177800" algn="l" rtl="0">
              <a:spcBef>
                <a:spcPts val="520"/>
              </a:spcBef>
              <a:spcAft>
                <a:spcPts val="0"/>
              </a:spcAft>
              <a:buClr>
                <a:schemeClr val="dk1"/>
              </a:buClr>
              <a:buSzPts val="2600"/>
              <a:buFont typeface="Arial"/>
              <a:buNone/>
            </a:pPr>
            <a:endParaRPr dirty="0"/>
          </a:p>
        </p:txBody>
      </p:sp>
      <p:pic>
        <p:nvPicPr>
          <p:cNvPr id="242" name="Google Shape;242;p29"/>
          <p:cNvPicPr preferRelativeResize="0"/>
          <p:nvPr/>
        </p:nvPicPr>
        <p:blipFill rotWithShape="1">
          <a:blip r:embed="rId3">
            <a:alphaModFix/>
          </a:blip>
          <a:srcRect/>
          <a:stretch/>
        </p:blipFill>
        <p:spPr>
          <a:xfrm>
            <a:off x="1905000" y="4343400"/>
            <a:ext cx="3075709"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TCP/IP’s Layered Architecture</a:t>
            </a:r>
            <a:endParaRPr/>
          </a:p>
        </p:txBody>
      </p:sp>
      <p:sp>
        <p:nvSpPr>
          <p:cNvPr id="249" name="Google Shape;249;p30"/>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50" name="Google Shape;250;p30"/>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6</a:t>
            </a:fld>
            <a:endParaRPr sz="1600" b="1">
              <a:latin typeface="Century Schoolbook"/>
              <a:ea typeface="Century Schoolbook"/>
              <a:cs typeface="Century Schoolbook"/>
              <a:sym typeface="Century Schoolbook"/>
            </a:endParaRPr>
          </a:p>
        </p:txBody>
      </p:sp>
      <p:sp>
        <p:nvSpPr>
          <p:cNvPr id="251" name="Google Shape;251;p30"/>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latin typeface="Arial"/>
                <a:ea typeface="Arial"/>
                <a:cs typeface="Arial"/>
                <a:sym typeface="Arial"/>
              </a:rPr>
              <a:t>Example continued:</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Application-layer protocol HTTP passes the request down to the Transport-layer protocol (TCP)</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TCP adds a header to the request that looks like:</a:t>
            </a:r>
            <a:endParaRPr dirty="0"/>
          </a:p>
          <a:p>
            <a:pPr marL="952500" lvl="1" indent="-342900" algn="l" rtl="0">
              <a:spcBef>
                <a:spcPts val="480"/>
              </a:spcBef>
              <a:spcAft>
                <a:spcPts val="0"/>
              </a:spcAft>
              <a:buClr>
                <a:schemeClr val="dk1"/>
              </a:buClr>
              <a:buSzPts val="2400"/>
              <a:buFont typeface="Arial" panose="020B0604020202020204" pitchFamily="34" charset="0"/>
              <a:buChar char="•"/>
            </a:pPr>
            <a:endParaRPr dirty="0">
              <a:latin typeface="Arial"/>
              <a:ea typeface="Arial"/>
              <a:cs typeface="Arial"/>
              <a:sym typeface="Arial"/>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unit of information the </a:t>
            </a:r>
            <a:r>
              <a:rPr lang="en-US" dirty="0">
                <a:highlight>
                  <a:srgbClr val="FFFF00"/>
                </a:highlight>
                <a:latin typeface="Arial"/>
                <a:ea typeface="Arial"/>
                <a:cs typeface="Arial"/>
                <a:sym typeface="Arial"/>
              </a:rPr>
              <a:t>Transport layer </a:t>
            </a:r>
            <a:r>
              <a:rPr lang="en-US" dirty="0">
                <a:latin typeface="Arial"/>
                <a:ea typeface="Arial"/>
                <a:cs typeface="Arial"/>
                <a:sym typeface="Arial"/>
              </a:rPr>
              <a:t>works with is called a </a:t>
            </a:r>
            <a:r>
              <a:rPr lang="en-US" dirty="0">
                <a:highlight>
                  <a:srgbClr val="FFFF00"/>
                </a:highlight>
                <a:latin typeface="Arial"/>
                <a:ea typeface="Arial"/>
                <a:cs typeface="Arial"/>
                <a:sym typeface="Arial"/>
              </a:rPr>
              <a:t>segment</a:t>
            </a:r>
            <a:endParaRPr lang="en-US" dirty="0">
              <a:highlight>
                <a:srgbClr val="FFFF00"/>
              </a:highlight>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t>T</a:t>
            </a:r>
            <a:r>
              <a:rPr lang="en-US" dirty="0">
                <a:latin typeface="Arial"/>
                <a:ea typeface="Arial"/>
                <a:cs typeface="Arial"/>
                <a:sym typeface="Arial"/>
              </a:rPr>
              <a:t>CP passes the segment to the Internetwork layer protocol (IP)</a:t>
            </a:r>
            <a:endParaRPr dirty="0"/>
          </a:p>
          <a:p>
            <a:pPr marL="342900" lvl="0" indent="-177800" algn="l" rtl="0">
              <a:spcBef>
                <a:spcPts val="520"/>
              </a:spcBef>
              <a:spcAft>
                <a:spcPts val="0"/>
              </a:spcAft>
              <a:buClr>
                <a:schemeClr val="dk1"/>
              </a:buClr>
              <a:buSzPts val="2600"/>
              <a:buFont typeface="Arial"/>
              <a:buNone/>
            </a:pPr>
            <a:endParaRPr dirty="0"/>
          </a:p>
        </p:txBody>
      </p:sp>
      <p:pic>
        <p:nvPicPr>
          <p:cNvPr id="252" name="Google Shape;252;p30"/>
          <p:cNvPicPr preferRelativeResize="0"/>
          <p:nvPr/>
        </p:nvPicPr>
        <p:blipFill rotWithShape="1">
          <a:blip r:embed="rId3">
            <a:alphaModFix/>
          </a:blip>
          <a:srcRect/>
          <a:stretch/>
        </p:blipFill>
        <p:spPr>
          <a:xfrm>
            <a:off x="2326100" y="3690950"/>
            <a:ext cx="3729789"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TCP/IP’s Layered Architecture</a:t>
            </a:r>
            <a:endParaRPr/>
          </a:p>
        </p:txBody>
      </p:sp>
      <p:sp>
        <p:nvSpPr>
          <p:cNvPr id="259" name="Google Shape;259;p31"/>
          <p:cNvSpPr txBox="1">
            <a:spLocks noGrp="1"/>
          </p:cNvSpPr>
          <p:nvPr>
            <p:ph type="ftr" idx="11"/>
          </p:nvPr>
        </p:nvSpPr>
        <p:spPr>
          <a:xfrm rot="5400000">
            <a:off x="6989776" y="3736988"/>
            <a:ext cx="32004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Guide to Networking Essentials, 7th Edition</a:t>
            </a:r>
            <a:endParaRPr/>
          </a:p>
        </p:txBody>
      </p:sp>
      <p:sp>
        <p:nvSpPr>
          <p:cNvPr id="260" name="Google Shape;260;p31"/>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7</a:t>
            </a:fld>
            <a:endParaRPr sz="1600" b="1">
              <a:latin typeface="Century Schoolbook"/>
              <a:ea typeface="Century Schoolbook"/>
              <a:cs typeface="Century Schoolbook"/>
              <a:sym typeface="Century Schoolbook"/>
            </a:endParaRPr>
          </a:p>
        </p:txBody>
      </p:sp>
      <p:sp>
        <p:nvSpPr>
          <p:cNvPr id="261" name="Google Shape;261;p31"/>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dirty="0">
                <a:latin typeface="Arial"/>
                <a:ea typeface="Arial"/>
                <a:cs typeface="Arial"/>
                <a:sym typeface="Arial"/>
              </a:rPr>
              <a:t>Example continued:</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IP places its header on the segment:</a:t>
            </a:r>
            <a:endParaRPr dirty="0"/>
          </a:p>
          <a:p>
            <a:pPr marL="952500" lvl="1" indent="-342900" algn="l" rtl="0">
              <a:spcBef>
                <a:spcPts val="480"/>
              </a:spcBef>
              <a:spcAft>
                <a:spcPts val="0"/>
              </a:spcAft>
              <a:buClr>
                <a:schemeClr val="dk1"/>
              </a:buClr>
              <a:buSzPts val="2400"/>
              <a:buFont typeface="Arial" panose="020B0604020202020204" pitchFamily="34" charset="0"/>
              <a:buChar char="•"/>
            </a:pPr>
            <a:endParaRPr dirty="0">
              <a:latin typeface="Arial"/>
              <a:ea typeface="Arial"/>
              <a:cs typeface="Arial"/>
              <a:sym typeface="Arial"/>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unit of information is now called a </a:t>
            </a:r>
            <a:r>
              <a:rPr lang="en-US" dirty="0">
                <a:highlight>
                  <a:srgbClr val="FFFF00"/>
                </a:highlight>
                <a:latin typeface="Arial"/>
                <a:ea typeface="Arial"/>
                <a:cs typeface="Arial"/>
                <a:sym typeface="Arial"/>
              </a:rPr>
              <a:t>packet</a:t>
            </a:r>
            <a:endParaRPr dirty="0">
              <a:highlight>
                <a:srgbClr val="FFFF00"/>
              </a:highlight>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packet is passed down to the Network access layer, where the </a:t>
            </a:r>
            <a:r>
              <a:rPr lang="en-US" dirty="0">
                <a:highlight>
                  <a:srgbClr val="FFFF00"/>
                </a:highlight>
                <a:latin typeface="Arial"/>
                <a:ea typeface="Arial"/>
                <a:cs typeface="Arial"/>
                <a:sym typeface="Arial"/>
              </a:rPr>
              <a:t>NIC</a:t>
            </a:r>
            <a:r>
              <a:rPr lang="en-US" dirty="0">
                <a:latin typeface="Arial"/>
                <a:ea typeface="Arial"/>
                <a:cs typeface="Arial"/>
                <a:sym typeface="Arial"/>
              </a:rPr>
              <a:t> operates</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A frame header and trailer are added</a:t>
            </a:r>
            <a:endParaRPr dirty="0"/>
          </a:p>
          <a:p>
            <a:pPr marL="952500" lvl="1" indent="-342900" algn="l" rtl="0">
              <a:spcBef>
                <a:spcPts val="480"/>
              </a:spcBef>
              <a:spcAft>
                <a:spcPts val="0"/>
              </a:spcAft>
              <a:buClr>
                <a:schemeClr val="dk1"/>
              </a:buClr>
              <a:buSzPts val="2400"/>
              <a:buFont typeface="Arial" panose="020B0604020202020204" pitchFamily="34" charset="0"/>
              <a:buChar char="•"/>
            </a:pPr>
            <a:endParaRPr dirty="0">
              <a:latin typeface="Arial"/>
              <a:ea typeface="Arial"/>
              <a:cs typeface="Arial"/>
              <a:sym typeface="Arial"/>
            </a:endParaRPr>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frame is delivered to the network medium as bits</a:t>
            </a:r>
            <a:endParaRPr dirty="0"/>
          </a:p>
          <a:p>
            <a:pPr marL="1257300" lvl="2" indent="-342900" algn="l" rtl="0">
              <a:spcBef>
                <a:spcPts val="440"/>
              </a:spcBef>
              <a:spcAft>
                <a:spcPts val="0"/>
              </a:spcAft>
              <a:buClr>
                <a:schemeClr val="dk1"/>
              </a:buClr>
              <a:buSzPts val="2200"/>
              <a:buFont typeface="Arial" panose="020B0604020202020204" pitchFamily="34" charset="0"/>
              <a:buChar char="•"/>
            </a:pPr>
            <a:r>
              <a:rPr lang="en-US" dirty="0">
                <a:latin typeface="Arial"/>
                <a:ea typeface="Arial"/>
                <a:cs typeface="Arial"/>
                <a:sym typeface="Arial"/>
              </a:rPr>
              <a:t>on its way to the  </a:t>
            </a:r>
            <a:r>
              <a:rPr lang="en-US" i="1" dirty="0">
                <a:latin typeface="Arial"/>
                <a:ea typeface="Arial"/>
                <a:cs typeface="Arial"/>
                <a:sym typeface="Arial"/>
              </a:rPr>
              <a:t>www.cengage.com </a:t>
            </a:r>
            <a:r>
              <a:rPr lang="en-US" dirty="0">
                <a:latin typeface="Arial"/>
                <a:ea typeface="Arial"/>
                <a:cs typeface="Arial"/>
                <a:sym typeface="Arial"/>
              </a:rPr>
              <a:t> server</a:t>
            </a:r>
            <a:endParaRPr dirty="0"/>
          </a:p>
          <a:p>
            <a:pPr marL="800100" lvl="1" indent="-342900" algn="l" rtl="0">
              <a:spcBef>
                <a:spcPts val="480"/>
              </a:spcBef>
              <a:spcAft>
                <a:spcPts val="0"/>
              </a:spcAft>
              <a:buClr>
                <a:schemeClr val="dk1"/>
              </a:buClr>
              <a:buSzPts val="2400"/>
              <a:buFont typeface="Arial" panose="020B0604020202020204" pitchFamily="34" charset="0"/>
              <a:buChar char="•"/>
            </a:pPr>
            <a:r>
              <a:rPr lang="en-US" dirty="0">
                <a:latin typeface="Arial"/>
                <a:ea typeface="Arial"/>
                <a:cs typeface="Arial"/>
                <a:sym typeface="Arial"/>
              </a:rPr>
              <a:t>The web server processes it and returns a Web page</a:t>
            </a:r>
            <a:endParaRPr dirty="0"/>
          </a:p>
          <a:p>
            <a:pPr marL="742950" lvl="1" indent="-133350" algn="l" rtl="0">
              <a:spcBef>
                <a:spcPts val="480"/>
              </a:spcBef>
              <a:spcAft>
                <a:spcPts val="0"/>
              </a:spcAft>
              <a:buClr>
                <a:schemeClr val="dk1"/>
              </a:buClr>
              <a:buSzPts val="2400"/>
              <a:buFont typeface="Arial"/>
              <a:buNone/>
            </a:pPr>
            <a:endParaRPr dirty="0">
              <a:latin typeface="Arial"/>
              <a:ea typeface="Arial"/>
              <a:cs typeface="Arial"/>
              <a:sym typeface="Arial"/>
            </a:endParaRPr>
          </a:p>
          <a:p>
            <a:pPr marL="342900" lvl="0" indent="-177800" algn="l" rtl="0">
              <a:spcBef>
                <a:spcPts val="520"/>
              </a:spcBef>
              <a:spcAft>
                <a:spcPts val="0"/>
              </a:spcAft>
              <a:buClr>
                <a:schemeClr val="dk1"/>
              </a:buClr>
              <a:buSzPts val="2600"/>
              <a:buFont typeface="Arial"/>
              <a:buNone/>
            </a:pPr>
            <a:endParaRPr dirty="0"/>
          </a:p>
        </p:txBody>
      </p:sp>
      <p:pic>
        <p:nvPicPr>
          <p:cNvPr id="262" name="Google Shape;262;p31"/>
          <p:cNvPicPr preferRelativeResize="0"/>
          <p:nvPr/>
        </p:nvPicPr>
        <p:blipFill rotWithShape="1">
          <a:blip r:embed="rId3">
            <a:alphaModFix/>
          </a:blip>
          <a:srcRect/>
          <a:stretch/>
        </p:blipFill>
        <p:spPr>
          <a:xfrm>
            <a:off x="1600200" y="2332038"/>
            <a:ext cx="4525108" cy="457200"/>
          </a:xfrm>
          <a:prstGeom prst="rect">
            <a:avLst/>
          </a:prstGeom>
          <a:noFill/>
          <a:ln>
            <a:noFill/>
          </a:ln>
        </p:spPr>
      </p:pic>
      <p:pic>
        <p:nvPicPr>
          <p:cNvPr id="263" name="Google Shape;263;p31"/>
          <p:cNvPicPr preferRelativeResize="0"/>
          <p:nvPr/>
        </p:nvPicPr>
        <p:blipFill rotWithShape="1">
          <a:blip r:embed="rId4">
            <a:alphaModFix/>
          </a:blip>
          <a:srcRect/>
          <a:stretch/>
        </p:blipFill>
        <p:spPr>
          <a:xfrm>
            <a:off x="1600200" y="4495800"/>
            <a:ext cx="6044514" cy="3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32"/>
          <p:cNvSpPr/>
          <p:nvPr/>
        </p:nvSpPr>
        <p:spPr>
          <a:xfrm>
            <a:off x="0" y="0"/>
            <a:ext cx="1510168"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269" name="Google Shape;269;p32"/>
          <p:cNvSpPr>
            <a:spLocks noGrp="1"/>
          </p:cNvSpPr>
          <p:nvPr>
            <p:ph type="title"/>
          </p:nvPr>
        </p:nvSpPr>
        <p:spPr>
          <a:xfrm>
            <a:off x="350988" y="2269820"/>
            <a:ext cx="2318360" cy="231836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950">
                <a:solidFill>
                  <a:srgbClr val="FFFFFF"/>
                </a:solidFill>
              </a:rPr>
              <a:t>Packet details</a:t>
            </a:r>
            <a:endParaRPr/>
          </a:p>
        </p:txBody>
      </p:sp>
      <p:pic>
        <p:nvPicPr>
          <p:cNvPr id="270" name="Google Shape;270;p32" descr="Ethernet network packet holding an IP packet"/>
          <p:cNvPicPr preferRelativeResize="0"/>
          <p:nvPr/>
        </p:nvPicPr>
        <p:blipFill rotWithShape="1">
          <a:blip r:embed="rId3">
            <a:alphaModFix/>
          </a:blip>
          <a:srcRect/>
          <a:stretch/>
        </p:blipFill>
        <p:spPr>
          <a:xfrm>
            <a:off x="3219451" y="847733"/>
            <a:ext cx="5391149" cy="3234689"/>
          </a:xfrm>
          <a:prstGeom prst="rect">
            <a:avLst/>
          </a:prstGeom>
          <a:noFill/>
          <a:ln>
            <a:noFill/>
          </a:ln>
        </p:spPr>
      </p:pic>
      <p:sp>
        <p:nvSpPr>
          <p:cNvPr id="271" name="Google Shape;271;p32"/>
          <p:cNvSpPr txBox="1">
            <a:spLocks noGrp="1"/>
          </p:cNvSpPr>
          <p:nvPr>
            <p:ph type="body" idx="1"/>
          </p:nvPr>
        </p:nvSpPr>
        <p:spPr>
          <a:xfrm>
            <a:off x="3219451" y="4494598"/>
            <a:ext cx="5391149" cy="231836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15"/>
              <a:buNone/>
            </a:pPr>
            <a:r>
              <a:rPr lang="en-US" sz="2015" dirty="0"/>
              <a:t>The data part of an Ethernet packet can hold up to </a:t>
            </a:r>
            <a:r>
              <a:rPr lang="en-US" sz="2015" dirty="0">
                <a:highlight>
                  <a:srgbClr val="FFFF00"/>
                </a:highlight>
              </a:rPr>
              <a:t>1500 bytes</a:t>
            </a:r>
            <a:r>
              <a:rPr lang="en-US" sz="2015" dirty="0"/>
              <a:t>. MAC-addresses (</a:t>
            </a:r>
            <a:r>
              <a:rPr lang="en-US" sz="2015" dirty="0">
                <a:highlight>
                  <a:srgbClr val="FFFF00"/>
                </a:highlight>
              </a:rPr>
              <a:t>48bits</a:t>
            </a:r>
            <a:r>
              <a:rPr lang="en-US" sz="2015" dirty="0"/>
              <a:t>) are 6 bytes wide each and the Number Of Bytes field is 2 byte wide. That gives the maximum size of an Ethernet frame to be </a:t>
            </a:r>
            <a:r>
              <a:rPr lang="en-US" sz="2015" dirty="0">
                <a:highlight>
                  <a:srgbClr val="FFFF00"/>
                </a:highlight>
              </a:rPr>
              <a:t>1514 bytes( maximum size including FCS is 1518 )</a:t>
            </a:r>
            <a:endParaRPr sz="1046" dirty="0">
              <a:highlight>
                <a:srgbClr val="FFFF00"/>
              </a:highlight>
            </a:endParaRPr>
          </a:p>
        </p:txBody>
      </p:sp>
      <p:sp>
        <p:nvSpPr>
          <p:cNvPr id="272" name="Google Shape;272;p32"/>
          <p:cNvSpPr txBox="1">
            <a:spLocks noGrp="1"/>
          </p:cNvSpPr>
          <p:nvPr>
            <p:ph type="ftr" idx="11"/>
          </p:nvPr>
        </p:nvSpPr>
        <p:spPr>
          <a:xfrm>
            <a:off x="3028951" y="6376988"/>
            <a:ext cx="3635923" cy="2738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300">
                <a:solidFill>
                  <a:srgbClr val="888888"/>
                </a:solidFill>
              </a:rPr>
              <a:t>Guide to Networking Essentials, 7th Edition</a:t>
            </a:r>
            <a:endParaRPr/>
          </a:p>
        </p:txBody>
      </p:sp>
      <p:sp>
        <p:nvSpPr>
          <p:cNvPr id="273" name="Google Shape;273;p32"/>
          <p:cNvSpPr txBox="1">
            <a:spLocks noGrp="1"/>
          </p:cNvSpPr>
          <p:nvPr>
            <p:ph type="sldNum" idx="12"/>
          </p:nvPr>
        </p:nvSpPr>
        <p:spPr>
          <a:xfrm>
            <a:off x="7413735" y="6376988"/>
            <a:ext cx="1101616" cy="27384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sz="1600" b="1">
                <a:latin typeface="Century Schoolbook"/>
                <a:ea typeface="Century Schoolbook"/>
                <a:cs typeface="Century Schoolbook"/>
                <a:sym typeface="Century Schoolbook"/>
              </a:rPr>
              <a:t>8</a:t>
            </a:fld>
            <a:endParaRPr sz="1600" b="1">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Application Layer</a:t>
            </a:r>
            <a:endParaRPr/>
          </a:p>
        </p:txBody>
      </p:sp>
      <p:sp>
        <p:nvSpPr>
          <p:cNvPr id="280" name="Google Shape;280;p33"/>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dirty="0"/>
          </a:p>
        </p:txBody>
      </p:sp>
      <p:sp>
        <p:nvSpPr>
          <p:cNvPr id="281" name="Google Shape;281;p33"/>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pic>
        <p:nvPicPr>
          <p:cNvPr id="282" name="Google Shape;282;p33">
            <a:hlinkClick r:id="rId3"/>
          </p:cNvPr>
          <p:cNvPicPr preferRelativeResize="0"/>
          <p:nvPr/>
        </p:nvPicPr>
        <p:blipFill>
          <a:blip r:embed="rId4">
            <a:alphaModFix/>
          </a:blip>
          <a:stretch>
            <a:fillRect/>
          </a:stretch>
        </p:blipFill>
        <p:spPr>
          <a:xfrm>
            <a:off x="4306614" y="4552462"/>
            <a:ext cx="3339662" cy="2278617"/>
          </a:xfrm>
          <a:prstGeom prst="rect">
            <a:avLst/>
          </a:prstGeom>
          <a:noFill/>
          <a:ln>
            <a:noFill/>
          </a:ln>
        </p:spPr>
      </p:pic>
      <p:pic>
        <p:nvPicPr>
          <p:cNvPr id="6" name="Google Shape;230;p28" descr="The TCP/IP layered architecture" title="Figure 5-1"/>
          <p:cNvPicPr preferRelativeResize="0">
            <a:picLocks noGrp="1"/>
          </p:cNvPicPr>
          <p:nvPr>
            <p:ph type="body" idx="1"/>
          </p:nvPr>
        </p:nvPicPr>
        <p:blipFill rotWithShape="1">
          <a:blip r:embed="rId5">
            <a:alphaModFix/>
          </a:blip>
          <a:srcRect/>
          <a:stretch/>
        </p:blipFill>
        <p:spPr>
          <a:xfrm>
            <a:off x="165538" y="1352062"/>
            <a:ext cx="8686800" cy="3200400"/>
          </a:xfrm>
          <a:prstGeom prst="rect">
            <a:avLst/>
          </a:prstGeom>
          <a:noFill/>
          <a:ln>
            <a:noFill/>
          </a:ln>
        </p:spPr>
      </p:pic>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4647</Words>
  <Application>Microsoft Office PowerPoint</Application>
  <PresentationFormat>On-screen Show (4:3)</PresentationFormat>
  <Paragraphs>356</Paragraphs>
  <Slides>42</Slides>
  <Notes>42</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Century Schoolbook</vt:lpstr>
      <vt:lpstr>Courier New</vt:lpstr>
      <vt:lpstr>Georgia</vt:lpstr>
      <vt:lpstr>Noto Sans Symbols</vt:lpstr>
      <vt:lpstr>Oriel</vt:lpstr>
      <vt:lpstr>Default Design</vt:lpstr>
      <vt:lpstr>TOPIC 05 TCP/IP </vt:lpstr>
      <vt:lpstr>Objectives</vt:lpstr>
      <vt:lpstr>TCP/IP’s Layered Architecture</vt:lpstr>
      <vt:lpstr> TCP/IP’s Layered Architecture</vt:lpstr>
      <vt:lpstr>TCP/IP’s Layered Architecture</vt:lpstr>
      <vt:lpstr>TCP/IP’s Layered Architecture</vt:lpstr>
      <vt:lpstr>TCP/IP’s Layered Architecture</vt:lpstr>
      <vt:lpstr>Packet details</vt:lpstr>
      <vt:lpstr>Application Layer</vt:lpstr>
      <vt:lpstr>Remote Desktop Protocol</vt:lpstr>
      <vt:lpstr>PowerPoint Presentation</vt:lpstr>
      <vt:lpstr>Telnet and SSH</vt:lpstr>
      <vt:lpstr>Domain Name System</vt:lpstr>
      <vt:lpstr>E-Learning</vt:lpstr>
      <vt:lpstr>DNS Server</vt:lpstr>
      <vt:lpstr>TCP Transport-Layer Protocols</vt:lpstr>
      <vt:lpstr>Transport-Layer Protocols</vt:lpstr>
      <vt:lpstr>TCP Header</vt:lpstr>
      <vt:lpstr>Role of the Transport Layer</vt:lpstr>
      <vt:lpstr>Working with Segments and Datagrams</vt:lpstr>
      <vt:lpstr>Identifying Source and Destination Applications</vt:lpstr>
      <vt:lpstr>Port number 443 </vt:lpstr>
      <vt:lpstr>Common port Numbers</vt:lpstr>
      <vt:lpstr>Protecting Data with a Checksum</vt:lpstr>
      <vt:lpstr>TCP: The Reliable Transport Layer</vt:lpstr>
      <vt:lpstr>Establishing a Connection: The TCP three-way-Handshake</vt:lpstr>
      <vt:lpstr>Establishing a Connection: The TCP three-way-Handshake</vt:lpstr>
      <vt:lpstr>3 Way Hand shake Example</vt:lpstr>
      <vt:lpstr>PowerPoint Presentation</vt:lpstr>
      <vt:lpstr>Segmenting Data</vt:lpstr>
      <vt:lpstr>Segmentation</vt:lpstr>
      <vt:lpstr>Ensuring Flow Control with Acknowledgements</vt:lpstr>
      <vt:lpstr>IP</vt:lpstr>
      <vt:lpstr>Internetwork-Layer Protocols</vt:lpstr>
      <vt:lpstr>IP Header</vt:lpstr>
      <vt:lpstr>Data link layer(Network access)</vt:lpstr>
      <vt:lpstr>Physical Layer</vt:lpstr>
      <vt:lpstr>Data Encapsulation</vt:lpstr>
      <vt:lpstr>Summary</vt:lpstr>
      <vt:lpstr>Summary</vt:lpstr>
      <vt:lpstr>PowerPoint Presentation</vt:lpstr>
      <vt:lpstr>Learn More: Introduction to TCP/IP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05 TCP/IP </dc:title>
  <cp:lastModifiedBy>Leonard _Bored</cp:lastModifiedBy>
  <cp:revision>21</cp:revision>
  <dcterms:modified xsi:type="dcterms:W3CDTF">2021-07-13T13:34:22Z</dcterms:modified>
</cp:coreProperties>
</file>