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0"/>
  </p:notesMasterIdLst>
  <p:sldIdLst>
    <p:sldId id="256" r:id="rId2"/>
    <p:sldId id="257" r:id="rId3"/>
    <p:sldId id="258" r:id="rId4"/>
    <p:sldId id="284" r:id="rId5"/>
    <p:sldId id="260" r:id="rId6"/>
    <p:sldId id="285"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12192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04" autoAdjust="0"/>
  </p:normalViewPr>
  <p:slideViewPr>
    <p:cSldViewPr snapToGrid="0">
      <p:cViewPr varScale="1">
        <p:scale>
          <a:sx n="75" d="100"/>
          <a:sy n="75" d="100"/>
        </p:scale>
        <p:origin x="946" y="48"/>
      </p:cViewPr>
      <p:guideLst>
        <p:guide orient="horz" pos="2880"/>
        <p:guide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5791200"/>
            <a:ext cx="5486400" cy="54864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0" y="0"/>
            <a:ext cx="1687500" cy="5333333"/>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a:solidFill>
                <a:schemeClr val="dk1"/>
              </a:solidFill>
              <a:latin typeface="Calibri"/>
              <a:ea typeface="Calibri"/>
              <a:cs typeface="Calibri"/>
              <a:sym typeface="Calibri"/>
            </a:endParaRPr>
          </a:p>
        </p:txBody>
      </p:sp>
      <p:sp>
        <p:nvSpPr>
          <p:cNvPr id="42" name="Google Shape;42;p1: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0: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0: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1: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1: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513fc4965_0_0: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513fc4965_0_0: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2: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2" name="Google Shape;132;p13: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4: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4: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5: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5: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6: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6: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7: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7: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8: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 name="Google Shape;47;p2: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9: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9: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0: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20: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513fc4965_0_7: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513fc4965_0_7: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1: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1: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2:notes"/>
          <p:cNvSpPr>
            <a:spLocks noGrp="1" noRot="1" noChangeAspect="1"/>
          </p:cNvSpPr>
          <p:nvPr>
            <p:ph type="sldImg" idx="2"/>
          </p:nvPr>
        </p:nvSpPr>
        <p:spPr>
          <a:xfrm>
            <a:off x="-228600" y="1524000"/>
            <a:ext cx="7315200" cy="4114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2:notes"/>
          <p:cNvSpPr txBox="1">
            <a:spLocks noGrp="1"/>
          </p:cNvSpPr>
          <p:nvPr>
            <p:ph type="body" idx="1"/>
          </p:nvPr>
        </p:nvSpPr>
        <p:spPr>
          <a:xfrm>
            <a:off x="685800" y="5867402"/>
            <a:ext cx="5486400" cy="48005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cap="none">
                <a:solidFill>
                  <a:schemeClr val="dk1"/>
                </a:solidFill>
                <a:latin typeface="Calibri"/>
                <a:ea typeface="Calibri"/>
                <a:cs typeface="Calibri"/>
                <a:sym typeface="Calibri"/>
              </a:rPr>
              <a:t>BIG PROBLEM: ONE SOLUTION</a:t>
            </a:r>
            <a:endParaRPr/>
          </a:p>
          <a:p>
            <a:pPr marL="0" marR="0" lvl="0" indent="0" algn="l" rtl="0">
              <a:spcBef>
                <a:spcPts val="0"/>
              </a:spcBef>
              <a:spcAft>
                <a:spcPts val="0"/>
              </a:spcAft>
              <a:buNone/>
            </a:pPr>
            <a:r>
              <a:rPr lang="en-US" sz="1200" b="0" i="0">
                <a:solidFill>
                  <a:schemeClr val="dk1"/>
                </a:solidFill>
                <a:latin typeface="Calibri"/>
                <a:ea typeface="Calibri"/>
                <a:cs typeface="Calibri"/>
                <a:sym typeface="Calibri"/>
              </a:rPr>
              <a:t>The rapidly increasing CPU speeds meant that the CPU would actually need to wait for the memory chip to understand the fast succession of requests it was sending out. This was a problem.</a:t>
            </a:r>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3: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23: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4:notes"/>
          <p:cNvSpPr>
            <a:spLocks noGrp="1" noRot="1" noChangeAspect="1"/>
          </p:cNvSpPr>
          <p:nvPr>
            <p:ph type="sldImg" idx="2"/>
          </p:nvPr>
        </p:nvSpPr>
        <p:spPr>
          <a:xfrm>
            <a:off x="-4067175" y="1365250"/>
            <a:ext cx="12126913" cy="6821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7" name="Google Shape;207;p24:notes"/>
          <p:cNvSpPr txBox="1">
            <a:spLocks noGrp="1"/>
          </p:cNvSpPr>
          <p:nvPr>
            <p:ph type="body" idx="1"/>
          </p:nvPr>
        </p:nvSpPr>
        <p:spPr>
          <a:xfrm>
            <a:off x="399158" y="8641644"/>
            <a:ext cx="3195042" cy="81872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 zoom in of intel Sandy Bridge processor</a:t>
            </a:r>
            <a:endParaRPr sz="1200">
              <a:solidFill>
                <a:schemeClr val="dk1"/>
              </a:solidFill>
              <a:latin typeface="Calibri"/>
              <a:ea typeface="Calibri"/>
              <a:cs typeface="Calibri"/>
              <a:sym typeface="Calibri"/>
            </a:endParaRPr>
          </a:p>
        </p:txBody>
      </p:sp>
      <p:sp>
        <p:nvSpPr>
          <p:cNvPr id="208" name="Google Shape;208;p24:notes"/>
          <p:cNvSpPr txBox="1">
            <a:spLocks noGrp="1"/>
          </p:cNvSpPr>
          <p:nvPr>
            <p:ph type="sldNum" idx="12"/>
          </p:nvPr>
        </p:nvSpPr>
        <p:spPr>
          <a:xfrm>
            <a:off x="2261891" y="17283290"/>
            <a:ext cx="1730573" cy="908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300">
                <a:solidFill>
                  <a:schemeClr val="dk1"/>
                </a:solidFill>
                <a:latin typeface="Arial"/>
                <a:ea typeface="Arial"/>
                <a:cs typeface="Arial"/>
                <a:sym typeface="Arial"/>
              </a:rPr>
              <a:t>26</a:t>
            </a:fld>
            <a:endParaRPr sz="1300">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0c90b10f2_0_0: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0c90b10f2_0_0: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5:notes"/>
          <p:cNvSpPr txBox="1">
            <a:spLocks noGrp="1"/>
          </p:cNvSpPr>
          <p:nvPr>
            <p:ph type="body" idx="1"/>
          </p:nvPr>
        </p:nvSpPr>
        <p:spPr>
          <a:xfrm>
            <a:off x="0" y="0"/>
            <a:ext cx="1687500" cy="5333333"/>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a:solidFill>
                <a:schemeClr val="dk1"/>
              </a:solidFill>
              <a:latin typeface="Calibri"/>
              <a:ea typeface="Calibri"/>
              <a:cs typeface="Calibri"/>
              <a:sym typeface="Calibri"/>
            </a:endParaRPr>
          </a:p>
        </p:txBody>
      </p:sp>
      <p:sp>
        <p:nvSpPr>
          <p:cNvPr id="221" name="Google Shape;221;p25: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3:notes"/>
          <p:cNvSpPr>
            <a:spLocks noGrp="1" noRot="1" noChangeAspect="1"/>
          </p:cNvSpPr>
          <p:nvPr>
            <p:ph type="sldImg" idx="2"/>
          </p:nvPr>
        </p:nvSpPr>
        <p:spPr>
          <a:xfrm>
            <a:off x="-228600" y="1524000"/>
            <a:ext cx="7315200" cy="4114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3:notes"/>
          <p:cNvSpPr txBox="1">
            <a:spLocks noGrp="1"/>
          </p:cNvSpPr>
          <p:nvPr>
            <p:ph type="body" idx="1"/>
          </p:nvPr>
        </p:nvSpPr>
        <p:spPr>
          <a:xfrm>
            <a:off x="685800" y="5867402"/>
            <a:ext cx="5486400" cy="48005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a:solidFill>
                  <a:schemeClr val="dk1"/>
                </a:solidFill>
                <a:latin typeface="Calibri"/>
                <a:ea typeface="Calibri"/>
                <a:cs typeface="Calibri"/>
                <a:sym typeface="Calibri"/>
              </a:rPr>
              <a:t>When any key on a keyboard is pressed, it needs to be converted into a binary number so that it can be processed by the computer and the typed character can appear on the screen.</a:t>
            </a:r>
            <a:endParaRPr/>
          </a:p>
          <a:p>
            <a:pPr marL="0" marR="0" lvl="0" indent="0" algn="l" rtl="0">
              <a:spcBef>
                <a:spcPts val="0"/>
              </a:spcBef>
              <a:spcAft>
                <a:spcPts val="0"/>
              </a:spcAft>
              <a:buNone/>
            </a:pPr>
            <a:endParaRPr sz="1200" b="0" i="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a:solidFill>
                  <a:schemeClr val="dk1"/>
                </a:solidFill>
                <a:latin typeface="Calibri"/>
                <a:ea typeface="Calibri"/>
                <a:cs typeface="Calibri"/>
                <a:sym typeface="Calibri"/>
              </a:rPr>
              <a:t>A code where each number represents a character can be used to convert text into binary. One code we can use for this is called </a:t>
            </a:r>
            <a:r>
              <a:rPr lang="en-US" sz="1200" b="1" i="0">
                <a:solidFill>
                  <a:schemeClr val="dk1"/>
                </a:solidFill>
                <a:latin typeface="Calibri"/>
                <a:ea typeface="Calibri"/>
                <a:cs typeface="Calibri"/>
                <a:sym typeface="Calibri"/>
              </a:rPr>
              <a:t>ASCII</a:t>
            </a:r>
            <a:r>
              <a:rPr lang="en-US" sz="1200" b="0" i="0">
                <a:solidFill>
                  <a:schemeClr val="dk1"/>
                </a:solidFill>
                <a:latin typeface="Calibri"/>
                <a:ea typeface="Calibri"/>
                <a:cs typeface="Calibri"/>
                <a:sym typeface="Calibri"/>
              </a:rPr>
              <a:t>. The ASCII code takes each character on the keyboard and assigns it a binary number.</a:t>
            </a:r>
            <a:endParaRPr/>
          </a:p>
          <a:p>
            <a:pPr marL="0" marR="0" lvl="0" indent="0" algn="l" rtl="0">
              <a:spcBef>
                <a:spcPts val="0"/>
              </a:spcBef>
              <a:spcAft>
                <a:spcPts val="0"/>
              </a:spcAft>
              <a:buNone/>
            </a:pPr>
            <a:br>
              <a:rPr lang="en-US"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5: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26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5: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5: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7086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7:notes"/>
          <p:cNvSpPr>
            <a:spLocks noGrp="1" noRot="1" noChangeAspect="1"/>
          </p:cNvSpPr>
          <p:nvPr>
            <p:ph type="sldImg" idx="2"/>
          </p:nvPr>
        </p:nvSpPr>
        <p:spPr>
          <a:xfrm>
            <a:off x="-228600" y="1524000"/>
            <a:ext cx="7315200" cy="4114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7:notes"/>
          <p:cNvSpPr txBox="1">
            <a:spLocks noGrp="1"/>
          </p:cNvSpPr>
          <p:nvPr>
            <p:ph type="body" idx="1"/>
          </p:nvPr>
        </p:nvSpPr>
        <p:spPr>
          <a:xfrm>
            <a:off x="685800" y="5867402"/>
            <a:ext cx="5486400" cy="48005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dirty="0">
                <a:solidFill>
                  <a:schemeClr val="dk1"/>
                </a:solidFill>
                <a:latin typeface="Calibri"/>
                <a:ea typeface="Calibri"/>
                <a:cs typeface="Calibri"/>
                <a:sym typeface="Calibri"/>
              </a:rPr>
              <a:t>Ref:</a:t>
            </a:r>
            <a:endParaRPr dirty="0"/>
          </a:p>
          <a:p>
            <a:pPr marL="0" marR="0" lvl="0" indent="0" algn="l" rtl="0">
              <a:lnSpc>
                <a:spcPct val="100000"/>
              </a:lnSpc>
              <a:spcBef>
                <a:spcPts val="0"/>
              </a:spcBef>
              <a:spcAft>
                <a:spcPts val="0"/>
              </a:spcAft>
              <a:buClr>
                <a:schemeClr val="dk1"/>
              </a:buClr>
              <a:buSzPts val="1200"/>
              <a:buFont typeface="Calibri"/>
              <a:buNone/>
            </a:pPr>
            <a:r>
              <a:rPr lang="en-US" sz="1200" b="0" i="0" dirty="0">
                <a:solidFill>
                  <a:schemeClr val="dk1"/>
                </a:solidFill>
                <a:latin typeface="Calibri"/>
                <a:ea typeface="Calibri"/>
                <a:cs typeface="Calibri"/>
                <a:sym typeface="Calibri"/>
              </a:rPr>
              <a:t>All about MB, GB and TB: http://www.fastwebhost.in/blog/how-many-mb-1-gb-all-about-mb-gb-tb/</a:t>
            </a:r>
            <a:endParaRPr dirty="0"/>
          </a:p>
          <a:p>
            <a:pPr marL="0" marR="0" lvl="0" indent="0" algn="l" rtl="0">
              <a:lnSpc>
                <a:spcPct val="100000"/>
              </a:lnSpc>
              <a:spcBef>
                <a:spcPts val="0"/>
              </a:spcBef>
              <a:spcAft>
                <a:spcPts val="0"/>
              </a:spcAft>
              <a:buClr>
                <a:schemeClr val="dk1"/>
              </a:buClr>
              <a:buSzPts val="1200"/>
              <a:buFont typeface="Calibri"/>
              <a:buNone/>
            </a:pPr>
            <a:endParaRPr sz="1200" b="0" i="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0" i="0" dirty="0">
                <a:solidFill>
                  <a:schemeClr val="dk1"/>
                </a:solidFill>
                <a:latin typeface="Calibri"/>
                <a:ea typeface="Calibri"/>
                <a:cs typeface="Calibri"/>
                <a:sym typeface="Calibri"/>
              </a:rPr>
              <a:t>Convert the following:</a:t>
            </a:r>
            <a:endParaRPr dirty="0"/>
          </a:p>
          <a:p>
            <a:pPr marL="0" marR="0" lvl="0" indent="0" algn="l" rtl="0">
              <a:lnSpc>
                <a:spcPct val="100000"/>
              </a:lnSpc>
              <a:spcBef>
                <a:spcPts val="0"/>
              </a:spcBef>
              <a:spcAft>
                <a:spcPts val="0"/>
              </a:spcAft>
              <a:buClr>
                <a:schemeClr val="dk1"/>
              </a:buClr>
              <a:buSzPts val="1200"/>
              <a:buFont typeface="Calibri"/>
              <a:buNone/>
            </a:pPr>
            <a:r>
              <a:rPr lang="en-US" sz="1200" b="0" i="0" dirty="0">
                <a:solidFill>
                  <a:schemeClr val="dk1"/>
                </a:solidFill>
                <a:latin typeface="Calibri"/>
                <a:ea typeface="Calibri"/>
                <a:cs typeface="Calibri"/>
                <a:sym typeface="Calibri"/>
              </a:rPr>
              <a:t>250MB to KB</a:t>
            </a:r>
            <a:endParaRPr dirty="0"/>
          </a:p>
          <a:p>
            <a:pPr marL="0" marR="0" lvl="0" indent="0" algn="l" rtl="0">
              <a:lnSpc>
                <a:spcPct val="100000"/>
              </a:lnSpc>
              <a:spcBef>
                <a:spcPts val="0"/>
              </a:spcBef>
              <a:spcAft>
                <a:spcPts val="0"/>
              </a:spcAft>
              <a:buClr>
                <a:schemeClr val="dk1"/>
              </a:buClr>
              <a:buSzPts val="1200"/>
              <a:buFont typeface="Calibri"/>
              <a:buNone/>
            </a:pPr>
            <a:r>
              <a:rPr lang="en-US" sz="1200" b="0" i="0" dirty="0">
                <a:solidFill>
                  <a:schemeClr val="dk1"/>
                </a:solidFill>
                <a:latin typeface="Calibri"/>
                <a:ea typeface="Calibri"/>
                <a:cs typeface="Calibri"/>
                <a:sym typeface="Calibri"/>
              </a:rPr>
              <a:t>720KB to B</a:t>
            </a:r>
            <a:endParaRPr dirty="0"/>
          </a:p>
          <a:p>
            <a:pPr marL="0" marR="0" lvl="0" indent="0" algn="l" rtl="0">
              <a:lnSpc>
                <a:spcPct val="100000"/>
              </a:lnSpc>
              <a:spcBef>
                <a:spcPts val="0"/>
              </a:spcBef>
              <a:spcAft>
                <a:spcPts val="0"/>
              </a:spcAft>
              <a:buClr>
                <a:schemeClr val="dk1"/>
              </a:buClr>
              <a:buSzPts val="1200"/>
              <a:buFont typeface="Calibri"/>
              <a:buNone/>
            </a:pPr>
            <a:r>
              <a:rPr lang="en-US" sz="1200" b="0" i="0" dirty="0">
                <a:solidFill>
                  <a:schemeClr val="dk1"/>
                </a:solidFill>
                <a:latin typeface="Calibri"/>
                <a:ea typeface="Calibri"/>
                <a:cs typeface="Calibri"/>
                <a:sym typeface="Calibri"/>
              </a:rPr>
              <a:t>350GB to KB</a:t>
            </a:r>
            <a:endParaRPr dirty="0"/>
          </a:p>
          <a:p>
            <a:pPr marL="0" marR="0" lvl="0" indent="0" algn="l" rtl="0">
              <a:lnSpc>
                <a:spcPct val="100000"/>
              </a:lnSpc>
              <a:spcBef>
                <a:spcPts val="0"/>
              </a:spcBef>
              <a:spcAft>
                <a:spcPts val="0"/>
              </a:spcAft>
              <a:buClr>
                <a:schemeClr val="dk1"/>
              </a:buClr>
              <a:buSzPts val="1200"/>
              <a:buFont typeface="Calibri"/>
              <a:buNone/>
            </a:pPr>
            <a:r>
              <a:rPr lang="en-US" sz="1200" b="0" i="0" dirty="0">
                <a:solidFill>
                  <a:schemeClr val="dk1"/>
                </a:solidFill>
                <a:latin typeface="Calibri"/>
                <a:ea typeface="Calibri"/>
                <a:cs typeface="Calibri"/>
                <a:sym typeface="Calibri"/>
              </a:rPr>
              <a:t>256KB to MB</a:t>
            </a:r>
            <a:endParaRPr dirty="0"/>
          </a:p>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8: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body" idx="1"/>
          </p:nvPr>
        </p:nvSpPr>
        <p:spPr>
          <a:xfrm>
            <a:off x="685800" y="5791200"/>
            <a:ext cx="5486400" cy="5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9:notes"/>
          <p:cNvSpPr>
            <a:spLocks noGrp="1" noRot="1" noChangeAspect="1"/>
          </p:cNvSpPr>
          <p:nvPr>
            <p:ph type="sldImg" idx="2"/>
          </p:nvPr>
        </p:nvSpPr>
        <p:spPr>
          <a:xfrm>
            <a:off x="-635000" y="914400"/>
            <a:ext cx="8128000" cy="457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ftr" idx="11"/>
          </p:nvPr>
        </p:nvSpPr>
        <p:spPr>
          <a:xfrm>
            <a:off x="4145280" y="6377940"/>
            <a:ext cx="3901439" cy="342900"/>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88340" y="338074"/>
            <a:ext cx="10815319" cy="4826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3600" b="1"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688340" y="1229424"/>
            <a:ext cx="10815319" cy="456311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sz="2800" b="0" i="0">
                <a:solidFill>
                  <a:schemeClr val="dk1"/>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145280" y="6377940"/>
            <a:ext cx="3901439" cy="342900"/>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2"/>
        <p:cNvGrpSpPr/>
        <p:nvPr/>
      </p:nvGrpSpPr>
      <p:grpSpPr>
        <a:xfrm>
          <a:off x="0" y="0"/>
          <a:ext cx="0" cy="0"/>
          <a:chOff x="0" y="0"/>
          <a:chExt cx="0" cy="0"/>
        </a:xfrm>
      </p:grpSpPr>
      <p:sp>
        <p:nvSpPr>
          <p:cNvPr id="23" name="Google Shape;23;p4"/>
          <p:cNvSpPr txBox="1">
            <a:spLocks noGrp="1"/>
          </p:cNvSpPr>
          <p:nvPr>
            <p:ph type="ctrTitle"/>
          </p:nvPr>
        </p:nvSpPr>
        <p:spPr>
          <a:xfrm>
            <a:off x="914400" y="2125980"/>
            <a:ext cx="10363200" cy="144017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subTitle" idx="1"/>
          </p:nvPr>
        </p:nvSpPr>
        <p:spPr>
          <a:xfrm>
            <a:off x="1828800" y="3840480"/>
            <a:ext cx="8534399" cy="17145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145280" y="6377940"/>
            <a:ext cx="3901439" cy="342900"/>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688340" y="338074"/>
            <a:ext cx="10815319" cy="4826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3600" b="1"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5"/>
          <p:cNvSpPr txBox="1">
            <a:spLocks noGrp="1"/>
          </p:cNvSpPr>
          <p:nvPr>
            <p:ph type="body" idx="2"/>
          </p:nvPr>
        </p:nvSpPr>
        <p:spPr>
          <a:xfrm>
            <a:off x="6278879" y="1577340"/>
            <a:ext cx="5303520" cy="4526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145280" y="6377940"/>
            <a:ext cx="3901439" cy="342900"/>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688340" y="338074"/>
            <a:ext cx="10815319" cy="4826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3600" b="1"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4145280" y="6377940"/>
            <a:ext cx="3901439" cy="342900"/>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2192000" cy="68580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txBox="1">
            <a:spLocks noGrp="1"/>
          </p:cNvSpPr>
          <p:nvPr>
            <p:ph type="title"/>
          </p:nvPr>
        </p:nvSpPr>
        <p:spPr>
          <a:xfrm>
            <a:off x="688340" y="338074"/>
            <a:ext cx="10815319" cy="4826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688340" y="1229424"/>
            <a:ext cx="10815319" cy="456311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2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145280" y="6377940"/>
            <a:ext cx="3901439"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Megabyt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hyperlink" Target="https://whatis.techtarget.com/definition/register" TargetMode="External"/><Relationship Id="rId7" Type="http://schemas.openxmlformats.org/officeDocument/2006/relationships/hyperlink" Target="http://www.youtube.com/watch?v=ccf9ngGIb8c"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searchsqlserver.techtarget.com/definition/fetch" TargetMode="External"/><Relationship Id="rId5" Type="http://schemas.openxmlformats.org/officeDocument/2006/relationships/hyperlink" Target="https://whatis.techtarget.com/definition/instruction" TargetMode="External"/><Relationship Id="rId4" Type="http://schemas.openxmlformats.org/officeDocument/2006/relationships/hyperlink" Target="https://whatis.techtarget.com/definition/processor"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7"/>
          <p:cNvSpPr txBox="1"/>
          <p:nvPr/>
        </p:nvSpPr>
        <p:spPr>
          <a:xfrm>
            <a:off x="0" y="1981200"/>
            <a:ext cx="12192000" cy="110799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3600" dirty="0">
                <a:solidFill>
                  <a:schemeClr val="dk1"/>
                </a:solidFill>
                <a:latin typeface="Calibri"/>
                <a:ea typeface="Calibri"/>
                <a:cs typeface="Calibri"/>
                <a:sym typeface="Calibri"/>
              </a:rPr>
              <a:t>Topic 01B</a:t>
            </a:r>
            <a:endParaRPr sz="3600"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US" sz="3600" dirty="0">
                <a:solidFill>
                  <a:schemeClr val="dk1"/>
                </a:solidFill>
                <a:latin typeface="Calibri"/>
                <a:ea typeface="Calibri"/>
                <a:cs typeface="Calibri"/>
                <a:sym typeface="Calibri"/>
              </a:rPr>
              <a:t>Fetch, Execution and IO</a:t>
            </a:r>
            <a:endParaRPr sz="3600"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endParaRPr dirty="0"/>
          </a:p>
        </p:txBody>
      </p:sp>
      <p:sp>
        <p:nvSpPr>
          <p:cNvPr id="2" name="Footer Placeholder 1"/>
          <p:cNvSpPr>
            <a:spLocks noGrp="1"/>
          </p:cNvSpPr>
          <p:nvPr>
            <p:ph type="ftr" idx="11"/>
          </p:nvPr>
        </p:nvSpPr>
        <p:spPr/>
        <p:txBody>
          <a:bodyPr/>
          <a:lstStyle/>
          <a:p>
            <a:endParaRPr lang="en-SG"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t>Processor - Arithmetic and Logic Unit (ALU)</a:t>
            </a:r>
            <a:endParaRPr dirty="0"/>
          </a:p>
        </p:txBody>
      </p:sp>
      <p:sp>
        <p:nvSpPr>
          <p:cNvPr id="110" name="Google Shape;110;p16"/>
          <p:cNvSpPr txBox="1">
            <a:spLocks noGrp="1"/>
          </p:cNvSpPr>
          <p:nvPr>
            <p:ph type="body" idx="1"/>
          </p:nvPr>
        </p:nvSpPr>
        <p:spPr>
          <a:xfrm>
            <a:off x="688340" y="1229424"/>
            <a:ext cx="10815319" cy="10427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US" dirty="0"/>
              <a:t>Most computer operations are executed in the ALU of the processor</a:t>
            </a:r>
            <a:endParaRPr dirty="0"/>
          </a:p>
          <a:p>
            <a:pPr marL="0" lvl="0" indent="0" algn="l" rtl="0">
              <a:lnSpc>
                <a:spcPct val="80000"/>
              </a:lnSpc>
              <a:spcBef>
                <a:spcPts val="0"/>
              </a:spcBef>
              <a:spcAft>
                <a:spcPts val="0"/>
              </a:spcAft>
              <a:buNone/>
            </a:pPr>
            <a:endParaRPr dirty="0"/>
          </a:p>
          <a:p>
            <a:pPr marL="0" lvl="0" indent="0" algn="l" rtl="0">
              <a:lnSpc>
                <a:spcPct val="80000"/>
              </a:lnSpc>
              <a:spcBef>
                <a:spcPts val="0"/>
              </a:spcBef>
              <a:spcAft>
                <a:spcPts val="0"/>
              </a:spcAft>
              <a:buNone/>
            </a:pPr>
            <a:r>
              <a:rPr lang="en-US" dirty="0"/>
              <a:t>Performs arithmetic or logic operation</a:t>
            </a:r>
            <a:endParaRPr dirty="0"/>
          </a:p>
        </p:txBody>
      </p:sp>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607060" y="353220"/>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Processor - Control Unit</a:t>
            </a:r>
            <a:endParaRPr/>
          </a:p>
        </p:txBody>
      </p:sp>
      <p:sp>
        <p:nvSpPr>
          <p:cNvPr id="116" name="Google Shape;116;p17"/>
          <p:cNvSpPr txBox="1">
            <a:spLocks noGrp="1"/>
          </p:cNvSpPr>
          <p:nvPr>
            <p:ph type="body" idx="1"/>
          </p:nvPr>
        </p:nvSpPr>
        <p:spPr>
          <a:xfrm>
            <a:off x="688340" y="1229424"/>
            <a:ext cx="10815319" cy="2154436"/>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Memory, ALU and I/O units store and process information and perform input and output operations</a:t>
            </a:r>
            <a:endParaRPr/>
          </a:p>
          <a:p>
            <a:pPr marL="0" lvl="0" indent="0" algn="l" rtl="0">
              <a:spcBef>
                <a:spcPts val="0"/>
              </a:spcBef>
              <a:spcAft>
                <a:spcPts val="0"/>
              </a:spcAft>
              <a:buNone/>
            </a:pPr>
            <a:endParaRPr/>
          </a:p>
          <a:p>
            <a:pPr marL="0" lvl="0" indent="0" algn="l" rtl="0">
              <a:spcBef>
                <a:spcPts val="0"/>
              </a:spcBef>
              <a:spcAft>
                <a:spcPts val="0"/>
              </a:spcAft>
              <a:buNone/>
            </a:pPr>
            <a:r>
              <a:rPr lang="en-US"/>
              <a:t>The operation of these units must be coordinated (this is the responsibility of the control unit)</a:t>
            </a:r>
            <a:endParaRPr/>
          </a:p>
        </p:txBody>
      </p:sp>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sz="1800">
              <a:latin typeface="Calibri"/>
              <a:ea typeface="Calibri"/>
              <a:cs typeface="Calibri"/>
              <a:sym typeface="Calibri"/>
            </a:endParaRPr>
          </a:p>
        </p:txBody>
      </p:sp>
      <p:sp>
        <p:nvSpPr>
          <p:cNvPr id="4" name="TextBox 3">
            <a:extLst>
              <a:ext uri="{FF2B5EF4-FFF2-40B4-BE49-F238E27FC236}">
                <a16:creationId xmlns:a16="http://schemas.microsoft.com/office/drawing/2014/main" id="{14A1AE29-4382-47C4-9B23-B9A95BCC0089}"/>
              </a:ext>
            </a:extLst>
          </p:cNvPr>
          <p:cNvSpPr txBox="1"/>
          <p:nvPr/>
        </p:nvSpPr>
        <p:spPr>
          <a:xfrm>
            <a:off x="5425440" y="320360"/>
            <a:ext cx="3088640" cy="830997"/>
          </a:xfrm>
          <a:prstGeom prst="rect">
            <a:avLst/>
          </a:prstGeom>
          <a:noFill/>
        </p:spPr>
        <p:txBody>
          <a:bodyPr wrap="square" rtlCol="0">
            <a:spAutoFit/>
          </a:bodyPr>
          <a:lstStyle/>
          <a:p>
            <a:r>
              <a:rPr lang="en-SG" sz="2400" b="1" dirty="0"/>
              <a:t>[Manager of the processor]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688340" y="338074"/>
            <a:ext cx="10815300" cy="4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Case Study:Intel CPU 8086</a:t>
            </a:r>
            <a:endParaRPr/>
          </a:p>
        </p:txBody>
      </p:sp>
      <p:sp>
        <p:nvSpPr>
          <p:cNvPr id="122" name="Google Shape;122;p18"/>
          <p:cNvSpPr txBox="1">
            <a:spLocks noGrp="1"/>
          </p:cNvSpPr>
          <p:nvPr>
            <p:ph type="body" idx="1"/>
          </p:nvPr>
        </p:nvSpPr>
        <p:spPr>
          <a:xfrm>
            <a:off x="263775" y="1229425"/>
            <a:ext cx="7169700" cy="4248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All internal registers, as well as internal and external data buses, are 16 bits wide (Width of the wire. 16 wires for data buses) which firmly established the "16-bit microprocessor" identity of the 8086.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A 20-bit external address bus provides a 1 </a:t>
            </a:r>
            <a:r>
              <a:rPr lang="en-US" dirty="0">
                <a:uFill>
                  <a:noFill/>
                </a:uFill>
                <a:hlinkClick r:id="rId3"/>
              </a:rPr>
              <a:t>MB</a:t>
            </a:r>
            <a:r>
              <a:rPr lang="en-US" dirty="0"/>
              <a:t> physical address space (2</a:t>
            </a:r>
            <a:r>
              <a:rPr lang="en-US" baseline="30000" dirty="0"/>
              <a:t>20</a:t>
            </a:r>
            <a:r>
              <a:rPr lang="en-US" dirty="0"/>
              <a:t> = 1,048,576).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This address space is addressed by means of internal memory "segmentation". </a:t>
            </a:r>
            <a:endParaRPr dirty="0"/>
          </a:p>
        </p:txBody>
      </p:sp>
      <p:pic>
        <p:nvPicPr>
          <p:cNvPr id="123" name="Google Shape;123;p18"/>
          <p:cNvPicPr preferRelativeResize="0"/>
          <p:nvPr/>
        </p:nvPicPr>
        <p:blipFill>
          <a:blip r:embed="rId4">
            <a:alphaModFix/>
          </a:blip>
          <a:stretch>
            <a:fillRect/>
          </a:stretch>
        </p:blipFill>
        <p:spPr>
          <a:xfrm>
            <a:off x="7861220" y="1006499"/>
            <a:ext cx="3866630" cy="5851499"/>
          </a:xfrm>
          <a:prstGeom prst="rect">
            <a:avLst/>
          </a:prstGeom>
          <a:noFill/>
          <a:ln>
            <a:noFill/>
          </a:ln>
        </p:spPr>
      </p:pic>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Computer</a:t>
            </a:r>
            <a:endParaRPr/>
          </a:p>
        </p:txBody>
      </p:sp>
      <p:sp>
        <p:nvSpPr>
          <p:cNvPr id="129" name="Google Shape;129;p19"/>
          <p:cNvSpPr txBox="1">
            <a:spLocks noGrp="1"/>
          </p:cNvSpPr>
          <p:nvPr>
            <p:ph type="body" idx="1"/>
          </p:nvPr>
        </p:nvSpPr>
        <p:spPr>
          <a:xfrm>
            <a:off x="688340" y="1229424"/>
            <a:ext cx="10815319" cy="34470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Operation of a computer can be summarized as:</a:t>
            </a:r>
            <a:endParaRPr/>
          </a:p>
          <a:p>
            <a:pPr marL="0" lvl="0" indent="0" algn="l" rtl="0">
              <a:spcBef>
                <a:spcPts val="0"/>
              </a:spcBef>
              <a:spcAft>
                <a:spcPts val="0"/>
              </a:spcAft>
              <a:buNone/>
            </a:pPr>
            <a:endParaRPr/>
          </a:p>
          <a:p>
            <a:pPr marL="342900" lvl="0" indent="-342900" algn="l" rtl="0">
              <a:spcBef>
                <a:spcPts val="0"/>
              </a:spcBef>
              <a:spcAft>
                <a:spcPts val="0"/>
              </a:spcAft>
              <a:buClr>
                <a:schemeClr val="dk1"/>
              </a:buClr>
              <a:buSzPts val="2800"/>
              <a:buFont typeface="Calibri"/>
              <a:buAutoNum type="arabicParenR"/>
            </a:pPr>
            <a:r>
              <a:rPr lang="en-US"/>
              <a:t>Computer accepts information in the form of programs and data through an input unit and stores it in the memory</a:t>
            </a:r>
            <a:endParaRPr/>
          </a:p>
          <a:p>
            <a:pPr marL="342900" lvl="0" indent="-342900" algn="l" rtl="0">
              <a:spcBef>
                <a:spcPts val="0"/>
              </a:spcBef>
              <a:spcAft>
                <a:spcPts val="0"/>
              </a:spcAft>
              <a:buClr>
                <a:schemeClr val="dk1"/>
              </a:buClr>
              <a:buSzPts val="2800"/>
              <a:buFont typeface="Calibri"/>
              <a:buAutoNum type="arabicParenR"/>
            </a:pPr>
            <a:r>
              <a:rPr lang="en-US"/>
              <a:t>Information stored in the memory is fetched under program control into an ALU, where it is processed</a:t>
            </a:r>
            <a:endParaRPr/>
          </a:p>
          <a:p>
            <a:pPr marL="342900" lvl="0" indent="-342900" algn="l" rtl="0">
              <a:spcBef>
                <a:spcPts val="0"/>
              </a:spcBef>
              <a:spcAft>
                <a:spcPts val="0"/>
              </a:spcAft>
              <a:buClr>
                <a:schemeClr val="dk1"/>
              </a:buClr>
              <a:buSzPts val="2800"/>
              <a:buFont typeface="Calibri"/>
              <a:buAutoNum type="arabicParenR"/>
            </a:pPr>
            <a:r>
              <a:rPr lang="en-US"/>
              <a:t>Processed information leaves the computer through an output unit</a:t>
            </a:r>
            <a:endParaRPr/>
          </a:p>
          <a:p>
            <a:pPr marL="342900" lvl="0" indent="-342900" algn="l" rtl="0">
              <a:spcBef>
                <a:spcPts val="0"/>
              </a:spcBef>
              <a:spcAft>
                <a:spcPts val="0"/>
              </a:spcAft>
              <a:buClr>
                <a:schemeClr val="dk1"/>
              </a:buClr>
              <a:buSzPts val="2800"/>
              <a:buFont typeface="Calibri"/>
              <a:buAutoNum type="arabicParenR"/>
            </a:pPr>
            <a:r>
              <a:rPr lang="en-US"/>
              <a:t>All activities in the computer are directed by the Control Unit</a:t>
            </a:r>
            <a:endParaRPr/>
          </a:p>
        </p:txBody>
      </p:sp>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t>Instruction Cycle(a series of steps before a computer can complete instructions)</a:t>
            </a:r>
            <a:endParaRPr dirty="0"/>
          </a:p>
        </p:txBody>
      </p:sp>
      <p:sp>
        <p:nvSpPr>
          <p:cNvPr id="135" name="Google Shape;135;p20"/>
          <p:cNvSpPr txBox="1">
            <a:spLocks noGrp="1"/>
          </p:cNvSpPr>
          <p:nvPr>
            <p:ph type="body" idx="1"/>
          </p:nvPr>
        </p:nvSpPr>
        <p:spPr>
          <a:xfrm>
            <a:off x="688340" y="1371600"/>
            <a:ext cx="10815319" cy="387798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t>Although a computer system is able to run very complex programs; its own basic operation is very simple.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It derives its power by being able to repeat the basic operations billions of times per second.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A single cycle of operation, also called the instruction cycle or machine cycle, consists of </a:t>
            </a:r>
            <a:r>
              <a:rPr lang="en-US" dirty="0">
                <a:highlight>
                  <a:srgbClr val="FFFF00"/>
                </a:highlight>
              </a:rPr>
              <a:t>Fetch, Decode, </a:t>
            </a:r>
            <a:r>
              <a:rPr lang="en-US" sz="2900" dirty="0">
                <a:solidFill>
                  <a:srgbClr val="0000FF"/>
                </a:solidFill>
                <a:highlight>
                  <a:srgbClr val="FFFF00"/>
                </a:highlight>
              </a:rPr>
              <a:t>Execute</a:t>
            </a:r>
            <a:r>
              <a:rPr lang="en-US" dirty="0">
                <a:highlight>
                  <a:srgbClr val="FFFF00"/>
                </a:highlight>
              </a:rPr>
              <a:t>, Store </a:t>
            </a:r>
            <a:r>
              <a:rPr lang="en-US" dirty="0"/>
              <a:t>(Memory Access and Write Back phases)</a:t>
            </a:r>
            <a:endParaRPr dirty="0"/>
          </a:p>
        </p:txBody>
      </p:sp>
      <p:sp>
        <p:nvSpPr>
          <p:cNvPr id="136" name="Google Shape;136;p20"/>
          <p:cNvSpPr txBox="1">
            <a:spLocks noGrp="1"/>
          </p:cNvSpPr>
          <p:nvPr>
            <p:ph type="sldNum" idx="4294967295"/>
          </p:nvPr>
        </p:nvSpPr>
        <p:spPr>
          <a:xfrm>
            <a:off x="8077200" y="6356351"/>
            <a:ext cx="2133600" cy="365125"/>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a:solidFill>
                  <a:srgbClr val="898989"/>
                </a:solidFill>
                <a:latin typeface="Calibri"/>
                <a:ea typeface="Calibri"/>
                <a:cs typeface="Calibri"/>
                <a:sym typeface="Calibri"/>
              </a:rPr>
              <a:t>14</a:t>
            </a:fld>
            <a:endParaRPr sz="1200">
              <a:solidFill>
                <a:srgbClr val="898989"/>
              </a:solidFill>
              <a:latin typeface="Calibri"/>
              <a:ea typeface="Calibri"/>
              <a:cs typeface="Calibri"/>
              <a:sym typeface="Calibri"/>
            </a:endParaRPr>
          </a:p>
        </p:txBody>
      </p:sp>
      <p:sp>
        <p:nvSpPr>
          <p:cNvPr id="2" name="Footer Placeholder 1"/>
          <p:cNvSpPr>
            <a:spLocks noGrp="1"/>
          </p:cNvSpPr>
          <p:nvPr>
            <p:ph type="ftr" idx="11"/>
          </p:nvPr>
        </p:nvSpPr>
        <p:spPr/>
        <p:txBody>
          <a:bodyPr/>
          <a:lstStyle/>
          <a:p>
            <a:endParaRPr lang="en-SG"/>
          </a:p>
        </p:txBody>
      </p:sp>
      <p:sp>
        <p:nvSpPr>
          <p:cNvPr id="3" name="TextBox 2">
            <a:extLst>
              <a:ext uri="{FF2B5EF4-FFF2-40B4-BE49-F238E27FC236}">
                <a16:creationId xmlns:a16="http://schemas.microsoft.com/office/drawing/2014/main" id="{0DC6E61C-F9A1-47AC-8912-C7830664D5B5}"/>
              </a:ext>
            </a:extLst>
          </p:cNvPr>
          <p:cNvSpPr txBox="1"/>
          <p:nvPr/>
        </p:nvSpPr>
        <p:spPr>
          <a:xfrm>
            <a:off x="688340" y="5729113"/>
            <a:ext cx="2807179" cy="369332"/>
          </a:xfrm>
          <a:prstGeom prst="rect">
            <a:avLst/>
          </a:prstGeom>
          <a:noFill/>
        </p:spPr>
        <p:txBody>
          <a:bodyPr wrap="none" rtlCol="0">
            <a:spAutoFit/>
          </a:bodyPr>
          <a:lstStyle/>
          <a:p>
            <a:r>
              <a:rPr lang="en-SG" sz="1800" dirty="0"/>
              <a:t>Instructions = line of code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highlight>
                  <a:srgbClr val="FFFF00"/>
                </a:highlight>
              </a:rPr>
              <a:t>Instruction cycle operations</a:t>
            </a:r>
            <a:endParaRPr dirty="0">
              <a:highlight>
                <a:srgbClr val="FFFF00"/>
              </a:highlight>
            </a:endParaRPr>
          </a:p>
        </p:txBody>
      </p:sp>
      <p:sp>
        <p:nvSpPr>
          <p:cNvPr id="142" name="Google Shape;142;p21"/>
          <p:cNvSpPr txBox="1">
            <a:spLocks noGrp="1"/>
          </p:cNvSpPr>
          <p:nvPr>
            <p:ph type="sldNum" idx="4294967295"/>
          </p:nvPr>
        </p:nvSpPr>
        <p:spPr>
          <a:xfrm>
            <a:off x="8077200" y="6356351"/>
            <a:ext cx="2133600" cy="365125"/>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a:solidFill>
                  <a:srgbClr val="898989"/>
                </a:solidFill>
                <a:latin typeface="Calibri"/>
                <a:ea typeface="Calibri"/>
                <a:cs typeface="Calibri"/>
                <a:sym typeface="Calibri"/>
              </a:rPr>
              <a:t>15</a:t>
            </a:fld>
            <a:endParaRPr sz="1200">
              <a:solidFill>
                <a:srgbClr val="898989"/>
              </a:solidFill>
              <a:latin typeface="Calibri"/>
              <a:ea typeface="Calibri"/>
              <a:cs typeface="Calibri"/>
              <a:sym typeface="Calibri"/>
            </a:endParaRPr>
          </a:p>
        </p:txBody>
      </p:sp>
      <p:pic>
        <p:nvPicPr>
          <p:cNvPr id="143" name="Google Shape;143;p21"/>
          <p:cNvPicPr preferRelativeResize="0"/>
          <p:nvPr/>
        </p:nvPicPr>
        <p:blipFill rotWithShape="1">
          <a:blip r:embed="rId3">
            <a:alphaModFix/>
          </a:blip>
          <a:srcRect/>
          <a:stretch/>
        </p:blipFill>
        <p:spPr>
          <a:xfrm>
            <a:off x="688340" y="1417320"/>
            <a:ext cx="10957770" cy="3581400"/>
          </a:xfrm>
          <a:prstGeom prst="rect">
            <a:avLst/>
          </a:prstGeom>
          <a:noFill/>
          <a:ln>
            <a:noFill/>
          </a:ln>
        </p:spPr>
      </p:pic>
      <p:sp>
        <p:nvSpPr>
          <p:cNvPr id="2" name="Footer Placeholder 1"/>
          <p:cNvSpPr>
            <a:spLocks noGrp="1"/>
          </p:cNvSpPr>
          <p:nvPr>
            <p:ph type="ftr" idx="11"/>
          </p:nvPr>
        </p:nvSpPr>
        <p:spPr/>
        <p:txBody>
          <a:bodyPr/>
          <a:lstStyle/>
          <a:p>
            <a:endParaRPr lang="en-SG"/>
          </a:p>
        </p:txBody>
      </p:sp>
      <p:sp>
        <p:nvSpPr>
          <p:cNvPr id="3" name="TextBox 2">
            <a:extLst>
              <a:ext uri="{FF2B5EF4-FFF2-40B4-BE49-F238E27FC236}">
                <a16:creationId xmlns:a16="http://schemas.microsoft.com/office/drawing/2014/main" id="{43620C86-2781-4A5D-A13C-BA00F6827B03}"/>
              </a:ext>
            </a:extLst>
          </p:cNvPr>
          <p:cNvSpPr txBox="1"/>
          <p:nvPr/>
        </p:nvSpPr>
        <p:spPr>
          <a:xfrm>
            <a:off x="5400040" y="3464560"/>
            <a:ext cx="1391920" cy="338554"/>
          </a:xfrm>
          <a:prstGeom prst="rect">
            <a:avLst/>
          </a:prstGeom>
          <a:noFill/>
        </p:spPr>
        <p:txBody>
          <a:bodyPr wrap="square" rtlCol="0">
            <a:spAutoFit/>
          </a:bodyPr>
          <a:lstStyle/>
          <a:p>
            <a:r>
              <a:rPr lang="en-SG" sz="1600" dirty="0"/>
              <a:t>Execute</a:t>
            </a:r>
          </a:p>
        </p:txBody>
      </p:sp>
      <p:sp>
        <p:nvSpPr>
          <p:cNvPr id="5" name="TextBox 4">
            <a:extLst>
              <a:ext uri="{FF2B5EF4-FFF2-40B4-BE49-F238E27FC236}">
                <a16:creationId xmlns:a16="http://schemas.microsoft.com/office/drawing/2014/main" id="{11361BB6-2952-43B6-B1F5-84B7886773A1}"/>
              </a:ext>
            </a:extLst>
          </p:cNvPr>
          <p:cNvSpPr txBox="1"/>
          <p:nvPr/>
        </p:nvSpPr>
        <p:spPr>
          <a:xfrm>
            <a:off x="9052560" y="2357120"/>
            <a:ext cx="697627" cy="338554"/>
          </a:xfrm>
          <a:prstGeom prst="rect">
            <a:avLst/>
          </a:prstGeom>
          <a:noFill/>
        </p:spPr>
        <p:txBody>
          <a:bodyPr wrap="none" rtlCol="0">
            <a:spAutoFit/>
          </a:bodyPr>
          <a:lstStyle/>
          <a:p>
            <a:r>
              <a:rPr lang="en-SG" sz="1600" dirty="0"/>
              <a:t>Fetch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Instructions and Programs</a:t>
            </a:r>
            <a:endParaRPr/>
          </a:p>
        </p:txBody>
      </p:sp>
      <p:sp>
        <p:nvSpPr>
          <p:cNvPr id="149" name="Google Shape;149;p22"/>
          <p:cNvSpPr txBox="1">
            <a:spLocks noGrp="1"/>
          </p:cNvSpPr>
          <p:nvPr>
            <p:ph type="body" idx="1"/>
          </p:nvPr>
        </p:nvSpPr>
        <p:spPr>
          <a:xfrm>
            <a:off x="688340" y="1229424"/>
            <a:ext cx="10815319" cy="3811172"/>
          </a:xfrm>
          <a:prstGeom prst="rect">
            <a:avLst/>
          </a:prstGeom>
          <a:noFill/>
          <a:ln>
            <a:noFill/>
          </a:ln>
        </p:spPr>
        <p:txBody>
          <a:bodyPr spcFirstLastPara="1" wrap="square" lIns="0" tIns="0" rIns="0" bIns="0" anchor="t" anchorCtr="0">
            <a:noAutofit/>
          </a:bodyPr>
          <a:lstStyle/>
          <a:p>
            <a:pPr marL="514350" lvl="0" indent="-514350" algn="l" rtl="0">
              <a:lnSpc>
                <a:spcPct val="150000"/>
              </a:lnSpc>
              <a:spcBef>
                <a:spcPts val="0"/>
              </a:spcBef>
              <a:spcAft>
                <a:spcPts val="0"/>
              </a:spcAft>
              <a:buClr>
                <a:schemeClr val="dk1"/>
              </a:buClr>
              <a:buSzPts val="2800"/>
              <a:buFont typeface="Calibri"/>
              <a:buAutoNum type="arabicParenR"/>
            </a:pPr>
            <a:r>
              <a:rPr lang="en-US"/>
              <a:t>An </a:t>
            </a:r>
            <a:r>
              <a:rPr lang="en-US">
                <a:solidFill>
                  <a:srgbClr val="0000FF"/>
                </a:solidFill>
              </a:rPr>
              <a:t>instruction</a:t>
            </a:r>
            <a:r>
              <a:rPr lang="en-US"/>
              <a:t> specifies an operation and the locations of its data operands</a:t>
            </a:r>
            <a:endParaRPr/>
          </a:p>
          <a:p>
            <a:pPr marL="514350" lvl="0" indent="-514350" algn="l" rtl="0">
              <a:lnSpc>
                <a:spcPct val="150000"/>
              </a:lnSpc>
              <a:spcBef>
                <a:spcPts val="0"/>
              </a:spcBef>
              <a:spcAft>
                <a:spcPts val="0"/>
              </a:spcAft>
              <a:buClr>
                <a:schemeClr val="dk1"/>
              </a:buClr>
              <a:buSzPts val="2800"/>
              <a:buFont typeface="Calibri"/>
              <a:buAutoNum type="arabicParenR"/>
            </a:pPr>
            <a:r>
              <a:rPr lang="en-US"/>
              <a:t>A 32-bit word typically holds one encoded instruction</a:t>
            </a:r>
            <a:endParaRPr/>
          </a:p>
          <a:p>
            <a:pPr marL="514350" lvl="0" indent="-514350" algn="l" rtl="0">
              <a:lnSpc>
                <a:spcPct val="150000"/>
              </a:lnSpc>
              <a:spcBef>
                <a:spcPts val="0"/>
              </a:spcBef>
              <a:spcAft>
                <a:spcPts val="0"/>
              </a:spcAft>
              <a:buClr>
                <a:schemeClr val="dk1"/>
              </a:buClr>
              <a:buSzPts val="2800"/>
              <a:buFont typeface="Calibri"/>
              <a:buAutoNum type="arabicParenR"/>
            </a:pPr>
            <a:r>
              <a:rPr lang="en-US"/>
              <a:t>A sequence of instructions, executed one after another, constitutes a </a:t>
            </a:r>
            <a:r>
              <a:rPr lang="en-US">
                <a:solidFill>
                  <a:srgbClr val="0000FF"/>
                </a:solidFill>
              </a:rPr>
              <a:t>program</a:t>
            </a:r>
            <a:endParaRPr/>
          </a:p>
          <a:p>
            <a:pPr marL="514350" lvl="0" indent="-514350" algn="l" rtl="0">
              <a:lnSpc>
                <a:spcPct val="150000"/>
              </a:lnSpc>
              <a:spcBef>
                <a:spcPts val="0"/>
              </a:spcBef>
              <a:spcAft>
                <a:spcPts val="0"/>
              </a:spcAft>
              <a:buClr>
                <a:schemeClr val="dk1"/>
              </a:buClr>
              <a:buSzPts val="2800"/>
              <a:buFont typeface="Calibri"/>
              <a:buAutoNum type="arabicParenR"/>
            </a:pPr>
            <a:r>
              <a:rPr lang="en-US"/>
              <a:t>Both a program and its </a:t>
            </a:r>
            <a:r>
              <a:rPr lang="en-US">
                <a:solidFill>
                  <a:srgbClr val="0000FF"/>
                </a:solidFill>
              </a:rPr>
              <a:t>data</a:t>
            </a:r>
            <a:r>
              <a:rPr lang="en-US"/>
              <a:t> are stored in the main memory</a:t>
            </a:r>
            <a:endParaRPr/>
          </a:p>
        </p:txBody>
      </p:sp>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Instruction types</a:t>
            </a:r>
            <a:endParaRPr/>
          </a:p>
        </p:txBody>
      </p:sp>
      <p:sp>
        <p:nvSpPr>
          <p:cNvPr id="155" name="Google Shape;155;p23"/>
          <p:cNvSpPr txBox="1">
            <a:spLocks noGrp="1"/>
          </p:cNvSpPr>
          <p:nvPr>
            <p:ph type="body" idx="1"/>
          </p:nvPr>
        </p:nvSpPr>
        <p:spPr>
          <a:xfrm>
            <a:off x="688340" y="1229424"/>
            <a:ext cx="10815319" cy="456311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Three basic instruction types:</a:t>
            </a:r>
            <a:endParaRPr/>
          </a:p>
          <a:p>
            <a:pPr marL="0" lvl="0" indent="0" algn="l" rtl="0">
              <a:spcBef>
                <a:spcPts val="0"/>
              </a:spcBef>
              <a:spcAft>
                <a:spcPts val="0"/>
              </a:spcAft>
              <a:buNone/>
            </a:pPr>
            <a:endParaRPr/>
          </a:p>
          <a:p>
            <a:pPr marL="514350" lvl="0" indent="-514350" algn="l" rtl="0">
              <a:spcBef>
                <a:spcPts val="0"/>
              </a:spcBef>
              <a:spcAft>
                <a:spcPts val="0"/>
              </a:spcAft>
              <a:buClr>
                <a:srgbClr val="0000FF"/>
              </a:buClr>
              <a:buSzPts val="2800"/>
              <a:buFont typeface="Calibri"/>
              <a:buAutoNum type="arabicParenR"/>
            </a:pPr>
            <a:r>
              <a:rPr lang="en-US">
                <a:solidFill>
                  <a:srgbClr val="0000FF"/>
                </a:solidFill>
              </a:rPr>
              <a:t>Load</a:t>
            </a:r>
            <a:r>
              <a:rPr lang="en-US"/>
              <a:t> - Read a data operand from memory or an input device into the processor</a:t>
            </a:r>
            <a:endParaRPr/>
          </a:p>
          <a:p>
            <a:pPr marL="514350" lvl="0" indent="-336550" algn="l" rtl="0">
              <a:spcBef>
                <a:spcPts val="0"/>
              </a:spcBef>
              <a:spcAft>
                <a:spcPts val="0"/>
              </a:spcAft>
              <a:buClr>
                <a:schemeClr val="dk1"/>
              </a:buClr>
              <a:buSzPts val="2800"/>
              <a:buFont typeface="Calibri"/>
              <a:buNone/>
            </a:pPr>
            <a:endParaRPr/>
          </a:p>
          <a:p>
            <a:pPr marL="514350" lvl="0" indent="-514350" algn="l" rtl="0">
              <a:spcBef>
                <a:spcPts val="0"/>
              </a:spcBef>
              <a:spcAft>
                <a:spcPts val="0"/>
              </a:spcAft>
              <a:buClr>
                <a:srgbClr val="0000FF"/>
              </a:buClr>
              <a:buSzPts val="2800"/>
              <a:buFont typeface="Calibri"/>
              <a:buAutoNum type="arabicParenR"/>
            </a:pPr>
            <a:r>
              <a:rPr lang="en-US">
                <a:solidFill>
                  <a:srgbClr val="0000FF"/>
                </a:solidFill>
              </a:rPr>
              <a:t>Store</a:t>
            </a:r>
            <a:r>
              <a:rPr lang="en-US"/>
              <a:t> - Write a data operand from a processor register to memory or an output device</a:t>
            </a:r>
            <a:endParaRPr/>
          </a:p>
          <a:p>
            <a:pPr marL="514350" lvl="0" indent="-336550" algn="l" rtl="0">
              <a:spcBef>
                <a:spcPts val="0"/>
              </a:spcBef>
              <a:spcAft>
                <a:spcPts val="0"/>
              </a:spcAft>
              <a:buClr>
                <a:schemeClr val="dk1"/>
              </a:buClr>
              <a:buSzPts val="2800"/>
              <a:buFont typeface="Calibri"/>
              <a:buNone/>
            </a:pPr>
            <a:endParaRPr/>
          </a:p>
          <a:p>
            <a:pPr marL="514350" lvl="0" indent="-514350" algn="l" rtl="0">
              <a:spcBef>
                <a:spcPts val="0"/>
              </a:spcBef>
              <a:spcAft>
                <a:spcPts val="0"/>
              </a:spcAft>
              <a:buClr>
                <a:srgbClr val="0000FF"/>
              </a:buClr>
              <a:buSzPts val="2800"/>
              <a:buFont typeface="Calibri"/>
              <a:buAutoNum type="arabicParenR"/>
            </a:pPr>
            <a:r>
              <a:rPr lang="en-US">
                <a:solidFill>
                  <a:srgbClr val="0000FF"/>
                </a:solidFill>
              </a:rPr>
              <a:t>Operate</a:t>
            </a:r>
            <a:r>
              <a:rPr lang="en-US"/>
              <a:t> - Perform an arithmetic or logic 	operation on data operands in processor registers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sz="18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Example program</a:t>
            </a:r>
            <a:endParaRPr/>
          </a:p>
        </p:txBody>
      </p:sp>
      <p:sp>
        <p:nvSpPr>
          <p:cNvPr id="161" name="Google Shape;161;p24"/>
          <p:cNvSpPr txBox="1">
            <a:spLocks noGrp="1"/>
          </p:cNvSpPr>
          <p:nvPr>
            <p:ph type="body" idx="1"/>
          </p:nvPr>
        </p:nvSpPr>
        <p:spPr>
          <a:xfrm>
            <a:off x="688340" y="1229424"/>
            <a:ext cx="10815319" cy="45631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A, B, and C, are </a:t>
            </a:r>
            <a:r>
              <a:rPr lang="en-US" dirty="0">
                <a:solidFill>
                  <a:srgbClr val="0000FF"/>
                </a:solidFill>
              </a:rPr>
              <a:t>labels</a:t>
            </a:r>
            <a:r>
              <a:rPr lang="en-US" dirty="0"/>
              <a:t> representing memory word </a:t>
            </a:r>
            <a:r>
              <a:rPr lang="en-US" dirty="0">
                <a:solidFill>
                  <a:srgbClr val="0000FF"/>
                </a:solidFill>
              </a:rPr>
              <a:t>addresses</a:t>
            </a:r>
            <a:r>
              <a:rPr lang="en-US" dirty="0"/>
              <a:t>; </a:t>
            </a:r>
            <a:endParaRPr dirty="0"/>
          </a:p>
          <a:p>
            <a:pPr marL="0" lvl="0" indent="0" algn="l" rtl="0">
              <a:lnSpc>
                <a:spcPct val="90000"/>
              </a:lnSpc>
              <a:spcBef>
                <a:spcPts val="0"/>
              </a:spcBef>
              <a:spcAft>
                <a:spcPts val="0"/>
              </a:spcAft>
              <a:buNone/>
            </a:pPr>
            <a:r>
              <a:rPr lang="en-US" dirty="0"/>
              <a:t>Ri are processor registers(Tiny amount of memory that is built onto the processor itself.)</a:t>
            </a:r>
            <a:br>
              <a:rPr lang="en-US" dirty="0"/>
            </a:br>
            <a:endParaRPr dirty="0"/>
          </a:p>
          <a:p>
            <a:pPr marL="0" lvl="0" indent="0" algn="l" rtl="0">
              <a:lnSpc>
                <a:spcPct val="90000"/>
              </a:lnSpc>
              <a:spcBef>
                <a:spcPts val="0"/>
              </a:spcBef>
              <a:spcAft>
                <a:spcPts val="0"/>
              </a:spcAft>
              <a:buNone/>
            </a:pPr>
            <a:r>
              <a:rPr lang="en-US" dirty="0"/>
              <a:t>A </a:t>
            </a:r>
            <a:r>
              <a:rPr lang="en-US" dirty="0">
                <a:solidFill>
                  <a:srgbClr val="0000FF"/>
                </a:solidFill>
              </a:rPr>
              <a:t>program</a:t>
            </a:r>
            <a:r>
              <a:rPr lang="en-US" dirty="0"/>
              <a:t> for the calculation</a:t>
            </a:r>
            <a:br>
              <a:rPr lang="en-US" dirty="0"/>
            </a:br>
            <a:r>
              <a:rPr lang="en-US" dirty="0"/>
              <a:t>		</a:t>
            </a:r>
            <a:endParaRPr dirty="0"/>
          </a:p>
          <a:p>
            <a:pPr marL="0" lvl="0" indent="0" algn="l" rtl="0">
              <a:lnSpc>
                <a:spcPct val="90000"/>
              </a:lnSpc>
              <a:spcBef>
                <a:spcPts val="0"/>
              </a:spcBef>
              <a:spcAft>
                <a:spcPts val="0"/>
              </a:spcAft>
              <a:buNone/>
            </a:pPr>
            <a:r>
              <a:rPr lang="en-US" dirty="0"/>
              <a:t>C = A + B  is:</a:t>
            </a:r>
            <a:br>
              <a:rPr lang="en-US" dirty="0"/>
            </a:br>
            <a:br>
              <a:rPr lang="en-US" dirty="0"/>
            </a:br>
            <a:r>
              <a:rPr lang="en-US" dirty="0"/>
              <a:t>Load		R2, A (Loads data at Location A into R2)</a:t>
            </a:r>
            <a:br>
              <a:rPr lang="en-US" dirty="0"/>
            </a:br>
            <a:r>
              <a:rPr lang="en-US" dirty="0"/>
              <a:t>Load		R3, B (Loads data at Location B </a:t>
            </a:r>
            <a:r>
              <a:rPr lang="en-US"/>
              <a:t>into R3)</a:t>
            </a:r>
            <a:br>
              <a:rPr lang="en-US" dirty="0"/>
            </a:br>
            <a:r>
              <a:rPr lang="en-US" dirty="0"/>
              <a:t>Add		R4, R2, R3 (Does the operation [R2 + R3])</a:t>
            </a:r>
            <a:br>
              <a:rPr lang="en-US" dirty="0"/>
            </a:br>
            <a:r>
              <a:rPr lang="en-US" dirty="0"/>
              <a:t>Store		R4, C (Stores R4 into Location C)</a:t>
            </a:r>
            <a:endParaRPr dirty="0"/>
          </a:p>
          <a:p>
            <a:pPr marL="0" lvl="0" indent="0" algn="l" rtl="0">
              <a:lnSpc>
                <a:spcPct val="90000"/>
              </a:lnSpc>
              <a:spcBef>
                <a:spcPts val="0"/>
              </a:spcBef>
              <a:spcAft>
                <a:spcPts val="0"/>
              </a:spcAft>
              <a:buNone/>
            </a:pPr>
            <a:endParaRPr dirty="0"/>
          </a:p>
        </p:txBody>
      </p:sp>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sz="1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Processor components</a:t>
            </a:r>
            <a:endParaRPr/>
          </a:p>
        </p:txBody>
      </p:sp>
      <p:sp>
        <p:nvSpPr>
          <p:cNvPr id="167" name="Google Shape;167;p25"/>
          <p:cNvSpPr txBox="1">
            <a:spLocks noGrp="1"/>
          </p:cNvSpPr>
          <p:nvPr>
            <p:ph type="body" idx="1"/>
          </p:nvPr>
        </p:nvSpPr>
        <p:spPr>
          <a:xfrm>
            <a:off x="688340" y="1229424"/>
            <a:ext cx="10815319" cy="3877985"/>
          </a:xfrm>
          <a:prstGeom prst="rect">
            <a:avLst/>
          </a:prstGeom>
          <a:noFill/>
          <a:ln>
            <a:noFill/>
          </a:ln>
        </p:spPr>
        <p:txBody>
          <a:bodyPr spcFirstLastPara="1" wrap="square" lIns="0" tIns="0" rIns="0" bIns="0" anchor="t" anchorCtr="0">
            <a:noAutofit/>
          </a:bodyPr>
          <a:lstStyle/>
          <a:p>
            <a:pPr marL="514350" lvl="0" indent="-514350" algn="l" rtl="0">
              <a:spcBef>
                <a:spcPts val="0"/>
              </a:spcBef>
              <a:spcAft>
                <a:spcPts val="0"/>
              </a:spcAft>
              <a:buClr>
                <a:schemeClr val="dk1"/>
              </a:buClr>
              <a:buSzPts val="2800"/>
              <a:buFont typeface="Calibri"/>
              <a:buAutoNum type="arabicParenR"/>
            </a:pPr>
            <a:r>
              <a:rPr lang="en-US" dirty="0"/>
              <a:t>The </a:t>
            </a:r>
            <a:r>
              <a:rPr lang="en-US" dirty="0">
                <a:solidFill>
                  <a:srgbClr val="0000FF"/>
                </a:solidFill>
              </a:rPr>
              <a:t>program</a:t>
            </a:r>
            <a:r>
              <a:rPr lang="en-US" dirty="0">
                <a:solidFill>
                  <a:srgbClr val="0070C0"/>
                </a:solidFill>
              </a:rPr>
              <a:t> </a:t>
            </a:r>
            <a:r>
              <a:rPr lang="en-US" dirty="0">
                <a:solidFill>
                  <a:srgbClr val="0000FF"/>
                </a:solidFill>
              </a:rPr>
              <a:t>counter</a:t>
            </a:r>
            <a:r>
              <a:rPr lang="en-US" dirty="0"/>
              <a:t> (PC) register holds the memory address of the current instruction</a:t>
            </a:r>
            <a:endParaRPr dirty="0"/>
          </a:p>
          <a:p>
            <a:pPr marL="514350" lvl="0" indent="-336550" algn="l" rtl="0">
              <a:spcBef>
                <a:spcPts val="0"/>
              </a:spcBef>
              <a:spcAft>
                <a:spcPts val="0"/>
              </a:spcAft>
              <a:buClr>
                <a:schemeClr val="dk1"/>
              </a:buClr>
              <a:buSzPts val="2800"/>
              <a:buFont typeface="Calibri"/>
              <a:buNone/>
            </a:pPr>
            <a:endParaRPr dirty="0"/>
          </a:p>
          <a:p>
            <a:pPr marL="514350" lvl="0" indent="-514350" algn="l" rtl="0">
              <a:spcBef>
                <a:spcPts val="0"/>
              </a:spcBef>
              <a:spcAft>
                <a:spcPts val="0"/>
              </a:spcAft>
              <a:buClr>
                <a:schemeClr val="dk1"/>
              </a:buClr>
              <a:buSzPts val="2800"/>
              <a:buFont typeface="Calibri"/>
              <a:buAutoNum type="arabicParenR"/>
            </a:pPr>
            <a:r>
              <a:rPr lang="en-US" dirty="0"/>
              <a:t>The </a:t>
            </a:r>
            <a:r>
              <a:rPr lang="en-US" dirty="0">
                <a:solidFill>
                  <a:srgbClr val="0000FF"/>
                </a:solidFill>
              </a:rPr>
              <a:t>instruction</a:t>
            </a:r>
            <a:r>
              <a:rPr lang="en-US" dirty="0">
                <a:solidFill>
                  <a:srgbClr val="0070C0"/>
                </a:solidFill>
              </a:rPr>
              <a:t> </a:t>
            </a:r>
            <a:r>
              <a:rPr lang="en-US" dirty="0">
                <a:solidFill>
                  <a:srgbClr val="0000FF"/>
                </a:solidFill>
              </a:rPr>
              <a:t>register</a:t>
            </a:r>
            <a:r>
              <a:rPr lang="en-US" dirty="0"/>
              <a:t> (IR) holds the current instruction</a:t>
            </a:r>
            <a:endParaRPr dirty="0"/>
          </a:p>
          <a:p>
            <a:pPr marL="514350" lvl="0" indent="-336550" algn="l" rtl="0">
              <a:spcBef>
                <a:spcPts val="0"/>
              </a:spcBef>
              <a:spcAft>
                <a:spcPts val="0"/>
              </a:spcAft>
              <a:buClr>
                <a:schemeClr val="dk1"/>
              </a:buClr>
              <a:buSzPts val="2800"/>
              <a:buFont typeface="Calibri"/>
              <a:buNone/>
            </a:pPr>
            <a:endParaRPr dirty="0"/>
          </a:p>
          <a:p>
            <a:pPr marL="514350" lvl="0" indent="-514350" algn="l" rtl="0">
              <a:spcBef>
                <a:spcPts val="0"/>
              </a:spcBef>
              <a:spcAft>
                <a:spcPts val="0"/>
              </a:spcAft>
              <a:buClr>
                <a:srgbClr val="0000FF"/>
              </a:buClr>
              <a:buSzPts val="2800"/>
              <a:buFont typeface="Calibri"/>
              <a:buAutoNum type="arabicParenR"/>
            </a:pPr>
            <a:r>
              <a:rPr lang="en-US" dirty="0">
                <a:solidFill>
                  <a:srgbClr val="0000FF"/>
                </a:solidFill>
              </a:rPr>
              <a:t>General-purpose</a:t>
            </a:r>
            <a:r>
              <a:rPr lang="en-US" dirty="0">
                <a:solidFill>
                  <a:srgbClr val="0070C0"/>
                </a:solidFill>
              </a:rPr>
              <a:t> </a:t>
            </a:r>
            <a:r>
              <a:rPr lang="en-US" dirty="0">
                <a:solidFill>
                  <a:srgbClr val="0000FF"/>
                </a:solidFill>
              </a:rPr>
              <a:t>registers</a:t>
            </a:r>
            <a:r>
              <a:rPr lang="en-US" dirty="0"/>
              <a:t> hold data and addresses</a:t>
            </a:r>
            <a:endParaRPr dirty="0"/>
          </a:p>
          <a:p>
            <a:pPr marL="514350" lvl="0" indent="-336550" algn="l" rtl="0">
              <a:spcBef>
                <a:spcPts val="0"/>
              </a:spcBef>
              <a:spcAft>
                <a:spcPts val="0"/>
              </a:spcAft>
              <a:buClr>
                <a:schemeClr val="dk1"/>
              </a:buClr>
              <a:buSzPts val="2800"/>
              <a:buFont typeface="Calibri"/>
              <a:buNone/>
            </a:pPr>
            <a:endParaRPr dirty="0"/>
          </a:p>
          <a:p>
            <a:pPr marL="514350" lvl="0" indent="-514350" algn="l" rtl="0">
              <a:spcBef>
                <a:spcPts val="0"/>
              </a:spcBef>
              <a:spcAft>
                <a:spcPts val="0"/>
              </a:spcAft>
              <a:buClr>
                <a:srgbClr val="0000FF"/>
              </a:buClr>
              <a:buSzPts val="2800"/>
              <a:buFont typeface="Calibri"/>
              <a:buAutoNum type="arabicParenR"/>
            </a:pPr>
            <a:r>
              <a:rPr lang="en-US" dirty="0">
                <a:solidFill>
                  <a:srgbClr val="0000FF"/>
                </a:solidFill>
              </a:rPr>
              <a:t>Control</a:t>
            </a:r>
            <a:r>
              <a:rPr lang="en-US" dirty="0">
                <a:solidFill>
                  <a:srgbClr val="0070C0"/>
                </a:solidFill>
              </a:rPr>
              <a:t> </a:t>
            </a:r>
            <a:r>
              <a:rPr lang="en-US" dirty="0">
                <a:solidFill>
                  <a:srgbClr val="0000FF"/>
                </a:solidFill>
              </a:rPr>
              <a:t>circuits</a:t>
            </a:r>
            <a:r>
              <a:rPr lang="en-US" dirty="0"/>
              <a:t> and the arithmetic and logic unit (</a:t>
            </a:r>
            <a:r>
              <a:rPr lang="en-US" dirty="0">
                <a:solidFill>
                  <a:srgbClr val="0000FF"/>
                </a:solidFill>
              </a:rPr>
              <a:t>ALU</a:t>
            </a:r>
            <a:r>
              <a:rPr lang="en-US" dirty="0"/>
              <a:t>) fetch and execute instructions</a:t>
            </a:r>
            <a:endParaRPr dirty="0"/>
          </a:p>
        </p:txBody>
      </p:sp>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pic>
        <p:nvPicPr>
          <p:cNvPr id="49" name="Google Shape;49;p8"/>
          <p:cNvPicPr preferRelativeResize="0"/>
          <p:nvPr/>
        </p:nvPicPr>
        <p:blipFill rotWithShape="1">
          <a:blip r:embed="rId3">
            <a:alphaModFix/>
          </a:blip>
          <a:srcRect/>
          <a:stretch/>
        </p:blipFill>
        <p:spPr>
          <a:xfrm>
            <a:off x="1868000" y="247250"/>
            <a:ext cx="8597899" cy="5105401"/>
          </a:xfrm>
          <a:prstGeom prst="rect">
            <a:avLst/>
          </a:prstGeom>
          <a:noFill/>
          <a:ln>
            <a:noFill/>
          </a:ln>
        </p:spPr>
      </p:pic>
      <p:sp>
        <p:nvSpPr>
          <p:cNvPr id="50" name="Google Shape;50;p8"/>
          <p:cNvSpPr/>
          <p:nvPr/>
        </p:nvSpPr>
        <p:spPr>
          <a:xfrm>
            <a:off x="7733840" y="1143000"/>
            <a:ext cx="2743200" cy="4419600"/>
          </a:xfrm>
          <a:prstGeom prst="roundRect">
            <a:avLst>
              <a:gd name="adj" fmla="val 16667"/>
            </a:avLst>
          </a:prstGeom>
          <a:noFill/>
          <a:ln w="25400"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 name="Google Shape;51;p8"/>
          <p:cNvSpPr txBox="1"/>
          <p:nvPr/>
        </p:nvSpPr>
        <p:spPr>
          <a:xfrm>
            <a:off x="5200650" y="5791200"/>
            <a:ext cx="5314950" cy="710724"/>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The “heart” of the computer is the CPU or</a:t>
            </a:r>
            <a:endParaRPr/>
          </a:p>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Central Processing Unit, also called the Processor</a:t>
            </a:r>
            <a:endParaRPr/>
          </a:p>
        </p:txBody>
      </p:sp>
      <p:sp>
        <p:nvSpPr>
          <p:cNvPr id="52" name="Google Shape;52;p8"/>
          <p:cNvSpPr txBox="1"/>
          <p:nvPr/>
        </p:nvSpPr>
        <p:spPr>
          <a:xfrm>
            <a:off x="5162125" y="4789425"/>
            <a:ext cx="1994100" cy="4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System Bus</a:t>
            </a:r>
            <a:endParaRPr>
              <a:latin typeface="Calibri"/>
              <a:ea typeface="Calibri"/>
              <a:cs typeface="Calibri"/>
              <a:sym typeface="Calibri"/>
            </a:endParaRPr>
          </a:p>
        </p:txBody>
      </p:sp>
      <p:sp>
        <p:nvSpPr>
          <p:cNvPr id="2" name="Footer Placeholder 1"/>
          <p:cNvSpPr>
            <a:spLocks noGrp="1"/>
          </p:cNvSpPr>
          <p:nvPr>
            <p:ph type="ftr" idx="11"/>
          </p:nvPr>
        </p:nvSpPr>
        <p:spPr/>
        <p:txBody>
          <a:bodyPr/>
          <a:lstStyle/>
          <a:p>
            <a:endParaRPr lang="en-SG"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sz="1800" dirty="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6"/>
          <p:cNvPicPr preferRelativeResize="0"/>
          <p:nvPr/>
        </p:nvPicPr>
        <p:blipFill rotWithShape="1">
          <a:blip r:embed="rId3">
            <a:alphaModFix/>
          </a:blip>
          <a:srcRect/>
          <a:stretch/>
        </p:blipFill>
        <p:spPr>
          <a:xfrm>
            <a:off x="1803400" y="228600"/>
            <a:ext cx="8559800" cy="6381750"/>
          </a:xfrm>
          <a:prstGeom prst="rect">
            <a:avLst/>
          </a:prstGeom>
          <a:noFill/>
          <a:ln>
            <a:noFill/>
          </a:ln>
        </p:spPr>
      </p:pic>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sz="18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Fetching and executing instructions</a:t>
            </a:r>
            <a:endParaRPr/>
          </a:p>
        </p:txBody>
      </p:sp>
      <p:sp>
        <p:nvSpPr>
          <p:cNvPr id="178" name="Google Shape;178;p27"/>
          <p:cNvSpPr txBox="1">
            <a:spLocks noGrp="1"/>
          </p:cNvSpPr>
          <p:nvPr>
            <p:ph type="body" idx="1"/>
          </p:nvPr>
        </p:nvSpPr>
        <p:spPr>
          <a:xfrm>
            <a:off x="688340" y="1229424"/>
            <a:ext cx="10815319" cy="456311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t>Example:		Load	   R2, LOC</a:t>
            </a:r>
            <a:br>
              <a:rPr lang="en-US" dirty="0"/>
            </a:br>
            <a:br>
              <a:rPr lang="en-US" dirty="0"/>
            </a:br>
            <a:r>
              <a:rPr lang="en-US" dirty="0"/>
              <a:t>The processor control circuits do the following:</a:t>
            </a:r>
            <a:br>
              <a:rPr lang="en-US" dirty="0"/>
            </a:br>
            <a:endParaRPr dirty="0"/>
          </a:p>
          <a:p>
            <a:pPr marL="514350" lvl="0" indent="-514350" algn="l" rtl="0">
              <a:spcBef>
                <a:spcPts val="0"/>
              </a:spcBef>
              <a:spcAft>
                <a:spcPts val="0"/>
              </a:spcAft>
              <a:buClr>
                <a:schemeClr val="dk1"/>
              </a:buClr>
              <a:buSzPts val="2800"/>
              <a:buFont typeface="Calibri"/>
              <a:buAutoNum type="arabicParenR"/>
            </a:pPr>
            <a:r>
              <a:rPr lang="en-US" dirty="0">
                <a:highlight>
                  <a:srgbClr val="FFFF00"/>
                </a:highlight>
              </a:rPr>
              <a:t>Send address in </a:t>
            </a:r>
            <a:r>
              <a:rPr lang="en-US" dirty="0">
                <a:solidFill>
                  <a:srgbClr val="0000FF"/>
                </a:solidFill>
                <a:highlight>
                  <a:srgbClr val="FFFF00"/>
                </a:highlight>
              </a:rPr>
              <a:t>PC</a:t>
            </a:r>
            <a:r>
              <a:rPr lang="en-US" dirty="0">
                <a:highlight>
                  <a:srgbClr val="FFFF00"/>
                </a:highlight>
              </a:rPr>
              <a:t> to memory; issue Read</a:t>
            </a:r>
            <a:endParaRPr dirty="0">
              <a:highlight>
                <a:srgbClr val="FFFF00"/>
              </a:highlight>
            </a:endParaRPr>
          </a:p>
          <a:p>
            <a:pPr marL="514350" lvl="0" indent="-514350" algn="l" rtl="0">
              <a:spcBef>
                <a:spcPts val="0"/>
              </a:spcBef>
              <a:spcAft>
                <a:spcPts val="0"/>
              </a:spcAft>
              <a:buClr>
                <a:schemeClr val="dk1"/>
              </a:buClr>
              <a:buSzPts val="2800"/>
              <a:buFont typeface="Calibri"/>
              <a:buAutoNum type="arabicParenR"/>
            </a:pPr>
            <a:r>
              <a:rPr lang="en-US" dirty="0">
                <a:highlight>
                  <a:srgbClr val="FFFF00"/>
                </a:highlight>
              </a:rPr>
              <a:t>Load instruction from memory into </a:t>
            </a:r>
            <a:r>
              <a:rPr lang="en-US" dirty="0">
                <a:solidFill>
                  <a:srgbClr val="0000FF"/>
                </a:solidFill>
                <a:highlight>
                  <a:srgbClr val="FFFF00"/>
                </a:highlight>
              </a:rPr>
              <a:t>IR</a:t>
            </a:r>
            <a:endParaRPr dirty="0">
              <a:highlight>
                <a:srgbClr val="FFFF00"/>
              </a:highlight>
            </a:endParaRPr>
          </a:p>
          <a:p>
            <a:pPr marL="514350" lvl="0" indent="-514350" algn="l" rtl="0">
              <a:spcBef>
                <a:spcPts val="0"/>
              </a:spcBef>
              <a:spcAft>
                <a:spcPts val="0"/>
              </a:spcAft>
              <a:buClr>
                <a:schemeClr val="dk1"/>
              </a:buClr>
              <a:buSzPts val="2800"/>
              <a:buFont typeface="Calibri"/>
              <a:buAutoNum type="arabicParenR"/>
            </a:pPr>
            <a:r>
              <a:rPr lang="en-US" dirty="0">
                <a:highlight>
                  <a:srgbClr val="FFFF00"/>
                </a:highlight>
              </a:rPr>
              <a:t>Increment </a:t>
            </a:r>
            <a:r>
              <a:rPr lang="en-US" dirty="0">
                <a:solidFill>
                  <a:srgbClr val="0000FF"/>
                </a:solidFill>
                <a:highlight>
                  <a:srgbClr val="FFFF00"/>
                </a:highlight>
              </a:rPr>
              <a:t>PC </a:t>
            </a:r>
            <a:r>
              <a:rPr lang="en-US" dirty="0">
                <a:highlight>
                  <a:srgbClr val="FFFF00"/>
                </a:highlight>
              </a:rPr>
              <a:t>to point to next instruction</a:t>
            </a:r>
            <a:endParaRPr dirty="0">
              <a:highlight>
                <a:srgbClr val="FFFF00"/>
              </a:highlight>
            </a:endParaRPr>
          </a:p>
          <a:p>
            <a:pPr marL="514350" lvl="0" indent="-514350" algn="l" rtl="0">
              <a:spcBef>
                <a:spcPts val="0"/>
              </a:spcBef>
              <a:spcAft>
                <a:spcPts val="0"/>
              </a:spcAft>
              <a:buClr>
                <a:schemeClr val="dk1"/>
              </a:buClr>
              <a:buSzPts val="2800"/>
              <a:buFont typeface="Calibri"/>
              <a:buAutoNum type="arabicParenR"/>
            </a:pPr>
            <a:r>
              <a:rPr lang="en-US" dirty="0">
                <a:highlight>
                  <a:srgbClr val="FFFF00"/>
                </a:highlight>
              </a:rPr>
              <a:t>Send address LOC to memory; issue Read</a:t>
            </a:r>
            <a:endParaRPr dirty="0">
              <a:highlight>
                <a:srgbClr val="FFFF00"/>
              </a:highlight>
            </a:endParaRPr>
          </a:p>
          <a:p>
            <a:pPr marL="514350" lvl="0" indent="-514350" algn="l" rtl="0">
              <a:spcBef>
                <a:spcPts val="0"/>
              </a:spcBef>
              <a:spcAft>
                <a:spcPts val="0"/>
              </a:spcAft>
              <a:buClr>
                <a:schemeClr val="dk1"/>
              </a:buClr>
              <a:buSzPts val="2800"/>
              <a:buFont typeface="Calibri"/>
              <a:buAutoNum type="arabicParenR"/>
            </a:pPr>
            <a:r>
              <a:rPr lang="en-US" dirty="0">
                <a:highlight>
                  <a:srgbClr val="FFFF00"/>
                </a:highlight>
              </a:rPr>
              <a:t>Load word from memory into register R2</a:t>
            </a:r>
            <a:endParaRPr dirty="0">
              <a:highlight>
                <a:srgbClr val="FFFF00"/>
              </a:highlight>
            </a:endParaRPr>
          </a:p>
        </p:txBody>
      </p:sp>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sz="18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688340" y="338074"/>
            <a:ext cx="10815300" cy="4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PC: Program Counter</a:t>
            </a:r>
            <a:endParaRPr/>
          </a:p>
        </p:txBody>
      </p:sp>
      <p:sp>
        <p:nvSpPr>
          <p:cNvPr id="184" name="Google Shape;184;p28"/>
          <p:cNvSpPr txBox="1"/>
          <p:nvPr/>
        </p:nvSpPr>
        <p:spPr>
          <a:xfrm>
            <a:off x="404100" y="1229425"/>
            <a:ext cx="7652700" cy="53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chemeClr val="dk1"/>
                </a:solidFill>
                <a:latin typeface="Calibri"/>
                <a:ea typeface="Calibri"/>
                <a:cs typeface="Calibri"/>
                <a:sym typeface="Calibri"/>
              </a:rPr>
              <a:t>A program counter is a </a:t>
            </a:r>
            <a:r>
              <a:rPr lang="en-US" sz="2800" dirty="0">
                <a:solidFill>
                  <a:schemeClr val="dk1"/>
                </a:solidFill>
                <a:uFill>
                  <a:noFill/>
                </a:uFill>
                <a:latin typeface="Calibri"/>
                <a:ea typeface="Calibri"/>
                <a:cs typeface="Calibri"/>
                <a:sym typeface="Calibri"/>
                <a:hlinkClick r:id="rId3"/>
              </a:rPr>
              <a:t>register</a:t>
            </a:r>
            <a:r>
              <a:rPr lang="en-US" sz="2800" dirty="0">
                <a:solidFill>
                  <a:schemeClr val="dk1"/>
                </a:solidFill>
                <a:latin typeface="Calibri"/>
                <a:ea typeface="Calibri"/>
                <a:cs typeface="Calibri"/>
                <a:sym typeface="Calibri"/>
              </a:rPr>
              <a:t> in a computer </a:t>
            </a:r>
            <a:r>
              <a:rPr lang="en-US" sz="2800" dirty="0">
                <a:solidFill>
                  <a:schemeClr val="dk1"/>
                </a:solidFill>
                <a:uFill>
                  <a:noFill/>
                </a:uFill>
                <a:latin typeface="Calibri"/>
                <a:ea typeface="Calibri"/>
                <a:cs typeface="Calibri"/>
                <a:sym typeface="Calibri"/>
                <a:hlinkClick r:id="rId4"/>
              </a:rPr>
              <a:t>processor</a:t>
            </a:r>
            <a:r>
              <a:rPr lang="en-US" sz="2800" dirty="0">
                <a:solidFill>
                  <a:schemeClr val="dk1"/>
                </a:solidFill>
                <a:latin typeface="Calibri"/>
                <a:ea typeface="Calibri"/>
                <a:cs typeface="Calibri"/>
                <a:sym typeface="Calibri"/>
              </a:rPr>
              <a:t> that contains the address (location) of the </a:t>
            </a:r>
            <a:r>
              <a:rPr lang="en-US" sz="2800" dirty="0">
                <a:solidFill>
                  <a:schemeClr val="dk1"/>
                </a:solidFill>
                <a:uFill>
                  <a:noFill/>
                </a:uFill>
                <a:latin typeface="Calibri"/>
                <a:ea typeface="Calibri"/>
                <a:cs typeface="Calibri"/>
                <a:sym typeface="Calibri"/>
                <a:hlinkClick r:id="rId5"/>
              </a:rPr>
              <a:t>instruction</a:t>
            </a:r>
            <a:r>
              <a:rPr lang="en-US" sz="2800" dirty="0">
                <a:solidFill>
                  <a:schemeClr val="dk1"/>
                </a:solidFill>
                <a:latin typeface="Calibri"/>
                <a:ea typeface="Calibri"/>
                <a:cs typeface="Calibri"/>
                <a:sym typeface="Calibri"/>
              </a:rPr>
              <a:t> being executed at the current time. </a:t>
            </a:r>
            <a:endParaRPr sz="2800" dirty="0">
              <a:solidFill>
                <a:schemeClr val="dk1"/>
              </a:solidFill>
              <a:latin typeface="Calibri"/>
              <a:ea typeface="Calibri"/>
              <a:cs typeface="Calibri"/>
              <a:sym typeface="Calibri"/>
            </a:endParaRPr>
          </a:p>
          <a:p>
            <a:pPr marL="0" lvl="0" indent="0" algn="l" rtl="0">
              <a:spcBef>
                <a:spcPts val="0"/>
              </a:spcBef>
              <a:spcAft>
                <a:spcPts val="0"/>
              </a:spcAft>
              <a:buNone/>
            </a:pPr>
            <a:br>
              <a:rPr lang="en-US" sz="2800" dirty="0">
                <a:solidFill>
                  <a:schemeClr val="dk1"/>
                </a:solidFill>
                <a:latin typeface="Calibri"/>
                <a:ea typeface="Calibri"/>
                <a:cs typeface="Calibri"/>
                <a:sym typeface="Calibri"/>
              </a:rPr>
            </a:br>
            <a:r>
              <a:rPr lang="en-US" sz="2800" dirty="0">
                <a:solidFill>
                  <a:schemeClr val="dk1"/>
                </a:solidFill>
                <a:latin typeface="Calibri"/>
                <a:ea typeface="Calibri"/>
                <a:cs typeface="Calibri"/>
                <a:sym typeface="Calibri"/>
              </a:rPr>
              <a:t>As each instruction gets </a:t>
            </a:r>
            <a:r>
              <a:rPr lang="en-US" sz="2800" dirty="0">
                <a:solidFill>
                  <a:schemeClr val="dk1"/>
                </a:solidFill>
                <a:uFill>
                  <a:noFill/>
                </a:uFill>
                <a:latin typeface="Calibri"/>
                <a:ea typeface="Calibri"/>
                <a:cs typeface="Calibri"/>
                <a:sym typeface="Calibri"/>
                <a:hlinkClick r:id="rId6"/>
              </a:rPr>
              <a:t>fetched</a:t>
            </a:r>
            <a:r>
              <a:rPr lang="en-US" sz="2800" dirty="0">
                <a:solidFill>
                  <a:schemeClr val="dk1"/>
                </a:solidFill>
                <a:latin typeface="Calibri"/>
                <a:ea typeface="Calibri"/>
                <a:cs typeface="Calibri"/>
                <a:sym typeface="Calibri"/>
              </a:rPr>
              <a:t>, the program counter increases its stored value by 1. </a:t>
            </a:r>
            <a:br>
              <a:rPr lang="en-US" sz="2800" dirty="0">
                <a:solidFill>
                  <a:schemeClr val="dk1"/>
                </a:solidFill>
                <a:latin typeface="Calibri"/>
                <a:ea typeface="Calibri"/>
                <a:cs typeface="Calibri"/>
                <a:sym typeface="Calibri"/>
              </a:rPr>
            </a:br>
            <a:r>
              <a:rPr lang="en-US" sz="2800" dirty="0">
                <a:solidFill>
                  <a:schemeClr val="dk1"/>
                </a:solidFill>
                <a:latin typeface="Calibri"/>
                <a:ea typeface="Calibri"/>
                <a:cs typeface="Calibri"/>
                <a:sym typeface="Calibri"/>
              </a:rPr>
              <a:t>After each instruction is fetched, the program counter points to the next instruction in the sequence.</a:t>
            </a:r>
            <a:br>
              <a:rPr lang="en-US" sz="2800" dirty="0">
                <a:solidFill>
                  <a:schemeClr val="dk1"/>
                </a:solidFill>
                <a:latin typeface="Calibri"/>
                <a:ea typeface="Calibri"/>
                <a:cs typeface="Calibri"/>
                <a:sym typeface="Calibri"/>
              </a:rPr>
            </a:br>
            <a:br>
              <a:rPr lang="en-US" sz="2800" dirty="0">
                <a:solidFill>
                  <a:schemeClr val="dk1"/>
                </a:solidFill>
                <a:latin typeface="Calibri"/>
                <a:ea typeface="Calibri"/>
                <a:cs typeface="Calibri"/>
                <a:sym typeface="Calibri"/>
              </a:rPr>
            </a:br>
            <a:r>
              <a:rPr lang="en-US" sz="2800" dirty="0">
                <a:solidFill>
                  <a:schemeClr val="dk1"/>
                </a:solidFill>
                <a:latin typeface="Calibri"/>
                <a:ea typeface="Calibri"/>
                <a:cs typeface="Calibri"/>
                <a:sym typeface="Calibri"/>
              </a:rPr>
              <a:t> When the computer restarts or is reset, the program counter normally reverts to 0.</a:t>
            </a:r>
            <a:endParaRPr sz="2800" dirty="0">
              <a:solidFill>
                <a:schemeClr val="dk1"/>
              </a:solidFill>
              <a:latin typeface="Calibri"/>
              <a:ea typeface="Calibri"/>
              <a:cs typeface="Calibri"/>
              <a:sym typeface="Calibri"/>
            </a:endParaRPr>
          </a:p>
        </p:txBody>
      </p:sp>
      <p:pic>
        <p:nvPicPr>
          <p:cNvPr id="185" name="Google Shape;185;p28" title="Program Counter Basic">
            <a:hlinkClick r:id="rId7"/>
          </p:cNvPr>
          <p:cNvPicPr preferRelativeResize="0"/>
          <p:nvPr/>
        </p:nvPicPr>
        <p:blipFill>
          <a:blip r:embed="rId8">
            <a:alphaModFix/>
          </a:blip>
          <a:stretch>
            <a:fillRect/>
          </a:stretch>
        </p:blipFill>
        <p:spPr>
          <a:xfrm>
            <a:off x="7802880" y="-2"/>
            <a:ext cx="4389120" cy="7030721"/>
          </a:xfrm>
          <a:prstGeom prst="rect">
            <a:avLst/>
          </a:prstGeom>
          <a:noFill/>
          <a:ln>
            <a:noFill/>
          </a:ln>
        </p:spPr>
      </p:pic>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sz="18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Handling I/O devices</a:t>
            </a:r>
            <a:endParaRPr/>
          </a:p>
        </p:txBody>
      </p:sp>
      <p:sp>
        <p:nvSpPr>
          <p:cNvPr id="191" name="Google Shape;191;p29"/>
          <p:cNvSpPr txBox="1">
            <a:spLocks noGrp="1"/>
          </p:cNvSpPr>
          <p:nvPr>
            <p:ph type="body" idx="1"/>
          </p:nvPr>
        </p:nvSpPr>
        <p:spPr>
          <a:xfrm>
            <a:off x="688340" y="1229424"/>
            <a:ext cx="10815319" cy="34470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a:t>An application program can:</a:t>
            </a:r>
            <a:endParaRPr dirty="0"/>
          </a:p>
          <a:p>
            <a:pPr marL="0" lvl="0" indent="0" algn="l" rtl="0">
              <a:spcBef>
                <a:spcPts val="0"/>
              </a:spcBef>
              <a:spcAft>
                <a:spcPts val="0"/>
              </a:spcAft>
              <a:buClr>
                <a:schemeClr val="dk1"/>
              </a:buClr>
              <a:buSzPts val="2800"/>
              <a:buFont typeface="Arial"/>
              <a:buNone/>
            </a:pPr>
            <a:endParaRPr dirty="0"/>
          </a:p>
          <a:p>
            <a:pPr marL="514350" lvl="0" indent="-514350" algn="l" rtl="0">
              <a:spcBef>
                <a:spcPts val="0"/>
              </a:spcBef>
              <a:spcAft>
                <a:spcPts val="0"/>
              </a:spcAft>
              <a:buClr>
                <a:srgbClr val="0000FF"/>
              </a:buClr>
              <a:buSzPts val="2800"/>
              <a:buFont typeface="Calibri"/>
              <a:buAutoNum type="arabicParenR"/>
            </a:pPr>
            <a:r>
              <a:rPr lang="en-US" dirty="0">
                <a:solidFill>
                  <a:srgbClr val="0000FF"/>
                </a:solidFill>
              </a:rPr>
              <a:t>Read</a:t>
            </a:r>
            <a:r>
              <a:rPr lang="en-US" dirty="0"/>
              <a:t> data (such as a keyboard character) from an input device</a:t>
            </a:r>
            <a:endParaRPr dirty="0"/>
          </a:p>
          <a:p>
            <a:pPr marL="514350" lvl="0" indent="-336550" algn="l" rtl="0">
              <a:spcBef>
                <a:spcPts val="0"/>
              </a:spcBef>
              <a:spcAft>
                <a:spcPts val="0"/>
              </a:spcAft>
              <a:buClr>
                <a:schemeClr val="dk1"/>
              </a:buClr>
              <a:buSzPts val="2800"/>
              <a:buFont typeface="Calibri"/>
              <a:buNone/>
            </a:pPr>
            <a:endParaRPr dirty="0"/>
          </a:p>
          <a:p>
            <a:pPr marL="514350" lvl="0" indent="-514350" algn="l" rtl="0">
              <a:spcBef>
                <a:spcPts val="0"/>
              </a:spcBef>
              <a:spcAft>
                <a:spcPts val="0"/>
              </a:spcAft>
              <a:buClr>
                <a:srgbClr val="0000FF"/>
              </a:buClr>
              <a:buSzPts val="2800"/>
              <a:buFont typeface="Calibri"/>
              <a:buAutoNum type="arabicParenR"/>
            </a:pPr>
            <a:r>
              <a:rPr lang="en-US" dirty="0">
                <a:solidFill>
                  <a:srgbClr val="0000FF"/>
                </a:solidFill>
              </a:rPr>
              <a:t>Write</a:t>
            </a:r>
            <a:r>
              <a:rPr lang="en-US" dirty="0"/>
              <a:t> data (such as letter character) to an output display screen</a:t>
            </a:r>
            <a:endParaRPr dirty="0"/>
          </a:p>
          <a:p>
            <a:pPr marL="514350" lvl="0" indent="-336550" algn="l" rtl="0">
              <a:spcBef>
                <a:spcPts val="0"/>
              </a:spcBef>
              <a:spcAft>
                <a:spcPts val="0"/>
              </a:spcAft>
              <a:buClr>
                <a:schemeClr val="dk1"/>
              </a:buClr>
              <a:buSzPts val="2800"/>
              <a:buFont typeface="Calibri"/>
              <a:buNone/>
            </a:pPr>
            <a:endParaRPr dirty="0"/>
          </a:p>
          <a:p>
            <a:pPr marL="514350" lvl="0" indent="-514350" algn="l" rtl="0">
              <a:spcBef>
                <a:spcPts val="0"/>
              </a:spcBef>
              <a:spcAft>
                <a:spcPts val="0"/>
              </a:spcAft>
              <a:buClr>
                <a:srgbClr val="0000FF"/>
              </a:buClr>
              <a:buSzPts val="2800"/>
              <a:buFont typeface="Calibri"/>
              <a:buAutoNum type="arabicParenR"/>
            </a:pPr>
            <a:r>
              <a:rPr lang="en-US" dirty="0">
                <a:solidFill>
                  <a:srgbClr val="0000FF"/>
                </a:solidFill>
              </a:rPr>
              <a:t>Sense</a:t>
            </a:r>
            <a:r>
              <a:rPr lang="en-US" dirty="0"/>
              <a:t> the readiness of an input or output (I/O) device to perform a transfer	(Polling and interrupt)</a:t>
            </a:r>
            <a:endParaRPr dirty="0"/>
          </a:p>
        </p:txBody>
      </p:sp>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sz="18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Performance</a:t>
            </a:r>
            <a:endParaRPr/>
          </a:p>
        </p:txBody>
      </p:sp>
      <p:sp>
        <p:nvSpPr>
          <p:cNvPr id="197" name="Google Shape;197;p30"/>
          <p:cNvSpPr txBox="1">
            <a:spLocks noGrp="1"/>
          </p:cNvSpPr>
          <p:nvPr>
            <p:ph type="body" idx="1"/>
          </p:nvPr>
        </p:nvSpPr>
        <p:spPr>
          <a:xfrm>
            <a:off x="688340" y="1229424"/>
            <a:ext cx="10815319" cy="301621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a:t>How quickly can a program be executed ?</a:t>
            </a:r>
            <a:endParaRPr dirty="0"/>
          </a:p>
          <a:p>
            <a:pPr marL="0" lvl="0" indent="0" algn="l" rtl="0">
              <a:spcBef>
                <a:spcPts val="0"/>
              </a:spcBef>
              <a:spcAft>
                <a:spcPts val="0"/>
              </a:spcAft>
              <a:buClr>
                <a:schemeClr val="dk1"/>
              </a:buClr>
              <a:buSzPts val="2800"/>
              <a:buFont typeface="Arial"/>
              <a:buNone/>
            </a:pPr>
            <a:endParaRPr dirty="0"/>
          </a:p>
          <a:p>
            <a:pPr marL="0" lvl="0" indent="0" algn="l" rtl="0">
              <a:spcBef>
                <a:spcPts val="0"/>
              </a:spcBef>
              <a:spcAft>
                <a:spcPts val="0"/>
              </a:spcAft>
              <a:buClr>
                <a:schemeClr val="dk1"/>
              </a:buClr>
              <a:buSzPts val="2800"/>
              <a:buFont typeface="Arial"/>
              <a:buNone/>
            </a:pPr>
            <a:r>
              <a:rPr lang="en-US" dirty="0"/>
              <a:t>Some factors:</a:t>
            </a:r>
            <a:endParaRPr dirty="0"/>
          </a:p>
          <a:p>
            <a:pPr marL="514350" lvl="0" indent="-514350" algn="l" rtl="0">
              <a:spcBef>
                <a:spcPts val="0"/>
              </a:spcBef>
              <a:spcAft>
                <a:spcPts val="0"/>
              </a:spcAft>
              <a:buClr>
                <a:srgbClr val="0000FF"/>
              </a:buClr>
              <a:buSzPts val="2800"/>
              <a:buFont typeface="Calibri"/>
              <a:buAutoNum type="arabicParenR"/>
            </a:pPr>
            <a:r>
              <a:rPr lang="en-US" dirty="0">
                <a:solidFill>
                  <a:srgbClr val="0000FF"/>
                </a:solidFill>
              </a:rPr>
              <a:t>Speed</a:t>
            </a:r>
            <a:r>
              <a:rPr lang="en-US" dirty="0"/>
              <a:t> of </a:t>
            </a:r>
            <a:r>
              <a:rPr lang="en-US" dirty="0">
                <a:solidFill>
                  <a:srgbClr val="0000FF"/>
                </a:solidFill>
              </a:rPr>
              <a:t>electronic circuits </a:t>
            </a:r>
            <a:r>
              <a:rPr lang="en-US" dirty="0"/>
              <a:t>in the processor (Clock speed)</a:t>
            </a:r>
            <a:endParaRPr dirty="0"/>
          </a:p>
          <a:p>
            <a:pPr marL="514350" lvl="0" indent="-514350" algn="l" rtl="0">
              <a:spcBef>
                <a:spcPts val="0"/>
              </a:spcBef>
              <a:spcAft>
                <a:spcPts val="0"/>
              </a:spcAft>
              <a:buClr>
                <a:srgbClr val="0000FF"/>
              </a:buClr>
              <a:buSzPts val="2800"/>
              <a:buFont typeface="Calibri"/>
              <a:buAutoNum type="arabicParenR"/>
            </a:pPr>
            <a:r>
              <a:rPr lang="en-US" dirty="0">
                <a:solidFill>
                  <a:srgbClr val="0000FF"/>
                </a:solidFill>
              </a:rPr>
              <a:t>Access times </a:t>
            </a:r>
            <a:r>
              <a:rPr lang="en-US" dirty="0"/>
              <a:t>to the cache and main </a:t>
            </a:r>
            <a:r>
              <a:rPr lang="en-US" dirty="0">
                <a:solidFill>
                  <a:srgbClr val="0000FF"/>
                </a:solidFill>
              </a:rPr>
              <a:t>memory</a:t>
            </a:r>
            <a:endParaRPr dirty="0"/>
          </a:p>
          <a:p>
            <a:pPr marL="514350" lvl="0" indent="-514350" algn="l" rtl="0">
              <a:spcBef>
                <a:spcPts val="0"/>
              </a:spcBef>
              <a:spcAft>
                <a:spcPts val="0"/>
              </a:spcAft>
              <a:buClr>
                <a:schemeClr val="dk1"/>
              </a:buClr>
              <a:buSzPts val="2800"/>
              <a:buFont typeface="Calibri"/>
              <a:buAutoNum type="arabicParenR"/>
            </a:pPr>
            <a:r>
              <a:rPr lang="en-US" dirty="0"/>
              <a:t>Design of the </a:t>
            </a:r>
            <a:r>
              <a:rPr lang="en-US" dirty="0">
                <a:solidFill>
                  <a:srgbClr val="0000FF"/>
                </a:solidFill>
              </a:rPr>
              <a:t>instruction set</a:t>
            </a:r>
            <a:endParaRPr dirty="0"/>
          </a:p>
          <a:p>
            <a:pPr marL="514350" lvl="0" indent="-514350" algn="l" rtl="0">
              <a:spcBef>
                <a:spcPts val="0"/>
              </a:spcBef>
              <a:spcAft>
                <a:spcPts val="0"/>
              </a:spcAft>
              <a:buClr>
                <a:schemeClr val="dk1"/>
              </a:buClr>
              <a:buSzPts val="2800"/>
              <a:buFont typeface="Calibri"/>
              <a:buAutoNum type="arabicParenR"/>
            </a:pPr>
            <a:r>
              <a:rPr lang="en-US" dirty="0"/>
              <a:t>Number of operations that can be done at the same time (</a:t>
            </a:r>
            <a:r>
              <a:rPr lang="en-US" dirty="0">
                <a:solidFill>
                  <a:srgbClr val="0000FF"/>
                </a:solidFill>
              </a:rPr>
              <a:t>parallelism</a:t>
            </a:r>
            <a:r>
              <a:rPr lang="en-US" dirty="0"/>
              <a:t>) (Multi Core)</a:t>
            </a:r>
            <a:endParaRPr dirty="0"/>
          </a:p>
        </p:txBody>
      </p:sp>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sz="18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Technology</a:t>
            </a:r>
            <a:endParaRPr/>
          </a:p>
        </p:txBody>
      </p:sp>
      <p:sp>
        <p:nvSpPr>
          <p:cNvPr id="203" name="Google Shape;203;p31"/>
          <p:cNvSpPr txBox="1">
            <a:spLocks noGrp="1"/>
          </p:cNvSpPr>
          <p:nvPr>
            <p:ph type="body" idx="1"/>
          </p:nvPr>
        </p:nvSpPr>
        <p:spPr>
          <a:xfrm>
            <a:off x="688340" y="1229424"/>
            <a:ext cx="10815319" cy="301621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Improvement in the materials used of transistors means instructions can be executed faster</a:t>
            </a:r>
            <a:endParaRPr/>
          </a:p>
          <a:p>
            <a:pPr marL="0" lvl="0" indent="0" algn="l" rtl="0">
              <a:spcBef>
                <a:spcPts val="0"/>
              </a:spcBef>
              <a:spcAft>
                <a:spcPts val="0"/>
              </a:spcAft>
              <a:buNone/>
            </a:pPr>
            <a:endParaRPr/>
          </a:p>
          <a:p>
            <a:pPr marL="0" lvl="0" indent="0" algn="l" rtl="0">
              <a:spcBef>
                <a:spcPts val="0"/>
              </a:spcBef>
              <a:spcAft>
                <a:spcPts val="0"/>
              </a:spcAft>
              <a:buNone/>
            </a:pPr>
            <a:r>
              <a:rPr lang="en-US"/>
              <a:t>Improvements in process technology means more transistors can be placed on a chip (see next slide) leading to </a:t>
            </a:r>
            <a:endParaRPr/>
          </a:p>
          <a:p>
            <a:pPr marL="457200" lvl="0" indent="-457200" algn="l" rtl="0">
              <a:spcBef>
                <a:spcPts val="0"/>
              </a:spcBef>
              <a:spcAft>
                <a:spcPts val="0"/>
              </a:spcAft>
              <a:buClr>
                <a:schemeClr val="dk1"/>
              </a:buClr>
              <a:buSzPts val="2800"/>
              <a:buFont typeface="Arial"/>
              <a:buChar char="•"/>
            </a:pPr>
            <a:r>
              <a:rPr lang="en-US"/>
              <a:t>More logic functionality</a:t>
            </a:r>
            <a:endParaRPr/>
          </a:p>
          <a:p>
            <a:pPr marL="457200" lvl="0" indent="-457200" algn="l" rtl="0">
              <a:spcBef>
                <a:spcPts val="0"/>
              </a:spcBef>
              <a:spcAft>
                <a:spcPts val="0"/>
              </a:spcAft>
              <a:buClr>
                <a:schemeClr val="dk1"/>
              </a:buClr>
              <a:buSzPts val="2800"/>
              <a:buFont typeface="Arial"/>
              <a:buChar char="•"/>
            </a:pPr>
            <a:r>
              <a:rPr lang="en-US"/>
              <a:t>More memory storage capacity</a:t>
            </a:r>
            <a:endParaRPr/>
          </a:p>
        </p:txBody>
      </p:sp>
      <p:sp>
        <p:nvSpPr>
          <p:cNvPr id="204" name="Google Shape;204;p31"/>
          <p:cNvSpPr txBox="1">
            <a:spLocks noGrp="1"/>
          </p:cNvSpPr>
          <p:nvPr>
            <p:ph type="sldNum" idx="4294967295"/>
          </p:nvPr>
        </p:nvSpPr>
        <p:spPr>
          <a:xfrm>
            <a:off x="8077200" y="6356351"/>
            <a:ext cx="2133600" cy="365125"/>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a:solidFill>
                  <a:srgbClr val="898989"/>
                </a:solidFill>
                <a:latin typeface="Calibri"/>
                <a:ea typeface="Calibri"/>
                <a:cs typeface="Calibri"/>
                <a:sym typeface="Calibri"/>
              </a:rPr>
              <a:t>25</a:t>
            </a:fld>
            <a:endParaRPr sz="1200">
              <a:solidFill>
                <a:srgbClr val="898989"/>
              </a:solidFill>
              <a:latin typeface="Calibri"/>
              <a:ea typeface="Calibri"/>
              <a:cs typeface="Calibri"/>
              <a:sym typeface="Calibri"/>
            </a:endParaRPr>
          </a:p>
        </p:txBody>
      </p:sp>
      <p:sp>
        <p:nvSpPr>
          <p:cNvPr id="2" name="Footer Placeholder 1"/>
          <p:cNvSpPr>
            <a:spLocks noGrp="1"/>
          </p:cNvSpPr>
          <p:nvPr>
            <p:ph type="ftr" idx="11"/>
          </p:nvPr>
        </p:nvSpPr>
        <p:spPr/>
        <p:txBody>
          <a:bodyPr/>
          <a:lstStyle/>
          <a:p>
            <a:endParaRPr lang="en-SG"/>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Performance - Parallelism</a:t>
            </a:r>
            <a:endParaRPr/>
          </a:p>
        </p:txBody>
      </p:sp>
      <p:sp>
        <p:nvSpPr>
          <p:cNvPr id="211" name="Google Shape;211;p32"/>
          <p:cNvSpPr txBox="1">
            <a:spLocks noGrp="1"/>
          </p:cNvSpPr>
          <p:nvPr>
            <p:ph type="body" idx="1"/>
          </p:nvPr>
        </p:nvSpPr>
        <p:spPr>
          <a:xfrm>
            <a:off x="688340" y="1166074"/>
            <a:ext cx="10665460" cy="2643926"/>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solidFill>
                  <a:srgbClr val="0000FF"/>
                </a:solidFill>
              </a:rPr>
              <a:t>Multicore processors (across multiple cores)</a:t>
            </a:r>
            <a:endParaRPr/>
          </a:p>
          <a:p>
            <a:pPr marL="0" lvl="0" indent="0" algn="l" rtl="0">
              <a:spcBef>
                <a:spcPts val="0"/>
              </a:spcBef>
              <a:spcAft>
                <a:spcPts val="0"/>
              </a:spcAft>
              <a:buNone/>
            </a:pPr>
            <a:endParaRPr/>
          </a:p>
          <a:p>
            <a:pPr marL="457200" lvl="0" indent="-457200" algn="l" rtl="0">
              <a:spcBef>
                <a:spcPts val="0"/>
              </a:spcBef>
              <a:spcAft>
                <a:spcPts val="0"/>
              </a:spcAft>
              <a:buClr>
                <a:schemeClr val="dk1"/>
              </a:buClr>
              <a:buSzPts val="2800"/>
              <a:buFont typeface="Arial"/>
              <a:buChar char="•"/>
            </a:pPr>
            <a:r>
              <a:rPr lang="en-US"/>
              <a:t>Multiple processing units can be fabricated on a single chip.</a:t>
            </a:r>
            <a:endParaRPr/>
          </a:p>
          <a:p>
            <a:pPr marL="457200" lvl="0" indent="-457200" algn="l" rtl="0">
              <a:spcBef>
                <a:spcPts val="0"/>
              </a:spcBef>
              <a:spcAft>
                <a:spcPts val="0"/>
              </a:spcAft>
              <a:buClr>
                <a:srgbClr val="0000FF"/>
              </a:buClr>
              <a:buSzPts val="2800"/>
              <a:buFont typeface="Arial"/>
              <a:buChar char="•"/>
            </a:pPr>
            <a:r>
              <a:rPr lang="en-US">
                <a:solidFill>
                  <a:srgbClr val="0000FF"/>
                </a:solidFill>
              </a:rPr>
              <a:t>core</a:t>
            </a:r>
            <a:r>
              <a:rPr lang="en-US"/>
              <a:t> is used for each of these processors</a:t>
            </a:r>
            <a:endParaRPr/>
          </a:p>
          <a:p>
            <a:pPr marL="457200" lvl="0" indent="-457200" algn="l" rtl="0">
              <a:spcBef>
                <a:spcPts val="0"/>
              </a:spcBef>
              <a:spcAft>
                <a:spcPts val="0"/>
              </a:spcAft>
              <a:buClr>
                <a:schemeClr val="dk1"/>
              </a:buClr>
              <a:buSzPts val="2800"/>
              <a:buFont typeface="Arial"/>
              <a:buChar char="•"/>
            </a:pPr>
            <a:r>
              <a:rPr lang="en-US"/>
              <a:t>the term processor is then used for the complete chip</a:t>
            </a:r>
            <a:endParaRPr/>
          </a:p>
          <a:p>
            <a:pPr marL="457200" lvl="0" indent="-457200" algn="l" rtl="0">
              <a:spcBef>
                <a:spcPts val="0"/>
              </a:spcBef>
              <a:spcAft>
                <a:spcPts val="0"/>
              </a:spcAft>
              <a:buClr>
                <a:srgbClr val="0000FF"/>
              </a:buClr>
              <a:buSzPts val="2800"/>
              <a:buFont typeface="Arial"/>
              <a:buChar char="•"/>
            </a:pPr>
            <a:r>
              <a:rPr lang="en-US" i="1">
                <a:solidFill>
                  <a:srgbClr val="0000FF"/>
                </a:solidFill>
              </a:rPr>
              <a:t>dual-core</a:t>
            </a:r>
            <a:r>
              <a:rPr lang="en-US"/>
              <a:t>, </a:t>
            </a:r>
            <a:r>
              <a:rPr lang="en-US" i="1">
                <a:solidFill>
                  <a:srgbClr val="0000FF"/>
                </a:solidFill>
              </a:rPr>
              <a:t>quad-core</a:t>
            </a:r>
            <a:r>
              <a:rPr lang="en-US"/>
              <a:t> and </a:t>
            </a:r>
            <a:r>
              <a:rPr lang="en-US" i="1">
                <a:solidFill>
                  <a:srgbClr val="0000FF"/>
                </a:solidFill>
              </a:rPr>
              <a:t>octo-core</a:t>
            </a:r>
            <a:r>
              <a:rPr lang="en-US">
                <a:solidFill>
                  <a:srgbClr val="0000FF"/>
                </a:solidFill>
              </a:rPr>
              <a:t> </a:t>
            </a:r>
            <a:r>
              <a:rPr lang="en-US"/>
              <a:t>processors for chips</a:t>
            </a:r>
            <a:endParaRPr i="1"/>
          </a:p>
          <a:p>
            <a:pPr marL="0" lvl="0" indent="0" algn="l" rtl="0">
              <a:spcBef>
                <a:spcPts val="0"/>
              </a:spcBef>
              <a:spcAft>
                <a:spcPts val="0"/>
              </a:spcAft>
              <a:buNone/>
            </a:pPr>
            <a:endParaRPr/>
          </a:p>
        </p:txBody>
      </p:sp>
      <p:pic>
        <p:nvPicPr>
          <p:cNvPr id="212" name="Google Shape;212;p32" descr="https://encrypted-tbn0.gstatic.com/images?q=tbn:ANd9GcTnewoHKYArPTXJxrhBChC9mSF8a0TFb8H40VQUdFJYRZX3cQA5QA"/>
          <p:cNvPicPr preferRelativeResize="0"/>
          <p:nvPr/>
        </p:nvPicPr>
        <p:blipFill rotWithShape="1">
          <a:blip r:embed="rId3">
            <a:alphaModFix/>
          </a:blip>
          <a:srcRect/>
          <a:stretch/>
        </p:blipFill>
        <p:spPr>
          <a:xfrm>
            <a:off x="1357415" y="3910100"/>
            <a:ext cx="5670554" cy="2835276"/>
          </a:xfrm>
          <a:prstGeom prst="rect">
            <a:avLst/>
          </a:prstGeom>
          <a:noFill/>
          <a:ln>
            <a:noFill/>
          </a:ln>
        </p:spPr>
      </p:pic>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688340" y="338074"/>
            <a:ext cx="10815300" cy="4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b="0"/>
              <a:t>You want a fast CPU for the new computer you are building and your motherboard only has one CPU socket.  To increase the processing power, you need a CPU that provides more than one processor. What is this CPU called? </a:t>
            </a:r>
            <a:endParaRPr sz="2800" b="0"/>
          </a:p>
        </p:txBody>
      </p:sp>
      <p:sp>
        <p:nvSpPr>
          <p:cNvPr id="218" name="Google Shape;218;p33"/>
          <p:cNvSpPr txBox="1">
            <a:spLocks noGrp="1"/>
          </p:cNvSpPr>
          <p:nvPr>
            <p:ph type="body" idx="1"/>
          </p:nvPr>
        </p:nvSpPr>
        <p:spPr>
          <a:xfrm>
            <a:off x="545040" y="2294999"/>
            <a:ext cx="10815300" cy="4563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a:p>
            <a:pPr marL="457200" marR="0" lvl="0" indent="-317500" algn="l" rtl="0">
              <a:lnSpc>
                <a:spcPct val="100000"/>
              </a:lnSpc>
              <a:spcBef>
                <a:spcPts val="0"/>
              </a:spcBef>
              <a:spcAft>
                <a:spcPts val="0"/>
              </a:spcAft>
              <a:buSzPts val="1400"/>
              <a:buAutoNum type="alphaUcPeriod"/>
            </a:pPr>
            <a:r>
              <a:rPr lang="en-US" dirty="0">
                <a:highlight>
                  <a:srgbClr val="FFFF00"/>
                </a:highlight>
              </a:rPr>
              <a:t>multicore</a:t>
            </a:r>
            <a:endParaRPr dirty="0">
              <a:highlight>
                <a:srgbClr val="FFFF00"/>
              </a:highlight>
            </a:endParaRPr>
          </a:p>
          <a:p>
            <a:pPr marL="457200" marR="0" lvl="0" indent="-317500" algn="l" rtl="0">
              <a:lnSpc>
                <a:spcPct val="100000"/>
              </a:lnSpc>
              <a:spcBef>
                <a:spcPts val="0"/>
              </a:spcBef>
              <a:spcAft>
                <a:spcPts val="0"/>
              </a:spcAft>
              <a:buSzPts val="1400"/>
              <a:buAutoNum type="alphaUcPeriod"/>
            </a:pPr>
            <a:r>
              <a:rPr lang="en-US" dirty="0"/>
              <a:t>multiple</a:t>
            </a:r>
            <a:endParaRPr dirty="0"/>
          </a:p>
          <a:p>
            <a:pPr marL="457200" marR="0" lvl="0" indent="-317500" algn="l" rtl="0">
              <a:lnSpc>
                <a:spcPct val="100000"/>
              </a:lnSpc>
              <a:spcBef>
                <a:spcPts val="0"/>
              </a:spcBef>
              <a:spcAft>
                <a:spcPts val="0"/>
              </a:spcAft>
              <a:buSzPts val="1400"/>
              <a:buAutoNum type="alphaUcPeriod"/>
            </a:pPr>
            <a:r>
              <a:rPr lang="en-US" dirty="0"/>
              <a:t>multifaceted</a:t>
            </a:r>
            <a:endParaRPr dirty="0"/>
          </a:p>
          <a:p>
            <a:pPr marL="457200" marR="0" lvl="0" indent="-317500" algn="l" rtl="0">
              <a:lnSpc>
                <a:spcPct val="100000"/>
              </a:lnSpc>
              <a:spcBef>
                <a:spcPts val="0"/>
              </a:spcBef>
              <a:spcAft>
                <a:spcPts val="0"/>
              </a:spcAft>
              <a:buSzPts val="1400"/>
              <a:buAutoNum type="alphaUcPeriod"/>
            </a:pPr>
            <a:r>
              <a:rPr lang="en-US" dirty="0" err="1"/>
              <a:t>muliticast</a:t>
            </a:r>
            <a:endParaRPr dirty="0"/>
          </a:p>
        </p:txBody>
      </p:sp>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sz="18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688340" y="338074"/>
            <a:ext cx="10815319" cy="482600"/>
          </a:xfrm>
          <a:prstGeom prst="rect">
            <a:avLst/>
          </a:prstGeom>
          <a:noFill/>
          <a:ln>
            <a:noFill/>
          </a:ln>
        </p:spPr>
        <p:txBody>
          <a:bodyPr spcFirstLastPara="1" wrap="square" lIns="0" tIns="0" rIns="0" bIns="0" anchor="t" anchorCtr="0">
            <a:noAutofit/>
          </a:bodyPr>
          <a:lstStyle/>
          <a:p>
            <a:pPr marL="12700" lvl="0" indent="0" algn="l" rtl="0">
              <a:lnSpc>
                <a:spcPct val="100000"/>
              </a:lnSpc>
              <a:spcBef>
                <a:spcPts val="0"/>
              </a:spcBef>
              <a:spcAft>
                <a:spcPts val="0"/>
              </a:spcAft>
              <a:buNone/>
            </a:pPr>
            <a:r>
              <a:rPr lang="en-US"/>
              <a:t>Summary</a:t>
            </a:r>
            <a:endParaRPr/>
          </a:p>
        </p:txBody>
      </p:sp>
      <p:sp>
        <p:nvSpPr>
          <p:cNvPr id="224" name="Google Shape;224;p34"/>
          <p:cNvSpPr txBox="1"/>
          <p:nvPr/>
        </p:nvSpPr>
        <p:spPr>
          <a:xfrm>
            <a:off x="688340" y="1376490"/>
            <a:ext cx="8601710" cy="2518510"/>
          </a:xfrm>
          <a:prstGeom prst="rect">
            <a:avLst/>
          </a:prstGeom>
          <a:noFill/>
          <a:ln>
            <a:noFill/>
          </a:ln>
        </p:spPr>
        <p:txBody>
          <a:bodyPr spcFirstLastPara="1" wrap="square" lIns="0" tIns="0" rIns="0" bIns="0" anchor="t" anchorCtr="0">
            <a:noAutofit/>
          </a:bodyPr>
          <a:lstStyle/>
          <a:p>
            <a:pPr marL="527050" marR="0" lvl="0" indent="-514350" algn="l" rtl="0">
              <a:lnSpc>
                <a:spcPct val="150000"/>
              </a:lnSpc>
              <a:spcBef>
                <a:spcPts val="0"/>
              </a:spcBef>
              <a:spcAft>
                <a:spcPts val="0"/>
              </a:spcAft>
              <a:buClr>
                <a:schemeClr val="dk1"/>
              </a:buClr>
              <a:buSzPts val="2800"/>
              <a:buFont typeface="Calibri"/>
              <a:buAutoNum type="arabicParenR"/>
            </a:pPr>
            <a:r>
              <a:rPr lang="en-US" sz="2800">
                <a:solidFill>
                  <a:schemeClr val="dk1"/>
                </a:solidFill>
                <a:latin typeface="Calibri"/>
                <a:ea typeface="Calibri"/>
                <a:cs typeface="Calibri"/>
                <a:sym typeface="Calibri"/>
              </a:rPr>
              <a:t>Basic structure of computers - I/O, Memory, Processor with interconnection network.</a:t>
            </a:r>
            <a:endParaRPr/>
          </a:p>
          <a:p>
            <a:pPr marL="527050" marR="0" lvl="0" indent="-514350" algn="l" rtl="0">
              <a:lnSpc>
                <a:spcPct val="150000"/>
              </a:lnSpc>
              <a:spcBef>
                <a:spcPts val="0"/>
              </a:spcBef>
              <a:spcAft>
                <a:spcPts val="0"/>
              </a:spcAft>
              <a:buClr>
                <a:schemeClr val="dk1"/>
              </a:buClr>
              <a:buSzPts val="2800"/>
              <a:buFont typeface="Calibri"/>
              <a:buAutoNum type="arabicParenR"/>
            </a:pPr>
            <a:r>
              <a:rPr lang="en-US" sz="2800">
                <a:solidFill>
                  <a:schemeClr val="dk1"/>
                </a:solidFill>
                <a:latin typeface="Calibri"/>
                <a:ea typeface="Calibri"/>
                <a:cs typeface="Calibri"/>
                <a:sym typeface="Calibri"/>
              </a:rPr>
              <a:t>Instruction cycle operations - Fetch and Execute</a:t>
            </a:r>
            <a:endParaRPr/>
          </a:p>
          <a:p>
            <a:pPr marL="527050" marR="0" lvl="0" indent="-514350" algn="l" rtl="0">
              <a:lnSpc>
                <a:spcPct val="150000"/>
              </a:lnSpc>
              <a:spcBef>
                <a:spcPts val="0"/>
              </a:spcBef>
              <a:spcAft>
                <a:spcPts val="0"/>
              </a:spcAft>
              <a:buClr>
                <a:schemeClr val="dk1"/>
              </a:buClr>
              <a:buSzPts val="2800"/>
              <a:buFont typeface="Calibri"/>
              <a:buAutoNum type="arabicParenR"/>
            </a:pPr>
            <a:r>
              <a:rPr lang="en-US" sz="2800">
                <a:solidFill>
                  <a:schemeClr val="dk1"/>
                </a:solidFill>
                <a:latin typeface="Calibri"/>
                <a:ea typeface="Calibri"/>
                <a:cs typeface="Calibri"/>
                <a:sym typeface="Calibri"/>
              </a:rPr>
              <a:t>Performance - technology, parallelism</a:t>
            </a:r>
            <a:endParaRPr sz="2800">
              <a:solidFill>
                <a:schemeClr val="dk1"/>
              </a:solidFill>
              <a:latin typeface="Calibri"/>
              <a:ea typeface="Calibri"/>
              <a:cs typeface="Calibri"/>
              <a:sym typeface="Calibri"/>
            </a:endParaRPr>
          </a:p>
        </p:txBody>
      </p:sp>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7" name="Google Shape;57;p9"/>
          <p:cNvPicPr preferRelativeResize="0"/>
          <p:nvPr/>
        </p:nvPicPr>
        <p:blipFill rotWithShape="1">
          <a:blip r:embed="rId3">
            <a:alphaModFix/>
          </a:blip>
          <a:srcRect/>
          <a:stretch/>
        </p:blipFill>
        <p:spPr>
          <a:xfrm>
            <a:off x="1066800" y="762000"/>
            <a:ext cx="9733722" cy="5740400"/>
          </a:xfrm>
          <a:prstGeom prst="rect">
            <a:avLst/>
          </a:prstGeom>
          <a:noFill/>
          <a:ln>
            <a:noFill/>
          </a:ln>
        </p:spPr>
      </p:pic>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sz="1800">
              <a:latin typeface="Calibri"/>
              <a:ea typeface="Calibri"/>
              <a:cs typeface="Calibri"/>
              <a:sym typeface="Calibri"/>
            </a:endParaRPr>
          </a:p>
        </p:txBody>
      </p:sp>
      <p:sp>
        <p:nvSpPr>
          <p:cNvPr id="4" name="TextBox 3">
            <a:extLst>
              <a:ext uri="{FF2B5EF4-FFF2-40B4-BE49-F238E27FC236}">
                <a16:creationId xmlns:a16="http://schemas.microsoft.com/office/drawing/2014/main" id="{F6127A6A-7E3D-4B0B-A77E-F7FA8F49DEE0}"/>
              </a:ext>
            </a:extLst>
          </p:cNvPr>
          <p:cNvSpPr txBox="1"/>
          <p:nvPr/>
        </p:nvSpPr>
        <p:spPr>
          <a:xfrm>
            <a:off x="4616107" y="2194560"/>
            <a:ext cx="1977733" cy="738664"/>
          </a:xfrm>
          <a:prstGeom prst="rect">
            <a:avLst/>
          </a:prstGeom>
          <a:noFill/>
        </p:spPr>
        <p:txBody>
          <a:bodyPr wrap="square" rtlCol="0">
            <a:spAutoFit/>
          </a:bodyPr>
          <a:lstStyle/>
          <a:p>
            <a:r>
              <a:rPr lang="en-SG" dirty="0"/>
              <a:t>-ASCII Standard (pre defined code for certain numbers)</a:t>
            </a:r>
          </a:p>
        </p:txBody>
      </p:sp>
      <p:sp>
        <p:nvSpPr>
          <p:cNvPr id="5" name="TextBox 4">
            <a:extLst>
              <a:ext uri="{FF2B5EF4-FFF2-40B4-BE49-F238E27FC236}">
                <a16:creationId xmlns:a16="http://schemas.microsoft.com/office/drawing/2014/main" id="{E762CB7B-B82E-4815-BC44-BD19F02FB201}"/>
              </a:ext>
            </a:extLst>
          </p:cNvPr>
          <p:cNvSpPr txBox="1"/>
          <p:nvPr/>
        </p:nvSpPr>
        <p:spPr>
          <a:xfrm>
            <a:off x="7802880" y="5420836"/>
            <a:ext cx="2858427" cy="738664"/>
          </a:xfrm>
          <a:prstGeom prst="rect">
            <a:avLst/>
          </a:prstGeom>
          <a:noFill/>
        </p:spPr>
        <p:txBody>
          <a:bodyPr wrap="square" rtlCol="0">
            <a:spAutoFit/>
          </a:bodyPr>
          <a:lstStyle/>
          <a:p>
            <a:r>
              <a:rPr lang="en-SG" dirty="0"/>
              <a:t>Binary can be converted to decimal, octal and hex for easier reading.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1418897" y="137338"/>
            <a:ext cx="10084762" cy="586836"/>
          </a:xfrm>
          <a:prstGeom prst="rect">
            <a:avLst/>
          </a:prstGeom>
          <a:noFill/>
          <a:ln>
            <a:noFill/>
          </a:ln>
        </p:spPr>
        <p:txBody>
          <a:bodyPr spcFirstLastPara="1" wrap="square" lIns="0" tIns="0" rIns="0" bIns="0" anchor="t" anchorCtr="0">
            <a:noAutofit/>
          </a:bodyPr>
          <a:lstStyle/>
          <a:p>
            <a:pPr lvl="0"/>
            <a:r>
              <a:rPr lang="en-US" dirty="0"/>
              <a:t>Data Is Stored in Bits</a:t>
            </a:r>
            <a:endParaRPr dirty="0">
              <a:latin typeface="Arial"/>
              <a:ea typeface="Arial"/>
              <a:cs typeface="Arial"/>
              <a:sym typeface="Arial"/>
            </a:endParaRPr>
          </a:p>
        </p:txBody>
      </p:sp>
      <p:sp>
        <p:nvSpPr>
          <p:cNvPr id="72" name="Google Shape;72;p11"/>
          <p:cNvSpPr txBox="1">
            <a:spLocks noGrp="1"/>
          </p:cNvSpPr>
          <p:nvPr>
            <p:ph type="ftr" idx="11"/>
          </p:nvPr>
        </p:nvSpPr>
        <p:spPr>
          <a:xfrm>
            <a:off x="1056290" y="6245225"/>
            <a:ext cx="3886200" cy="4762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400"/>
              <a:buFont typeface="Arial"/>
              <a:buNone/>
            </a:pPr>
            <a:endParaRPr sz="1400" dirty="0">
              <a:solidFill>
                <a:schemeClr val="dk1"/>
              </a:solidFill>
              <a:latin typeface="Arial"/>
              <a:ea typeface="Arial"/>
              <a:cs typeface="Arial"/>
              <a:sym typeface="Arial"/>
            </a:endParaRPr>
          </a:p>
        </p:txBody>
      </p:sp>
      <p:sp>
        <p:nvSpPr>
          <p:cNvPr id="73" name="Google Shape;73;p11"/>
          <p:cNvSpPr txBox="1">
            <a:spLocks noGrp="1"/>
          </p:cNvSpPr>
          <p:nvPr>
            <p:ph type="sldNum" idx="12"/>
          </p:nvPr>
        </p:nvSpPr>
        <p:spPr>
          <a:xfrm>
            <a:off x="8001000" y="6245225"/>
            <a:ext cx="685800" cy="47625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4</a:t>
            </a:fld>
            <a:endParaRPr sz="1400">
              <a:solidFill>
                <a:schemeClr val="dk1"/>
              </a:solidFill>
              <a:latin typeface="Times New Roman"/>
              <a:ea typeface="Times New Roman"/>
              <a:cs typeface="Times New Roman"/>
              <a:sym typeface="Times New Roman"/>
            </a:endParaRPr>
          </a:p>
        </p:txBody>
      </p:sp>
      <p:sp>
        <p:nvSpPr>
          <p:cNvPr id="2" name="Text Placeholder 1"/>
          <p:cNvSpPr>
            <a:spLocks noGrp="1"/>
          </p:cNvSpPr>
          <p:nvPr>
            <p:ph type="body" idx="1"/>
          </p:nvPr>
        </p:nvSpPr>
        <p:spPr>
          <a:xfrm>
            <a:off x="1418897" y="724174"/>
            <a:ext cx="8776137" cy="4918842"/>
          </a:xfrm>
        </p:spPr>
        <p:txBody>
          <a:bodyPr/>
          <a:lstStyle/>
          <a:p>
            <a:pPr lvl="0" indent="-457200">
              <a:buFont typeface="Wingdings" panose="05000000000000000000" pitchFamily="2" charset="2"/>
              <a:buChar char="q"/>
            </a:pPr>
            <a:r>
              <a:rPr lang="en-SG" dirty="0">
                <a:latin typeface="Arial"/>
                <a:ea typeface="Arial"/>
                <a:cs typeface="Arial"/>
                <a:sym typeface="Arial"/>
              </a:rPr>
              <a:t>Data on a computer is stored as binary digits (“bits” for short)</a:t>
            </a:r>
          </a:p>
          <a:p>
            <a:pPr lvl="0" indent="-457200">
              <a:buFont typeface="Wingdings" panose="05000000000000000000" pitchFamily="2" charset="2"/>
              <a:buChar char="q"/>
            </a:pPr>
            <a:endParaRPr lang="en-SG" dirty="0"/>
          </a:p>
          <a:p>
            <a:pPr lvl="0" indent="-457200">
              <a:buFont typeface="Wingdings" panose="05000000000000000000" pitchFamily="2" charset="2"/>
              <a:buChar char="q"/>
            </a:pPr>
            <a:r>
              <a:rPr lang="en-SG" dirty="0">
                <a:latin typeface="Arial"/>
                <a:ea typeface="Arial"/>
                <a:cs typeface="Arial"/>
                <a:sym typeface="Arial"/>
              </a:rPr>
              <a:t>A bit holds a 1 or 0 value</a:t>
            </a:r>
          </a:p>
          <a:p>
            <a:pPr lvl="0" indent="-457200">
              <a:buFont typeface="Wingdings" panose="05000000000000000000" pitchFamily="2" charset="2"/>
              <a:buChar char="q"/>
            </a:pPr>
            <a:endParaRPr lang="en-SG" dirty="0"/>
          </a:p>
          <a:p>
            <a:pPr lvl="0" indent="-457200">
              <a:buFont typeface="Wingdings" panose="05000000000000000000" pitchFamily="2" charset="2"/>
              <a:buChar char="q"/>
            </a:pPr>
            <a:r>
              <a:rPr lang="en-SG" dirty="0">
                <a:latin typeface="Arial"/>
                <a:ea typeface="Arial"/>
                <a:cs typeface="Arial"/>
                <a:sym typeface="Arial"/>
              </a:rPr>
              <a:t>A pulse of 5 volts of electricity can represent a 1 bit and a pulse of 0 volts (the absence of voltage) can represent a 0 bit</a:t>
            </a:r>
          </a:p>
          <a:p>
            <a:pPr lvl="0" indent="-457200">
              <a:buFont typeface="Wingdings" panose="05000000000000000000" pitchFamily="2" charset="2"/>
              <a:buChar char="q"/>
            </a:pPr>
            <a:endParaRPr lang="en-SG" dirty="0"/>
          </a:p>
          <a:p>
            <a:pPr lvl="0" indent="-457200">
              <a:buFont typeface="Wingdings" panose="05000000000000000000" pitchFamily="2" charset="2"/>
              <a:buChar char="q"/>
            </a:pPr>
            <a:r>
              <a:rPr lang="en-SG" dirty="0">
                <a:latin typeface="Arial"/>
                <a:ea typeface="Arial"/>
                <a:cs typeface="Arial"/>
                <a:sym typeface="Arial"/>
              </a:rPr>
              <a:t>With </a:t>
            </a:r>
            <a:r>
              <a:rPr lang="en-SG" dirty="0" err="1">
                <a:latin typeface="Arial"/>
                <a:ea typeface="Arial"/>
                <a:cs typeface="Arial"/>
                <a:sym typeface="Arial"/>
              </a:rPr>
              <a:t>fiber</a:t>
            </a:r>
            <a:r>
              <a:rPr lang="en-SG" dirty="0">
                <a:latin typeface="Arial"/>
                <a:ea typeface="Arial"/>
                <a:cs typeface="Arial"/>
                <a:sym typeface="Arial"/>
              </a:rPr>
              <a:t>-optic cable, a 1 bit is represented by the presence of light and a 0 bit by the absence of light</a:t>
            </a:r>
          </a:p>
          <a:p>
            <a:pPr lvl="0" indent="-457200">
              <a:buFont typeface="Wingdings" panose="05000000000000000000" pitchFamily="2" charset="2"/>
              <a:buChar char="q"/>
            </a:pPr>
            <a:endParaRPr lang="en-SG" dirty="0"/>
          </a:p>
          <a:p>
            <a:pPr lvl="0" indent="-457200">
              <a:buFont typeface="Wingdings" panose="05000000000000000000" pitchFamily="2" charset="2"/>
              <a:buChar char="q"/>
            </a:pPr>
            <a:r>
              <a:rPr lang="en-SG" dirty="0">
                <a:latin typeface="Arial"/>
                <a:ea typeface="Arial"/>
                <a:cs typeface="Arial"/>
                <a:sym typeface="Arial"/>
              </a:rPr>
              <a:t>A “byte” is a collection of 8 bits</a:t>
            </a:r>
            <a:endParaRPr lang="en-SG" dirty="0"/>
          </a:p>
          <a:p>
            <a:endParaRPr lang="en-SG" dirty="0"/>
          </a:p>
        </p:txBody>
      </p:sp>
    </p:spTree>
    <p:extLst>
      <p:ext uri="{BB962C8B-B14F-4D97-AF65-F5344CB8AC3E}">
        <p14:creationId xmlns:p14="http://schemas.microsoft.com/office/powerpoint/2010/main" val="217007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72" name="Google Shape;72;p11"/>
          <p:cNvSpPr txBox="1">
            <a:spLocks noGrp="1"/>
          </p:cNvSpPr>
          <p:nvPr>
            <p:ph type="ftr" idx="11"/>
          </p:nvPr>
        </p:nvSpPr>
        <p:spPr>
          <a:xfrm>
            <a:off x="457200" y="6245225"/>
            <a:ext cx="3886200" cy="4762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400"/>
              <a:buFont typeface="Arial"/>
              <a:buNone/>
            </a:pPr>
            <a:endParaRPr sz="1400">
              <a:solidFill>
                <a:schemeClr val="dk1"/>
              </a:solidFill>
              <a:latin typeface="Arial"/>
              <a:ea typeface="Arial"/>
              <a:cs typeface="Arial"/>
              <a:sym typeface="Arial"/>
            </a:endParaRPr>
          </a:p>
        </p:txBody>
      </p:sp>
      <p:sp>
        <p:nvSpPr>
          <p:cNvPr id="73" name="Google Shape;73;p11"/>
          <p:cNvSpPr txBox="1">
            <a:spLocks noGrp="1"/>
          </p:cNvSpPr>
          <p:nvPr>
            <p:ph type="sldNum" idx="12"/>
          </p:nvPr>
        </p:nvSpPr>
        <p:spPr>
          <a:xfrm>
            <a:off x="8001000" y="6245225"/>
            <a:ext cx="685800" cy="47625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5</a:t>
            </a:fld>
            <a:endParaRPr sz="1400">
              <a:solidFill>
                <a:schemeClr val="dk1"/>
              </a:solidFill>
              <a:latin typeface="Times New Roman"/>
              <a:ea typeface="Times New Roman"/>
              <a:cs typeface="Times New Roman"/>
              <a:sym typeface="Times New Roman"/>
            </a:endParaRPr>
          </a:p>
        </p:txBody>
      </p:sp>
      <p:pic>
        <p:nvPicPr>
          <p:cNvPr id="74" name="Google Shape;74;p11" descr="Fig01-02"/>
          <p:cNvPicPr preferRelativeResize="0">
            <a:picLocks noGrp="1"/>
          </p:cNvPicPr>
          <p:nvPr>
            <p:ph type="body" idx="1"/>
          </p:nvPr>
        </p:nvPicPr>
        <p:blipFill rotWithShape="1">
          <a:blip r:embed="rId3">
            <a:alphaModFix/>
          </a:blip>
          <a:srcRect b="13779"/>
          <a:stretch/>
        </p:blipFill>
        <p:spPr>
          <a:xfrm>
            <a:off x="1785939" y="2209801"/>
            <a:ext cx="8404225" cy="26273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1460938" y="338074"/>
            <a:ext cx="10042721" cy="553998"/>
          </a:xfrm>
          <a:prstGeom prst="rect">
            <a:avLst/>
          </a:prstGeom>
          <a:noFill/>
          <a:ln>
            <a:noFill/>
          </a:ln>
        </p:spPr>
        <p:txBody>
          <a:bodyPr spcFirstLastPara="1" wrap="square" lIns="0" tIns="0" rIns="0" bIns="0" anchor="t" anchorCtr="0">
            <a:noAutofit/>
          </a:bodyPr>
          <a:lstStyle/>
          <a:p>
            <a:pPr lvl="0"/>
            <a:r>
              <a:rPr lang="en-US" dirty="0"/>
              <a:t>Bits and Bytes</a:t>
            </a:r>
            <a:endParaRPr dirty="0">
              <a:latin typeface="Arial"/>
              <a:ea typeface="Arial"/>
              <a:cs typeface="Arial"/>
              <a:sym typeface="Arial"/>
            </a:endParaRPr>
          </a:p>
        </p:txBody>
      </p:sp>
      <p:sp>
        <p:nvSpPr>
          <p:cNvPr id="72" name="Google Shape;72;p11"/>
          <p:cNvSpPr txBox="1">
            <a:spLocks noGrp="1"/>
          </p:cNvSpPr>
          <p:nvPr>
            <p:ph type="ftr" idx="11"/>
          </p:nvPr>
        </p:nvSpPr>
        <p:spPr>
          <a:xfrm>
            <a:off x="1707931" y="6245225"/>
            <a:ext cx="3886200" cy="4762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400"/>
              <a:buFont typeface="Arial"/>
              <a:buNone/>
            </a:pPr>
            <a:endParaRPr sz="1400" dirty="0">
              <a:solidFill>
                <a:schemeClr val="dk1"/>
              </a:solidFill>
              <a:latin typeface="Arial"/>
              <a:ea typeface="Arial"/>
              <a:cs typeface="Arial"/>
              <a:sym typeface="Arial"/>
            </a:endParaRPr>
          </a:p>
        </p:txBody>
      </p:sp>
      <p:sp>
        <p:nvSpPr>
          <p:cNvPr id="73" name="Google Shape;73;p11"/>
          <p:cNvSpPr txBox="1">
            <a:spLocks noGrp="1"/>
          </p:cNvSpPr>
          <p:nvPr>
            <p:ph type="sldNum" idx="12"/>
          </p:nvPr>
        </p:nvSpPr>
        <p:spPr>
          <a:xfrm>
            <a:off x="8001000" y="6245225"/>
            <a:ext cx="685800" cy="47625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6</a:t>
            </a:fld>
            <a:endParaRPr sz="1400">
              <a:solidFill>
                <a:schemeClr val="dk1"/>
              </a:solidFill>
              <a:latin typeface="Times New Roman"/>
              <a:ea typeface="Times New Roman"/>
              <a:cs typeface="Times New Roman"/>
              <a:sym typeface="Times New Roman"/>
            </a:endParaRPr>
          </a:p>
        </p:txBody>
      </p:sp>
      <p:sp>
        <p:nvSpPr>
          <p:cNvPr id="2" name="Text Placeholder 1"/>
          <p:cNvSpPr>
            <a:spLocks noGrp="1"/>
          </p:cNvSpPr>
          <p:nvPr>
            <p:ph type="body" idx="1"/>
          </p:nvPr>
        </p:nvSpPr>
        <p:spPr>
          <a:xfrm>
            <a:off x="1460938" y="1229424"/>
            <a:ext cx="10042721" cy="456311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ASCII – American Standard Code for Information Interchange</a:t>
            </a:r>
            <a:endParaRPr lang="en-SG" dirty="0"/>
          </a:p>
        </p:txBody>
      </p:sp>
      <p:pic>
        <p:nvPicPr>
          <p:cNvPr id="7" name="Google Shape;84;p12"/>
          <p:cNvPicPr preferRelativeResize="0"/>
          <p:nvPr/>
        </p:nvPicPr>
        <p:blipFill rotWithShape="1">
          <a:blip r:embed="rId3">
            <a:alphaModFix/>
          </a:blip>
          <a:srcRect/>
          <a:stretch/>
        </p:blipFill>
        <p:spPr>
          <a:xfrm>
            <a:off x="1707931" y="892072"/>
            <a:ext cx="8913562" cy="4583176"/>
          </a:xfrm>
          <a:prstGeom prst="rect">
            <a:avLst/>
          </a:prstGeom>
          <a:noFill/>
          <a:ln>
            <a:noFill/>
          </a:ln>
        </p:spPr>
      </p:pic>
    </p:spTree>
    <p:extLst>
      <p:ext uri="{BB962C8B-B14F-4D97-AF65-F5344CB8AC3E}">
        <p14:creationId xmlns:p14="http://schemas.microsoft.com/office/powerpoint/2010/main" val="103235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Functional units</a:t>
            </a:r>
            <a:endParaRPr/>
          </a:p>
        </p:txBody>
      </p:sp>
      <p:sp>
        <p:nvSpPr>
          <p:cNvPr id="90" name="Google Shape;90;p13"/>
          <p:cNvSpPr txBox="1">
            <a:spLocks noGrp="1"/>
          </p:cNvSpPr>
          <p:nvPr>
            <p:ph type="body" idx="1"/>
          </p:nvPr>
        </p:nvSpPr>
        <p:spPr>
          <a:xfrm>
            <a:off x="688340" y="1229424"/>
            <a:ext cx="10815319" cy="456311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t>Primary memory (also called Main memory) (RAM)</a:t>
            </a:r>
            <a:br>
              <a:rPr lang="en-US" dirty="0"/>
            </a:br>
            <a:endParaRPr dirty="0"/>
          </a:p>
          <a:p>
            <a:pPr marL="514350" lvl="0" indent="-514350" algn="l" rtl="0">
              <a:lnSpc>
                <a:spcPct val="150000"/>
              </a:lnSpc>
              <a:spcBef>
                <a:spcPts val="0"/>
              </a:spcBef>
              <a:spcAft>
                <a:spcPts val="0"/>
              </a:spcAft>
              <a:buClr>
                <a:schemeClr val="dk1"/>
              </a:buClr>
              <a:buSzPts val="2800"/>
              <a:buFont typeface="Calibri"/>
              <a:buAutoNum type="arabicParenR"/>
            </a:pPr>
            <a:r>
              <a:rPr lang="en-US" dirty="0"/>
              <a:t>Organized into </a:t>
            </a:r>
            <a:r>
              <a:rPr lang="en-US" dirty="0">
                <a:solidFill>
                  <a:srgbClr val="0000FF"/>
                </a:solidFill>
                <a:highlight>
                  <a:srgbClr val="FFFF00"/>
                </a:highlight>
              </a:rPr>
              <a:t>words</a:t>
            </a:r>
            <a:r>
              <a:rPr lang="en-US" dirty="0">
                <a:solidFill>
                  <a:srgbClr val="0000FF"/>
                </a:solidFill>
              </a:rPr>
              <a:t> </a:t>
            </a:r>
            <a:r>
              <a:rPr lang="en-US" dirty="0"/>
              <a:t>of typically 32 bits</a:t>
            </a:r>
            <a:endParaRPr dirty="0"/>
          </a:p>
          <a:p>
            <a:pPr marL="514350" lvl="0" indent="-514350" algn="l" rtl="0">
              <a:lnSpc>
                <a:spcPct val="150000"/>
              </a:lnSpc>
              <a:spcBef>
                <a:spcPts val="0"/>
              </a:spcBef>
              <a:spcAft>
                <a:spcPts val="0"/>
              </a:spcAft>
              <a:buClr>
                <a:schemeClr val="dk1"/>
              </a:buClr>
              <a:buSzPts val="2800"/>
              <a:buFont typeface="Calibri"/>
              <a:buAutoNum type="arabicParenR"/>
            </a:pPr>
            <a:r>
              <a:rPr lang="en-US" dirty="0"/>
              <a:t>A 32-bit word contains four 8-bit </a:t>
            </a:r>
            <a:r>
              <a:rPr lang="en-US" dirty="0">
                <a:solidFill>
                  <a:srgbClr val="0000FF"/>
                </a:solidFill>
              </a:rPr>
              <a:t>bytes (32 bits / 8 = 4bytes )</a:t>
            </a:r>
            <a:endParaRPr dirty="0"/>
          </a:p>
          <a:p>
            <a:pPr marL="514350" lvl="0" indent="-514350" algn="l" rtl="0">
              <a:lnSpc>
                <a:spcPct val="150000"/>
              </a:lnSpc>
              <a:spcBef>
                <a:spcPts val="0"/>
              </a:spcBef>
              <a:spcAft>
                <a:spcPts val="0"/>
              </a:spcAft>
              <a:buClr>
                <a:schemeClr val="dk1"/>
              </a:buClr>
              <a:buSzPts val="2800"/>
              <a:buFont typeface="Calibri"/>
              <a:buAutoNum type="arabicParenR"/>
            </a:pPr>
            <a:r>
              <a:rPr lang="en-US" dirty="0"/>
              <a:t>A personal computer memory might have 4 Gigabytes or more </a:t>
            </a:r>
            <a:endParaRPr dirty="0"/>
          </a:p>
          <a:p>
            <a:pPr marL="534988" lvl="1" indent="0" algn="l" rtl="0">
              <a:lnSpc>
                <a:spcPct val="150000"/>
              </a:lnSpc>
              <a:spcBef>
                <a:spcPts val="0"/>
              </a:spcBef>
              <a:spcAft>
                <a:spcPts val="0"/>
              </a:spcAft>
              <a:buNone/>
            </a:pPr>
            <a:r>
              <a:rPr lang="en-US" sz="2800" dirty="0">
                <a:solidFill>
                  <a:srgbClr val="FF0000"/>
                </a:solidFill>
              </a:rPr>
              <a:t>(4 </a:t>
            </a:r>
            <a:r>
              <a:rPr lang="en-US" sz="2800" dirty="0" err="1">
                <a:solidFill>
                  <a:srgbClr val="FF0000"/>
                </a:solidFill>
              </a:rPr>
              <a:t>Gbyte</a:t>
            </a:r>
            <a:r>
              <a:rPr lang="en-US" sz="2800" dirty="0">
                <a:solidFill>
                  <a:srgbClr val="FF0000"/>
                </a:solidFill>
              </a:rPr>
              <a:t> = 2</a:t>
            </a:r>
            <a:r>
              <a:rPr lang="en-US" sz="2800" baseline="30000" dirty="0">
                <a:solidFill>
                  <a:srgbClr val="FF0000"/>
                </a:solidFill>
              </a:rPr>
              <a:t>2 </a:t>
            </a:r>
            <a:r>
              <a:rPr lang="en-US" sz="2800" dirty="0">
                <a:solidFill>
                  <a:srgbClr val="FF0000"/>
                </a:solidFill>
              </a:rPr>
              <a:t>* 2</a:t>
            </a:r>
            <a:r>
              <a:rPr lang="en-US" sz="2800" baseline="30000" dirty="0">
                <a:solidFill>
                  <a:srgbClr val="FF0000"/>
                </a:solidFill>
              </a:rPr>
              <a:t>30 </a:t>
            </a:r>
            <a:r>
              <a:rPr lang="en-US" sz="2800" dirty="0">
                <a:solidFill>
                  <a:srgbClr val="FF0000"/>
                </a:solidFill>
              </a:rPr>
              <a:t>bytes) </a:t>
            </a:r>
            <a:endParaRPr dirty="0"/>
          </a:p>
          <a:p>
            <a:pPr marL="514350" lvl="0" indent="-514350" algn="l" rtl="0">
              <a:lnSpc>
                <a:spcPct val="150000"/>
              </a:lnSpc>
              <a:spcBef>
                <a:spcPts val="0"/>
              </a:spcBef>
              <a:spcAft>
                <a:spcPts val="0"/>
              </a:spcAft>
              <a:buClr>
                <a:schemeClr val="dk1"/>
              </a:buClr>
              <a:buSzPts val="2800"/>
              <a:buFont typeface="Calibri"/>
              <a:buAutoNum type="arabicParenR"/>
            </a:pPr>
            <a:r>
              <a:rPr lang="en-US" dirty="0"/>
              <a:t> </a:t>
            </a:r>
            <a:r>
              <a:rPr lang="en-US" dirty="0">
                <a:solidFill>
                  <a:srgbClr val="0000FF"/>
                </a:solidFill>
              </a:rPr>
              <a:t>Programs</a:t>
            </a:r>
            <a:r>
              <a:rPr lang="en-US" dirty="0"/>
              <a:t> and their </a:t>
            </a:r>
            <a:r>
              <a:rPr lang="en-US" dirty="0">
                <a:solidFill>
                  <a:srgbClr val="0000FF"/>
                </a:solidFill>
              </a:rPr>
              <a:t>data</a:t>
            </a:r>
            <a:r>
              <a:rPr lang="en-US" dirty="0"/>
              <a:t> must be in this memory(RAM) to be executed</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Functional units</a:t>
            </a:r>
            <a:endParaRPr/>
          </a:p>
        </p:txBody>
      </p:sp>
      <p:sp>
        <p:nvSpPr>
          <p:cNvPr id="98" name="Google Shape;98;p14"/>
          <p:cNvSpPr txBox="1">
            <a:spLocks noGrp="1"/>
          </p:cNvSpPr>
          <p:nvPr>
            <p:ph type="body" idx="1"/>
          </p:nvPr>
        </p:nvSpPr>
        <p:spPr>
          <a:xfrm>
            <a:off x="688340" y="1229424"/>
            <a:ext cx="10815319" cy="2800767"/>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a:t>Cache memory</a:t>
            </a:r>
            <a:br>
              <a:rPr lang="en-US"/>
            </a:br>
            <a:endParaRPr/>
          </a:p>
          <a:p>
            <a:pPr marL="514350" lvl="0" indent="-514350" algn="l" rtl="0">
              <a:lnSpc>
                <a:spcPct val="150000"/>
              </a:lnSpc>
              <a:spcBef>
                <a:spcPts val="0"/>
              </a:spcBef>
              <a:spcAft>
                <a:spcPts val="0"/>
              </a:spcAft>
              <a:buClr>
                <a:schemeClr val="dk1"/>
              </a:buClr>
              <a:buSzPts val="2800"/>
              <a:buFont typeface="Calibri"/>
              <a:buAutoNum type="arabicParenR"/>
            </a:pPr>
            <a:r>
              <a:rPr lang="en-US"/>
              <a:t>An adjunct to the main memory, fabricated on the processor chip</a:t>
            </a:r>
            <a:endParaRPr/>
          </a:p>
          <a:p>
            <a:pPr marL="514350" lvl="0" indent="-514350" algn="l" rtl="0">
              <a:lnSpc>
                <a:spcPct val="150000"/>
              </a:lnSpc>
              <a:spcBef>
                <a:spcPts val="0"/>
              </a:spcBef>
              <a:spcAft>
                <a:spcPts val="0"/>
              </a:spcAft>
              <a:buClr>
                <a:schemeClr val="dk1"/>
              </a:buClr>
              <a:buSzPts val="2800"/>
              <a:buFont typeface="Calibri"/>
              <a:buAutoNum type="arabicParenR"/>
            </a:pPr>
            <a:r>
              <a:rPr lang="en-US"/>
              <a:t>Much </a:t>
            </a:r>
            <a:r>
              <a:rPr lang="en-US">
                <a:solidFill>
                  <a:srgbClr val="0000FF"/>
                </a:solidFill>
              </a:rPr>
              <a:t>smaller</a:t>
            </a:r>
            <a:r>
              <a:rPr lang="en-US"/>
              <a:t> and </a:t>
            </a:r>
            <a:r>
              <a:rPr lang="en-US">
                <a:solidFill>
                  <a:srgbClr val="0000FF"/>
                </a:solidFill>
              </a:rPr>
              <a:t>faster</a:t>
            </a:r>
            <a:r>
              <a:rPr lang="en-US"/>
              <a:t> than the main memory</a:t>
            </a:r>
            <a:endParaRPr/>
          </a:p>
          <a:p>
            <a:pPr marL="514350" lvl="0" indent="-514350" algn="l" rtl="0">
              <a:lnSpc>
                <a:spcPct val="150000"/>
              </a:lnSpc>
              <a:spcBef>
                <a:spcPts val="0"/>
              </a:spcBef>
              <a:spcAft>
                <a:spcPts val="0"/>
              </a:spcAft>
              <a:buClr>
                <a:schemeClr val="dk1"/>
              </a:buClr>
              <a:buSzPts val="2800"/>
              <a:buFont typeface="Calibri"/>
              <a:buAutoNum type="arabicParenR"/>
            </a:pPr>
            <a:r>
              <a:rPr lang="en-US"/>
              <a:t>Holds sections of the program and data currently/frequently being executed</a:t>
            </a:r>
            <a:endParaRPr/>
          </a:p>
        </p:txBody>
      </p:sp>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88340" y="338074"/>
            <a:ext cx="10815319" cy="55399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Functional units</a:t>
            </a:r>
            <a:endParaRPr/>
          </a:p>
        </p:txBody>
      </p:sp>
      <p:sp>
        <p:nvSpPr>
          <p:cNvPr id="104" name="Google Shape;104;p15"/>
          <p:cNvSpPr txBox="1">
            <a:spLocks noGrp="1"/>
          </p:cNvSpPr>
          <p:nvPr>
            <p:ph type="body" idx="1"/>
          </p:nvPr>
        </p:nvSpPr>
        <p:spPr>
          <a:xfrm>
            <a:off x="688340" y="1229424"/>
            <a:ext cx="10815319" cy="456311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t>Processor</a:t>
            </a:r>
            <a:br>
              <a:rPr lang="en-US" dirty="0"/>
            </a:br>
            <a:endParaRPr dirty="0"/>
          </a:p>
          <a:p>
            <a:pPr marL="514350" lvl="0" indent="-514350" algn="l" rtl="0">
              <a:spcBef>
                <a:spcPts val="0"/>
              </a:spcBef>
              <a:spcAft>
                <a:spcPts val="0"/>
              </a:spcAft>
              <a:buClr>
                <a:srgbClr val="0000FF"/>
              </a:buClr>
              <a:buSzPts val="2900"/>
              <a:buFont typeface="Calibri"/>
              <a:buAutoNum type="arabicParenR"/>
            </a:pPr>
            <a:r>
              <a:rPr lang="en-US" sz="2900" dirty="0">
                <a:solidFill>
                  <a:srgbClr val="0000FF"/>
                </a:solidFill>
              </a:rPr>
              <a:t>Logic circuits</a:t>
            </a:r>
            <a:r>
              <a:rPr lang="en-US" sz="2900" dirty="0"/>
              <a:t> for performing arithmetic and logic operations on word-size data operands</a:t>
            </a:r>
            <a:br>
              <a:rPr lang="en-US" sz="2900" dirty="0"/>
            </a:br>
            <a:endParaRPr dirty="0"/>
          </a:p>
          <a:p>
            <a:pPr marL="514350" lvl="0" indent="-514350" algn="l" rtl="0">
              <a:spcBef>
                <a:spcPts val="0"/>
              </a:spcBef>
              <a:spcAft>
                <a:spcPts val="0"/>
              </a:spcAft>
              <a:buClr>
                <a:srgbClr val="0000FF"/>
              </a:buClr>
              <a:buSzPts val="2900"/>
              <a:buFont typeface="Calibri"/>
              <a:buAutoNum type="arabicParenR"/>
            </a:pPr>
            <a:r>
              <a:rPr lang="en-US" sz="2900" dirty="0">
                <a:solidFill>
                  <a:srgbClr val="0000FF"/>
                </a:solidFill>
              </a:rPr>
              <a:t>Timing and control circuits</a:t>
            </a:r>
            <a:r>
              <a:rPr lang="en-US" sz="2900" dirty="0"/>
              <a:t> for fetching 	program instructions and data from memory, one after another </a:t>
            </a:r>
            <a:br>
              <a:rPr lang="en-US" sz="2900" dirty="0"/>
            </a:br>
            <a:endParaRPr sz="2900" dirty="0"/>
          </a:p>
          <a:p>
            <a:pPr marL="514350" lvl="0" indent="-514350" algn="l" rtl="0">
              <a:spcBef>
                <a:spcPts val="0"/>
              </a:spcBef>
              <a:spcAft>
                <a:spcPts val="0"/>
              </a:spcAft>
              <a:buClr>
                <a:srgbClr val="0000FF"/>
              </a:buClr>
              <a:buSzPts val="2900"/>
              <a:buFont typeface="Calibri"/>
              <a:buAutoNum type="arabicParenR"/>
            </a:pPr>
            <a:r>
              <a:rPr lang="en-US" sz="2900" dirty="0">
                <a:solidFill>
                  <a:srgbClr val="0000FF"/>
                </a:solidFill>
              </a:rPr>
              <a:t>Registers</a:t>
            </a:r>
            <a:r>
              <a:rPr lang="en-US" sz="2900" dirty="0"/>
              <a:t> (typically 16 or 32), each of which hold one word of operand data (Typically tiny, holds info that processor will require = faster than CPU Cache)</a:t>
            </a:r>
            <a:endParaRPr dirty="0"/>
          </a:p>
        </p:txBody>
      </p:sp>
      <p:sp>
        <p:nvSpPr>
          <p:cNvPr id="2" name="Footer Placeholder 1"/>
          <p:cNvSpPr>
            <a:spLocks noGrp="1"/>
          </p:cNvSpPr>
          <p:nvPr>
            <p:ph type="ftr" idx="11"/>
          </p:nvPr>
        </p:nvSpPr>
        <p:spPr/>
        <p:txBody>
          <a:bodyPr/>
          <a:lstStyle/>
          <a:p>
            <a:endParaRPr lang="en-SG"/>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1527</Words>
  <Application>Microsoft Office PowerPoint</Application>
  <PresentationFormat>Widescreen</PresentationFormat>
  <Paragraphs>197</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Office Theme</vt:lpstr>
      <vt:lpstr>PowerPoint Presentation</vt:lpstr>
      <vt:lpstr>PowerPoint Presentation</vt:lpstr>
      <vt:lpstr>PowerPoint Presentation</vt:lpstr>
      <vt:lpstr>Data Is Stored in Bits</vt:lpstr>
      <vt:lpstr>PowerPoint Presentation</vt:lpstr>
      <vt:lpstr>Bits and Bytes</vt:lpstr>
      <vt:lpstr>Functional units</vt:lpstr>
      <vt:lpstr>Functional units</vt:lpstr>
      <vt:lpstr>Functional units</vt:lpstr>
      <vt:lpstr>Processor - Arithmetic and Logic Unit (ALU)</vt:lpstr>
      <vt:lpstr>Processor - Control Unit</vt:lpstr>
      <vt:lpstr>Case Study:Intel CPU 8086</vt:lpstr>
      <vt:lpstr>Computer</vt:lpstr>
      <vt:lpstr>Instruction Cycle(a series of steps before a computer can complete instructions)</vt:lpstr>
      <vt:lpstr>Instruction cycle operations</vt:lpstr>
      <vt:lpstr>Instructions and Programs</vt:lpstr>
      <vt:lpstr>Instruction types</vt:lpstr>
      <vt:lpstr>Example program</vt:lpstr>
      <vt:lpstr>Processor components</vt:lpstr>
      <vt:lpstr>PowerPoint Presentation</vt:lpstr>
      <vt:lpstr>Fetching and executing instructions</vt:lpstr>
      <vt:lpstr>PC: Program Counter</vt:lpstr>
      <vt:lpstr>Handling I/O devices</vt:lpstr>
      <vt:lpstr>Performance</vt:lpstr>
      <vt:lpstr>Technology</vt:lpstr>
      <vt:lpstr>Performance - Parallelism</vt:lpstr>
      <vt:lpstr>You want a fast CPU for the new computer you are building and your motherboard only has one CPU socket.  To increase the processing power, you need a CPU that provides more than one processor. What is this CPU called?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Leonard _Bored</cp:lastModifiedBy>
  <cp:revision>14</cp:revision>
  <dcterms:modified xsi:type="dcterms:W3CDTF">2021-06-26T12:42:26Z</dcterms:modified>
</cp:coreProperties>
</file>