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6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5659" cy="49633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50443" y="0"/>
            <a:ext cx="2945659" cy="496332"/>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28583"/>
            <a:ext cx="2945659" cy="49633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8" name="Google Shape;138;p1: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6: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5" name="Google Shape;215;p6: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More info on how to configure NetworkManager </a:t>
            </a:r>
            <a:endParaRPr/>
          </a:p>
          <a:p>
            <a:pPr marL="0" lvl="0" indent="0" algn="l" rtl="0">
              <a:spcBef>
                <a:spcPts val="360"/>
              </a:spcBef>
              <a:spcAft>
                <a:spcPts val="0"/>
              </a:spcAft>
              <a:buNone/>
            </a:pPr>
            <a:r>
              <a:rPr lang="en-GB"/>
              <a:t>https://live.gnome.org/NetworkManager/SystemSettings</a:t>
            </a:r>
            <a:endParaRPr/>
          </a:p>
        </p:txBody>
      </p:sp>
      <p:sp>
        <p:nvSpPr>
          <p:cNvPr id="216" name="Google Shape;216;p6: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7: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3" name="Google Shape;223;p7: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7: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8:notes"/>
          <p:cNvSpPr txBox="1">
            <a:spLocks noGrp="1"/>
          </p:cNvSpPr>
          <p:nvPr>
            <p:ph type="body" idx="1"/>
          </p:nvPr>
        </p:nvSpPr>
        <p:spPr>
          <a:xfrm>
            <a:off x="679768" y="4715153"/>
            <a:ext cx="5438140" cy="446698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1" name="Google Shape;231;p8: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9:notes"/>
          <p:cNvSpPr txBox="1">
            <a:spLocks noGrp="1"/>
          </p:cNvSpPr>
          <p:nvPr>
            <p:ph type="body" idx="1"/>
          </p:nvPr>
        </p:nvSpPr>
        <p:spPr>
          <a:xfrm>
            <a:off x="679768" y="4715153"/>
            <a:ext cx="5438140" cy="446698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8" name="Google Shape;238;p9: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1:notes"/>
          <p:cNvSpPr txBox="1">
            <a:spLocks noGrp="1"/>
          </p:cNvSpPr>
          <p:nvPr>
            <p:ph type="body" idx="1"/>
          </p:nvPr>
        </p:nvSpPr>
        <p:spPr>
          <a:xfrm>
            <a:off x="679768" y="4715153"/>
            <a:ext cx="5438140" cy="446698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5" name="Google Shape;245;p11: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2:notes"/>
          <p:cNvSpPr txBox="1">
            <a:spLocks noGrp="1"/>
          </p:cNvSpPr>
          <p:nvPr>
            <p:ph type="body" idx="1"/>
          </p:nvPr>
        </p:nvSpPr>
        <p:spPr>
          <a:xfrm>
            <a:off x="679768" y="4715153"/>
            <a:ext cx="5438140" cy="446698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2" name="Google Shape;252;p12: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5" name="Google Shape;145;p2: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2: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4651f429e_0_0: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4651f429e_0_0:notes"/>
          <p:cNvSpPr txBox="1">
            <a:spLocks noGrp="1"/>
          </p:cNvSpPr>
          <p:nvPr>
            <p:ph type="body" idx="1"/>
          </p:nvPr>
        </p:nvSpPr>
        <p:spPr>
          <a:xfrm>
            <a:off x="679768" y="4715153"/>
            <a:ext cx="5438100" cy="44670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GB">
                <a:solidFill>
                  <a:srgbClr val="333333"/>
                </a:solidFill>
                <a:latin typeface="Arial"/>
                <a:ea typeface="Arial"/>
                <a:cs typeface="Arial"/>
                <a:sym typeface="Arial"/>
              </a:rPr>
              <a:t>when we set up a server we specify the network parameters during set up. Otherwise, we wouldn't be able to download updates, host services, or even connect to it once it's set up. It's important for a server to have a static IP address. We want the IP address of the server to be the same all the time so we can reliably connect to it. And if you're hosting services like DNS, </a:t>
            </a:r>
            <a:r>
              <a:rPr lang="en-GB">
                <a:solidFill>
                  <a:srgbClr val="333333"/>
                </a:solidFill>
                <a:highlight>
                  <a:srgbClr val="FCFFD4"/>
                </a:highlight>
                <a:latin typeface="Arial"/>
                <a:ea typeface="Arial"/>
                <a:cs typeface="Arial"/>
                <a:sym typeface="Arial"/>
              </a:rPr>
              <a:t>it's critical for the address to stay the same.</a:t>
            </a:r>
            <a:r>
              <a:rPr lang="en-GB">
                <a:solidFill>
                  <a:srgbClr val="333333"/>
                </a:solidFill>
                <a:latin typeface="Arial"/>
                <a:ea typeface="Arial"/>
                <a:cs typeface="Arial"/>
                <a:sym typeface="Arial"/>
              </a:rPr>
              <a:t> Otherwise other services and hosts won't be able to find your server. There's two ways of making sure that a server gets the same address time and again.</a:t>
            </a:r>
            <a:endParaRPr>
              <a:solidFill>
                <a:srgbClr val="333333"/>
              </a:solidFill>
              <a:latin typeface="Arial"/>
              <a:ea typeface="Arial"/>
              <a:cs typeface="Arial"/>
              <a:sym typeface="Arial"/>
            </a:endParaRPr>
          </a:p>
          <a:p>
            <a:pPr marL="0" lvl="0" indent="0" algn="l" rtl="0">
              <a:lnSpc>
                <a:spcPct val="115000"/>
              </a:lnSpc>
              <a:spcBef>
                <a:spcPts val="700"/>
              </a:spcBef>
              <a:spcAft>
                <a:spcPts val="0"/>
              </a:spcAft>
              <a:buClr>
                <a:schemeClr val="dk1"/>
              </a:buClr>
              <a:buSzPts val="1100"/>
              <a:buFont typeface="Arial"/>
              <a:buNone/>
            </a:pPr>
            <a:r>
              <a:rPr lang="en-GB">
                <a:solidFill>
                  <a:srgbClr val="333333"/>
                </a:solidFill>
                <a:latin typeface="Arial"/>
                <a:ea typeface="Arial"/>
                <a:cs typeface="Arial"/>
                <a:sym typeface="Arial"/>
              </a:rPr>
              <a:t>We can either specify it manually like we did during the set up of this course or we can take the network interfaces MAC address. The hexadecimal number that nearly uniquely identifies a network interface and tell our router or DHCP server to always assign the same address to that interface. Personally, this is how I prefer to set addresses on my network. But on cloud services you don't always have that flexibility. There are also times where we need to change the static address of a server in case the network configuration changes or the server simply needs to be moved.</a:t>
            </a:r>
            <a:endParaRPr>
              <a:solidFill>
                <a:srgbClr val="333333"/>
              </a:solidFill>
              <a:latin typeface="Arial"/>
              <a:ea typeface="Arial"/>
              <a:cs typeface="Arial"/>
              <a:sym typeface="Arial"/>
            </a:endParaRPr>
          </a:p>
          <a:p>
            <a:pPr marL="0" lvl="0" indent="0" algn="l" rtl="0">
              <a:lnSpc>
                <a:spcPct val="115000"/>
              </a:lnSpc>
              <a:spcBef>
                <a:spcPts val="700"/>
              </a:spcBef>
              <a:spcAft>
                <a:spcPts val="0"/>
              </a:spcAft>
              <a:buClr>
                <a:schemeClr val="dk1"/>
              </a:buClr>
              <a:buSzPts val="1100"/>
              <a:buFont typeface="Arial"/>
              <a:buNone/>
            </a:pPr>
            <a:r>
              <a:rPr lang="en-GB">
                <a:solidFill>
                  <a:srgbClr val="333333"/>
                </a:solidFill>
                <a:latin typeface="Arial"/>
                <a:ea typeface="Arial"/>
                <a:cs typeface="Arial"/>
                <a:sym typeface="Arial"/>
              </a:rPr>
              <a:t>Starting with version 17.10 Ubuntu uses software called Netplan to manage the network connections. While in earlier versions, we'd make changes to the networking configuration in ETC network interfaces, now we make changes to files in the ETC netplan folder. Depending on your system, the name of the file where we'll set the configurations may be different. Here in my system it's called 50-cloud-init.yaml.</a:t>
            </a:r>
            <a:endParaRPr>
              <a:solidFill>
                <a:srgbClr val="333333"/>
              </a:solidFill>
              <a:latin typeface="Arial"/>
              <a:ea typeface="Arial"/>
              <a:cs typeface="Arial"/>
              <a:sym typeface="Arial"/>
            </a:endParaRPr>
          </a:p>
          <a:p>
            <a:pPr marL="0" lvl="0" indent="0" algn="l" rtl="0">
              <a:lnSpc>
                <a:spcPct val="115000"/>
              </a:lnSpc>
              <a:spcBef>
                <a:spcPts val="700"/>
              </a:spcBef>
              <a:spcAft>
                <a:spcPts val="0"/>
              </a:spcAft>
              <a:buClr>
                <a:schemeClr val="dk1"/>
              </a:buClr>
              <a:buSzPts val="1100"/>
              <a:buFont typeface="Arial"/>
              <a:buNone/>
            </a:pPr>
            <a:r>
              <a:rPr lang="en-GB">
                <a:solidFill>
                  <a:srgbClr val="333333"/>
                </a:solidFill>
                <a:latin typeface="Arial"/>
                <a:ea typeface="Arial"/>
                <a:cs typeface="Arial"/>
                <a:sym typeface="Arial"/>
              </a:rPr>
              <a:t>I'll open it up. This file and other files for Netplan and for the broader cloud-init configurationsare written in yaml, which stands for, yet another markup language. If you'd like to learn more about yaml we have videos that describe the structure and syntax. One of the nice things about yaml is that it makes sense if you look at it for a little bit. So, let's dive in. Here at the top level we have network. And inside that ethernets. You can define more than one ethernet interface in this block. That's why it's called ethernets. There's also options for wifi and other media.</a:t>
            </a:r>
            <a:endParaRPr>
              <a:solidFill>
                <a:srgbClr val="333333"/>
              </a:solidFill>
              <a:latin typeface="Arial"/>
              <a:ea typeface="Arial"/>
              <a:cs typeface="Arial"/>
              <a:sym typeface="Arial"/>
            </a:endParaRPr>
          </a:p>
          <a:p>
            <a:pPr marL="0" lvl="0" indent="0" algn="l" rtl="0">
              <a:lnSpc>
                <a:spcPct val="115000"/>
              </a:lnSpc>
              <a:spcBef>
                <a:spcPts val="700"/>
              </a:spcBef>
              <a:spcAft>
                <a:spcPts val="0"/>
              </a:spcAft>
              <a:buClr>
                <a:schemeClr val="dk1"/>
              </a:buClr>
              <a:buSzPts val="1100"/>
              <a:buFont typeface="Arial"/>
              <a:buNone/>
            </a:pPr>
            <a:r>
              <a:rPr lang="en-GB">
                <a:solidFill>
                  <a:srgbClr val="333333"/>
                </a:solidFill>
                <a:latin typeface="Arial"/>
                <a:ea typeface="Arial"/>
                <a:cs typeface="Arial"/>
                <a:sym typeface="Arial"/>
              </a:rPr>
              <a:t>My interface name enp0s3, is inside the ethernets block. And that has addresses. In this case, just one. But again, you can set more than one should your set up require it. Gateway4 is the IPV4 default gateway or router. And nameservers are the DNS servers the system will use. I can see that my static address is set here. And if I wanted to I could change it. Sometimes, servers need additional network interfaces like when they're in a DMZ or for other more advanced configurations.</a:t>
            </a:r>
            <a:endParaRPr>
              <a:solidFill>
                <a:srgbClr val="333333"/>
              </a:solidFill>
              <a:latin typeface="Arial"/>
              <a:ea typeface="Arial"/>
              <a:cs typeface="Arial"/>
              <a:sym typeface="Arial"/>
            </a:endParaRPr>
          </a:p>
          <a:p>
            <a:pPr marL="0" lvl="0" indent="0" algn="l" rtl="0">
              <a:lnSpc>
                <a:spcPct val="115000"/>
              </a:lnSpc>
              <a:spcBef>
                <a:spcPts val="700"/>
              </a:spcBef>
              <a:spcAft>
                <a:spcPts val="0"/>
              </a:spcAft>
              <a:buClr>
                <a:schemeClr val="dk1"/>
              </a:buClr>
              <a:buSzPts val="1100"/>
              <a:buFont typeface="Arial"/>
              <a:buNone/>
            </a:pPr>
            <a:r>
              <a:rPr lang="en-GB">
                <a:solidFill>
                  <a:srgbClr val="333333"/>
                </a:solidFill>
                <a:latin typeface="Arial"/>
                <a:ea typeface="Arial"/>
                <a:cs typeface="Arial"/>
                <a:sym typeface="Arial"/>
              </a:rPr>
              <a:t>And those can be defined here as well. I like my set up right now and I don't need to make any changes. If I did, I would save the file and then run netplan apply. I wanted to make sure to point out where the network settings have moved to. If you'd like to explore Netplan more,be sure to check out the man page for it.</a:t>
            </a:r>
            <a:endParaRPr>
              <a:solidFill>
                <a:srgbClr val="333333"/>
              </a:solidFill>
              <a:latin typeface="Arial"/>
              <a:ea typeface="Arial"/>
              <a:cs typeface="Arial"/>
              <a:sym typeface="Arial"/>
            </a:endParaRPr>
          </a:p>
          <a:p>
            <a:pPr marL="0" lvl="0" indent="0" algn="l" rtl="0">
              <a:spcBef>
                <a:spcPts val="700"/>
              </a:spcBef>
              <a:spcAft>
                <a:spcPts val="0"/>
              </a:spcAft>
              <a:buNone/>
            </a:pPr>
            <a:endParaRPr/>
          </a:p>
        </p:txBody>
      </p:sp>
      <p:sp>
        <p:nvSpPr>
          <p:cNvPr id="154" name="Google Shape;154;g54651f429e_0_0:notes"/>
          <p:cNvSpPr txBox="1">
            <a:spLocks noGrp="1"/>
          </p:cNvSpPr>
          <p:nvPr>
            <p:ph type="sldNum" idx="12"/>
          </p:nvPr>
        </p:nvSpPr>
        <p:spPr>
          <a:xfrm>
            <a:off x="3850443" y="9428583"/>
            <a:ext cx="2945700" cy="496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3: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2" name="Google Shape;162;p3: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3: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cf81daef1_9_0: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cf81daef1_9_0:notes"/>
          <p:cNvSpPr txBox="1">
            <a:spLocks noGrp="1"/>
          </p:cNvSpPr>
          <p:nvPr>
            <p:ph type="body" idx="1"/>
          </p:nvPr>
        </p:nvSpPr>
        <p:spPr>
          <a:xfrm>
            <a:off x="679768" y="4715153"/>
            <a:ext cx="5438100" cy="4467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1" name="Google Shape;171;g5cf81daef1_9_0:notes"/>
          <p:cNvSpPr txBox="1">
            <a:spLocks noGrp="1"/>
          </p:cNvSpPr>
          <p:nvPr>
            <p:ph type="sldNum" idx="12"/>
          </p:nvPr>
        </p:nvSpPr>
        <p:spPr>
          <a:xfrm>
            <a:off x="3850443" y="9428583"/>
            <a:ext cx="2945700" cy="496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cf81daef1_9_11: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cf81daef1_9_11:notes"/>
          <p:cNvSpPr txBox="1">
            <a:spLocks noGrp="1"/>
          </p:cNvSpPr>
          <p:nvPr>
            <p:ph type="body" idx="1"/>
          </p:nvPr>
        </p:nvSpPr>
        <p:spPr>
          <a:xfrm>
            <a:off x="679768" y="4715153"/>
            <a:ext cx="5438100" cy="4467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9" name="Google Shape;179;g5cf81daef1_9_11:notes"/>
          <p:cNvSpPr txBox="1">
            <a:spLocks noGrp="1"/>
          </p:cNvSpPr>
          <p:nvPr>
            <p:ph type="sldNum" idx="12"/>
          </p:nvPr>
        </p:nvSpPr>
        <p:spPr>
          <a:xfrm>
            <a:off x="3850443" y="9428583"/>
            <a:ext cx="2945700" cy="496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cf81daef1_11_1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5cf81daef1_11_15:notes"/>
          <p:cNvSpPr txBox="1">
            <a:spLocks noGrp="1"/>
          </p:cNvSpPr>
          <p:nvPr>
            <p:ph type="body" idx="1"/>
          </p:nvPr>
        </p:nvSpPr>
        <p:spPr>
          <a:xfrm>
            <a:off x="679768" y="4715153"/>
            <a:ext cx="5438100" cy="4467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8" name="Google Shape;188;g5cf81daef1_11_15:notes"/>
          <p:cNvSpPr txBox="1">
            <a:spLocks noGrp="1"/>
          </p:cNvSpPr>
          <p:nvPr>
            <p:ph type="sldNum" idx="12"/>
          </p:nvPr>
        </p:nvSpPr>
        <p:spPr>
          <a:xfrm>
            <a:off x="3850443" y="9428583"/>
            <a:ext cx="2945700" cy="496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d08447201_61_0: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5d08447201_61_0:notes"/>
          <p:cNvSpPr txBox="1">
            <a:spLocks noGrp="1"/>
          </p:cNvSpPr>
          <p:nvPr>
            <p:ph type="body" idx="1"/>
          </p:nvPr>
        </p:nvSpPr>
        <p:spPr>
          <a:xfrm>
            <a:off x="679768" y="4715153"/>
            <a:ext cx="5438100" cy="4467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8" name="Google Shape;198;g5d08447201_61_0:notes"/>
          <p:cNvSpPr txBox="1">
            <a:spLocks noGrp="1"/>
          </p:cNvSpPr>
          <p:nvPr>
            <p:ph type="sldNum" idx="12"/>
          </p:nvPr>
        </p:nvSpPr>
        <p:spPr>
          <a:xfrm>
            <a:off x="3850443" y="9428583"/>
            <a:ext cx="2945700" cy="496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7" name="Google Shape;207;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Can use “host  www.google.com”</a:t>
            </a:r>
            <a:endParaRPr/>
          </a:p>
        </p:txBody>
      </p:sp>
      <p:sp>
        <p:nvSpPr>
          <p:cNvPr id="208" name="Google Shape;208;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1"/>
        <p:cNvGrpSpPr/>
        <p:nvPr/>
      </p:nvGrpSpPr>
      <p:grpSpPr>
        <a:xfrm>
          <a:off x="0" y="0"/>
          <a:ext cx="0" cy="0"/>
          <a:chOff x="0" y="0"/>
          <a:chExt cx="0" cy="0"/>
        </a:xfrm>
      </p:grpSpPr>
      <p:sp>
        <p:nvSpPr>
          <p:cNvPr id="22" name="Google Shape;22;p2"/>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23" name="Google Shape;23;p2"/>
          <p:cNvSpPr/>
          <p:nvPr/>
        </p:nvSpPr>
        <p:spPr>
          <a:xfrm>
            <a:off x="276225" y="0"/>
            <a:ext cx="104775"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24" name="Google Shape;24;p2"/>
          <p:cNvSpPr/>
          <p:nvPr/>
        </p:nvSpPr>
        <p:spPr>
          <a:xfrm>
            <a:off x="990600" y="0"/>
            <a:ext cx="182563"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25" name="Google Shape;25;p2"/>
          <p:cNvSpPr/>
          <p:nvPr/>
        </p:nvSpPr>
        <p:spPr>
          <a:xfrm>
            <a:off x="1141413" y="0"/>
            <a:ext cx="230187"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cxnSp>
        <p:nvCxnSpPr>
          <p:cNvPr id="26" name="Google Shape;26;p2"/>
          <p:cNvCxnSpPr/>
          <p:nvPr/>
        </p:nvCxnSpPr>
        <p:spPr>
          <a:xfrm>
            <a:off x="106363"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27" name="Google Shape;27;p2"/>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28" name="Google Shape;28;p2"/>
          <p:cNvCxnSpPr/>
          <p:nvPr/>
        </p:nvCxnSpPr>
        <p:spPr>
          <a:xfrm>
            <a:off x="854075"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29" name="Google Shape;29;p2"/>
          <p:cNvCxnSpPr/>
          <p:nvPr/>
        </p:nvCxnSpPr>
        <p:spPr>
          <a:xfrm>
            <a:off x="172720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30" name="Google Shape;30;p2"/>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cxnSp>
        <p:nvCxnSpPr>
          <p:cNvPr id="31" name="Google Shape;31;p2"/>
          <p:cNvCxnSpPr/>
          <p:nvPr/>
        </p:nvCxnSpPr>
        <p:spPr>
          <a:xfrm>
            <a:off x="9113838"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32" name="Google Shape;32;p2"/>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3" name="Google Shape;33;p2"/>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4" name="Google Shape;34;p2"/>
          <p:cNvSpPr/>
          <p:nvPr/>
        </p:nvSpPr>
        <p:spPr>
          <a:xfrm>
            <a:off x="1309688" y="4867275"/>
            <a:ext cx="641350" cy="64135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5" name="Google Shape;35;p2"/>
          <p:cNvSpPr/>
          <p:nvPr/>
        </p:nvSpPr>
        <p:spPr>
          <a:xfrm>
            <a:off x="1090613" y="5500688"/>
            <a:ext cx="138112" cy="1365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6" name="Google Shape;36;p2"/>
          <p:cNvSpPr/>
          <p:nvPr/>
        </p:nvSpPr>
        <p:spPr>
          <a:xfrm>
            <a:off x="1663700" y="5788025"/>
            <a:ext cx="274638" cy="27463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7" name="Google Shape;37;p2"/>
          <p:cNvSpPr/>
          <p:nvPr/>
        </p:nvSpPr>
        <p:spPr>
          <a:xfrm>
            <a:off x="1905000" y="4495800"/>
            <a:ext cx="365125" cy="3651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8" name="Google Shape;38;p2"/>
          <p:cNvSpPr txBox="1">
            <a:spLocks noGrp="1"/>
          </p:cNvSpPr>
          <p:nvPr>
            <p:ph type="ctrTitle"/>
          </p:nvPr>
        </p:nvSpPr>
        <p:spPr>
          <a:xfrm>
            <a:off x="2286000" y="3124200"/>
            <a:ext cx="6172200" cy="189436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
          <p:cNvSpPr txBox="1">
            <a:spLocks noGrp="1"/>
          </p:cNvSpPr>
          <p:nvPr>
            <p:ph type="subTitle" idx="1"/>
          </p:nvPr>
        </p:nvSpPr>
        <p:spPr>
          <a:xfrm>
            <a:off x="2286000" y="5003322"/>
            <a:ext cx="6172200" cy="1371600"/>
          </a:xfrm>
          <a:prstGeom prst="rect">
            <a:avLst/>
          </a:prstGeom>
          <a:noFill/>
          <a:ln>
            <a:noFill/>
          </a:ln>
        </p:spPr>
        <p:txBody>
          <a:bodyPr spcFirstLastPara="1" wrap="square" lIns="91425" tIns="45700" rIns="91425" bIns="45700" anchor="t" anchorCtr="0">
            <a:noAutofit/>
          </a:bodyPr>
          <a:lstStyle>
            <a:lvl1pPr lvl="0" algn="l">
              <a:spcBef>
                <a:spcPts val="200"/>
              </a:spcBef>
              <a:spcAft>
                <a:spcPts val="0"/>
              </a:spcAft>
              <a:buSzPts val="1680"/>
              <a:buNone/>
              <a:defRPr sz="2400" b="1">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40" name="Google Shape;40;p2"/>
          <p:cNvSpPr txBox="1">
            <a:spLocks noGrp="1"/>
          </p:cNvSpPr>
          <p:nvPr>
            <p:ph type="dt" idx="10"/>
          </p:nvPr>
        </p:nvSpPr>
        <p:spPr>
          <a:xfrm rot="5400000">
            <a:off x="7764463" y="1174750"/>
            <a:ext cx="2286000" cy="381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
          <p:cNvSpPr txBox="1">
            <a:spLocks noGrp="1"/>
          </p:cNvSpPr>
          <p:nvPr>
            <p:ph type="ftr" idx="11"/>
          </p:nvPr>
        </p:nvSpPr>
        <p:spPr>
          <a:xfrm rot="5400000">
            <a:off x="7077076" y="4181475"/>
            <a:ext cx="3657600" cy="384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
          <p:cNvSpPr txBox="1">
            <a:spLocks noGrp="1"/>
          </p:cNvSpPr>
          <p:nvPr>
            <p:ph type="sldNum" idx="12"/>
          </p:nvPr>
        </p:nvSpPr>
        <p:spPr>
          <a:xfrm>
            <a:off x="1325563" y="4929188"/>
            <a:ext cx="609600" cy="517525"/>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4"/>
        <p:cNvGrpSpPr/>
        <p:nvPr/>
      </p:nvGrpSpPr>
      <p:grpSpPr>
        <a:xfrm>
          <a:off x="0" y="0"/>
          <a:ext cx="0" cy="0"/>
          <a:chOff x="0" y="0"/>
          <a:chExt cx="0" cy="0"/>
        </a:xfrm>
      </p:grpSpPr>
      <p:sp>
        <p:nvSpPr>
          <p:cNvPr id="125" name="Google Shape;125;p1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1"/>
          <p:cNvSpPr txBox="1">
            <a:spLocks noGrp="1"/>
          </p:cNvSpPr>
          <p:nvPr>
            <p:ph type="body" idx="1"/>
          </p:nvPr>
        </p:nvSpPr>
        <p:spPr>
          <a:xfrm rot="5400000">
            <a:off x="1754187" y="303212"/>
            <a:ext cx="4873625" cy="74676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7" name="Google Shape;127;p11"/>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1"/>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1"/>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0"/>
        <p:cNvGrpSpPr/>
        <p:nvPr/>
      </p:nvGrpSpPr>
      <p:grpSpPr>
        <a:xfrm>
          <a:off x="0" y="0"/>
          <a:ext cx="0" cy="0"/>
          <a:chOff x="0" y="0"/>
          <a:chExt cx="0" cy="0"/>
        </a:xfrm>
      </p:grpSpPr>
      <p:sp>
        <p:nvSpPr>
          <p:cNvPr id="131" name="Google Shape;131;p12"/>
          <p:cNvSpPr txBox="1">
            <a:spLocks noGrp="1"/>
          </p:cNvSpPr>
          <p:nvPr>
            <p:ph type="title"/>
          </p:nvPr>
        </p:nvSpPr>
        <p:spPr>
          <a:xfrm rot="5400000">
            <a:off x="4541837" y="2362202"/>
            <a:ext cx="5851525" cy="1676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33" name="Google Shape;133;p12"/>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2"/>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2"/>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600" b="1" cap="none">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lvl1pPr marL="457200" lvl="0" indent="-353060" algn="l">
              <a:spcBef>
                <a:spcPts val="600"/>
              </a:spcBef>
              <a:spcAft>
                <a:spcPts val="0"/>
              </a:spcAft>
              <a:buSzPts val="1960"/>
              <a:buChar char="🞆"/>
              <a:defRPr sz="2800" b="0">
                <a:latin typeface="Arial"/>
                <a:ea typeface="Arial"/>
                <a:cs typeface="Arial"/>
                <a:sym typeface="Arial"/>
              </a:defRPr>
            </a:lvl1pPr>
            <a:lvl2pPr marL="914400" lvl="1" indent="-350519" algn="l">
              <a:spcBef>
                <a:spcPts val="480"/>
              </a:spcBef>
              <a:spcAft>
                <a:spcPts val="0"/>
              </a:spcAft>
              <a:buSzPts val="1920"/>
              <a:buChar char="⚫"/>
              <a:defRPr sz="2400">
                <a:latin typeface="Arial"/>
                <a:ea typeface="Arial"/>
                <a:cs typeface="Arial"/>
                <a:sym typeface="Arial"/>
              </a:defRPr>
            </a:lvl2pPr>
            <a:lvl3pPr marL="1371600" lvl="2" indent="-304800" algn="l">
              <a:spcBef>
                <a:spcPts val="400"/>
              </a:spcBef>
              <a:spcAft>
                <a:spcPts val="0"/>
              </a:spcAft>
              <a:buSzPts val="1200"/>
              <a:buChar char="🞆"/>
              <a:defRPr sz="2000">
                <a:latin typeface="Arial"/>
                <a:ea typeface="Arial"/>
                <a:cs typeface="Arial"/>
                <a:sym typeface="Arial"/>
              </a:defRPr>
            </a:lvl3pPr>
            <a:lvl4pPr marL="1828800" lvl="3" indent="-297180" algn="l">
              <a:spcBef>
                <a:spcPts val="360"/>
              </a:spcBef>
              <a:spcAft>
                <a:spcPts val="0"/>
              </a:spcAft>
              <a:buSzPts val="1080"/>
              <a:buChar char="🞆"/>
              <a:defRPr>
                <a:latin typeface="Arial"/>
                <a:ea typeface="Arial"/>
                <a:cs typeface="Arial"/>
                <a:sym typeface="Arial"/>
              </a:defRPr>
            </a:lvl4pPr>
            <a:lvl5pPr marL="2286000" lvl="4" indent="-297688" algn="l">
              <a:spcBef>
                <a:spcPts val="320"/>
              </a:spcBef>
              <a:spcAft>
                <a:spcPts val="0"/>
              </a:spcAft>
              <a:buSzPts val="1088"/>
              <a:buChar char="⚫"/>
              <a:defRPr>
                <a:latin typeface="Arial"/>
                <a:ea typeface="Arial"/>
                <a:cs typeface="Arial"/>
                <a:sym typeface="Arial"/>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6" name="Google Shape;46;p3"/>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1pPr>
            <a:lvl2pPr marL="0" marR="0" lvl="1"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2pPr>
            <a:lvl3pPr marL="0" marR="0" lvl="2"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3pPr>
            <a:lvl4pPr marL="0" marR="0" lvl="3"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4pPr>
            <a:lvl5pPr marL="0" marR="0" lvl="4"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5pPr>
            <a:lvl6pPr marL="0" marR="0" lvl="5"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6pPr>
            <a:lvl7pPr marL="0" marR="0" lvl="6"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7pPr>
            <a:lvl8pPr marL="0" marR="0" lvl="7"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8pPr>
            <a:lvl9pPr marL="0" marR="0" lvl="8"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
        <p:nvSpPr>
          <p:cNvPr id="48" name="Google Shape;48;p3"/>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51" name="Google Shape;51;p4"/>
          <p:cNvSpPr/>
          <p:nvPr/>
        </p:nvSpPr>
        <p:spPr>
          <a:xfrm>
            <a:off x="276225" y="0"/>
            <a:ext cx="104775"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52" name="Google Shape;52;p4"/>
          <p:cNvSpPr/>
          <p:nvPr/>
        </p:nvSpPr>
        <p:spPr>
          <a:xfrm>
            <a:off x="990600" y="0"/>
            <a:ext cx="182563"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53" name="Google Shape;53;p4"/>
          <p:cNvSpPr/>
          <p:nvPr/>
        </p:nvSpPr>
        <p:spPr>
          <a:xfrm>
            <a:off x="1141413" y="0"/>
            <a:ext cx="230187"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cxnSp>
        <p:nvCxnSpPr>
          <p:cNvPr id="54" name="Google Shape;54;p4"/>
          <p:cNvCxnSpPr/>
          <p:nvPr/>
        </p:nvCxnSpPr>
        <p:spPr>
          <a:xfrm>
            <a:off x="106363"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55" name="Google Shape;55;p4"/>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56" name="Google Shape;56;p4"/>
          <p:cNvCxnSpPr/>
          <p:nvPr/>
        </p:nvCxnSpPr>
        <p:spPr>
          <a:xfrm>
            <a:off x="854075"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57" name="Google Shape;57;p4"/>
          <p:cNvCxnSpPr/>
          <p:nvPr/>
        </p:nvCxnSpPr>
        <p:spPr>
          <a:xfrm>
            <a:off x="172720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58" name="Google Shape;58;p4"/>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sp>
        <p:nvSpPr>
          <p:cNvPr id="59" name="Google Shape;59;p4"/>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60" name="Google Shape;60;p4"/>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61" name="Google Shape;61;p4"/>
          <p:cNvSpPr/>
          <p:nvPr/>
        </p:nvSpPr>
        <p:spPr>
          <a:xfrm>
            <a:off x="1323975" y="4867275"/>
            <a:ext cx="642938" cy="64135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62" name="Google Shape;62;p4"/>
          <p:cNvSpPr/>
          <p:nvPr/>
        </p:nvSpPr>
        <p:spPr>
          <a:xfrm>
            <a:off x="1090613" y="5500688"/>
            <a:ext cx="138112" cy="1365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63" name="Google Shape;63;p4"/>
          <p:cNvSpPr/>
          <p:nvPr/>
        </p:nvSpPr>
        <p:spPr>
          <a:xfrm>
            <a:off x="1663700" y="5791200"/>
            <a:ext cx="274638" cy="27463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64" name="Google Shape;64;p4"/>
          <p:cNvSpPr/>
          <p:nvPr/>
        </p:nvSpPr>
        <p:spPr>
          <a:xfrm>
            <a:off x="1879600" y="4479925"/>
            <a:ext cx="365125" cy="3651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cxnSp>
        <p:nvCxnSpPr>
          <p:cNvPr id="65" name="Google Shape;65;p4"/>
          <p:cNvCxnSpPr/>
          <p:nvPr/>
        </p:nvCxnSpPr>
        <p:spPr>
          <a:xfrm>
            <a:off x="9097963"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66" name="Google Shape;66;p4"/>
          <p:cNvSpPr txBox="1">
            <a:spLocks noGrp="1"/>
          </p:cNvSpPr>
          <p:nvPr>
            <p:ph type="title"/>
          </p:nvPr>
        </p:nvSpPr>
        <p:spPr>
          <a:xfrm>
            <a:off x="2286000" y="2895600"/>
            <a:ext cx="6172200" cy="205359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3000"/>
              <a:buFont typeface="Century Schoolbook"/>
              <a:buNone/>
              <a:defRPr sz="3000" b="1" cap="small"/>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
          <p:cNvSpPr txBox="1">
            <a:spLocks noGrp="1"/>
          </p:cNvSpPr>
          <p:nvPr>
            <p:ph type="body" idx="1"/>
          </p:nvPr>
        </p:nvSpPr>
        <p:spPr>
          <a:xfrm>
            <a:off x="2286000" y="5010150"/>
            <a:ext cx="6172200" cy="1371600"/>
          </a:xfrm>
          <a:prstGeom prst="rect">
            <a:avLst/>
          </a:prstGeom>
          <a:noFill/>
          <a:ln>
            <a:noFill/>
          </a:ln>
        </p:spPr>
        <p:txBody>
          <a:bodyPr spcFirstLastPara="1" wrap="square" lIns="91425" tIns="45700" rIns="91425" bIns="45700" anchor="t" anchorCtr="0">
            <a:noAutofit/>
          </a:bodyPr>
          <a:lstStyle>
            <a:lvl1pPr marL="457200" lvl="0" indent="-228600" algn="l">
              <a:spcBef>
                <a:spcPts val="600"/>
              </a:spcBef>
              <a:spcAft>
                <a:spcPts val="0"/>
              </a:spcAft>
              <a:buSzPts val="1260"/>
              <a:buNone/>
              <a:defRPr sz="1800" b="1">
                <a:solidFill>
                  <a:schemeClr val="lt2"/>
                </a:solidFill>
              </a:defRPr>
            </a:lvl1pPr>
            <a:lvl2pPr marL="914400" lvl="1" indent="-228600" algn="l">
              <a:spcBef>
                <a:spcPts val="360"/>
              </a:spcBef>
              <a:spcAft>
                <a:spcPts val="0"/>
              </a:spcAft>
              <a:buSzPts val="1440"/>
              <a:buNone/>
              <a:defRPr sz="1800">
                <a:solidFill>
                  <a:schemeClr val="lt1"/>
                </a:solidFill>
              </a:defRPr>
            </a:lvl2pPr>
            <a:lvl3pPr marL="1371600" lvl="2" indent="-228600" algn="l">
              <a:spcBef>
                <a:spcPts val="320"/>
              </a:spcBef>
              <a:spcAft>
                <a:spcPts val="0"/>
              </a:spcAft>
              <a:buSzPts val="960"/>
              <a:buNone/>
              <a:defRPr sz="1600">
                <a:solidFill>
                  <a:schemeClr val="lt1"/>
                </a:solidFill>
              </a:defRPr>
            </a:lvl3pPr>
            <a:lvl4pPr marL="1828800" lvl="3" indent="-228600" algn="l">
              <a:spcBef>
                <a:spcPts val="280"/>
              </a:spcBef>
              <a:spcAft>
                <a:spcPts val="0"/>
              </a:spcAft>
              <a:buSzPts val="840"/>
              <a:buNone/>
              <a:defRPr sz="1400">
                <a:solidFill>
                  <a:schemeClr val="lt1"/>
                </a:solidFill>
              </a:defRPr>
            </a:lvl4pPr>
            <a:lvl5pPr marL="2286000" lvl="4" indent="-228600" algn="l">
              <a:spcBef>
                <a:spcPts val="280"/>
              </a:spcBef>
              <a:spcAft>
                <a:spcPts val="0"/>
              </a:spcAft>
              <a:buSzPts val="952"/>
              <a:buNone/>
              <a:defRPr sz="1400">
                <a:solidFill>
                  <a:schemeClr val="lt1"/>
                </a:solidFill>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8" name="Google Shape;68;p4"/>
          <p:cNvSpPr txBox="1">
            <a:spLocks noGrp="1"/>
          </p:cNvSpPr>
          <p:nvPr>
            <p:ph type="dt" idx="10"/>
          </p:nvPr>
        </p:nvSpPr>
        <p:spPr>
          <a:xfrm rot="5400000">
            <a:off x="7762875" y="1169988"/>
            <a:ext cx="2286000" cy="381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
          <p:cNvSpPr txBox="1">
            <a:spLocks noGrp="1"/>
          </p:cNvSpPr>
          <p:nvPr>
            <p:ph type="ftr" idx="11"/>
          </p:nvPr>
        </p:nvSpPr>
        <p:spPr>
          <a:xfrm rot="5400000">
            <a:off x="7077076" y="4178300"/>
            <a:ext cx="3657600" cy="384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
          <p:cNvSpPr txBox="1">
            <a:spLocks noGrp="1"/>
          </p:cNvSpPr>
          <p:nvPr>
            <p:ph type="sldNum" idx="12"/>
          </p:nvPr>
        </p:nvSpPr>
        <p:spPr>
          <a:xfrm>
            <a:off x="1339850" y="4929188"/>
            <a:ext cx="609600" cy="517525"/>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
          <p:cNvSpPr txBox="1">
            <a:spLocks noGrp="1"/>
          </p:cNvSpPr>
          <p:nvPr>
            <p:ph type="body" idx="1"/>
          </p:nvPr>
        </p:nvSpPr>
        <p:spPr>
          <a:xfrm>
            <a:off x="457200" y="1600200"/>
            <a:ext cx="3657600" cy="45720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4" name="Google Shape;74;p5"/>
          <p:cNvSpPr txBox="1">
            <a:spLocks noGrp="1"/>
          </p:cNvSpPr>
          <p:nvPr>
            <p:ph type="body" idx="2"/>
          </p:nvPr>
        </p:nvSpPr>
        <p:spPr>
          <a:xfrm>
            <a:off x="4270248" y="1600200"/>
            <a:ext cx="3657600" cy="45720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5" name="Google Shape;75;p5"/>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8"/>
        <p:cNvGrpSpPr/>
        <p:nvPr/>
      </p:nvGrpSpPr>
      <p:grpSpPr>
        <a:xfrm>
          <a:off x="0" y="0"/>
          <a:ext cx="0" cy="0"/>
          <a:chOff x="0" y="0"/>
          <a:chExt cx="0" cy="0"/>
        </a:xfrm>
      </p:grpSpPr>
      <p:sp>
        <p:nvSpPr>
          <p:cNvPr id="79" name="Google Shape;79;p6"/>
          <p:cNvSpPr txBox="1">
            <a:spLocks noGrp="1"/>
          </p:cNvSpPr>
          <p:nvPr>
            <p:ph type="title"/>
          </p:nvPr>
        </p:nvSpPr>
        <p:spPr>
          <a:xfrm>
            <a:off x="457200" y="273050"/>
            <a:ext cx="7543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6"/>
          <p:cNvSpPr txBox="1">
            <a:spLocks noGrp="1"/>
          </p:cNvSpPr>
          <p:nvPr>
            <p:ph type="body" idx="1"/>
          </p:nvPr>
        </p:nvSpPr>
        <p:spPr>
          <a:xfrm>
            <a:off x="457200" y="2362200"/>
            <a:ext cx="3657600" cy="38862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1" name="Google Shape;81;p6"/>
          <p:cNvSpPr txBox="1">
            <a:spLocks noGrp="1"/>
          </p:cNvSpPr>
          <p:nvPr>
            <p:ph type="body" idx="2"/>
          </p:nvPr>
        </p:nvSpPr>
        <p:spPr>
          <a:xfrm>
            <a:off x="4371975" y="2362200"/>
            <a:ext cx="3657600" cy="38862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2" name="Google Shape;82;p6"/>
          <p:cNvSpPr>
            <a:spLocks noGrp="1"/>
          </p:cNvSpPr>
          <p:nvPr>
            <p:ph type="body" idx="3"/>
          </p:nvPr>
        </p:nvSpPr>
        <p:spPr>
          <a:xfrm>
            <a:off x="4572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lvl1pPr marL="457200" lvl="0" indent="-228600" algn="l">
              <a:spcBef>
                <a:spcPts val="600"/>
              </a:spcBef>
              <a:spcAft>
                <a:spcPts val="0"/>
              </a:spcAft>
              <a:buSzPts val="1400"/>
              <a:buFont typeface="Century Schoolbook"/>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3" name="Google Shape;83;p6"/>
          <p:cNvSpPr>
            <a:spLocks noGrp="1"/>
          </p:cNvSpPr>
          <p:nvPr>
            <p:ph type="body" idx="4"/>
          </p:nvPr>
        </p:nvSpPr>
        <p:spPr>
          <a:xfrm>
            <a:off x="43434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lvl1pPr marL="457200" lvl="0" indent="-228600" algn="l">
              <a:spcBef>
                <a:spcPts val="600"/>
              </a:spcBef>
              <a:spcAft>
                <a:spcPts val="0"/>
              </a:spcAft>
              <a:buSzPts val="1400"/>
              <a:buFont typeface="Century Schoolbook"/>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4" name="Google Shape;84;p6"/>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6"/>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6"/>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7"/>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7"/>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7"/>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7"/>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8"/>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8"/>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8"/>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96"/>
        <p:cNvGrpSpPr/>
        <p:nvPr/>
      </p:nvGrpSpPr>
      <p:grpSpPr>
        <a:xfrm>
          <a:off x="0" y="0"/>
          <a:ext cx="0" cy="0"/>
          <a:chOff x="0" y="0"/>
          <a:chExt cx="0" cy="0"/>
        </a:xfrm>
      </p:grpSpPr>
      <p:cxnSp>
        <p:nvCxnSpPr>
          <p:cNvPr id="97" name="Google Shape;97;p9"/>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cxnSp>
        <p:nvCxnSpPr>
          <p:cNvPr id="98" name="Google Shape;98;p9"/>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99" name="Google Shape;99;p9"/>
          <p:cNvCxnSpPr/>
          <p:nvPr/>
        </p:nvCxnSpPr>
        <p:spPr>
          <a:xfrm>
            <a:off x="6192838" y="0"/>
            <a:ext cx="0" cy="6858000"/>
          </a:xfrm>
          <a:prstGeom prst="straightConnector1">
            <a:avLst/>
          </a:prstGeom>
          <a:noFill/>
          <a:ln w="12700" cap="flat" cmpd="sng">
            <a:solidFill>
              <a:schemeClr val="accent1"/>
            </a:solidFill>
            <a:prstDash val="solid"/>
            <a:round/>
            <a:headEnd type="none" w="med" len="med"/>
            <a:tailEnd type="none" w="med" len="med"/>
          </a:ln>
        </p:spPr>
      </p:cxnSp>
      <p:cxnSp>
        <p:nvCxnSpPr>
          <p:cNvPr id="100" name="Google Shape;100;p9"/>
          <p:cNvCxnSpPr/>
          <p:nvPr/>
        </p:nvCxnSpPr>
        <p:spPr>
          <a:xfrm>
            <a:off x="8991600" y="0"/>
            <a:ext cx="0" cy="6858000"/>
          </a:xfrm>
          <a:prstGeom prst="straightConnector1">
            <a:avLst/>
          </a:prstGeom>
          <a:noFill/>
          <a:ln w="19050" cap="flat" cmpd="sng">
            <a:solidFill>
              <a:schemeClr val="accent1"/>
            </a:solidFill>
            <a:prstDash val="solid"/>
            <a:round/>
            <a:headEnd type="none" w="med" len="med"/>
            <a:tailEnd type="none" w="med" len="med"/>
          </a:ln>
        </p:spPr>
      </p:cxnSp>
      <p:sp>
        <p:nvSpPr>
          <p:cNvPr id="101" name="Google Shape;101;p9"/>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cxnSp>
        <p:nvCxnSpPr>
          <p:cNvPr id="102" name="Google Shape;102;p9"/>
          <p:cNvCxnSpPr/>
          <p:nvPr/>
        </p:nvCxnSpPr>
        <p:spPr>
          <a:xfrm>
            <a:off x="8915400" y="0"/>
            <a:ext cx="0" cy="6858000"/>
          </a:xfrm>
          <a:prstGeom prst="straightConnector1">
            <a:avLst/>
          </a:prstGeom>
          <a:noFill/>
          <a:ln w="9525" cap="flat" cmpd="sng">
            <a:solidFill>
              <a:schemeClr val="accent1"/>
            </a:solidFill>
            <a:prstDash val="solid"/>
            <a:round/>
            <a:headEnd type="none" w="med" len="med"/>
            <a:tailEnd type="none" w="med" len="med"/>
          </a:ln>
        </p:spPr>
      </p:cxnSp>
      <p:sp>
        <p:nvSpPr>
          <p:cNvPr id="103" name="Google Shape;103;p9"/>
          <p:cNvSpPr/>
          <p:nvPr/>
        </p:nvSpPr>
        <p:spPr>
          <a:xfrm>
            <a:off x="8156575" y="5715000"/>
            <a:ext cx="549275" cy="5492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104" name="Google Shape;104;p9"/>
          <p:cNvSpPr txBox="1">
            <a:spLocks noGrp="1"/>
          </p:cNvSpPr>
          <p:nvPr>
            <p:ph type="title"/>
          </p:nvPr>
        </p:nvSpPr>
        <p:spPr>
          <a:xfrm rot="5400000">
            <a:off x="3371850" y="3200400"/>
            <a:ext cx="630936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000"/>
              <a:buFont typeface="Century Schoolbook"/>
              <a:buNone/>
              <a:defRPr sz="2000" b="1" cap="small"/>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9"/>
          <p:cNvSpPr txBox="1">
            <a:spLocks noGrp="1"/>
          </p:cNvSpPr>
          <p:nvPr>
            <p:ph type="body" idx="1"/>
          </p:nvPr>
        </p:nvSpPr>
        <p:spPr>
          <a:xfrm>
            <a:off x="6812280" y="274320"/>
            <a:ext cx="1527048" cy="498348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SzPts val="840"/>
              <a:buNone/>
              <a:defRPr sz="1200"/>
            </a:lvl1pPr>
            <a:lvl2pPr marL="914400" lvl="1" indent="-228600" algn="l">
              <a:spcBef>
                <a:spcPts val="1000"/>
              </a:spcBef>
              <a:spcAft>
                <a:spcPts val="0"/>
              </a:spcAft>
              <a:buSzPts val="960"/>
              <a:buNone/>
              <a:defRPr sz="1200"/>
            </a:lvl2pPr>
            <a:lvl3pPr marL="1371600" lvl="2" indent="-228600" algn="l">
              <a:spcBef>
                <a:spcPts val="200"/>
              </a:spcBef>
              <a:spcAft>
                <a:spcPts val="0"/>
              </a:spcAft>
              <a:buSzPts val="600"/>
              <a:buNone/>
              <a:defRPr sz="1000"/>
            </a:lvl3pPr>
            <a:lvl4pPr marL="1828800" lvl="3" indent="-228600" algn="l">
              <a:spcBef>
                <a:spcPts val="180"/>
              </a:spcBef>
              <a:spcAft>
                <a:spcPts val="0"/>
              </a:spcAft>
              <a:buSzPts val="540"/>
              <a:buNone/>
              <a:defRPr sz="900"/>
            </a:lvl4pPr>
            <a:lvl5pPr marL="2286000" lvl="4" indent="-228600" algn="l">
              <a:spcBef>
                <a:spcPts val="180"/>
              </a:spcBef>
              <a:spcAft>
                <a:spcPts val="0"/>
              </a:spcAft>
              <a:buSzPts val="612"/>
              <a:buNone/>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6" name="Google Shape;106;p9"/>
          <p:cNvSpPr txBox="1">
            <a:spLocks noGrp="1"/>
          </p:cNvSpPr>
          <p:nvPr>
            <p:ph type="body" idx="2"/>
          </p:nvPr>
        </p:nvSpPr>
        <p:spPr>
          <a:xfrm>
            <a:off x="304800" y="274320"/>
            <a:ext cx="5638800" cy="6327648"/>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7" name="Google Shape;107;p9"/>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9"/>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
        <p:nvSpPr>
          <p:cNvPr id="109" name="Google Shape;109;p9"/>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0"/>
        <p:cNvGrpSpPr/>
        <p:nvPr/>
      </p:nvGrpSpPr>
      <p:grpSpPr>
        <a:xfrm>
          <a:off x="0" y="0"/>
          <a:ext cx="0" cy="0"/>
          <a:chOff x="0" y="0"/>
          <a:chExt cx="0" cy="0"/>
        </a:xfrm>
      </p:grpSpPr>
      <p:cxnSp>
        <p:nvCxnSpPr>
          <p:cNvPr id="111" name="Google Shape;111;p10"/>
          <p:cNvCxnSpPr/>
          <p:nvPr/>
        </p:nvCxnSpPr>
        <p:spPr>
          <a:xfrm>
            <a:off x="8763000" y="0"/>
            <a:ext cx="0" cy="6858000"/>
          </a:xfrm>
          <a:prstGeom prst="straightConnector1">
            <a:avLst/>
          </a:prstGeom>
          <a:noFill/>
          <a:ln w="38100" cap="flat" cmpd="sng">
            <a:solidFill>
              <a:srgbClr val="FEC2AC"/>
            </a:solidFill>
            <a:prstDash val="solid"/>
            <a:round/>
            <a:headEnd type="none" w="sm" len="sm"/>
            <a:tailEnd type="none" w="sm" len="sm"/>
          </a:ln>
        </p:spPr>
      </p:cxnSp>
      <p:sp>
        <p:nvSpPr>
          <p:cNvPr id="112" name="Google Shape;112;p10"/>
          <p:cNvSpPr/>
          <p:nvPr/>
        </p:nvSpPr>
        <p:spPr>
          <a:xfrm>
            <a:off x="8156575" y="5715000"/>
            <a:ext cx="549275" cy="5492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cxnSp>
        <p:nvCxnSpPr>
          <p:cNvPr id="113" name="Google Shape;113;p10"/>
          <p:cNvCxnSpPr/>
          <p:nvPr/>
        </p:nvCxnSpPr>
        <p:spPr>
          <a:xfrm>
            <a:off x="8991600" y="0"/>
            <a:ext cx="0" cy="6858000"/>
          </a:xfrm>
          <a:prstGeom prst="straightConnector1">
            <a:avLst/>
          </a:prstGeom>
          <a:noFill/>
          <a:ln w="9525" cap="flat" cmpd="sng">
            <a:solidFill>
              <a:schemeClr val="dk1"/>
            </a:solidFill>
            <a:prstDash val="solid"/>
            <a:round/>
            <a:headEnd type="none" w="med" len="med"/>
            <a:tailEnd type="none" w="med" len="med"/>
          </a:ln>
        </p:spPr>
      </p:cxnSp>
      <p:sp>
        <p:nvSpPr>
          <p:cNvPr id="114" name="Google Shape;114;p10"/>
          <p:cNvSpPr/>
          <p:nvPr/>
        </p:nvSpPr>
        <p:spPr>
          <a:xfrm>
            <a:off x="8839200" y="0"/>
            <a:ext cx="304800" cy="6858000"/>
          </a:xfrm>
          <a:prstGeom prst="rect">
            <a:avLst/>
          </a:prstGeom>
          <a:solidFill>
            <a:srgbClr val="FEC2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cxnSp>
        <p:nvCxnSpPr>
          <p:cNvPr id="115" name="Google Shape;115;p10"/>
          <p:cNvCxnSpPr/>
          <p:nvPr/>
        </p:nvCxnSpPr>
        <p:spPr>
          <a:xfrm>
            <a:off x="8915400" y="0"/>
            <a:ext cx="0" cy="6858000"/>
          </a:xfrm>
          <a:prstGeom prst="straightConnector1">
            <a:avLst/>
          </a:prstGeom>
          <a:noFill/>
          <a:ln w="9525" cap="flat" cmpd="sng">
            <a:solidFill>
              <a:schemeClr val="accent1"/>
            </a:solidFill>
            <a:prstDash val="solid"/>
            <a:round/>
            <a:headEnd type="none" w="med" len="med"/>
            <a:tailEnd type="none" w="med" len="med"/>
          </a:ln>
        </p:spPr>
      </p:cxnSp>
      <p:cxnSp>
        <p:nvCxnSpPr>
          <p:cNvPr id="116" name="Google Shape;116;p10"/>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117" name="Google Shape;117;p10"/>
          <p:cNvCxnSpPr/>
          <p:nvPr/>
        </p:nvCxnSpPr>
        <p:spPr>
          <a:xfrm>
            <a:off x="6192838" y="0"/>
            <a:ext cx="0" cy="6858000"/>
          </a:xfrm>
          <a:prstGeom prst="straightConnector1">
            <a:avLst/>
          </a:prstGeom>
          <a:noFill/>
          <a:ln w="12700" cap="flat" cmpd="sng">
            <a:solidFill>
              <a:schemeClr val="accent1"/>
            </a:solidFill>
            <a:prstDash val="solid"/>
            <a:round/>
            <a:headEnd type="none" w="med" len="med"/>
            <a:tailEnd type="none" w="med" len="med"/>
          </a:ln>
        </p:spPr>
      </p:cxnSp>
      <p:sp>
        <p:nvSpPr>
          <p:cNvPr id="118" name="Google Shape;118;p10"/>
          <p:cNvSpPr txBox="1">
            <a:spLocks noGrp="1"/>
          </p:cNvSpPr>
          <p:nvPr>
            <p:ph type="title"/>
          </p:nvPr>
        </p:nvSpPr>
        <p:spPr>
          <a:xfrm rot="5400000">
            <a:off x="3350133" y="3200400"/>
            <a:ext cx="630936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000"/>
              <a:buFont typeface="Century Schoolbook"/>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0"/>
          <p:cNvSpPr>
            <a:spLocks noGrp="1"/>
          </p:cNvSpPr>
          <p:nvPr>
            <p:ph type="pic" idx="2"/>
          </p:nvPr>
        </p:nvSpPr>
        <p:spPr>
          <a:xfrm>
            <a:off x="0" y="0"/>
            <a:ext cx="6172200" cy="6858000"/>
          </a:xfrm>
          <a:prstGeom prst="rect">
            <a:avLst/>
          </a:prstGeom>
          <a:solidFill>
            <a:schemeClr val="lt2"/>
          </a:solidFill>
          <a:ln>
            <a:noFill/>
          </a:ln>
        </p:spPr>
        <p:txBody>
          <a:bodyPr spcFirstLastPara="1" wrap="square" lIns="91425" tIns="45700" rIns="91425" bIns="45700" anchor="t" anchorCtr="0">
            <a:noAutofit/>
          </a:bodyPr>
          <a:lstStyle>
            <a:lvl1pPr marR="0" lvl="0" algn="l" rtl="0">
              <a:spcBef>
                <a:spcPts val="600"/>
              </a:spcBef>
              <a:spcAft>
                <a:spcPts val="0"/>
              </a:spcAft>
              <a:buClr>
                <a:schemeClr val="accent1"/>
              </a:buClr>
              <a:buSzPts val="2240"/>
              <a:buFont typeface="Noto Sans Symbols"/>
              <a:buNone/>
              <a:defRPr sz="3200" b="0" i="0" u="none" strike="noStrike" cap="none">
                <a:solidFill>
                  <a:schemeClr val="dk1"/>
                </a:solidFill>
                <a:latin typeface="Century Schoolbook"/>
                <a:ea typeface="Century Schoolbook"/>
                <a:cs typeface="Century Schoolbook"/>
                <a:sym typeface="Century Schoolbook"/>
              </a:defRPr>
            </a:lvl1pPr>
            <a:lvl2pPr marR="0" lvl="1"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R="0" lvl="2" algn="l" rtl="0">
              <a:spcBef>
                <a:spcPts val="360"/>
              </a:spcBef>
              <a:spcAft>
                <a:spcPts val="0"/>
              </a:spcAft>
              <a:buClr>
                <a:srgbClr val="E0752F"/>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360"/>
              </a:spcBef>
              <a:spcAft>
                <a:spcPts val="0"/>
              </a:spcAft>
              <a:buClr>
                <a:srgbClr val="FEC3AE"/>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320"/>
              </a:spcBef>
              <a:spcAft>
                <a:spcPts val="0"/>
              </a:spcAft>
              <a:buClr>
                <a:srgbClr val="BDCA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R="0" lvl="5"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R="0" lvl="6"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R="0" lvl="7"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R="0" lvl="8"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20" name="Google Shape;120;p10"/>
          <p:cNvSpPr txBox="1">
            <a:spLocks noGrp="1"/>
          </p:cNvSpPr>
          <p:nvPr>
            <p:ph type="body" idx="1"/>
          </p:nvPr>
        </p:nvSpPr>
        <p:spPr>
          <a:xfrm>
            <a:off x="6765798" y="264795"/>
            <a:ext cx="1524000" cy="4956048"/>
          </a:xfrm>
          <a:prstGeom prst="rect">
            <a:avLst/>
          </a:prstGeom>
          <a:noFill/>
          <a:ln>
            <a:noFill/>
          </a:ln>
        </p:spPr>
        <p:txBody>
          <a:bodyPr spcFirstLastPara="1" wrap="square" lIns="91425" tIns="45700" rIns="91425" bIns="45700" anchor="t" anchorCtr="0">
            <a:noAutofit/>
          </a:bodyPr>
          <a:lstStyle>
            <a:lvl1pPr marL="457200" lvl="0" indent="-228600" algn="l">
              <a:spcBef>
                <a:spcPts val="100"/>
              </a:spcBef>
              <a:spcAft>
                <a:spcPts val="0"/>
              </a:spcAft>
              <a:buSzPts val="840"/>
              <a:buFont typeface="Century Schoolbook"/>
              <a:buNone/>
              <a:defRPr sz="1200"/>
            </a:lvl1pPr>
            <a:lvl2pPr marL="914400" lvl="1" indent="-289560" algn="l">
              <a:spcBef>
                <a:spcPts val="400"/>
              </a:spcBef>
              <a:spcAft>
                <a:spcPts val="0"/>
              </a:spcAft>
              <a:buSzPts val="960"/>
              <a:buChar char="⚫"/>
              <a:defRPr sz="1200"/>
            </a:lvl2pPr>
            <a:lvl3pPr marL="1371600" lvl="2" indent="-266700" algn="l">
              <a:spcBef>
                <a:spcPts val="200"/>
              </a:spcBef>
              <a:spcAft>
                <a:spcPts val="0"/>
              </a:spcAft>
              <a:buSzPts val="600"/>
              <a:buChar char="🞆"/>
              <a:defRPr sz="1000"/>
            </a:lvl3pPr>
            <a:lvl4pPr marL="1828800" lvl="3" indent="-262889" algn="l">
              <a:spcBef>
                <a:spcPts val="180"/>
              </a:spcBef>
              <a:spcAft>
                <a:spcPts val="0"/>
              </a:spcAft>
              <a:buSzPts val="540"/>
              <a:buChar char="🞆"/>
              <a:defRPr sz="900"/>
            </a:lvl4pPr>
            <a:lvl5pPr marL="2286000" lvl="4" indent="-267461" algn="l">
              <a:spcBef>
                <a:spcPts val="180"/>
              </a:spcBef>
              <a:spcAft>
                <a:spcPts val="0"/>
              </a:spcAft>
              <a:buSzPts val="612"/>
              <a:buChar char="⚫"/>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1" name="Google Shape;121;p10"/>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0"/>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
        <p:nvSpPr>
          <p:cNvPr id="123" name="Google Shape;123;p10"/>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Google Shape;10;p1"/>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11" name="Google Shape;11;p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000" b="0" i="0" u="none" strike="noStrike" cap="small">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2" name="Google Shape;12;p1"/>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spcBef>
                <a:spcPts val="360"/>
              </a:spcBef>
              <a:spcAft>
                <a:spcPts val="0"/>
              </a:spcAft>
              <a:buClr>
                <a:srgbClr val="E0752F"/>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spcBef>
                <a:spcPts val="360"/>
              </a:spcBef>
              <a:spcAft>
                <a:spcPts val="0"/>
              </a:spcAft>
              <a:buClr>
                <a:srgbClr val="FEC3AE"/>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spcBef>
                <a:spcPts val="320"/>
              </a:spcBef>
              <a:spcAft>
                <a:spcPts val="0"/>
              </a:spcAft>
              <a:buClr>
                <a:srgbClr val="BDCA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3" name="Google Shape;13;p1"/>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cxnSp>
        <p:nvCxnSpPr>
          <p:cNvPr id="15" name="Google Shape;15;p1"/>
          <p:cNvCxnSpPr/>
          <p:nvPr/>
        </p:nvCxnSpPr>
        <p:spPr>
          <a:xfrm>
            <a:off x="76200" y="0"/>
            <a:ext cx="0" cy="6858000"/>
          </a:xfrm>
          <a:prstGeom prst="straightConnector1">
            <a:avLst/>
          </a:prstGeom>
          <a:noFill/>
          <a:ln w="57150" cap="flat" cmpd="thickThin">
            <a:solidFill>
              <a:srgbClr val="FEC2AC"/>
            </a:solidFill>
            <a:prstDash val="solid"/>
            <a:round/>
            <a:headEnd type="none" w="sm" len="sm"/>
            <a:tailEnd type="none" w="sm" len="sm"/>
          </a:ln>
        </p:spPr>
      </p:cxnSp>
      <p:cxnSp>
        <p:nvCxnSpPr>
          <p:cNvPr id="16" name="Google Shape;16;p1"/>
          <p:cNvCxnSpPr/>
          <p:nvPr/>
        </p:nvCxnSpPr>
        <p:spPr>
          <a:xfrm>
            <a:off x="8991600" y="0"/>
            <a:ext cx="0" cy="6858000"/>
          </a:xfrm>
          <a:prstGeom prst="straightConnector1">
            <a:avLst/>
          </a:prstGeom>
          <a:noFill/>
          <a:ln w="19050" cap="flat" cmpd="sng">
            <a:solidFill>
              <a:schemeClr val="accent1"/>
            </a:solidFill>
            <a:prstDash val="solid"/>
            <a:round/>
            <a:headEnd type="none" w="med" len="med"/>
            <a:tailEnd type="none" w="med" len="med"/>
          </a:ln>
        </p:spPr>
      </p:cxnSp>
      <p:sp>
        <p:nvSpPr>
          <p:cNvPr id="17" name="Google Shape;17;p1"/>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cxnSp>
        <p:nvCxnSpPr>
          <p:cNvPr id="18" name="Google Shape;18;p1"/>
          <p:cNvCxnSpPr/>
          <p:nvPr/>
        </p:nvCxnSpPr>
        <p:spPr>
          <a:xfrm>
            <a:off x="8915400" y="0"/>
            <a:ext cx="0" cy="6858000"/>
          </a:xfrm>
          <a:prstGeom prst="straightConnector1">
            <a:avLst/>
          </a:prstGeom>
          <a:noFill/>
          <a:ln w="9525" cap="flat" cmpd="sng">
            <a:solidFill>
              <a:schemeClr val="accent1"/>
            </a:solidFill>
            <a:prstDash val="solid"/>
            <a:round/>
            <a:headEnd type="none" w="med" len="med"/>
            <a:tailEnd type="none" w="med" len="med"/>
          </a:ln>
        </p:spPr>
      </p:cxnSp>
      <p:sp>
        <p:nvSpPr>
          <p:cNvPr id="19" name="Google Shape;19;p1"/>
          <p:cNvSpPr/>
          <p:nvPr/>
        </p:nvSpPr>
        <p:spPr>
          <a:xfrm>
            <a:off x="8156575" y="5715000"/>
            <a:ext cx="549275" cy="5492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20" name="Google Shape;20;p1"/>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learning/learning-ubuntu-server/configuring-networking-with-netplan?u=2122804"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debeautify.org/yaml-validator/cb7bd6e7"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codebeautify.org/yaml-to-json-xml-csv/cbf8599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3"/>
          <p:cNvSpPr txBox="1">
            <a:spLocks noGrp="1"/>
          </p:cNvSpPr>
          <p:nvPr>
            <p:ph type="ctrTitle"/>
          </p:nvPr>
        </p:nvSpPr>
        <p:spPr>
          <a:xfrm>
            <a:off x="2286000" y="2857500"/>
            <a:ext cx="6172200" cy="1893888"/>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sz="3600"/>
              <a:t>Topic 08 </a:t>
            </a:r>
            <a:br>
              <a:rPr lang="en-GB" sz="3600"/>
            </a:br>
            <a:r>
              <a:rPr lang="en-GB" sz="3600"/>
              <a:t>Network Applications and Configuration</a:t>
            </a:r>
            <a:endParaRPr sz="3600"/>
          </a:p>
        </p:txBody>
      </p:sp>
      <p:sp>
        <p:nvSpPr>
          <p:cNvPr id="142" name="Google Shape;142;p13"/>
          <p:cNvSpPr txBox="1">
            <a:spLocks noGrp="1"/>
          </p:cNvSpPr>
          <p:nvPr>
            <p:ph type="sldNum" idx="12"/>
          </p:nvPr>
        </p:nvSpPr>
        <p:spPr>
          <a:xfrm>
            <a:off x="1325563" y="4929188"/>
            <a:ext cx="609600" cy="517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Noto Sans Symbols"/>
              <a:buNone/>
            </a:pPr>
            <a:fld id="{00000000-1234-1234-1234-123412341234}" type="slidenum">
              <a:rPr lang="en-GB" sz="1400" b="1" i="0" u="none" strike="noStrike" cap="none">
                <a:solidFill>
                  <a:schemeClr val="dk1"/>
                </a:solidFill>
                <a:latin typeface="Century Schoolbook"/>
                <a:ea typeface="Century Schoolbook"/>
                <a:cs typeface="Century Schoolbook"/>
                <a:sym typeface="Century Schoolbook"/>
              </a:rPr>
              <a:t>1</a:t>
            </a:fld>
            <a:endParaRPr sz="1400" b="1"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2"/>
          <p:cNvSpPr txBox="1">
            <a:spLocks noGrp="1"/>
          </p:cNvSpPr>
          <p:nvPr>
            <p:ph type="title"/>
          </p:nvPr>
        </p:nvSpPr>
        <p:spPr>
          <a:xfrm>
            <a:off x="457200" y="274638"/>
            <a:ext cx="7467600" cy="939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Managing Network Interfaces</a:t>
            </a:r>
            <a:endParaRPr/>
          </a:p>
        </p:txBody>
      </p:sp>
      <p:sp>
        <p:nvSpPr>
          <p:cNvPr id="219" name="Google Shape;219;p22"/>
          <p:cNvSpPr txBox="1">
            <a:spLocks noGrp="1"/>
          </p:cNvSpPr>
          <p:nvPr>
            <p:ph type="body" idx="1"/>
          </p:nvPr>
        </p:nvSpPr>
        <p:spPr>
          <a:xfrm>
            <a:off x="457200" y="1357313"/>
            <a:ext cx="8115300"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680"/>
              <a:buChar char="🞆"/>
            </a:pPr>
            <a:r>
              <a:rPr lang="en-GB" sz="2400"/>
              <a:t>The </a:t>
            </a:r>
            <a:r>
              <a:rPr lang="en-GB" sz="2400" b="1"/>
              <a:t>ifconfig</a:t>
            </a:r>
            <a:r>
              <a:rPr lang="en-GB" sz="2400"/>
              <a:t> command can be used to set the IP address, netmask, etc.</a:t>
            </a:r>
            <a:endParaRPr sz="2400"/>
          </a:p>
          <a:p>
            <a:pPr marL="361950" lvl="0" indent="-361950" algn="l" rtl="0">
              <a:spcBef>
                <a:spcPts val="600"/>
              </a:spcBef>
              <a:spcAft>
                <a:spcPts val="0"/>
              </a:spcAft>
              <a:buSzPts val="1680"/>
              <a:buChar char="🞆"/>
            </a:pPr>
            <a:r>
              <a:rPr lang="en-GB" sz="2400"/>
              <a:t>Any setting with the ifconfig command will be lost upon the next reboot.</a:t>
            </a:r>
            <a:endParaRPr sz="2400"/>
          </a:p>
          <a:p>
            <a:pPr marL="361950" lvl="0" indent="-361950" algn="l" rtl="0">
              <a:spcBef>
                <a:spcPts val="600"/>
              </a:spcBef>
              <a:spcAft>
                <a:spcPts val="0"/>
              </a:spcAft>
              <a:buSzPts val="1680"/>
              <a:buChar char="🞆"/>
            </a:pPr>
            <a:r>
              <a:rPr lang="en-GB" sz="2400"/>
              <a:t>To make the changes persistent across reboots, edit the config file </a:t>
            </a:r>
            <a:r>
              <a:rPr lang="en-GB" sz="3600" b="1">
                <a:solidFill>
                  <a:schemeClr val="dk2"/>
                </a:solidFill>
              </a:rPr>
              <a:t>/etc/netplan/50-cloud-init.yaml</a:t>
            </a:r>
            <a:r>
              <a:rPr lang="en-GB" sz="2400"/>
              <a:t> </a:t>
            </a:r>
            <a:endParaRPr sz="2400"/>
          </a:p>
          <a:p>
            <a:pPr marL="0" lvl="0" indent="457200" algn="l" rtl="0">
              <a:lnSpc>
                <a:spcPct val="115000"/>
              </a:lnSpc>
              <a:spcBef>
                <a:spcPts val="0"/>
              </a:spcBef>
              <a:spcAft>
                <a:spcPts val="0"/>
              </a:spcAft>
              <a:buClr>
                <a:schemeClr val="dk1"/>
              </a:buClr>
              <a:buSzPts val="1100"/>
              <a:buFont typeface="Arial"/>
              <a:buNone/>
            </a:pPr>
            <a:r>
              <a:rPr lang="en-GB" sz="1350">
                <a:solidFill>
                  <a:srgbClr val="272727"/>
                </a:solidFill>
              </a:rPr>
              <a:t>Save the file and exit. Then apply the recent network changes using following </a:t>
            </a:r>
            <a:r>
              <a:rPr lang="en-GB" sz="1350">
                <a:solidFill>
                  <a:srgbClr val="333333"/>
                </a:solidFill>
              </a:rPr>
              <a:t>netplan</a:t>
            </a:r>
            <a:r>
              <a:rPr lang="en-GB" sz="1350">
                <a:solidFill>
                  <a:srgbClr val="272727"/>
                </a:solidFill>
              </a:rPr>
              <a:t> command.</a:t>
            </a:r>
            <a:endParaRPr sz="1350">
              <a:solidFill>
                <a:srgbClr val="272727"/>
              </a:solidFill>
            </a:endParaRPr>
          </a:p>
          <a:p>
            <a:pPr marL="361950" lvl="0" indent="0" algn="l" rtl="0">
              <a:spcBef>
                <a:spcPts val="1100"/>
              </a:spcBef>
              <a:spcAft>
                <a:spcPts val="0"/>
              </a:spcAft>
              <a:buNone/>
            </a:pPr>
            <a:r>
              <a:rPr lang="en-GB" sz="1350">
                <a:solidFill>
                  <a:srgbClr val="FFFFFF"/>
                </a:solidFill>
                <a:highlight>
                  <a:srgbClr val="051E30"/>
                </a:highlight>
                <a:latin typeface="Courier New"/>
                <a:ea typeface="Courier New"/>
                <a:cs typeface="Courier New"/>
                <a:sym typeface="Courier New"/>
              </a:rPr>
              <a:t>$ sudo netplan apply</a:t>
            </a:r>
            <a:endParaRPr sz="1350">
              <a:solidFill>
                <a:srgbClr val="FFFFFF"/>
              </a:solidFill>
              <a:highlight>
                <a:srgbClr val="051E30"/>
              </a:highlight>
              <a:latin typeface="Courier New"/>
              <a:ea typeface="Courier New"/>
              <a:cs typeface="Courier New"/>
              <a:sym typeface="Courier New"/>
            </a:endParaRPr>
          </a:p>
          <a:p>
            <a:pPr marL="457200" lvl="0" indent="457200" algn="l" rtl="0">
              <a:lnSpc>
                <a:spcPct val="115000"/>
              </a:lnSpc>
              <a:spcBef>
                <a:spcPts val="0"/>
              </a:spcBef>
              <a:spcAft>
                <a:spcPts val="0"/>
              </a:spcAft>
              <a:buNone/>
            </a:pPr>
            <a:br>
              <a:rPr lang="en-GB" sz="1350">
                <a:solidFill>
                  <a:srgbClr val="FFFFFF"/>
                </a:solidFill>
                <a:highlight>
                  <a:srgbClr val="051E30"/>
                </a:highlight>
                <a:latin typeface="Courier New"/>
                <a:ea typeface="Courier New"/>
                <a:cs typeface="Courier New"/>
                <a:sym typeface="Courier New"/>
              </a:rPr>
            </a:br>
            <a:r>
              <a:rPr lang="en-GB" sz="1350">
                <a:solidFill>
                  <a:srgbClr val="FFFFFF"/>
                </a:solidFill>
                <a:highlight>
                  <a:srgbClr val="051E30"/>
                </a:highlight>
                <a:latin typeface="Courier New"/>
                <a:ea typeface="Courier New"/>
                <a:cs typeface="Courier New"/>
                <a:sym typeface="Courier New"/>
              </a:rPr>
              <a:t>	</a:t>
            </a:r>
            <a:r>
              <a:rPr lang="en-GB" sz="1350">
                <a:solidFill>
                  <a:srgbClr val="272727"/>
                </a:solidFill>
              </a:rPr>
              <a:t>Now verify all the available network interfaces once more time,</a:t>
            </a:r>
            <a:br>
              <a:rPr lang="en-GB" sz="1350">
                <a:solidFill>
                  <a:srgbClr val="272727"/>
                </a:solidFill>
              </a:rPr>
            </a:br>
            <a:br>
              <a:rPr lang="en-GB" sz="1350">
                <a:solidFill>
                  <a:srgbClr val="272727"/>
                </a:solidFill>
              </a:rPr>
            </a:br>
            <a:r>
              <a:rPr lang="en-GB" sz="1350">
                <a:solidFill>
                  <a:srgbClr val="272727"/>
                </a:solidFill>
              </a:rPr>
              <a:t>t</a:t>
            </a:r>
            <a:r>
              <a:rPr lang="en-GB" sz="1350">
                <a:solidFill>
                  <a:srgbClr val="FFFFFF"/>
                </a:solidFill>
                <a:highlight>
                  <a:srgbClr val="051E30"/>
                </a:highlight>
                <a:latin typeface="Courier New"/>
                <a:ea typeface="Courier New"/>
                <a:cs typeface="Courier New"/>
                <a:sym typeface="Courier New"/>
              </a:rPr>
              <a:t>$ ifconfig -a</a:t>
            </a:r>
            <a:endParaRPr sz="1350">
              <a:solidFill>
                <a:srgbClr val="FFFFFF"/>
              </a:solidFill>
              <a:highlight>
                <a:srgbClr val="051E30"/>
              </a:highlight>
              <a:latin typeface="Courier New"/>
              <a:ea typeface="Courier New"/>
              <a:cs typeface="Courier New"/>
              <a:sym typeface="Courier New"/>
            </a:endParaRPr>
          </a:p>
          <a:p>
            <a:pPr marL="177800" marR="101600" lvl="0" indent="0" algn="l" rtl="0">
              <a:lnSpc>
                <a:spcPct val="162500"/>
              </a:lnSpc>
              <a:spcBef>
                <a:spcPts val="2300"/>
              </a:spcBef>
              <a:spcAft>
                <a:spcPts val="0"/>
              </a:spcAft>
              <a:buClr>
                <a:schemeClr val="dk1"/>
              </a:buClr>
              <a:buSzPts val="1100"/>
              <a:buFont typeface="Arial"/>
              <a:buNone/>
            </a:pPr>
            <a:endParaRPr sz="1350">
              <a:solidFill>
                <a:srgbClr val="FFFFFF"/>
              </a:solidFill>
              <a:highlight>
                <a:srgbClr val="051E30"/>
              </a:highlight>
              <a:latin typeface="Courier New"/>
              <a:ea typeface="Courier New"/>
              <a:cs typeface="Courier New"/>
              <a:sym typeface="Courier New"/>
            </a:endParaRPr>
          </a:p>
          <a:p>
            <a:pPr marL="0" lvl="0" indent="0" algn="l" rtl="0">
              <a:lnSpc>
                <a:spcPct val="115000"/>
              </a:lnSpc>
              <a:spcBef>
                <a:spcPts val="2300"/>
              </a:spcBef>
              <a:spcAft>
                <a:spcPts val="0"/>
              </a:spcAft>
              <a:buClr>
                <a:schemeClr val="dk1"/>
              </a:buClr>
              <a:buSzPts val="1100"/>
              <a:buFont typeface="Arial"/>
              <a:buNone/>
            </a:pPr>
            <a:endParaRPr sz="1100"/>
          </a:p>
          <a:p>
            <a:pPr marL="361950" lvl="0" indent="0" algn="l" rtl="0">
              <a:spcBef>
                <a:spcPts val="600"/>
              </a:spcBef>
              <a:spcAft>
                <a:spcPts val="0"/>
              </a:spcAft>
              <a:buNone/>
            </a:pPr>
            <a:endParaRPr sz="2400">
              <a:latin typeface="Courier New"/>
              <a:ea typeface="Courier New"/>
              <a:cs typeface="Courier New"/>
              <a:sym typeface="Courier New"/>
            </a:endParaRPr>
          </a:p>
          <a:p>
            <a:pPr marL="361950" lvl="0" indent="-361950" algn="l" rtl="0">
              <a:spcBef>
                <a:spcPts val="600"/>
              </a:spcBef>
              <a:spcAft>
                <a:spcPts val="0"/>
              </a:spcAft>
              <a:buSzPts val="1680"/>
              <a:buFont typeface="Noto Sans Symbols"/>
              <a:buNone/>
            </a:pPr>
            <a:endParaRPr sz="2400"/>
          </a:p>
          <a:p>
            <a:pPr marL="361950" lvl="0" indent="-237490" algn="l" rtl="0">
              <a:spcBef>
                <a:spcPts val="600"/>
              </a:spcBef>
              <a:spcAft>
                <a:spcPts val="0"/>
              </a:spcAft>
              <a:buSzPts val="1960"/>
              <a:buNone/>
            </a:pPr>
            <a:endParaRPr/>
          </a:p>
          <a:p>
            <a:pPr marL="361950" lvl="0" indent="-237490" algn="l" rtl="0">
              <a:spcBef>
                <a:spcPts val="600"/>
              </a:spcBef>
              <a:spcAft>
                <a:spcPts val="0"/>
              </a:spcAft>
              <a:buSzPts val="1960"/>
              <a:buNone/>
            </a:pPr>
            <a:endParaRPr/>
          </a:p>
        </p:txBody>
      </p:sp>
      <p:sp>
        <p:nvSpPr>
          <p:cNvPr id="220" name="Google Shape;220;p22"/>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i="0" u="none" strike="noStrike" cap="none">
                <a:solidFill>
                  <a:schemeClr val="dk1"/>
                </a:solidFill>
                <a:latin typeface="Century Schoolbook"/>
                <a:ea typeface="Century Schoolbook"/>
                <a:cs typeface="Century Schoolbook"/>
                <a:sym typeface="Century Schoolbook"/>
              </a:rPr>
              <a:t>10</a:t>
            </a:fld>
            <a:endParaRPr sz="1600" b="1"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TCP/IP and Network Commands </a:t>
            </a:r>
            <a:endParaRPr/>
          </a:p>
        </p:txBody>
      </p:sp>
      <p:sp>
        <p:nvSpPr>
          <p:cNvPr id="227" name="Google Shape;227;p23"/>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t>The </a:t>
            </a:r>
            <a:r>
              <a:rPr lang="en-GB" b="1"/>
              <a:t>ping</a:t>
            </a:r>
            <a:r>
              <a:rPr lang="en-GB"/>
              <a:t> command is used to test network connectivity between hosts. Sometimes the firewall may be blocking the ping command from running successfully.</a:t>
            </a:r>
            <a:endParaRPr/>
          </a:p>
          <a:p>
            <a:pPr marL="361950" lvl="0" indent="-361950" algn="l" rtl="0">
              <a:spcBef>
                <a:spcPts val="600"/>
              </a:spcBef>
              <a:spcAft>
                <a:spcPts val="0"/>
              </a:spcAft>
              <a:buSzPts val="1960"/>
              <a:buChar char="🞆"/>
            </a:pPr>
            <a:r>
              <a:rPr lang="en-GB"/>
              <a:t>The ping command is used by </a:t>
            </a:r>
            <a:r>
              <a:rPr lang="en-GB" b="1"/>
              <a:t>traceroute</a:t>
            </a:r>
            <a:r>
              <a:rPr lang="en-GB"/>
              <a:t> (tracert in Windows) and </a:t>
            </a:r>
            <a:r>
              <a:rPr lang="en-GB" b="1"/>
              <a:t>mtr</a:t>
            </a:r>
            <a:r>
              <a:rPr lang="en-GB"/>
              <a:t> to find out how the packet have travelled.</a:t>
            </a:r>
            <a:endParaRPr/>
          </a:p>
          <a:p>
            <a:pPr marL="639763" lvl="1" indent="-273049" algn="l" rtl="0">
              <a:spcBef>
                <a:spcPts val="480"/>
              </a:spcBef>
              <a:spcAft>
                <a:spcPts val="0"/>
              </a:spcAft>
              <a:buSzPts val="1920"/>
              <a:buFont typeface="Noto Sans Symbols"/>
              <a:buNone/>
            </a:pPr>
            <a:endParaRPr/>
          </a:p>
          <a:p>
            <a:pPr marL="361950" lvl="0" indent="-237490" algn="l" rtl="0">
              <a:spcBef>
                <a:spcPts val="600"/>
              </a:spcBef>
              <a:spcAft>
                <a:spcPts val="0"/>
              </a:spcAft>
              <a:buSzPts val="1960"/>
              <a:buNone/>
            </a:pPr>
            <a:endParaRPr/>
          </a:p>
          <a:p>
            <a:pPr marL="361950" lvl="0" indent="-237490" algn="l" rtl="0">
              <a:spcBef>
                <a:spcPts val="600"/>
              </a:spcBef>
              <a:spcAft>
                <a:spcPts val="0"/>
              </a:spcAft>
              <a:buSzPts val="1960"/>
              <a:buNone/>
            </a:pPr>
            <a:endParaRPr/>
          </a:p>
        </p:txBody>
      </p:sp>
      <p:sp>
        <p:nvSpPr>
          <p:cNvPr id="228" name="Google Shape;228;p23"/>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i="0" u="none" strike="noStrike" cap="none">
                <a:solidFill>
                  <a:schemeClr val="dk1"/>
                </a:solidFill>
                <a:latin typeface="Century Schoolbook"/>
                <a:ea typeface="Century Schoolbook"/>
                <a:cs typeface="Century Schoolbook"/>
                <a:sym typeface="Century Schoolbook"/>
              </a:rPr>
              <a:t>11</a:t>
            </a:fld>
            <a:endParaRPr sz="1600" b="1"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Basic IP Routing and Gateways </a:t>
            </a:r>
            <a:endParaRPr/>
          </a:p>
        </p:txBody>
      </p:sp>
      <p:sp>
        <p:nvSpPr>
          <p:cNvPr id="234" name="Google Shape;234;p24"/>
          <p:cNvSpPr txBox="1">
            <a:spLocks noGrp="1"/>
          </p:cNvSpPr>
          <p:nvPr>
            <p:ph type="body" idx="1"/>
          </p:nvPr>
        </p:nvSpPr>
        <p:spPr>
          <a:xfrm>
            <a:off x="457200" y="1571625"/>
            <a:ext cx="8186738"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680"/>
              <a:buChar char="🞆"/>
            </a:pPr>
            <a:r>
              <a:rPr lang="en-GB" sz="2400"/>
              <a:t>The </a:t>
            </a:r>
            <a:r>
              <a:rPr lang="en-GB" sz="2400" b="1"/>
              <a:t>route</a:t>
            </a:r>
            <a:r>
              <a:rPr lang="en-GB" sz="2400"/>
              <a:t> command is used to manage the gateway &amp; display the routing table. </a:t>
            </a:r>
            <a:endParaRPr sz="2400"/>
          </a:p>
          <a:p>
            <a:pPr marL="361950" lvl="0" indent="-361950" algn="l" rtl="0">
              <a:spcBef>
                <a:spcPts val="600"/>
              </a:spcBef>
              <a:spcAft>
                <a:spcPts val="0"/>
              </a:spcAft>
              <a:buSzPts val="1680"/>
              <a:buChar char="🞆"/>
            </a:pPr>
            <a:r>
              <a:rPr lang="en-GB" sz="2400"/>
              <a:t>Any setting with the route command will be lost upon the next reboot.</a:t>
            </a:r>
            <a:endParaRPr sz="2400"/>
          </a:p>
          <a:p>
            <a:pPr marL="361950" lvl="0" indent="0" algn="l" rtl="0">
              <a:spcBef>
                <a:spcPts val="600"/>
              </a:spcBef>
              <a:spcAft>
                <a:spcPts val="0"/>
              </a:spcAft>
              <a:buNone/>
            </a:pPr>
            <a:endParaRPr sz="2400"/>
          </a:p>
          <a:p>
            <a:pPr marL="361950" lvl="0" indent="-361950" algn="l" rtl="0">
              <a:spcBef>
                <a:spcPts val="600"/>
              </a:spcBef>
              <a:spcAft>
                <a:spcPts val="0"/>
              </a:spcAft>
              <a:buSzPts val="1680"/>
              <a:buChar char="🞆"/>
            </a:pPr>
            <a:r>
              <a:rPr lang="en-GB" sz="2400"/>
              <a:t>The config file in directory to define a gateway for a particular network interface.</a:t>
            </a:r>
            <a:br>
              <a:rPr lang="en-GB" sz="2400"/>
            </a:br>
            <a:br>
              <a:rPr lang="en-GB" sz="2400"/>
            </a:br>
            <a:r>
              <a:rPr lang="en-GB" sz="3600" b="1">
                <a:solidFill>
                  <a:schemeClr val="dk2"/>
                </a:solidFill>
              </a:rPr>
              <a:t>/etc/netplan/50-cloud-init.yaml</a:t>
            </a:r>
            <a:r>
              <a:rPr lang="en-GB" sz="2400"/>
              <a:t> </a:t>
            </a:r>
            <a:endParaRPr sz="2400"/>
          </a:p>
          <a:p>
            <a:pPr marL="361950" lvl="0" indent="-361950" algn="l" rtl="0">
              <a:spcBef>
                <a:spcPts val="600"/>
              </a:spcBef>
              <a:spcAft>
                <a:spcPts val="0"/>
              </a:spcAft>
              <a:buSzPts val="1680"/>
              <a:buFont typeface="Noto Sans Symbols"/>
              <a:buNone/>
            </a:pPr>
            <a:endParaRPr sz="2400"/>
          </a:p>
          <a:p>
            <a:pPr marL="361950" lvl="0" indent="-255270" algn="l" rtl="0">
              <a:spcBef>
                <a:spcPts val="600"/>
              </a:spcBef>
              <a:spcAft>
                <a:spcPts val="0"/>
              </a:spcAft>
              <a:buSzPts val="1680"/>
              <a:buNone/>
            </a:pPr>
            <a:endParaRPr sz="2400"/>
          </a:p>
          <a:p>
            <a:pPr marL="361950" lvl="0" indent="-255270" algn="l" rtl="0">
              <a:spcBef>
                <a:spcPts val="600"/>
              </a:spcBef>
              <a:spcAft>
                <a:spcPts val="0"/>
              </a:spcAft>
              <a:buSzPts val="1680"/>
              <a:buNone/>
            </a:pPr>
            <a:endParaRPr sz="2400"/>
          </a:p>
        </p:txBody>
      </p:sp>
      <p:sp>
        <p:nvSpPr>
          <p:cNvPr id="235" name="Google Shape;235;p24"/>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i="0" u="none" strike="noStrike" cap="none">
                <a:solidFill>
                  <a:schemeClr val="dk1"/>
                </a:solidFill>
                <a:latin typeface="Century Schoolbook"/>
                <a:ea typeface="Century Schoolbook"/>
                <a:cs typeface="Century Schoolbook"/>
                <a:sym typeface="Century Schoolbook"/>
              </a:rPr>
              <a:t>12</a:t>
            </a:fld>
            <a:endParaRPr sz="1600" b="1"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Address Resolution Protocol (ARP)</a:t>
            </a:r>
            <a:endParaRPr/>
          </a:p>
        </p:txBody>
      </p:sp>
      <p:sp>
        <p:nvSpPr>
          <p:cNvPr id="241" name="Google Shape;241;p25"/>
          <p:cNvSpPr txBox="1">
            <a:spLocks noGrp="1"/>
          </p:cNvSpPr>
          <p:nvPr>
            <p:ph type="body" idx="1"/>
          </p:nvPr>
        </p:nvSpPr>
        <p:spPr>
          <a:xfrm>
            <a:off x="457200" y="1571625"/>
            <a:ext cx="8186738"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680"/>
              <a:buChar char="🞆"/>
            </a:pPr>
            <a:r>
              <a:rPr lang="en-GB" sz="2400"/>
              <a:t>In order to communicate with other machines, your system needs to know the hardware addresses (MAC address) of the other machines. </a:t>
            </a:r>
            <a:endParaRPr sz="2400"/>
          </a:p>
          <a:p>
            <a:pPr marL="361950" lvl="0" indent="-255270" algn="l" rtl="0">
              <a:spcBef>
                <a:spcPts val="600"/>
              </a:spcBef>
              <a:spcAft>
                <a:spcPts val="0"/>
              </a:spcAft>
              <a:buSzPts val="1680"/>
              <a:buNone/>
            </a:pPr>
            <a:endParaRPr sz="2400"/>
          </a:p>
          <a:p>
            <a:pPr marL="361950" lvl="0" indent="-361950" algn="l" rtl="0">
              <a:spcBef>
                <a:spcPts val="600"/>
              </a:spcBef>
              <a:spcAft>
                <a:spcPts val="0"/>
              </a:spcAft>
              <a:buSzPts val="1680"/>
              <a:buChar char="🞆"/>
            </a:pPr>
            <a:r>
              <a:rPr lang="en-GB" sz="2400"/>
              <a:t>Your system will keep an ARP (Address Resolution Protocol) cache that stores the IP address and MAC address mappings.</a:t>
            </a:r>
            <a:endParaRPr/>
          </a:p>
          <a:p>
            <a:pPr marL="361950" lvl="0" indent="-255270" algn="l" rtl="0">
              <a:spcBef>
                <a:spcPts val="600"/>
              </a:spcBef>
              <a:spcAft>
                <a:spcPts val="0"/>
              </a:spcAft>
              <a:buSzPts val="1680"/>
              <a:buNone/>
            </a:pPr>
            <a:endParaRPr sz="2400"/>
          </a:p>
          <a:p>
            <a:pPr marL="361950" lvl="0" indent="-361950" algn="l" rtl="0">
              <a:spcBef>
                <a:spcPts val="600"/>
              </a:spcBef>
              <a:spcAft>
                <a:spcPts val="0"/>
              </a:spcAft>
              <a:buSzPts val="1680"/>
              <a:buChar char="🞆"/>
            </a:pPr>
            <a:r>
              <a:rPr lang="en-GB" sz="2400"/>
              <a:t>The </a:t>
            </a:r>
            <a:r>
              <a:rPr lang="en-GB" sz="2400" b="1"/>
              <a:t>arp -a</a:t>
            </a:r>
            <a:r>
              <a:rPr lang="en-GB" sz="2400"/>
              <a:t> command is used to display the ARP cache.</a:t>
            </a:r>
            <a:endParaRPr sz="2400"/>
          </a:p>
          <a:p>
            <a:pPr marL="361950" lvl="0" indent="-255270" algn="l" rtl="0">
              <a:spcBef>
                <a:spcPts val="600"/>
              </a:spcBef>
              <a:spcAft>
                <a:spcPts val="0"/>
              </a:spcAft>
              <a:buSzPts val="1680"/>
              <a:buNone/>
            </a:pPr>
            <a:endParaRPr sz="2400"/>
          </a:p>
          <a:p>
            <a:pPr marL="361950" lvl="0" indent="-255270" algn="l" rtl="0">
              <a:spcBef>
                <a:spcPts val="600"/>
              </a:spcBef>
              <a:spcAft>
                <a:spcPts val="0"/>
              </a:spcAft>
              <a:buSzPts val="1680"/>
              <a:buNone/>
            </a:pPr>
            <a:endParaRPr sz="2400"/>
          </a:p>
          <a:p>
            <a:pPr marL="361950" lvl="0" indent="-255270" algn="l" rtl="0">
              <a:spcBef>
                <a:spcPts val="600"/>
              </a:spcBef>
              <a:spcAft>
                <a:spcPts val="0"/>
              </a:spcAft>
              <a:buSzPts val="1680"/>
              <a:buNone/>
            </a:pPr>
            <a:endParaRPr sz="2400"/>
          </a:p>
        </p:txBody>
      </p:sp>
      <p:sp>
        <p:nvSpPr>
          <p:cNvPr id="242" name="Google Shape;242;p25"/>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i="0" u="none" strike="noStrike" cap="none">
                <a:solidFill>
                  <a:schemeClr val="dk1"/>
                </a:solidFill>
                <a:latin typeface="Century Schoolbook"/>
                <a:ea typeface="Century Schoolbook"/>
                <a:cs typeface="Century Schoolbook"/>
                <a:sym typeface="Century Schoolbook"/>
              </a:rPr>
              <a:t>13</a:t>
            </a:fld>
            <a:endParaRPr sz="1600" b="1"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6"/>
          <p:cNvSpPr txBox="1">
            <a:spLocks noGrp="1"/>
          </p:cNvSpPr>
          <p:nvPr>
            <p:ph type="title"/>
          </p:nvPr>
        </p:nvSpPr>
        <p:spPr>
          <a:xfrm>
            <a:off x="457200" y="274638"/>
            <a:ext cx="7467600" cy="51117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Email Overview</a:t>
            </a:r>
            <a:endParaRPr/>
          </a:p>
        </p:txBody>
      </p:sp>
      <p:sp>
        <p:nvSpPr>
          <p:cNvPr id="248" name="Google Shape;248;p26"/>
          <p:cNvSpPr txBox="1">
            <a:spLocks noGrp="1"/>
          </p:cNvSpPr>
          <p:nvPr>
            <p:ph type="body" idx="1"/>
          </p:nvPr>
        </p:nvSpPr>
        <p:spPr>
          <a:xfrm>
            <a:off x="457200" y="928688"/>
            <a:ext cx="8258175" cy="5929312"/>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680"/>
              <a:buChar char="🞆"/>
            </a:pPr>
            <a:r>
              <a:rPr lang="en-GB" sz="2400"/>
              <a:t>For mail to work, need to run </a:t>
            </a:r>
            <a:r>
              <a:rPr lang="en-GB" sz="2400" b="1"/>
              <a:t>sudo apt install mailutils</a:t>
            </a:r>
            <a:endParaRPr sz="2400" b="1"/>
          </a:p>
          <a:p>
            <a:pPr marL="361950" lvl="0" indent="-361950" algn="l" rtl="0">
              <a:spcBef>
                <a:spcPts val="0"/>
              </a:spcBef>
              <a:spcAft>
                <a:spcPts val="0"/>
              </a:spcAft>
              <a:buSzPts val="1680"/>
              <a:buChar char="🞆"/>
            </a:pPr>
            <a:r>
              <a:rPr lang="en-GB" sz="2400"/>
              <a:t>In Linux, incoming mail is delivered to /var/spool/mail/</a:t>
            </a:r>
            <a:r>
              <a:rPr lang="en-GB" sz="2400" i="1"/>
              <a:t>username</a:t>
            </a:r>
            <a:r>
              <a:rPr lang="en-GB" sz="2400"/>
              <a:t>.</a:t>
            </a:r>
            <a:endParaRPr sz="2400"/>
          </a:p>
          <a:p>
            <a:pPr marL="361950" lvl="0" indent="-361950" algn="l" rtl="0">
              <a:spcBef>
                <a:spcPts val="600"/>
              </a:spcBef>
              <a:spcAft>
                <a:spcPts val="0"/>
              </a:spcAft>
              <a:buSzPts val="1680"/>
              <a:buChar char="🞆"/>
            </a:pPr>
            <a:r>
              <a:rPr lang="en-GB" sz="2400"/>
              <a:t>The </a:t>
            </a:r>
            <a:r>
              <a:rPr lang="en-GB" sz="2400" b="1"/>
              <a:t>mail</a:t>
            </a:r>
            <a:r>
              <a:rPr lang="en-GB" sz="2400"/>
              <a:t> command is a Mail User Agent (MUA) for reading and creating mails.</a:t>
            </a:r>
            <a:endParaRPr sz="2400"/>
          </a:p>
          <a:p>
            <a:pPr marL="361950" lvl="0" indent="-361950" algn="l" rtl="0">
              <a:spcBef>
                <a:spcPts val="600"/>
              </a:spcBef>
              <a:spcAft>
                <a:spcPts val="0"/>
              </a:spcAft>
              <a:buSzPts val="1680"/>
              <a:buChar char="🞆"/>
            </a:pPr>
            <a:r>
              <a:rPr lang="en-GB" sz="2400"/>
              <a:t>Common switches for the mail command:</a:t>
            </a:r>
            <a:endParaRPr sz="2400"/>
          </a:p>
          <a:p>
            <a:pPr marL="361950" lvl="0" indent="-361950" algn="l" rtl="0">
              <a:spcBef>
                <a:spcPts val="600"/>
              </a:spcBef>
              <a:spcAft>
                <a:spcPts val="0"/>
              </a:spcAft>
              <a:buSzPts val="1680"/>
              <a:buFont typeface="Noto Sans Symbols"/>
              <a:buNone/>
            </a:pPr>
            <a:r>
              <a:rPr lang="en-GB" sz="2400"/>
              <a:t>-v	verbose mode</a:t>
            </a:r>
            <a:endParaRPr sz="2400"/>
          </a:p>
          <a:p>
            <a:pPr marL="361950" lvl="0" indent="-361950" algn="l" rtl="0">
              <a:spcBef>
                <a:spcPts val="600"/>
              </a:spcBef>
              <a:spcAft>
                <a:spcPts val="0"/>
              </a:spcAft>
              <a:buSzPts val="1680"/>
              <a:buFont typeface="Noto Sans Symbols"/>
              <a:buNone/>
            </a:pPr>
            <a:r>
              <a:rPr lang="en-GB" sz="2400"/>
              <a:t>-s </a:t>
            </a:r>
            <a:r>
              <a:rPr lang="en-GB" sz="2400" i="1"/>
              <a:t>subject</a:t>
            </a:r>
            <a:r>
              <a:rPr lang="en-GB" sz="2400"/>
              <a:t>	specifies a subject for the mail</a:t>
            </a:r>
            <a:endParaRPr sz="2400"/>
          </a:p>
          <a:p>
            <a:pPr marL="361950" lvl="0" indent="-361950" algn="l" rtl="0">
              <a:spcBef>
                <a:spcPts val="600"/>
              </a:spcBef>
              <a:spcAft>
                <a:spcPts val="0"/>
              </a:spcAft>
              <a:buSzPts val="1680"/>
              <a:buFont typeface="Noto Sans Symbols"/>
              <a:buNone/>
            </a:pPr>
            <a:r>
              <a:rPr lang="en-GB" sz="2400"/>
              <a:t>-c </a:t>
            </a:r>
            <a:r>
              <a:rPr lang="en-GB" sz="2400" i="1"/>
              <a:t>addresses</a:t>
            </a:r>
            <a:r>
              <a:rPr lang="en-GB" sz="2400"/>
              <a:t>	send carbon copies to the specified addresses</a:t>
            </a:r>
            <a:endParaRPr sz="2400"/>
          </a:p>
          <a:p>
            <a:pPr marL="361950" lvl="0" indent="-361950" algn="l" rtl="0">
              <a:spcBef>
                <a:spcPts val="600"/>
              </a:spcBef>
              <a:spcAft>
                <a:spcPts val="0"/>
              </a:spcAft>
              <a:buSzPts val="1680"/>
              <a:buFont typeface="Noto Sans Symbols"/>
              <a:buNone/>
            </a:pPr>
            <a:r>
              <a:rPr lang="en-GB" sz="2400"/>
              <a:t>-b </a:t>
            </a:r>
            <a:r>
              <a:rPr lang="en-GB" sz="2400" i="1"/>
              <a:t>addresses</a:t>
            </a:r>
            <a:r>
              <a:rPr lang="en-GB" sz="2400"/>
              <a:t>	send blind carbon copies to the specified addresses </a:t>
            </a:r>
            <a:r>
              <a:rPr lang="en-GB" sz="2400" u="sng"/>
              <a:t>(not supported)</a:t>
            </a:r>
            <a:endParaRPr sz="2400" u="sng"/>
          </a:p>
          <a:p>
            <a:pPr marL="361950" lvl="0" indent="-361950" algn="l" rtl="0">
              <a:spcBef>
                <a:spcPts val="600"/>
              </a:spcBef>
              <a:spcAft>
                <a:spcPts val="0"/>
              </a:spcAft>
              <a:buSzPts val="1680"/>
              <a:buChar char="🞆"/>
            </a:pPr>
            <a:r>
              <a:rPr lang="en-GB" sz="2400" u="sng"/>
              <a:t>Mails that have been read and </a:t>
            </a:r>
            <a:r>
              <a:rPr lang="en-GB" sz="3200" b="1" u="sng"/>
              <a:t>saved</a:t>
            </a:r>
            <a:r>
              <a:rPr lang="en-GB" sz="2400" u="sng"/>
              <a:t> are moved to ~/mbox</a:t>
            </a:r>
            <a:r>
              <a:rPr lang="en-GB" sz="2400" u="sng">
                <a:solidFill>
                  <a:srgbClr val="FF0000"/>
                </a:solidFill>
              </a:rPr>
              <a:t>.</a:t>
            </a:r>
            <a:endParaRPr/>
          </a:p>
          <a:p>
            <a:pPr marL="361950" lvl="0" indent="-255270" algn="l" rtl="0">
              <a:spcBef>
                <a:spcPts val="600"/>
              </a:spcBef>
              <a:spcAft>
                <a:spcPts val="0"/>
              </a:spcAft>
              <a:buSzPts val="1680"/>
              <a:buNone/>
            </a:pPr>
            <a:endParaRPr sz="2400"/>
          </a:p>
          <a:p>
            <a:pPr marL="361950" lvl="0" indent="-237490" algn="l" rtl="0">
              <a:spcBef>
                <a:spcPts val="600"/>
              </a:spcBef>
              <a:spcAft>
                <a:spcPts val="0"/>
              </a:spcAft>
              <a:buSzPts val="1960"/>
              <a:buNone/>
            </a:pPr>
            <a:endParaRPr/>
          </a:p>
          <a:p>
            <a:pPr marL="361950" lvl="0" indent="-237490" algn="l" rtl="0">
              <a:spcBef>
                <a:spcPts val="600"/>
              </a:spcBef>
              <a:spcAft>
                <a:spcPts val="0"/>
              </a:spcAft>
              <a:buSzPts val="1960"/>
              <a:buNone/>
            </a:pPr>
            <a:endParaRPr/>
          </a:p>
        </p:txBody>
      </p:sp>
      <p:sp>
        <p:nvSpPr>
          <p:cNvPr id="249" name="Google Shape;249;p26"/>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i="0" u="none" strike="noStrike" cap="none">
                <a:solidFill>
                  <a:schemeClr val="dk1"/>
                </a:solidFill>
                <a:latin typeface="Century Schoolbook"/>
                <a:ea typeface="Century Schoolbook"/>
                <a:cs typeface="Century Schoolbook"/>
                <a:sym typeface="Century Schoolbook"/>
              </a:rPr>
              <a:t>14</a:t>
            </a:fld>
            <a:endParaRPr sz="1600" b="1"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7"/>
          <p:cNvSpPr txBox="1">
            <a:spLocks noGrp="1"/>
          </p:cNvSpPr>
          <p:nvPr>
            <p:ph type="title"/>
          </p:nvPr>
        </p:nvSpPr>
        <p:spPr>
          <a:xfrm>
            <a:off x="457200" y="274638"/>
            <a:ext cx="7467600" cy="6540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Summary</a:t>
            </a:r>
            <a:endParaRPr/>
          </a:p>
        </p:txBody>
      </p:sp>
      <p:sp>
        <p:nvSpPr>
          <p:cNvPr id="255" name="Google Shape;255;p27"/>
          <p:cNvSpPr txBox="1">
            <a:spLocks noGrp="1"/>
          </p:cNvSpPr>
          <p:nvPr>
            <p:ph type="body" idx="1"/>
          </p:nvPr>
        </p:nvSpPr>
        <p:spPr>
          <a:xfrm>
            <a:off x="457200" y="1071563"/>
            <a:ext cx="7467600" cy="5402262"/>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dirty="0"/>
              <a:t>TCP/IP and Network Commands</a:t>
            </a:r>
            <a:endParaRPr dirty="0"/>
          </a:p>
          <a:p>
            <a:pPr marL="361950" lvl="0" indent="-361950" algn="l" rtl="0">
              <a:spcBef>
                <a:spcPts val="600"/>
              </a:spcBef>
              <a:spcAft>
                <a:spcPts val="0"/>
              </a:spcAft>
              <a:buSzPts val="1960"/>
              <a:buChar char="🞆"/>
            </a:pPr>
            <a:r>
              <a:rPr lang="en-GB" dirty="0"/>
              <a:t>Managing Network Interfaces</a:t>
            </a:r>
            <a:endParaRPr dirty="0"/>
          </a:p>
          <a:p>
            <a:pPr marL="361950" lvl="0" indent="-361950" algn="l" rtl="0">
              <a:spcBef>
                <a:spcPts val="600"/>
              </a:spcBef>
              <a:spcAft>
                <a:spcPts val="0"/>
              </a:spcAft>
              <a:buSzPts val="1960"/>
              <a:buChar char="🞆"/>
            </a:pPr>
            <a:r>
              <a:rPr lang="en-GB" dirty="0"/>
              <a:t>Address Resolution Protocol (ARP)</a:t>
            </a:r>
            <a:endParaRPr dirty="0"/>
          </a:p>
          <a:p>
            <a:pPr marL="361950" lvl="0" indent="-361950" algn="l" rtl="0">
              <a:spcBef>
                <a:spcPts val="600"/>
              </a:spcBef>
              <a:spcAft>
                <a:spcPts val="0"/>
              </a:spcAft>
              <a:buSzPts val="1960"/>
              <a:buChar char="🞆"/>
            </a:pPr>
            <a:r>
              <a:rPr lang="en-GB" dirty="0"/>
              <a:t>Basic IP Routing and Gateways</a:t>
            </a:r>
            <a:endParaRPr dirty="0"/>
          </a:p>
          <a:p>
            <a:pPr marL="361950" lvl="0" indent="-361950" algn="l" rtl="0">
              <a:spcBef>
                <a:spcPts val="600"/>
              </a:spcBef>
              <a:spcAft>
                <a:spcPts val="0"/>
              </a:spcAft>
              <a:buSzPts val="1960"/>
              <a:buChar char="🞆"/>
            </a:pPr>
            <a:r>
              <a:rPr lang="en-GB" dirty="0"/>
              <a:t>Miscellaneous Network Settings</a:t>
            </a:r>
            <a:endParaRPr dirty="0"/>
          </a:p>
          <a:p>
            <a:pPr marL="361950" lvl="0" indent="-361950" algn="l" rtl="0">
              <a:spcBef>
                <a:spcPts val="600"/>
              </a:spcBef>
              <a:spcAft>
                <a:spcPts val="0"/>
              </a:spcAft>
              <a:buSzPts val="1960"/>
              <a:buChar char="🞆"/>
            </a:pPr>
            <a:r>
              <a:rPr lang="en-GB" dirty="0"/>
              <a:t>Email Overview</a:t>
            </a:r>
            <a:br>
              <a:rPr lang="en-GB" dirty="0"/>
            </a:br>
            <a:br>
              <a:rPr lang="en-GB" dirty="0"/>
            </a:br>
            <a:br>
              <a:rPr lang="en-GB" dirty="0"/>
            </a:br>
            <a:r>
              <a:rPr lang="en-GB" dirty="0">
                <a:solidFill>
                  <a:schemeClr val="hlink"/>
                </a:solidFill>
              </a:rPr>
              <a:t>Try Practical 11</a:t>
            </a:r>
            <a:endParaRPr dirty="0"/>
          </a:p>
        </p:txBody>
      </p:sp>
      <p:sp>
        <p:nvSpPr>
          <p:cNvPr id="256" name="Google Shape;256;p27"/>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i="0" u="none" strike="noStrike" cap="none">
                <a:solidFill>
                  <a:schemeClr val="dk1"/>
                </a:solidFill>
                <a:latin typeface="Century Schoolbook"/>
                <a:ea typeface="Century Schoolbook"/>
                <a:cs typeface="Century Schoolbook"/>
                <a:sym typeface="Century Schoolbook"/>
              </a:rPr>
              <a:t>15</a:t>
            </a:fld>
            <a:endParaRPr sz="1600" b="1"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Contents</a:t>
            </a:r>
            <a:endParaRPr/>
          </a:p>
        </p:txBody>
      </p:sp>
      <p:sp>
        <p:nvSpPr>
          <p:cNvPr id="149" name="Google Shape;149;p14"/>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t>TCP/IP and Network Commands</a:t>
            </a:r>
            <a:endParaRPr/>
          </a:p>
          <a:p>
            <a:pPr marL="361950" lvl="0" indent="-361950" algn="l" rtl="0">
              <a:spcBef>
                <a:spcPts val="600"/>
              </a:spcBef>
              <a:spcAft>
                <a:spcPts val="0"/>
              </a:spcAft>
              <a:buSzPts val="1960"/>
              <a:buChar char="🞆"/>
            </a:pPr>
            <a:r>
              <a:rPr lang="en-GB"/>
              <a:t>Managing Network Interfaces</a:t>
            </a:r>
            <a:endParaRPr/>
          </a:p>
          <a:p>
            <a:pPr marL="361950" lvl="0" indent="-361950" algn="l" rtl="0">
              <a:spcBef>
                <a:spcPts val="600"/>
              </a:spcBef>
              <a:spcAft>
                <a:spcPts val="0"/>
              </a:spcAft>
              <a:buSzPts val="1960"/>
              <a:buChar char="🞆"/>
            </a:pPr>
            <a:r>
              <a:rPr lang="en-GB"/>
              <a:t>Basic IP Routing and Gateways</a:t>
            </a:r>
            <a:endParaRPr/>
          </a:p>
          <a:p>
            <a:pPr marL="361950" lvl="0" indent="-361950" algn="l" rtl="0">
              <a:spcBef>
                <a:spcPts val="600"/>
              </a:spcBef>
              <a:spcAft>
                <a:spcPts val="0"/>
              </a:spcAft>
              <a:buSzPts val="1960"/>
              <a:buChar char="🞆"/>
            </a:pPr>
            <a:r>
              <a:rPr lang="en-GB"/>
              <a:t>Address Resolution Protocol (ARP)</a:t>
            </a:r>
            <a:endParaRPr/>
          </a:p>
          <a:p>
            <a:pPr marL="361950" lvl="0" indent="-361950" algn="l" rtl="0">
              <a:spcBef>
                <a:spcPts val="600"/>
              </a:spcBef>
              <a:spcAft>
                <a:spcPts val="0"/>
              </a:spcAft>
              <a:buSzPts val="1960"/>
              <a:buChar char="🞆"/>
            </a:pPr>
            <a:r>
              <a:rPr lang="en-GB"/>
              <a:t>Miscellaneous Network Settings</a:t>
            </a:r>
            <a:endParaRPr/>
          </a:p>
          <a:p>
            <a:pPr marL="361950" lvl="0" indent="-361950" algn="l" rtl="0">
              <a:spcBef>
                <a:spcPts val="600"/>
              </a:spcBef>
              <a:spcAft>
                <a:spcPts val="0"/>
              </a:spcAft>
              <a:buSzPts val="1960"/>
              <a:buChar char="🞆"/>
            </a:pPr>
            <a:r>
              <a:rPr lang="en-GB"/>
              <a:t>Email Overview</a:t>
            </a:r>
            <a:endParaRPr/>
          </a:p>
          <a:p>
            <a:pPr marL="361950" lvl="0" indent="-237490" algn="l" rtl="0">
              <a:spcBef>
                <a:spcPts val="600"/>
              </a:spcBef>
              <a:spcAft>
                <a:spcPts val="0"/>
              </a:spcAft>
              <a:buSzPts val="1960"/>
              <a:buNone/>
            </a:pPr>
            <a:endParaRPr/>
          </a:p>
        </p:txBody>
      </p:sp>
      <p:sp>
        <p:nvSpPr>
          <p:cNvPr id="150" name="Google Shape;150;p14"/>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i="0" u="none" strike="noStrike" cap="none">
                <a:solidFill>
                  <a:schemeClr val="dk1"/>
                </a:solidFill>
                <a:latin typeface="Century Schoolbook"/>
                <a:ea typeface="Century Schoolbook"/>
                <a:cs typeface="Century Schoolbook"/>
                <a:sym typeface="Century Schoolbook"/>
              </a:rPr>
              <a:t>2</a:t>
            </a:fld>
            <a:endParaRPr sz="1600" b="1"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5"/>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a:t>Static IP Address for a Server</a:t>
            </a:r>
            <a:br>
              <a:rPr lang="en-GB"/>
            </a:br>
            <a:r>
              <a:rPr lang="en-GB"/>
              <a:t>Why and HOW?</a:t>
            </a:r>
            <a:endParaRPr/>
          </a:p>
        </p:txBody>
      </p:sp>
      <p:sp>
        <p:nvSpPr>
          <p:cNvPr id="157" name="Google Shape;157;p15"/>
          <p:cNvSpPr txBox="1">
            <a:spLocks noGrp="1"/>
          </p:cNvSpPr>
          <p:nvPr>
            <p:ph type="body" idx="1"/>
          </p:nvPr>
        </p:nvSpPr>
        <p:spPr>
          <a:xfrm>
            <a:off x="457200" y="1600200"/>
            <a:ext cx="7467600" cy="4873800"/>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None/>
            </a:pPr>
            <a:endParaRPr/>
          </a:p>
        </p:txBody>
      </p:sp>
      <p:sp>
        <p:nvSpPr>
          <p:cNvPr id="158" name="Google Shape;158;p15"/>
          <p:cNvSpPr txBox="1">
            <a:spLocks noGrp="1"/>
          </p:cNvSpPr>
          <p:nvPr>
            <p:ph type="sldNum" idx="12"/>
          </p:nvPr>
        </p:nvSpPr>
        <p:spPr>
          <a:xfrm>
            <a:off x="8129588" y="5715000"/>
            <a:ext cx="609600" cy="520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GB"/>
              <a:t>3</a:t>
            </a:fld>
            <a:endParaRPr/>
          </a:p>
        </p:txBody>
      </p:sp>
      <p:pic>
        <p:nvPicPr>
          <p:cNvPr id="159" name="Google Shape;159;p15">
            <a:hlinkClick r:id="rId3"/>
          </p:cNvPr>
          <p:cNvPicPr preferRelativeResize="0"/>
          <p:nvPr/>
        </p:nvPicPr>
        <p:blipFill rotWithShape="1">
          <a:blip r:embed="rId4">
            <a:alphaModFix/>
          </a:blip>
          <a:srcRect l="6509" t="17466" r="7268" b="10952"/>
          <a:stretch/>
        </p:blipFill>
        <p:spPr>
          <a:xfrm>
            <a:off x="274125" y="1417650"/>
            <a:ext cx="8276376" cy="39639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6"/>
          <p:cNvSpPr txBox="1">
            <a:spLocks noGrp="1"/>
          </p:cNvSpPr>
          <p:nvPr>
            <p:ph type="title"/>
          </p:nvPr>
        </p:nvSpPr>
        <p:spPr>
          <a:xfrm>
            <a:off x="457200" y="384175"/>
            <a:ext cx="7467600" cy="61636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highlight>
                  <a:srgbClr val="FFFF00"/>
                </a:highlight>
              </a:rPr>
              <a:t>TCP/IP and Network Commands </a:t>
            </a:r>
            <a:endParaRPr dirty="0">
              <a:highlight>
                <a:srgbClr val="FFFF00"/>
              </a:highlight>
            </a:endParaRPr>
          </a:p>
        </p:txBody>
      </p:sp>
      <p:sp>
        <p:nvSpPr>
          <p:cNvPr id="166" name="Google Shape;166;p16"/>
          <p:cNvSpPr txBox="1">
            <a:spLocks noGrp="1"/>
          </p:cNvSpPr>
          <p:nvPr>
            <p:ph type="body" idx="1"/>
          </p:nvPr>
        </p:nvSpPr>
        <p:spPr>
          <a:xfrm>
            <a:off x="457200" y="1600200"/>
            <a:ext cx="8147050"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dirty="0"/>
              <a:t>Well known services are listed in </a:t>
            </a:r>
            <a:r>
              <a:rPr lang="en-GB" b="1" dirty="0"/>
              <a:t>/etc/services</a:t>
            </a:r>
            <a:r>
              <a:rPr lang="en-GB" dirty="0"/>
              <a:t>. </a:t>
            </a:r>
            <a:endParaRPr dirty="0"/>
          </a:p>
          <a:p>
            <a:pPr marL="361950" lvl="0" indent="-361950" algn="l" rtl="0">
              <a:spcBef>
                <a:spcPts val="600"/>
              </a:spcBef>
              <a:spcAft>
                <a:spcPts val="0"/>
              </a:spcAft>
              <a:buSzPts val="1960"/>
              <a:buChar char="🞆"/>
            </a:pPr>
            <a:r>
              <a:rPr lang="en-GB" dirty="0"/>
              <a:t>The </a:t>
            </a:r>
            <a:r>
              <a:rPr lang="en-GB" b="1" dirty="0"/>
              <a:t>netstat</a:t>
            </a:r>
            <a:r>
              <a:rPr lang="en-GB" dirty="0"/>
              <a:t> command is used to display information about open ports.</a:t>
            </a:r>
            <a:endParaRPr dirty="0"/>
          </a:p>
          <a:p>
            <a:pPr marL="361950" lvl="0" indent="-361950" algn="l" rtl="0">
              <a:spcBef>
                <a:spcPts val="600"/>
              </a:spcBef>
              <a:spcAft>
                <a:spcPts val="0"/>
              </a:spcAft>
              <a:buSzPts val="1960"/>
              <a:buChar char="🞆"/>
            </a:pPr>
            <a:r>
              <a:rPr lang="en-GB" dirty="0"/>
              <a:t>The </a:t>
            </a:r>
            <a:r>
              <a:rPr lang="en-GB" b="1" dirty="0"/>
              <a:t>ifconfig</a:t>
            </a:r>
            <a:r>
              <a:rPr lang="en-GB" dirty="0"/>
              <a:t> command is used to display and set the IP addresses of the network cards.</a:t>
            </a:r>
            <a:endParaRPr dirty="0"/>
          </a:p>
          <a:p>
            <a:pPr marL="361950" lvl="0" indent="-361950" algn="l" rtl="0">
              <a:spcBef>
                <a:spcPts val="600"/>
              </a:spcBef>
              <a:spcAft>
                <a:spcPts val="0"/>
              </a:spcAft>
              <a:buSzPts val="1960"/>
              <a:buChar char="🞆"/>
            </a:pPr>
            <a:r>
              <a:rPr lang="en-GB" dirty="0"/>
              <a:t>The </a:t>
            </a:r>
            <a:r>
              <a:rPr lang="en-GB" b="1" dirty="0" err="1"/>
              <a:t>ip</a:t>
            </a:r>
            <a:r>
              <a:rPr lang="en-GB" dirty="0"/>
              <a:t> command can also be used to display and set the IP addresses of the network cards.</a:t>
            </a:r>
            <a:endParaRPr dirty="0"/>
          </a:p>
          <a:p>
            <a:pPr marL="361950" lvl="0" indent="-361950" algn="l" rtl="0">
              <a:spcBef>
                <a:spcPts val="600"/>
              </a:spcBef>
              <a:spcAft>
                <a:spcPts val="0"/>
              </a:spcAft>
              <a:buSzPts val="1960"/>
              <a:buChar char="🞆"/>
            </a:pPr>
            <a:r>
              <a:rPr lang="en-GB" dirty="0">
                <a:highlight>
                  <a:srgbClr val="FFFF00"/>
                </a:highlight>
              </a:rPr>
              <a:t>The </a:t>
            </a:r>
            <a:r>
              <a:rPr lang="en-GB" b="1" dirty="0">
                <a:highlight>
                  <a:srgbClr val="FFFF00"/>
                </a:highlight>
              </a:rPr>
              <a:t>hostname</a:t>
            </a:r>
            <a:r>
              <a:rPr lang="en-GB" dirty="0">
                <a:highlight>
                  <a:srgbClr val="FFFF00"/>
                </a:highlight>
              </a:rPr>
              <a:t> command is used to display the machine’s hostname.</a:t>
            </a:r>
            <a:endParaRPr dirty="0">
              <a:highlight>
                <a:srgbClr val="FFFF00"/>
              </a:highlight>
            </a:endParaRPr>
          </a:p>
        </p:txBody>
      </p:sp>
      <p:sp>
        <p:nvSpPr>
          <p:cNvPr id="167" name="Google Shape;167;p16"/>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i="0" u="none" strike="noStrike" cap="none">
                <a:solidFill>
                  <a:schemeClr val="dk1"/>
                </a:solidFill>
                <a:latin typeface="Century Schoolbook"/>
                <a:ea typeface="Century Schoolbook"/>
                <a:cs typeface="Century Schoolbook"/>
                <a:sym typeface="Century Schoolbook"/>
              </a:rPr>
              <a:t>4</a:t>
            </a:fld>
            <a:endParaRPr sz="1600" b="1"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7"/>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dirty="0" err="1"/>
              <a:t>Netplan</a:t>
            </a:r>
            <a:endParaRPr dirty="0"/>
          </a:p>
        </p:txBody>
      </p:sp>
      <p:sp>
        <p:nvSpPr>
          <p:cNvPr id="174" name="Google Shape;174;p17"/>
          <p:cNvSpPr txBox="1">
            <a:spLocks noGrp="1"/>
          </p:cNvSpPr>
          <p:nvPr>
            <p:ph type="body" idx="1"/>
          </p:nvPr>
        </p:nvSpPr>
        <p:spPr>
          <a:xfrm>
            <a:off x="457200" y="1600200"/>
            <a:ext cx="7467600" cy="4873800"/>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None/>
            </a:pPr>
            <a:r>
              <a:rPr lang="en-GB"/>
              <a:t>Netplan is a new command-line network configuration utility introduced in Ubuntu 17.10 to manage and configure network settings easily in Ubuntu systems. </a:t>
            </a:r>
            <a:br>
              <a:rPr lang="en-GB"/>
            </a:br>
            <a:br>
              <a:rPr lang="en-GB"/>
            </a:br>
            <a:r>
              <a:rPr lang="en-GB"/>
              <a:t>It allows you to configure a network interface using YAML abstraction. </a:t>
            </a:r>
            <a:br>
              <a:rPr lang="en-GB"/>
            </a:br>
            <a:br>
              <a:rPr lang="en-GB"/>
            </a:br>
            <a:r>
              <a:rPr lang="en-GB"/>
              <a:t>It works in conjunction with the NetworkManager and systemd-networkd networking daemons </a:t>
            </a:r>
            <a:endParaRPr/>
          </a:p>
        </p:txBody>
      </p:sp>
      <p:sp>
        <p:nvSpPr>
          <p:cNvPr id="175" name="Google Shape;175;p17"/>
          <p:cNvSpPr txBox="1">
            <a:spLocks noGrp="1"/>
          </p:cNvSpPr>
          <p:nvPr>
            <p:ph type="sldNum" idx="12"/>
          </p:nvPr>
        </p:nvSpPr>
        <p:spPr>
          <a:xfrm>
            <a:off x="8129588" y="5715000"/>
            <a:ext cx="609600" cy="520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GB"/>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8"/>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dirty="0" err="1"/>
              <a:t>Netplan</a:t>
            </a:r>
            <a:r>
              <a:rPr lang="en-GB" dirty="0"/>
              <a:t> Configuration file:</a:t>
            </a:r>
            <a:br>
              <a:rPr lang="en-GB" dirty="0"/>
            </a:br>
            <a:r>
              <a:rPr lang="en-GB" dirty="0"/>
              <a:t>/</a:t>
            </a:r>
            <a:r>
              <a:rPr lang="en-GB" dirty="0" err="1"/>
              <a:t>etc</a:t>
            </a:r>
            <a:r>
              <a:rPr lang="en-GB" dirty="0"/>
              <a:t>/</a:t>
            </a:r>
            <a:r>
              <a:rPr lang="en-GB" dirty="0" err="1"/>
              <a:t>netplan</a:t>
            </a:r>
            <a:r>
              <a:rPr lang="en-GB" dirty="0"/>
              <a:t>/50-cloud-init.yaml</a:t>
            </a:r>
            <a:endParaRPr dirty="0"/>
          </a:p>
        </p:txBody>
      </p:sp>
      <p:sp>
        <p:nvSpPr>
          <p:cNvPr id="182" name="Google Shape;182;p18"/>
          <p:cNvSpPr txBox="1">
            <a:spLocks noGrp="1"/>
          </p:cNvSpPr>
          <p:nvPr>
            <p:ph type="sldNum" idx="12"/>
          </p:nvPr>
        </p:nvSpPr>
        <p:spPr>
          <a:xfrm>
            <a:off x="8129588" y="5715000"/>
            <a:ext cx="609600" cy="520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GB"/>
              <a:t>6</a:t>
            </a:fld>
            <a:endParaRPr/>
          </a:p>
        </p:txBody>
      </p:sp>
      <p:sp>
        <p:nvSpPr>
          <p:cNvPr id="183" name="Google Shape;183;p18"/>
          <p:cNvSpPr txBox="1"/>
          <p:nvPr/>
        </p:nvSpPr>
        <p:spPr>
          <a:xfrm>
            <a:off x="1392450" y="1417650"/>
            <a:ext cx="6359100" cy="31959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None/>
            </a:pPr>
            <a:r>
              <a:rPr lang="en-GB" sz="1650" b="1">
                <a:solidFill>
                  <a:srgbClr val="BA3925"/>
                </a:solidFill>
              </a:rPr>
              <a:t>Netplan Configuration Files:</a:t>
            </a:r>
            <a:endParaRPr sz="1650" b="1">
              <a:solidFill>
                <a:srgbClr val="BA3925"/>
              </a:solidFill>
            </a:endParaRPr>
          </a:p>
          <a:p>
            <a:pPr marL="0" lvl="0" indent="0" algn="l" rtl="0">
              <a:lnSpc>
                <a:spcPct val="115000"/>
              </a:lnSpc>
              <a:spcBef>
                <a:spcPts val="800"/>
              </a:spcBef>
              <a:spcAft>
                <a:spcPts val="2300"/>
              </a:spcAft>
              <a:buNone/>
            </a:pPr>
            <a:r>
              <a:rPr lang="en-GB" sz="1350">
                <a:solidFill>
                  <a:srgbClr val="444444"/>
                </a:solidFill>
              </a:rPr>
              <a:t>On Ubuntu 18.04 LTS, the Netplan YAML configuration files are placed in the </a:t>
            </a:r>
            <a:r>
              <a:rPr lang="en-GB" sz="1350" b="1">
                <a:solidFill>
                  <a:srgbClr val="444444"/>
                </a:solidFill>
              </a:rPr>
              <a:t>/etc/netplan/</a:t>
            </a:r>
            <a:r>
              <a:rPr lang="en-GB" sz="1350">
                <a:solidFill>
                  <a:srgbClr val="444444"/>
                </a:solidFill>
              </a:rPr>
              <a:t>directory. To configure a network interface, you have to create or modify required YAML files in this directory. YAML configuration files has the </a:t>
            </a:r>
            <a:r>
              <a:rPr lang="en-GB" sz="1350" b="1">
                <a:solidFill>
                  <a:srgbClr val="444444"/>
                </a:solidFill>
              </a:rPr>
              <a:t>.yaml </a:t>
            </a:r>
            <a:r>
              <a:rPr lang="en-GB" sz="1350">
                <a:solidFill>
                  <a:srgbClr val="444444"/>
                </a:solidFill>
              </a:rPr>
              <a:t>extension. The default Netplan YAML configuration file </a:t>
            </a:r>
            <a:r>
              <a:rPr lang="en-GB" sz="1350" b="1">
                <a:solidFill>
                  <a:srgbClr val="444444"/>
                </a:solidFill>
              </a:rPr>
              <a:t>/etc/netplan/50-cloud-init.yaml</a:t>
            </a:r>
            <a:r>
              <a:rPr lang="en-GB" sz="1350">
                <a:solidFill>
                  <a:srgbClr val="444444"/>
                </a:solidFill>
              </a:rPr>
              <a:t> is used to configure network interfaces using Netplan.</a:t>
            </a:r>
            <a:endParaRPr sz="1350">
              <a:solidFill>
                <a:srgbClr val="444444"/>
              </a:solidFill>
            </a:endParaRPr>
          </a:p>
        </p:txBody>
      </p:sp>
      <p:sp>
        <p:nvSpPr>
          <p:cNvPr id="184" name="Google Shape;184;p18"/>
          <p:cNvSpPr txBox="1"/>
          <p:nvPr/>
        </p:nvSpPr>
        <p:spPr>
          <a:xfrm>
            <a:off x="926875" y="3429000"/>
            <a:ext cx="6997800" cy="227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100">
                <a:solidFill>
                  <a:srgbClr val="4A4A4A"/>
                </a:solidFill>
                <a:latin typeface="Merriweather"/>
                <a:ea typeface="Merriweather"/>
                <a:cs typeface="Merriweather"/>
                <a:sym typeface="Merriweather"/>
              </a:rPr>
              <a:t> Change into that directory with the command </a:t>
            </a:r>
            <a:r>
              <a:rPr lang="en-GB" sz="1100" i="1">
                <a:solidFill>
                  <a:srgbClr val="4A4A4A"/>
                </a:solidFill>
                <a:latin typeface="Merriweather"/>
                <a:ea typeface="Merriweather"/>
                <a:cs typeface="Merriweather"/>
                <a:sym typeface="Merriweather"/>
              </a:rPr>
              <a:t>cd /etc/netplan</a:t>
            </a:r>
            <a:r>
              <a:rPr lang="en-GB" sz="1100">
                <a:solidFill>
                  <a:srgbClr val="4A4A4A"/>
                </a:solidFill>
                <a:latin typeface="Merriweather"/>
                <a:ea typeface="Merriweather"/>
                <a:cs typeface="Merriweather"/>
                <a:sym typeface="Merriweather"/>
              </a:rPr>
              <a:t>. Once in that directory, you will probably only see a single file:</a:t>
            </a:r>
            <a:endParaRPr sz="1100">
              <a:solidFill>
                <a:srgbClr val="4A4A4A"/>
              </a:solidFill>
              <a:latin typeface="Merriweather"/>
              <a:ea typeface="Merriweather"/>
              <a:cs typeface="Merriweather"/>
              <a:sym typeface="Merriweather"/>
            </a:endParaRPr>
          </a:p>
          <a:p>
            <a:pPr marL="50800" marR="50800" lvl="0" indent="0" algn="l" rtl="0">
              <a:spcBef>
                <a:spcPts val="1500"/>
              </a:spcBef>
              <a:spcAft>
                <a:spcPts val="0"/>
              </a:spcAft>
              <a:buNone/>
            </a:pPr>
            <a:r>
              <a:rPr lang="en-GB" sz="1100">
                <a:solidFill>
                  <a:srgbClr val="333333"/>
                </a:solidFill>
                <a:highlight>
                  <a:srgbClr val="EEEEEE"/>
                </a:highlight>
                <a:latin typeface="Courier New"/>
                <a:ea typeface="Courier New"/>
                <a:cs typeface="Courier New"/>
                <a:sym typeface="Courier New"/>
              </a:rPr>
              <a:t>50-cloud-init.yaml</a:t>
            </a:r>
            <a:endParaRPr sz="1100">
              <a:solidFill>
                <a:srgbClr val="333333"/>
              </a:solidFill>
              <a:highlight>
                <a:srgbClr val="EEEEEE"/>
              </a:highlight>
              <a:latin typeface="Courier New"/>
              <a:ea typeface="Courier New"/>
              <a:cs typeface="Courier New"/>
              <a:sym typeface="Courier New"/>
            </a:endParaRPr>
          </a:p>
          <a:p>
            <a:pPr marL="50800" marR="50800" lvl="0" indent="0" algn="l" rtl="0">
              <a:spcBef>
                <a:spcPts val="800"/>
              </a:spcBef>
              <a:spcAft>
                <a:spcPts val="0"/>
              </a:spcAft>
              <a:buNone/>
            </a:pPr>
            <a:endParaRPr sz="1100">
              <a:solidFill>
                <a:srgbClr val="333333"/>
              </a:solidFill>
              <a:highlight>
                <a:srgbClr val="EEEEEE"/>
              </a:highlight>
              <a:latin typeface="Courier New"/>
              <a:ea typeface="Courier New"/>
              <a:cs typeface="Courier New"/>
              <a:sym typeface="Courier New"/>
            </a:endParaRPr>
          </a:p>
          <a:p>
            <a:pPr marL="0" lvl="0" indent="0" algn="l" rtl="0">
              <a:lnSpc>
                <a:spcPct val="115000"/>
              </a:lnSpc>
              <a:spcBef>
                <a:spcPts val="800"/>
              </a:spcBef>
              <a:spcAft>
                <a:spcPts val="0"/>
              </a:spcAft>
              <a:buClr>
                <a:schemeClr val="dk1"/>
              </a:buClr>
              <a:buSzPts val="1100"/>
              <a:buFont typeface="Arial"/>
              <a:buNone/>
            </a:pPr>
            <a:r>
              <a:rPr lang="en-GB" sz="1100">
                <a:solidFill>
                  <a:srgbClr val="4A4A4A"/>
                </a:solidFill>
                <a:latin typeface="Merriweather"/>
                <a:ea typeface="Merriweather"/>
                <a:cs typeface="Merriweather"/>
                <a:sym typeface="Merriweather"/>
              </a:rPr>
              <a:t>You can create a new file or edit the default. If you opt to edit the default, I suggest making a copy with the command:</a:t>
            </a:r>
            <a:endParaRPr sz="1100">
              <a:solidFill>
                <a:srgbClr val="4A4A4A"/>
              </a:solidFill>
              <a:latin typeface="Merriweather"/>
              <a:ea typeface="Merriweather"/>
              <a:cs typeface="Merriweather"/>
              <a:sym typeface="Merriweather"/>
            </a:endParaRPr>
          </a:p>
          <a:p>
            <a:pPr marL="50800" marR="50800" lvl="0" indent="0" algn="l" rtl="0">
              <a:spcBef>
                <a:spcPts val="1500"/>
              </a:spcBef>
              <a:spcAft>
                <a:spcPts val="0"/>
              </a:spcAft>
              <a:buNone/>
            </a:pPr>
            <a:r>
              <a:rPr lang="en-GB" sz="1100">
                <a:solidFill>
                  <a:srgbClr val="333333"/>
                </a:solidFill>
                <a:highlight>
                  <a:srgbClr val="EEEEEE"/>
                </a:highlight>
                <a:latin typeface="Courier New"/>
                <a:ea typeface="Courier New"/>
                <a:cs typeface="Courier New"/>
                <a:sym typeface="Courier New"/>
              </a:rPr>
              <a:t>sudo cp /etc/netplan/50-cloud-init.yaml</a:t>
            </a:r>
            <a:endParaRPr sz="1100">
              <a:solidFill>
                <a:srgbClr val="333333"/>
              </a:solidFill>
              <a:highlight>
                <a:srgbClr val="EEEEEE"/>
              </a:highlight>
              <a:latin typeface="Courier New"/>
              <a:ea typeface="Courier New"/>
              <a:cs typeface="Courier New"/>
              <a:sym typeface="Courier New"/>
            </a:endParaRPr>
          </a:p>
          <a:p>
            <a:pPr marL="50800" marR="50800" lvl="0" indent="0" algn="l" rtl="0">
              <a:spcBef>
                <a:spcPts val="800"/>
              </a:spcBef>
              <a:spcAft>
                <a:spcPts val="0"/>
              </a:spcAft>
              <a:buClr>
                <a:schemeClr val="dk1"/>
              </a:buClr>
              <a:buSzPts val="1100"/>
              <a:buFont typeface="Arial"/>
              <a:buNone/>
            </a:pPr>
            <a:r>
              <a:rPr lang="en-GB" sz="1100">
                <a:solidFill>
                  <a:srgbClr val="333333"/>
                </a:solidFill>
                <a:highlight>
                  <a:srgbClr val="EEEEEE"/>
                </a:highlight>
                <a:latin typeface="Courier New"/>
                <a:ea typeface="Courier New"/>
                <a:cs typeface="Courier New"/>
                <a:sym typeface="Courier New"/>
              </a:rPr>
              <a:t> /etc/netplan/50-cloud-init.yaml.bak</a:t>
            </a:r>
            <a:endParaRPr sz="1100">
              <a:solidFill>
                <a:srgbClr val="333333"/>
              </a:solidFill>
              <a:highlight>
                <a:srgbClr val="EEEEEE"/>
              </a:highlight>
              <a:latin typeface="Courier New"/>
              <a:ea typeface="Courier New"/>
              <a:cs typeface="Courier New"/>
              <a:sym typeface="Courier New"/>
            </a:endParaRPr>
          </a:p>
          <a:p>
            <a:pPr marL="0" lvl="0" indent="0" algn="l" rtl="0">
              <a:lnSpc>
                <a:spcPct val="115000"/>
              </a:lnSpc>
              <a:spcBef>
                <a:spcPts val="800"/>
              </a:spcBef>
              <a:spcAft>
                <a:spcPts val="0"/>
              </a:spcAft>
              <a:buClr>
                <a:schemeClr val="dk1"/>
              </a:buClr>
              <a:buSzPts val="1100"/>
              <a:buFont typeface="Arial"/>
              <a:buNone/>
            </a:pPr>
            <a:r>
              <a:rPr lang="en-GB" sz="1100">
                <a:solidFill>
                  <a:srgbClr val="4A4A4A"/>
                </a:solidFill>
                <a:latin typeface="Merriweather"/>
                <a:ea typeface="Merriweather"/>
                <a:cs typeface="Merriweather"/>
                <a:sym typeface="Merriweather"/>
              </a:rPr>
              <a:t>With your backup in place, you’re ready to configure.</a:t>
            </a:r>
            <a:endParaRPr sz="1100">
              <a:solidFill>
                <a:srgbClr val="4A4A4A"/>
              </a:solidFill>
              <a:latin typeface="Merriweather"/>
              <a:ea typeface="Merriweather"/>
              <a:cs typeface="Merriweather"/>
              <a:sym typeface="Merriweather"/>
            </a:endParaRPr>
          </a:p>
          <a:p>
            <a:pPr marL="0" lvl="0" indent="0" algn="l" rtl="0">
              <a:spcBef>
                <a:spcPts val="1500"/>
              </a:spcBef>
              <a:spcAft>
                <a:spcPts val="0"/>
              </a:spcAft>
              <a:buNone/>
            </a:pPr>
            <a:endParaRPr>
              <a:latin typeface="Century Schoolbook"/>
              <a:ea typeface="Century Schoolbook"/>
              <a:cs typeface="Century Schoolbook"/>
              <a:sym typeface="Century School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9"/>
          <p:cNvSpPr txBox="1">
            <a:spLocks noGrp="1"/>
          </p:cNvSpPr>
          <p:nvPr>
            <p:ph type="title"/>
          </p:nvPr>
        </p:nvSpPr>
        <p:spPr>
          <a:xfrm>
            <a:off x="0" y="274650"/>
            <a:ext cx="85953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a:t>SAMPLE:</a:t>
            </a:r>
            <a:br>
              <a:rPr lang="en-GB"/>
            </a:br>
            <a:r>
              <a:rPr lang="en-GB"/>
              <a:t>/etc/netplan/50-cloud-init.yaml</a:t>
            </a:r>
            <a:endParaRPr/>
          </a:p>
        </p:txBody>
      </p:sp>
      <p:sp>
        <p:nvSpPr>
          <p:cNvPr id="191" name="Google Shape;191;p19"/>
          <p:cNvSpPr txBox="1">
            <a:spLocks noGrp="1"/>
          </p:cNvSpPr>
          <p:nvPr>
            <p:ph type="sldNum" idx="12"/>
          </p:nvPr>
        </p:nvSpPr>
        <p:spPr>
          <a:xfrm>
            <a:off x="8129588" y="5715000"/>
            <a:ext cx="609600" cy="520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GB"/>
              <a:t>7</a:t>
            </a:fld>
            <a:endParaRPr/>
          </a:p>
        </p:txBody>
      </p:sp>
      <p:pic>
        <p:nvPicPr>
          <p:cNvPr id="192" name="Google Shape;192;p19">
            <a:hlinkClick r:id="rId3"/>
          </p:cNvPr>
          <p:cNvPicPr preferRelativeResize="0"/>
          <p:nvPr/>
        </p:nvPicPr>
        <p:blipFill rotWithShape="1">
          <a:blip r:embed="rId4">
            <a:alphaModFix/>
          </a:blip>
          <a:srcRect l="4961" t="34192" r="55534" b="15561"/>
          <a:stretch/>
        </p:blipFill>
        <p:spPr>
          <a:xfrm>
            <a:off x="457200" y="1557600"/>
            <a:ext cx="4428600" cy="2992601"/>
          </a:xfrm>
          <a:prstGeom prst="rect">
            <a:avLst/>
          </a:prstGeom>
          <a:noFill/>
          <a:ln>
            <a:noFill/>
          </a:ln>
        </p:spPr>
      </p:pic>
      <p:sp>
        <p:nvSpPr>
          <p:cNvPr id="193" name="Google Shape;193;p19"/>
          <p:cNvSpPr txBox="1"/>
          <p:nvPr/>
        </p:nvSpPr>
        <p:spPr>
          <a:xfrm>
            <a:off x="4885800" y="1557600"/>
            <a:ext cx="3243900" cy="445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350">
                <a:solidFill>
                  <a:srgbClr val="272727"/>
                </a:solidFill>
              </a:rPr>
              <a:t>Where:</a:t>
            </a:r>
            <a:endParaRPr sz="1350">
              <a:solidFill>
                <a:srgbClr val="272727"/>
              </a:solidFill>
            </a:endParaRPr>
          </a:p>
          <a:p>
            <a:pPr marL="749300" lvl="0" indent="-314325" algn="l" rtl="0">
              <a:lnSpc>
                <a:spcPct val="115000"/>
              </a:lnSpc>
              <a:spcBef>
                <a:spcPts val="1100"/>
              </a:spcBef>
              <a:spcAft>
                <a:spcPts val="0"/>
              </a:spcAft>
              <a:buClr>
                <a:srgbClr val="272727"/>
              </a:buClr>
              <a:buSzPts val="1350"/>
              <a:buChar char="●"/>
            </a:pPr>
            <a:r>
              <a:rPr lang="en-GB" sz="1350">
                <a:solidFill>
                  <a:srgbClr val="333333"/>
                </a:solidFill>
              </a:rPr>
              <a:t>enp0s8</a:t>
            </a:r>
            <a:r>
              <a:rPr lang="en-GB" sz="1350">
                <a:solidFill>
                  <a:srgbClr val="272727"/>
                </a:solidFill>
              </a:rPr>
              <a:t> – network interface name.</a:t>
            </a:r>
            <a:endParaRPr sz="1350">
              <a:solidFill>
                <a:srgbClr val="272727"/>
              </a:solidFill>
            </a:endParaRPr>
          </a:p>
          <a:p>
            <a:pPr marL="749300" lvl="0" indent="-314325" algn="l" rtl="0">
              <a:lnSpc>
                <a:spcPct val="115000"/>
              </a:lnSpc>
              <a:spcBef>
                <a:spcPts val="0"/>
              </a:spcBef>
              <a:spcAft>
                <a:spcPts val="0"/>
              </a:spcAft>
              <a:buClr>
                <a:srgbClr val="272727"/>
              </a:buClr>
              <a:buSzPts val="1350"/>
              <a:buChar char="●"/>
            </a:pPr>
            <a:r>
              <a:rPr lang="en-GB" sz="1350">
                <a:solidFill>
                  <a:srgbClr val="333333"/>
                </a:solidFill>
              </a:rPr>
              <a:t>dhcp4</a:t>
            </a:r>
            <a:r>
              <a:rPr lang="en-GB" sz="1350">
                <a:solidFill>
                  <a:srgbClr val="272727"/>
                </a:solidFill>
              </a:rPr>
              <a:t> and </a:t>
            </a:r>
            <a:r>
              <a:rPr lang="en-GB" sz="1350">
                <a:solidFill>
                  <a:srgbClr val="333333"/>
                </a:solidFill>
              </a:rPr>
              <a:t>dhcp6</a:t>
            </a:r>
            <a:r>
              <a:rPr lang="en-GB" sz="1350">
                <a:solidFill>
                  <a:srgbClr val="272727"/>
                </a:solidFill>
              </a:rPr>
              <a:t> – dhcp properties of an interface for IPv4 and IPv6 receptively.</a:t>
            </a:r>
            <a:endParaRPr sz="1350">
              <a:solidFill>
                <a:srgbClr val="272727"/>
              </a:solidFill>
            </a:endParaRPr>
          </a:p>
          <a:p>
            <a:pPr marL="749300" lvl="0" indent="-314325" algn="l" rtl="0">
              <a:lnSpc>
                <a:spcPct val="115000"/>
              </a:lnSpc>
              <a:spcBef>
                <a:spcPts val="0"/>
              </a:spcBef>
              <a:spcAft>
                <a:spcPts val="0"/>
              </a:spcAft>
              <a:buClr>
                <a:srgbClr val="272727"/>
              </a:buClr>
              <a:buSzPts val="1350"/>
              <a:buChar char="●"/>
            </a:pPr>
            <a:r>
              <a:rPr lang="en-GB" sz="1350">
                <a:solidFill>
                  <a:srgbClr val="333333"/>
                </a:solidFill>
              </a:rPr>
              <a:t>addresses</a:t>
            </a:r>
            <a:r>
              <a:rPr lang="en-GB" sz="1350">
                <a:solidFill>
                  <a:srgbClr val="272727"/>
                </a:solidFill>
              </a:rPr>
              <a:t> – sequence of static addresses to the interface.</a:t>
            </a:r>
            <a:endParaRPr sz="1350">
              <a:solidFill>
                <a:srgbClr val="272727"/>
              </a:solidFill>
            </a:endParaRPr>
          </a:p>
          <a:p>
            <a:pPr marL="749300" lvl="0" indent="-314325" algn="l" rtl="0">
              <a:lnSpc>
                <a:spcPct val="115000"/>
              </a:lnSpc>
              <a:spcBef>
                <a:spcPts val="0"/>
              </a:spcBef>
              <a:spcAft>
                <a:spcPts val="0"/>
              </a:spcAft>
              <a:buClr>
                <a:srgbClr val="272727"/>
              </a:buClr>
              <a:buSzPts val="1350"/>
              <a:buChar char="●"/>
            </a:pPr>
            <a:r>
              <a:rPr lang="en-GB" sz="1350">
                <a:solidFill>
                  <a:srgbClr val="333333"/>
                </a:solidFill>
              </a:rPr>
              <a:t>gateway4</a:t>
            </a:r>
            <a:r>
              <a:rPr lang="en-GB" sz="1350">
                <a:solidFill>
                  <a:srgbClr val="272727"/>
                </a:solidFill>
              </a:rPr>
              <a:t> – IPv4 address for default gateway.</a:t>
            </a:r>
            <a:endParaRPr sz="1350">
              <a:solidFill>
                <a:srgbClr val="272727"/>
              </a:solidFill>
            </a:endParaRPr>
          </a:p>
          <a:p>
            <a:pPr marL="749300" lvl="0" indent="-314325" algn="l" rtl="0">
              <a:lnSpc>
                <a:spcPct val="115000"/>
              </a:lnSpc>
              <a:spcBef>
                <a:spcPts val="0"/>
              </a:spcBef>
              <a:spcAft>
                <a:spcPts val="0"/>
              </a:spcAft>
              <a:buClr>
                <a:srgbClr val="272727"/>
              </a:buClr>
              <a:buSzPts val="1350"/>
              <a:buChar char="●"/>
            </a:pPr>
            <a:r>
              <a:rPr lang="en-GB" sz="1350">
                <a:solidFill>
                  <a:srgbClr val="333333"/>
                </a:solidFill>
              </a:rPr>
              <a:t>nameservers</a:t>
            </a:r>
            <a:r>
              <a:rPr lang="en-GB" sz="1350">
                <a:solidFill>
                  <a:srgbClr val="272727"/>
                </a:solidFill>
              </a:rPr>
              <a:t> – sequence of IP addresses for nameserver.</a:t>
            </a:r>
            <a:endParaRPr sz="1350">
              <a:solidFill>
                <a:srgbClr val="272727"/>
              </a:solidFill>
            </a:endParaRPr>
          </a:p>
          <a:p>
            <a:pPr marL="0" lvl="0" indent="0" algn="l" rtl="0">
              <a:spcBef>
                <a:spcPts val="2200"/>
              </a:spcBef>
              <a:spcAft>
                <a:spcPts val="0"/>
              </a:spcAft>
              <a:buNone/>
            </a:pPr>
            <a:endParaRPr>
              <a:latin typeface="Century Schoolbook"/>
              <a:ea typeface="Century Schoolbook"/>
              <a:cs typeface="Century Schoolbook"/>
              <a:sym typeface="Century Schoolbook"/>
            </a:endParaRPr>
          </a:p>
        </p:txBody>
      </p:sp>
      <p:sp>
        <p:nvSpPr>
          <p:cNvPr id="194" name="Google Shape;194;p19"/>
          <p:cNvSpPr txBox="1"/>
          <p:nvPr/>
        </p:nvSpPr>
        <p:spPr>
          <a:xfrm>
            <a:off x="428100" y="4956475"/>
            <a:ext cx="4302000" cy="90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latin typeface="Century Schoolbook"/>
                <a:ea typeface="Century Schoolbook"/>
                <a:cs typeface="Century Schoolbook"/>
                <a:sym typeface="Century Schoolbook"/>
                <a:hlinkClick r:id="rId3"/>
              </a:rPr>
              <a:t>https://codebeautify.org/yaml-validator/cb7bd6e7</a:t>
            </a:r>
            <a:endParaRPr>
              <a:latin typeface="Century Schoolbook"/>
              <a:ea typeface="Century Schoolbook"/>
              <a:cs typeface="Century Schoolbook"/>
              <a:sym typeface="Century Schoolbook"/>
            </a:endParaRPr>
          </a:p>
          <a:p>
            <a:pPr marL="0" lvl="0" indent="0" algn="l" rtl="0">
              <a:spcBef>
                <a:spcPts val="0"/>
              </a:spcBef>
              <a:spcAft>
                <a:spcPts val="0"/>
              </a:spcAft>
              <a:buNone/>
            </a:pPr>
            <a:endParaRPr>
              <a:latin typeface="Century Schoolbook"/>
              <a:ea typeface="Century Schoolbook"/>
              <a:cs typeface="Century Schoolbook"/>
              <a:sym typeface="Century School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0"/>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201" name="Google Shape;201;p20"/>
          <p:cNvSpPr txBox="1">
            <a:spLocks noGrp="1"/>
          </p:cNvSpPr>
          <p:nvPr>
            <p:ph type="body" idx="1"/>
          </p:nvPr>
        </p:nvSpPr>
        <p:spPr>
          <a:xfrm>
            <a:off x="457200" y="1600200"/>
            <a:ext cx="7467600" cy="4873800"/>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None/>
            </a:pPr>
            <a:endParaRPr/>
          </a:p>
        </p:txBody>
      </p:sp>
      <p:sp>
        <p:nvSpPr>
          <p:cNvPr id="202" name="Google Shape;202;p20"/>
          <p:cNvSpPr txBox="1">
            <a:spLocks noGrp="1"/>
          </p:cNvSpPr>
          <p:nvPr>
            <p:ph type="sldNum" idx="12"/>
          </p:nvPr>
        </p:nvSpPr>
        <p:spPr>
          <a:xfrm>
            <a:off x="8129588" y="5715000"/>
            <a:ext cx="609600" cy="520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GB"/>
              <a:t>8</a:t>
            </a:fld>
            <a:endParaRPr/>
          </a:p>
        </p:txBody>
      </p:sp>
      <p:pic>
        <p:nvPicPr>
          <p:cNvPr id="203" name="Google Shape;203;p20">
            <a:hlinkClick r:id="rId3"/>
          </p:cNvPr>
          <p:cNvPicPr preferRelativeResize="0"/>
          <p:nvPr/>
        </p:nvPicPr>
        <p:blipFill rotWithShape="1">
          <a:blip r:embed="rId4">
            <a:alphaModFix/>
          </a:blip>
          <a:srcRect t="5236" b="5557"/>
          <a:stretch/>
        </p:blipFill>
        <p:spPr>
          <a:xfrm>
            <a:off x="0" y="274650"/>
            <a:ext cx="9144000" cy="4588051"/>
          </a:xfrm>
          <a:prstGeom prst="rect">
            <a:avLst/>
          </a:prstGeom>
          <a:noFill/>
          <a:ln>
            <a:noFill/>
          </a:ln>
        </p:spPr>
      </p:pic>
      <p:sp>
        <p:nvSpPr>
          <p:cNvPr id="204" name="Google Shape;204;p20"/>
          <p:cNvSpPr txBox="1"/>
          <p:nvPr/>
        </p:nvSpPr>
        <p:spPr>
          <a:xfrm>
            <a:off x="677475" y="5931950"/>
            <a:ext cx="6546300" cy="52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latin typeface="Century Schoolbook"/>
                <a:ea typeface="Century Schoolbook"/>
                <a:cs typeface="Century Schoolbook"/>
                <a:sym typeface="Century Schoolbook"/>
                <a:hlinkClick r:id="rId3"/>
              </a:rPr>
              <a:t>https://codebeautify.org/yaml-to-json-xml-csv/cbf85994</a:t>
            </a:r>
            <a:endParaRPr>
              <a:latin typeface="Century Schoolbook"/>
              <a:ea typeface="Century Schoolbook"/>
              <a:cs typeface="Century Schoolbook"/>
              <a:sym typeface="Century Schoolbook"/>
            </a:endParaRPr>
          </a:p>
          <a:p>
            <a:pPr marL="0" lvl="0" indent="0" algn="l" rtl="0">
              <a:spcBef>
                <a:spcPts val="0"/>
              </a:spcBef>
              <a:spcAft>
                <a:spcPts val="0"/>
              </a:spcAft>
              <a:buNone/>
            </a:pPr>
            <a:endParaRPr>
              <a:latin typeface="Century Schoolbook"/>
              <a:ea typeface="Century Schoolbook"/>
              <a:cs typeface="Century Schoolbook"/>
              <a:sym typeface="Century School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1"/>
          <p:cNvSpPr txBox="1">
            <a:spLocks noGrp="1"/>
          </p:cNvSpPr>
          <p:nvPr>
            <p:ph type="title"/>
          </p:nvPr>
        </p:nvSpPr>
        <p:spPr>
          <a:xfrm>
            <a:off x="457200" y="274638"/>
            <a:ext cx="7467600" cy="7254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Resolving domain names (DNS)</a:t>
            </a:r>
            <a:endParaRPr/>
          </a:p>
        </p:txBody>
      </p:sp>
      <p:sp>
        <p:nvSpPr>
          <p:cNvPr id="211" name="Google Shape;211;p21"/>
          <p:cNvSpPr txBox="1">
            <a:spLocks noGrp="1"/>
          </p:cNvSpPr>
          <p:nvPr>
            <p:ph type="body" idx="1"/>
          </p:nvPr>
        </p:nvSpPr>
        <p:spPr>
          <a:xfrm>
            <a:off x="457200" y="1071563"/>
            <a:ext cx="8258175" cy="5402262"/>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t>When you type "www.yahoo.com" in a web browser, the Domain Name System (DNS) will resolve it to the IP address of Yahoo web server.</a:t>
            </a:r>
            <a:endParaRPr/>
          </a:p>
          <a:p>
            <a:pPr marL="361950" lvl="0" indent="-361950" algn="l" rtl="0">
              <a:spcBef>
                <a:spcPts val="600"/>
              </a:spcBef>
              <a:spcAft>
                <a:spcPts val="0"/>
              </a:spcAft>
              <a:buSzPts val="1960"/>
              <a:buChar char="🞆"/>
            </a:pPr>
            <a:r>
              <a:rPr lang="en-GB"/>
              <a:t>When resolving hostnames to IP addresses, Linux systems will check the </a:t>
            </a:r>
            <a:r>
              <a:rPr lang="en-GB" b="1"/>
              <a:t>/etc/hosts</a:t>
            </a:r>
            <a:r>
              <a:rPr lang="en-GB"/>
              <a:t> file first. </a:t>
            </a:r>
            <a:endParaRPr/>
          </a:p>
          <a:p>
            <a:pPr marL="361950" lvl="0" indent="-361950" algn="l" rtl="0">
              <a:spcBef>
                <a:spcPts val="600"/>
              </a:spcBef>
              <a:spcAft>
                <a:spcPts val="0"/>
              </a:spcAft>
              <a:buSzPts val="1960"/>
              <a:buChar char="🞆"/>
            </a:pPr>
            <a:r>
              <a:rPr lang="en-GB"/>
              <a:t>If the /etc/hosts file does not contain the hostname, the DNS server will be queried. The DNS server is specified in </a:t>
            </a:r>
            <a:r>
              <a:rPr lang="en-GB" b="1"/>
              <a:t>/etc/resolv.conf</a:t>
            </a:r>
            <a:r>
              <a:rPr lang="en-GB"/>
              <a:t>.</a:t>
            </a:r>
            <a:endParaRPr/>
          </a:p>
          <a:p>
            <a:pPr marL="361950" lvl="0" indent="-361950" algn="l" rtl="0">
              <a:spcBef>
                <a:spcPts val="600"/>
              </a:spcBef>
              <a:spcAft>
                <a:spcPts val="0"/>
              </a:spcAft>
              <a:buSzPts val="1960"/>
              <a:buChar char="🞆"/>
            </a:pPr>
            <a:r>
              <a:rPr lang="en-GB"/>
              <a:t>The </a:t>
            </a:r>
            <a:r>
              <a:rPr lang="en-GB" b="1"/>
              <a:t>host</a:t>
            </a:r>
            <a:r>
              <a:rPr lang="en-GB"/>
              <a:t> command can be used to perform DNS queries</a:t>
            </a:r>
            <a:endParaRPr/>
          </a:p>
          <a:p>
            <a:pPr marL="361950" lvl="0" indent="-237490" algn="l" rtl="0">
              <a:spcBef>
                <a:spcPts val="600"/>
              </a:spcBef>
              <a:spcAft>
                <a:spcPts val="0"/>
              </a:spcAft>
              <a:buSzPts val="1960"/>
              <a:buNone/>
            </a:pPr>
            <a:endParaRPr/>
          </a:p>
        </p:txBody>
      </p:sp>
      <p:sp>
        <p:nvSpPr>
          <p:cNvPr id="212" name="Google Shape;212;p21"/>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i="0" u="none" strike="noStrike" cap="none">
                <a:solidFill>
                  <a:schemeClr val="dk1"/>
                </a:solidFill>
                <a:latin typeface="Century Schoolbook"/>
                <a:ea typeface="Century Schoolbook"/>
                <a:cs typeface="Century Schoolbook"/>
                <a:sym typeface="Century Schoolbook"/>
              </a:rPr>
              <a:t>9</a:t>
            </a:fld>
            <a:endParaRPr sz="1600" b="1"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sld>
</file>

<file path=ppt/theme/theme1.xml><?xml version="1.0" encoding="utf-8"?>
<a:theme xmlns:a="http://schemas.openxmlformats.org/drawingml/2006/main"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1596</Words>
  <Application>Microsoft Office PowerPoint</Application>
  <PresentationFormat>On-screen Show (4:3)</PresentationFormat>
  <Paragraphs>122</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Schoolbook</vt:lpstr>
      <vt:lpstr>Courier New</vt:lpstr>
      <vt:lpstr>Merriweather</vt:lpstr>
      <vt:lpstr>Noto Sans Symbols</vt:lpstr>
      <vt:lpstr>Oriel</vt:lpstr>
      <vt:lpstr>Topic 08  Network Applications and Configuration</vt:lpstr>
      <vt:lpstr>Contents</vt:lpstr>
      <vt:lpstr>Static IP Address for a Server Why and HOW?</vt:lpstr>
      <vt:lpstr>TCP/IP and Network Commands </vt:lpstr>
      <vt:lpstr>Netplan</vt:lpstr>
      <vt:lpstr>Netplan Configuration file: /etc/netplan/50-cloud-init.yaml</vt:lpstr>
      <vt:lpstr>SAMPLE: /etc/netplan/50-cloud-init.yaml</vt:lpstr>
      <vt:lpstr>PowerPoint Presentation</vt:lpstr>
      <vt:lpstr>Resolving domain names (DNS)</vt:lpstr>
      <vt:lpstr>Managing Network Interfaces</vt:lpstr>
      <vt:lpstr>TCP/IP and Network Commands </vt:lpstr>
      <vt:lpstr>Basic IP Routing and Gateways </vt:lpstr>
      <vt:lpstr>Address Resolution Protocol (ARP)</vt:lpstr>
      <vt:lpstr>Email Overview</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08  Network Applications and Configuration</dc:title>
  <cp:lastModifiedBy>Leonard _Bored</cp:lastModifiedBy>
  <cp:revision>5</cp:revision>
  <dcterms:modified xsi:type="dcterms:W3CDTF">2021-07-12T01:45:29Z</dcterms:modified>
</cp:coreProperties>
</file>