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6"/>
  </p:notesMasterIdLst>
  <p:sldIdLst>
    <p:sldId id="256" r:id="rId2"/>
    <p:sldId id="372" r:id="rId3"/>
    <p:sldId id="373" r:id="rId4"/>
    <p:sldId id="471" r:id="rId5"/>
    <p:sldId id="473" r:id="rId6"/>
    <p:sldId id="486" r:id="rId7"/>
    <p:sldId id="487" r:id="rId8"/>
    <p:sldId id="488" r:id="rId9"/>
    <p:sldId id="496" r:id="rId10"/>
    <p:sldId id="497" r:id="rId11"/>
    <p:sldId id="476" r:id="rId12"/>
    <p:sldId id="470" r:id="rId13"/>
    <p:sldId id="374" r:id="rId14"/>
    <p:sldId id="489" r:id="rId15"/>
    <p:sldId id="490" r:id="rId16"/>
    <p:sldId id="491" r:id="rId17"/>
    <p:sldId id="492" r:id="rId18"/>
    <p:sldId id="494" r:id="rId19"/>
    <p:sldId id="376" r:id="rId20"/>
    <p:sldId id="495" r:id="rId21"/>
    <p:sldId id="450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2121"/>
    <a:srgbClr val="FF0000"/>
    <a:srgbClr val="99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5219" autoAdjust="0"/>
  </p:normalViewPr>
  <p:slideViewPr>
    <p:cSldViewPr>
      <p:cViewPr>
        <p:scale>
          <a:sx n="50" d="100"/>
          <a:sy n="50" d="100"/>
        </p:scale>
        <p:origin x="595" y="4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B9659A7-6A59-4800-A745-9AF6FA8E37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8EAA492B-6B7E-4690-A01A-7600B9E613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A22E48D-A92A-4CD8-B979-A94748892B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97433DE2-5E16-4491-A6F0-C458611BC78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6E79ED92-643A-4D51-882B-F952680BCB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D9EE47C6-2180-49A6-B5CE-664BF35A7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6D38862-A7E5-450D-B27D-9FE70E6AAF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E7B8C86-08B5-44EB-B774-853757DDB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403730-60E4-4621-AA34-110C30F4976C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DF11D4A-2A0D-4926-97C5-E0436FEAF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54161AE-EA5C-41AD-8180-78DC13CF6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326F78D-73DB-4DB3-A6F9-D7DEDC2D7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096AE8-DDBE-40F0-8C20-8F23619360F3}" type="slidenum">
              <a:rPr lang="en-GB" altLang="en-US" smtClean="0"/>
              <a:pPr>
                <a:spcBef>
                  <a:spcPct val="0"/>
                </a:spcBef>
              </a:pPr>
              <a:t>22</a:t>
            </a:fld>
            <a:endParaRPr lang="en-GB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19CC315-BD43-4DC7-B1E5-733D731DD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12DDDFD-E84B-4103-9EB6-41C5565EB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0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67B7CEB-D6E6-423C-AB10-A952E185E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6CF06D-B7DD-4C1D-B33B-934036F747D3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F2BDA2B-0B07-4179-BB62-EEA994BD7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FD47000-783E-45AE-90AE-51642EF4B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DD0C104-1402-41A8-829E-4F2B56F0C7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72CC68-D2C4-4402-BC73-86DF2FD52624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83C2ED4-3E28-412B-9369-4BA1AA3B88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DA51886-7398-4E28-914E-A8B6E750B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0A338C5-1ED1-450C-A052-20D403B93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8A4142-FC38-47A0-A790-8F222852D393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4BEF1FE-2BA9-4045-A42F-A666B831E2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36749CD-534C-4BD1-91FC-8372173A6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7338F6C-F962-43A6-85E0-EC611ED2A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0E654C-2727-42F9-BBAB-DC6E73695ED5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CB4F33F-B700-4C2F-B153-69FBCB7F5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9A8EE07-A5C2-4D97-B2DC-92CD51DAD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D38862-A7E5-450D-B27D-9FE70E6AAFA5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535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207B231-8E1B-40B5-B127-E98ABD51C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D08424-88E1-4A3F-9EAB-CC8D1C0C7931}" type="slidenum">
              <a:rPr lang="en-GB" altLang="en-US" smtClean="0"/>
              <a:pPr>
                <a:spcBef>
                  <a:spcPct val="0"/>
                </a:spcBef>
              </a:pPr>
              <a:t>19</a:t>
            </a:fld>
            <a:endParaRPr lang="en-GB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6F9D8B4-1C6D-4130-8302-71E044AD1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CF981E4-ABC4-447B-9359-425D6D2AC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207B231-8E1B-40B5-B127-E98ABD51C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D08424-88E1-4A3F-9EAB-CC8D1C0C7931}" type="slidenum">
              <a:rPr lang="en-GB" altLang="en-US" smtClean="0"/>
              <a:pPr>
                <a:spcBef>
                  <a:spcPct val="0"/>
                </a:spcBef>
              </a:pPr>
              <a:t>20</a:t>
            </a:fld>
            <a:endParaRPr lang="en-GB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6F9D8B4-1C6D-4130-8302-71E044AD1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CF981E4-ABC4-447B-9359-425D6D2AC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2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326F78D-73DB-4DB3-A6F9-D7DEDC2D7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096AE8-DDBE-40F0-8C20-8F23619360F3}" type="slidenum">
              <a:rPr lang="en-GB" altLang="en-US" smtClean="0"/>
              <a:pPr>
                <a:spcBef>
                  <a:spcPct val="0"/>
                </a:spcBef>
              </a:pPr>
              <a:t>21</a:t>
            </a:fld>
            <a:endParaRPr lang="en-GB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19CC315-BD43-4DC7-B1E5-733D731DD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12DDDFD-E84B-4103-9EB6-41C5565EB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D8EB7-64B9-44FA-94B8-06BED7FD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30DB6-7962-447D-A591-90BB88B6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D052-8CEC-44A9-A7CD-129C3929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0FCE3-EA8E-499E-8D36-52F4E9B8DA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9863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24AE5-AE65-4CD5-A643-A8B697DD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AB41-DD39-4DF9-8D70-2EFB0ADC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F8FD-F7F4-422A-A504-42F204A5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BE20C-5CDE-4979-9051-4AC47FF153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4687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FF15-8454-44C6-87DF-959C6320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C75E-EF39-443D-A3B6-6A9E58E3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3CED-4A11-4E55-BA22-A37588A0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C8286-7C5D-4093-A135-2C8059F928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144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luee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6294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E5389D-B12B-4AE0-BF73-6ED41DE2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C4DFE0-1D9E-4FCD-8420-69122898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540B1A-F847-439B-B6E3-3B9C5A16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55904-72E9-4A41-9BD4-DC1A80A8496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160895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1C58-78F3-4702-8AA3-F4D2101F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36F8-42AD-476B-BDC6-39947268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BFE92-72DE-4742-9355-CE68ADF9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8B331-4153-45A0-B8A0-1A07C48DF7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4224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BEB8-6276-4E5B-B2EC-57EF016E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08500-E449-4892-85D9-8FB767F4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2116-5A25-443A-A3ED-827C3E65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3AC36-46D4-46C8-86BD-FDFFDAEE329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592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B899A6-C13D-4026-83B7-E38CD408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311DBF-D04B-42C1-B3B4-822BECD0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DF5782-F73C-4F22-8722-EEBCB9E9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234C3-ADDA-4E04-BA9A-38D079762C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9431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03093C-BA84-420C-932B-FB67F55C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357D201-C52B-48E0-9947-5AE5F7FF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9331761-1CFA-4007-8C10-1B0957B5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59763-A3ED-40F9-884E-D825F9AE98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79674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765DEB6-D919-43DA-ACCE-0EFA9C5C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054BBF-F3A1-48A7-AE8D-BC741BB7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53BBE1-D50C-41C0-917F-23B16026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E778B-1A2A-42C7-9164-0CE2216EAE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6022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14D75C4-3A4D-4B2F-BA5B-195D6EE5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95ECA71-DAAB-4417-8434-02C4E5F6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6EBC09-BE46-4DA2-9809-66B67AA6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EEC81-BC57-4C19-9894-83BC35C285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859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57A243-7BBF-4EF0-887D-7B470651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70835D-408E-4939-94A7-99612A5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AA102B-0500-42D5-A4D4-06BE120C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E509E-A4B6-43D6-817C-86D90D70D9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7732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B24628-9AF2-4997-8D37-643040B0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74407D0-E652-4AE3-AD4D-369BB042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169080-04FB-4F4D-ACEE-F4CF8AB4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F1FC1-C14F-4832-AC3C-69D8F20E2B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2036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E75B6"/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3ACF6D9-7535-417F-B648-0F5149EC297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SG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12DB0A6-1B8D-498B-B048-7C93C73753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2A33-ECA9-4B3D-BC69-909AAC205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F1FF-B6E2-4C7E-B66F-D644B9A9C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85C3-DD6D-422D-BC6E-F8171C224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655904-72E9-4A41-9BD4-DC1A80A8496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48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ransition>
    <p:fade/>
  </p:transition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hyperlink" Target="winword%20TestCircle.java" TargetMode="Externa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winword%20TestCircle.java" TargetMode="Externa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hyperlink" Target="winword%20TestCircle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EA37A3A-E605-4FFC-8717-079F6E3FBB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latin typeface="Arial Black" panose="020B0A04020102020204" pitchFamily="34" charset="0"/>
              </a:rPr>
              <a:t>Topic-8</a:t>
            </a:r>
            <a:br>
              <a:rPr lang="en-US" altLang="en-US" sz="4000" b="1" dirty="0">
                <a:latin typeface="Arial Black" panose="020B0A04020102020204" pitchFamily="34" charset="0"/>
              </a:rPr>
            </a:br>
            <a:r>
              <a:rPr lang="en-US" altLang="en-US" sz="4000" b="1" dirty="0">
                <a:latin typeface="Arial Black" panose="020B0A04020102020204" pitchFamily="34" charset="0"/>
              </a:rPr>
              <a:t/>
            </a:r>
            <a:br>
              <a:rPr lang="en-US" altLang="en-US" sz="4000" b="1" dirty="0">
                <a:latin typeface="Arial Black" panose="020B0A04020102020204" pitchFamily="34" charset="0"/>
              </a:rPr>
            </a:br>
            <a:r>
              <a:rPr lang="en-US" altLang="en-US" sz="4000" b="1" dirty="0">
                <a:latin typeface="Arial Black" panose="020B0A04020102020204" pitchFamily="34" charset="0"/>
              </a:rPr>
              <a:t>Classes and Objects</a:t>
            </a:r>
          </a:p>
        </p:txBody>
      </p:sp>
      <p:sp>
        <p:nvSpPr>
          <p:cNvPr id="4098" name="Rectangle 17">
            <a:extLst>
              <a:ext uri="{FF2B5EF4-FFF2-40B4-BE49-F238E27FC236}">
                <a16:creationId xmlns:a16="http://schemas.microsoft.com/office/drawing/2014/main" id="{816BDB19-1606-4BA1-B140-6395C91254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EB5633-C77E-411E-B791-7057F334F0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0764A303-9571-4CFD-B912-CF174F96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8C4E3-2252-4455-AC20-8E3FD01A220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6699" y="1782763"/>
            <a:ext cx="86106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spcBef>
                <a:spcPct val="50000"/>
              </a:spcBef>
            </a:pPr>
            <a:r>
              <a:rPr lang="en-US" altLang="en-US" sz="2300" dirty="0">
                <a:cs typeface="Times New Roman" panose="02020603050405020304" pitchFamily="18" charset="0"/>
              </a:rPr>
              <a:t>A </a:t>
            </a:r>
            <a:r>
              <a:rPr lang="en-US" altLang="en-US" sz="2300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constructors</a:t>
            </a:r>
            <a:r>
              <a:rPr lang="en-US" altLang="en-US" sz="2300" dirty="0">
                <a:cs typeface="Times New Roman" panose="02020603050405020304" pitchFamily="18" charset="0"/>
              </a:rPr>
              <a:t> is a special type of method which is invoked to construct objects from the class (automatically invoked whenever an object is instantiated/created).  In JavaScript, class properties are declared inside the constructor.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6760" y="4160837"/>
            <a:ext cx="8430040" cy="2378075"/>
            <a:chOff x="256760" y="4160837"/>
            <a:chExt cx="8430040" cy="2378075"/>
          </a:xfrm>
        </p:grpSpPr>
        <p:grpSp>
          <p:nvGrpSpPr>
            <p:cNvPr id="19" name="Group 18"/>
            <p:cNvGrpSpPr/>
            <p:nvPr/>
          </p:nvGrpSpPr>
          <p:grpSpPr>
            <a:xfrm>
              <a:off x="256760" y="4160837"/>
              <a:ext cx="8077200" cy="2378075"/>
              <a:chOff x="300989" y="3978275"/>
              <a:chExt cx="8077200" cy="2378075"/>
            </a:xfrm>
          </p:grpSpPr>
          <p:sp>
            <p:nvSpPr>
              <p:cNvPr id="20" name="Oval 20"/>
              <p:cNvSpPr>
                <a:spLocks noChangeArrowheads="1"/>
              </p:cNvSpPr>
              <p:nvPr/>
            </p:nvSpPr>
            <p:spPr bwMode="auto">
              <a:xfrm>
                <a:off x="7158989" y="4603750"/>
                <a:ext cx="1219200" cy="11430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5253989" y="4451350"/>
                <a:ext cx="1447800" cy="13716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758189" y="4527550"/>
                <a:ext cx="1447800" cy="1371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>
                <a:off x="2815589" y="5121275"/>
                <a:ext cx="2057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529589" y="4054475"/>
                <a:ext cx="1828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A class</a:t>
                </a:r>
              </a:p>
            </p:txBody>
          </p:sp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2663189" y="4603750"/>
                <a:ext cx="2362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construct</a:t>
                </a:r>
              </a:p>
            </p:txBody>
          </p:sp>
          <p:sp>
            <p:nvSpPr>
              <p:cNvPr id="26" name="Text Box 9"/>
              <p:cNvSpPr txBox="1">
                <a:spLocks noChangeArrowheads="1"/>
              </p:cNvSpPr>
              <p:nvPr/>
            </p:nvSpPr>
            <p:spPr bwMode="auto">
              <a:xfrm>
                <a:off x="5634989" y="3978275"/>
                <a:ext cx="2362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Objects</a:t>
                </a:r>
              </a:p>
            </p:txBody>
          </p:sp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300989" y="5959475"/>
                <a:ext cx="25146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ahoma" panose="020B0604030504040204" pitchFamily="34" charset="0"/>
                  </a:rPr>
                  <a:t>Circle class</a:t>
                </a:r>
              </a:p>
            </p:txBody>
          </p:sp>
          <p:sp>
            <p:nvSpPr>
              <p:cNvPr id="28" name="Text Box 15"/>
              <p:cNvSpPr txBox="1">
                <a:spLocks noChangeArrowheads="1"/>
              </p:cNvSpPr>
              <p:nvPr/>
            </p:nvSpPr>
            <p:spPr bwMode="auto">
              <a:xfrm>
                <a:off x="5406389" y="4892675"/>
                <a:ext cx="12954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1800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Circle 1</a:t>
                </a:r>
              </a:p>
            </p:txBody>
          </p:sp>
          <p:sp>
            <p:nvSpPr>
              <p:cNvPr id="29" name="Text Box 17"/>
              <p:cNvSpPr txBox="1">
                <a:spLocks noChangeArrowheads="1"/>
              </p:cNvSpPr>
              <p:nvPr/>
            </p:nvSpPr>
            <p:spPr bwMode="auto">
              <a:xfrm>
                <a:off x="834389" y="4999038"/>
                <a:ext cx="1447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1800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Circle</a:t>
                </a:r>
              </a:p>
            </p:txBody>
          </p:sp>
        </p:grp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5105400" y="6130983"/>
              <a:ext cx="3581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latin typeface="Tahoma" panose="020B0604030504040204" pitchFamily="34" charset="0"/>
                </a:rPr>
                <a:t>Circle objects</a:t>
              </a: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7305260" y="517445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 b="1" dirty="0">
                  <a:latin typeface="Tahoma" panose="020B0604030504040204" pitchFamily="34" charset="0"/>
                </a:rPr>
                <a:t>Circle 2</a:t>
              </a:r>
            </a:p>
          </p:txBody>
        </p:sp>
      </p:grpSp>
      <p:sp>
        <p:nvSpPr>
          <p:cNvPr id="43" name="Rectangle 6">
            <a:extLst>
              <a:ext uri="{FF2B5EF4-FFF2-40B4-BE49-F238E27FC236}">
                <a16:creationId xmlns:a16="http://schemas.microsoft.com/office/drawing/2014/main" id="{3263247A-042B-49F0-A33E-1CE18AE8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399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300" dirty="0">
                <a:solidFill>
                  <a:schemeClr val="bg1"/>
                </a:solidFill>
                <a:latin typeface="Arial Black" panose="020B0A04020102020204" pitchFamily="34" charset="0"/>
              </a:rPr>
              <a:t>Classes &amp; Objects</a:t>
            </a:r>
          </a:p>
        </p:txBody>
      </p:sp>
    </p:spTree>
    <p:extLst>
      <p:ext uri="{BB962C8B-B14F-4D97-AF65-F5344CB8AC3E}">
        <p14:creationId xmlns:p14="http://schemas.microsoft.com/office/powerpoint/2010/main" val="41699103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62000" y="1158240"/>
            <a:ext cx="6781800" cy="363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latin typeface="Consolas" panose="020B0609020204030204" pitchFamily="49" charset="0"/>
              </a:rPr>
              <a:t>class Circle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latin typeface="Consolas" panose="020B0609020204030204" pitchFamily="49" charset="0"/>
              </a:rPr>
              <a:t>    constructor(radius)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latin typeface="Consolas" panose="020B0609020204030204" pitchFamily="49" charset="0"/>
              </a:rPr>
              <a:t>        </a:t>
            </a:r>
            <a:r>
              <a:rPr lang="en-GB" altLang="en-US" sz="2000" dirty="0" err="1">
                <a:latin typeface="Consolas" panose="020B0609020204030204" pitchFamily="49" charset="0"/>
              </a:rPr>
              <a:t>this.radius</a:t>
            </a:r>
            <a:r>
              <a:rPr lang="en-GB" altLang="en-US" sz="2000" dirty="0">
                <a:latin typeface="Consolas" panose="020B0609020204030204" pitchFamily="49" charset="0"/>
              </a:rPr>
              <a:t> = radius;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latin typeface="Consolas" panose="020B0609020204030204" pitchFamily="49" charset="0"/>
              </a:rPr>
              <a:t>    </a:t>
            </a:r>
            <a:r>
              <a:rPr lang="en-GB" altLang="en-US" sz="2000" dirty="0" err="1">
                <a:latin typeface="Consolas" panose="020B0609020204030204" pitchFamily="49" charset="0"/>
              </a:rPr>
              <a:t>getArea</a:t>
            </a:r>
            <a:r>
              <a:rPr lang="en-GB" altLang="en-US" sz="2000" dirty="0">
                <a:latin typeface="Consolas" panose="020B0609020204030204" pitchFamily="49" charset="0"/>
              </a:rPr>
              <a:t>()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latin typeface="Consolas" panose="020B0609020204030204" pitchFamily="49" charset="0"/>
              </a:rPr>
              <a:t>        return </a:t>
            </a:r>
            <a:r>
              <a:rPr lang="en-GB" altLang="en-US" sz="2000" dirty="0" err="1">
                <a:latin typeface="Consolas" panose="020B0609020204030204" pitchFamily="49" charset="0"/>
              </a:rPr>
              <a:t>Math.PI</a:t>
            </a:r>
            <a:r>
              <a:rPr lang="en-GB" altLang="en-US" sz="2000" dirty="0">
                <a:latin typeface="Consolas" panose="020B0609020204030204" pitchFamily="49" charset="0"/>
              </a:rPr>
              <a:t> * (</a:t>
            </a:r>
            <a:r>
              <a:rPr lang="en-GB" altLang="en-US" sz="2000" dirty="0" err="1">
                <a:latin typeface="Consolas" panose="020B0609020204030204" pitchFamily="49" charset="0"/>
              </a:rPr>
              <a:t>this.radius</a:t>
            </a:r>
            <a:r>
              <a:rPr lang="en-GB" altLang="en-US" sz="2000" dirty="0">
                <a:latin typeface="Consolas" panose="020B0609020204030204" pitchFamily="49" charset="0"/>
              </a:rPr>
              <a:t> ** 2);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FF2F46DD-D4E5-42BC-83AF-2EECB8A8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E608F3-463B-491F-9631-A7D1F1F7914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CB098FD-B4C0-43FF-B4CD-0D6E1D2E4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399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300" dirty="0">
                <a:solidFill>
                  <a:schemeClr val="bg1"/>
                </a:solidFill>
                <a:latin typeface="Arial Black" panose="020B0A04020102020204" pitchFamily="34" charset="0"/>
              </a:rPr>
              <a:t>Classes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85560" y="1905000"/>
            <a:ext cx="1905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</a:rPr>
              <a:t>Property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170419" y="3368675"/>
            <a:ext cx="1905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5090160" y="2286000"/>
            <a:ext cx="1295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Right Brace 1"/>
          <p:cNvSpPr/>
          <p:nvPr/>
        </p:nvSpPr>
        <p:spPr>
          <a:xfrm>
            <a:off x="6926580" y="2998470"/>
            <a:ext cx="171450" cy="1376899"/>
          </a:xfrm>
          <a:prstGeom prst="rightBrace">
            <a:avLst/>
          </a:prstGeom>
          <a:noFill/>
          <a:ln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432232" y="1066800"/>
            <a:ext cx="3254568" cy="76944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200" dirty="0">
                <a:solidFill>
                  <a:srgbClr val="FF0000"/>
                </a:solidFill>
              </a:rPr>
              <a:t>Parameter to </a:t>
            </a:r>
            <a:r>
              <a:rPr lang="en-GB" altLang="en-US" sz="2200" dirty="0" err="1">
                <a:solidFill>
                  <a:srgbClr val="FF0000"/>
                </a:solidFill>
              </a:rPr>
              <a:t>init</a:t>
            </a:r>
            <a:r>
              <a:rPr lang="en-GB" altLang="en-US" sz="2200" dirty="0">
                <a:solidFill>
                  <a:srgbClr val="FF0000"/>
                </a:solidFill>
              </a:rPr>
              <a:t> class property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3733800" y="1447800"/>
            <a:ext cx="1698432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2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A497051D-8F8D-451B-AE79-3BB17C716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6" y="441989"/>
            <a:ext cx="9133764" cy="533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600" dirty="0"/>
              <a:t>Instantiating an Object from Class</a:t>
            </a:r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76DF3C61-8778-4AF9-98A0-10499E1D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BFB1CC-FE61-43C7-A92C-4E82A9F9554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F6E12538-C46C-4A0C-B181-090B495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E76CAB05-01DB-4DB3-AC97-18DE3279B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381000" y="975389"/>
            <a:ext cx="8534400" cy="47244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800" kern="0" dirty="0">
              <a:latin typeface="+mn-lt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To instantiate an object from a class, use the syntax: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800" kern="0" dirty="0">
              <a:latin typeface="+mn-lt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GB" sz="2800" kern="0" dirty="0">
              <a:latin typeface="Book Antiqua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Example: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onsolas" panose="020B0609020204030204" pitchFamily="49" charset="0"/>
              </a:rPr>
              <a:t>var </a:t>
            </a:r>
            <a:r>
              <a:rPr lang="en-US" sz="2400" kern="0" dirty="0" err="1">
                <a:latin typeface="Consolas" panose="020B0609020204030204" pitchFamily="49" charset="0"/>
              </a:rPr>
              <a:t>myCircle</a:t>
            </a:r>
            <a:r>
              <a:rPr lang="en-US" sz="2400" kern="0" dirty="0">
                <a:latin typeface="Consolas" panose="020B0609020204030204" pitchFamily="49" charset="0"/>
              </a:rPr>
              <a:t> = new Circle(20);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onsolas" panose="020B0609020204030204" pitchFamily="49" charset="0"/>
              </a:rPr>
              <a:t>var </a:t>
            </a:r>
            <a:r>
              <a:rPr lang="en-US" sz="2400" kern="0" dirty="0" err="1">
                <a:latin typeface="Consolas" panose="020B0609020204030204" pitchFamily="49" charset="0"/>
              </a:rPr>
              <a:t>myRectangle</a:t>
            </a:r>
            <a:r>
              <a:rPr lang="en-US" sz="2400" kern="0" dirty="0">
                <a:latin typeface="Consolas" panose="020B0609020204030204" pitchFamily="49" charset="0"/>
              </a:rPr>
              <a:t> = new Rectangle(5,2);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onsolas" panose="020B0609020204030204" pitchFamily="49" charset="0"/>
              </a:rPr>
              <a:t>var </a:t>
            </a:r>
            <a:r>
              <a:rPr lang="en-US" sz="2400" kern="0" dirty="0" err="1">
                <a:latin typeface="Consolas" panose="020B0609020204030204" pitchFamily="49" charset="0"/>
              </a:rPr>
              <a:t>myAccount</a:t>
            </a:r>
            <a:r>
              <a:rPr lang="en-US" sz="2400" kern="0" dirty="0">
                <a:latin typeface="Consolas" panose="020B0609020204030204" pitchFamily="49" charset="0"/>
              </a:rPr>
              <a:t> = new </a:t>
            </a:r>
            <a:r>
              <a:rPr lang="en-US" sz="2400" kern="0" dirty="0" err="1">
                <a:latin typeface="Consolas" panose="020B0609020204030204" pitchFamily="49" charset="0"/>
              </a:rPr>
              <a:t>myBankAccount</a:t>
            </a:r>
            <a:r>
              <a:rPr lang="en-US" sz="2400" kern="0" dirty="0">
                <a:latin typeface="Consolas" panose="020B0609020204030204" pitchFamily="49" charset="0"/>
              </a:rPr>
              <a:t>(“Tom", 1000.0);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 dirty="0">
              <a:latin typeface="Consolas" panose="020B0609020204030204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Note that the number of arguments required depend on the number of parameters defined in the class constructor.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 dirty="0">
              <a:latin typeface="Consolas" panose="020B0609020204030204" pitchFamily="49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61950" y="2074509"/>
            <a:ext cx="8305800" cy="48013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objectRefVar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= new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GB" alt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7C21099E-BE8F-44B4-A44B-91D0CDF7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0BCEE2-33C3-4A69-BA3F-02D11A3A044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72522F9-CED6-4253-AFDD-1BD9D246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" y="441989"/>
            <a:ext cx="913376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US" altLang="en-US" sz="3600" dirty="0"/>
              <a:t>Accessing Objects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839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Invoking the object’s method:</a:t>
            </a:r>
          </a:p>
          <a:p>
            <a:pPr>
              <a:buFontTx/>
              <a:buNone/>
            </a:pPr>
            <a:r>
              <a:rPr lang="en-US" altLang="en-US" sz="2800" dirty="0"/>
              <a:t>	Syntax: </a:t>
            </a:r>
          </a:p>
          <a:p>
            <a:pPr>
              <a:buFontTx/>
              <a:buNone/>
            </a:pPr>
            <a:r>
              <a:rPr lang="en-US" altLang="en-US" i="1" dirty="0">
                <a:latin typeface="Book Antiqua" panose="02040602050305030304" pitchFamily="18" charset="0"/>
              </a:rPr>
              <a:t>    </a:t>
            </a:r>
            <a:r>
              <a:rPr lang="en-US" altLang="en-US" dirty="0">
                <a:latin typeface="Book Antiqua" panose="02040602050305030304" pitchFamily="18" charset="0"/>
              </a:rPr>
              <a:t>e.g. </a:t>
            </a:r>
            <a:r>
              <a:rPr lang="en-US" altLang="en-US" i="1" dirty="0">
                <a:latin typeface="Book Antiqua" panose="02040602050305030304" pitchFamily="18" charset="0"/>
              </a:rPr>
              <a:t>  </a:t>
            </a:r>
            <a:r>
              <a:rPr lang="en-US" altLang="en-US" sz="2400" dirty="0" err="1">
                <a:latin typeface="Consolas" panose="020B0609020204030204" pitchFamily="49" charset="0"/>
              </a:rPr>
              <a:t>myCircle.getArea</a:t>
            </a:r>
            <a:r>
              <a:rPr lang="en-US" altLang="en-US" sz="2400" dirty="0">
                <a:latin typeface="Consolas" panose="020B0609020204030204" pitchFamily="49" charset="0"/>
              </a:rPr>
              <a:t>(); </a:t>
            </a:r>
          </a:p>
          <a:p>
            <a:pPr>
              <a:buFontTx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sz="2800" dirty="0"/>
              <a:t>Referencing the object’s data: </a:t>
            </a:r>
            <a:r>
              <a:rPr lang="en-US" altLang="en-US" i="1" dirty="0">
                <a:latin typeface="Book Antiqua" panose="02040602050305030304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en-US" sz="2800" dirty="0"/>
              <a:t>  Syntax: </a:t>
            </a:r>
          </a:p>
          <a:p>
            <a:endParaRPr lang="en-US" altLang="en-US" i="1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Book Antiqua" panose="02040602050305030304" pitchFamily="18" charset="0"/>
              </a:rPr>
              <a:t>   e.g.  </a:t>
            </a:r>
            <a:r>
              <a:rPr lang="en-US" altLang="en-US" sz="2800" dirty="0">
                <a:latin typeface="Courier New" panose="02070309020205020404" pitchFamily="49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console.log(</a:t>
            </a:r>
            <a:r>
              <a:rPr lang="en-US" alt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myCircle.radius</a:t>
            </a:r>
            <a:r>
              <a:rPr lang="en-US" altLang="en-US" sz="2400" dirty="0">
                <a:latin typeface="Consolas" panose="020B0609020204030204" pitchFamily="49" charset="0"/>
              </a:rPr>
              <a:t>); </a:t>
            </a:r>
            <a:r>
              <a:rPr lang="en-US" altLang="en-US" sz="2000" b="1" dirty="0">
                <a:latin typeface="Courier New" panose="02070309020205020404" pitchFamily="49" charset="0"/>
              </a:rPr>
              <a:t>//get radius value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</a:t>
            </a:r>
            <a:r>
              <a:rPr lang="en-US" alt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myCircle.radius</a:t>
            </a:r>
            <a:r>
              <a:rPr lang="en-US" altLang="en-US" sz="2400" dirty="0">
                <a:latin typeface="Consolas" panose="020B0609020204030204" pitchFamily="49" charset="0"/>
              </a:rPr>
              <a:t> = 100; </a:t>
            </a:r>
            <a:r>
              <a:rPr lang="en-US" altLang="en-US" sz="2000" dirty="0">
                <a:latin typeface="Consolas" panose="020B0609020204030204" pitchFamily="49" charset="0"/>
              </a:rPr>
              <a:t>//set a new radius value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5000" y="1905000"/>
            <a:ext cx="6096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objectRefVar.methodName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(arguments)</a:t>
            </a:r>
            <a:endParaRPr lang="en-GB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28800" y="3962400"/>
            <a:ext cx="6096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objectRefVar.attributeName</a:t>
            </a:r>
            <a:endParaRPr lang="en-GB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93C1B5-58F1-4679-BB81-282604804A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latin typeface="Book Antiqua" panose="02040602050305030304" pitchFamily="18" charset="0"/>
              </a:rPr>
              <a:t>Example</a:t>
            </a:r>
            <a:endParaRPr lang="en-US" altLang="en-US" sz="3600" u="sng" dirty="0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Write a program that constructs a circle with radius 5 and another circle with radius 1. 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945207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52400" y="1905000"/>
            <a:ext cx="4800600" cy="1203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var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myCircle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 = new Circle(5.0);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var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yourCircle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 = new Circle();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28601" y="1981200"/>
            <a:ext cx="12954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5E1241-10CC-4803-BB68-A8479200B6C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5257800" y="4038600"/>
            <a:ext cx="2265363" cy="344488"/>
          </a:xfrm>
          <a:prstGeom prst="wedgeRoundRectCallout">
            <a:avLst>
              <a:gd name="adj1" fmla="val 1088"/>
              <a:gd name="adj2" fmla="val -54907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Declare myCircle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37363" y="20462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no value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724525" y="2020888"/>
            <a:ext cx="1133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myCircle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US" altLang="en-US" sz="3600">
                <a:latin typeface="Book Antiqua" panose="02040602050305030304" pitchFamily="18" charset="0"/>
              </a:rPr>
              <a:t>Example</a:t>
            </a:r>
            <a:endParaRPr lang="en-US" altLang="en-US" sz="3600" u="sng" dirty="0">
              <a:latin typeface="Book Antiqua" panose="02040602050305030304" pitchFamily="18" charset="0"/>
              <a:hlinkClick r:id="rId2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82247300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E60DC5-9D59-4C23-9E7D-7D9F77C8EE9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52400" y="1905000"/>
            <a:ext cx="4800600" cy="1203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var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myCircle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 = new Circle(5.0);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var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yourCircle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 = new Circle();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584326" y="1990726"/>
            <a:ext cx="1651000" cy="2667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355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5629275" y="2886075"/>
          <a:ext cx="284638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9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2886075"/>
                        <a:ext cx="2846388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837363" y="20462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no value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724525" y="2020888"/>
            <a:ext cx="1133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myCircle</a:t>
            </a: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3881438" y="4695825"/>
            <a:ext cx="1689100" cy="422275"/>
          </a:xfrm>
          <a:prstGeom prst="wedgeRoundRectCallout">
            <a:avLst>
              <a:gd name="adj1" fmla="val 77162"/>
              <a:gd name="adj2" fmla="val -40714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Create a circle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US" altLang="en-US" sz="3600">
                <a:latin typeface="Book Antiqua" panose="02040602050305030304" pitchFamily="18" charset="0"/>
              </a:rPr>
              <a:t>Example</a:t>
            </a:r>
            <a:endParaRPr lang="en-US" altLang="en-US" sz="3600" u="sng" dirty="0">
              <a:latin typeface="Book Antiqua" panose="02040602050305030304" pitchFamily="18" charset="0"/>
              <a:hlinkClick r:id="rId5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138863705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1BA264-5CCF-4F02-BEFE-D0F7323E9A4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52400" y="1905000"/>
            <a:ext cx="4800600" cy="1203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var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myCircle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 = new Circle(5.0);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var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yourCircle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 = new Circle(1);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447800" y="1970088"/>
            <a:ext cx="192088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458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5629275" y="2886075"/>
          <a:ext cx="284638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5" name="Picture" r:id="rId4" imgW="1026429" imgH="457200" progId="Word.Picture.8">
                  <p:embed/>
                </p:oleObj>
              </mc:Choice>
              <mc:Fallback>
                <p:oleObj name="Picture" r:id="rId4" imgW="1026429" imgH="457200" progId="Word.Picture.8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2886075"/>
                        <a:ext cx="2846388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837363" y="20462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reference value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724525" y="2020888"/>
            <a:ext cx="1133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myCircle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991350" y="223837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2819400" y="4114800"/>
            <a:ext cx="2497138" cy="730250"/>
          </a:xfrm>
          <a:prstGeom prst="wedgeRoundRectCallout">
            <a:avLst>
              <a:gd name="adj1" fmla="val 126796"/>
              <a:gd name="adj2" fmla="val -24000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Assign object reference to myCircle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US" altLang="en-US" sz="3600">
                <a:latin typeface="Book Antiqua" panose="02040602050305030304" pitchFamily="18" charset="0"/>
              </a:rPr>
              <a:t>Example</a:t>
            </a:r>
            <a:endParaRPr lang="en-US" altLang="en-US" sz="3600" u="sng" dirty="0">
              <a:latin typeface="Book Antiqua" panose="02040602050305030304" pitchFamily="18" charset="0"/>
              <a:hlinkClick r:id="rId6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7044753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A915AE-D607-43A0-9443-573EAB1B7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52400" y="1676400"/>
            <a:ext cx="4800600" cy="1203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var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myCircle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 = new Circle(5.0);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var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yourCircle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 = new Circle(1);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207962" y="2238375"/>
            <a:ext cx="3068637" cy="276226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5629275" y="1900238"/>
          <a:ext cx="2846388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0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1900238"/>
                        <a:ext cx="2846388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reference value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24525" y="1201738"/>
            <a:ext cx="1133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myCircle</a:t>
            </a: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reference value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724525" y="3557588"/>
            <a:ext cx="1228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yourCircle</a:t>
            </a:r>
          </a:p>
        </p:txBody>
      </p:sp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5800725" y="435133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1" name="Picture" r:id="rId5" imgW="1028510" imgH="456439" progId="Word.Picture.8">
                  <p:embed/>
                </p:oleObj>
              </mc:Choice>
              <mc:Fallback>
                <p:oleObj name="Picture" r:id="rId5" imgW="1028510" imgH="456439" progId="Word.Picture.8">
                  <p:embed/>
                  <p:pic>
                    <p:nvPicPr>
                      <p:cNvPr id="276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435133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3343275" y="4119563"/>
            <a:ext cx="2495550" cy="692150"/>
          </a:xfrm>
          <a:prstGeom prst="wedgeRoundRectCallout">
            <a:avLst>
              <a:gd name="adj1" fmla="val 98028"/>
              <a:gd name="adj2" fmla="val -5252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Assign object reference to yourCircle</a:t>
            </a: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H="1">
            <a:off x="7107238" y="3813175"/>
            <a:ext cx="652462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US" altLang="en-US" sz="3600">
                <a:latin typeface="Book Antiqua" panose="02040602050305030304" pitchFamily="18" charset="0"/>
              </a:rPr>
              <a:t>Example</a:t>
            </a:r>
            <a:endParaRPr lang="en-US" altLang="en-US" sz="3600" u="sng" dirty="0">
              <a:latin typeface="Book Antiqua" panose="02040602050305030304" pitchFamily="18" charset="0"/>
              <a:hlinkClick r:id="rId7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185141161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A9EF633C-D649-436B-969B-35091FDEC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0173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Attribute Default Value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14FBB1C1-C3ED-4D6F-9111-44FB802B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82374C-632E-46A5-8180-B082981A84B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61A64CB4-610F-48D4-B771-0EE6CA414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12" y="1065807"/>
            <a:ext cx="85462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entury Gothic" panose="020B0502020202020204" pitchFamily="34" charset="0"/>
              </a:rPr>
              <a:t>If an argument value is not passed to the class constructor,  object will still be created </a:t>
            </a:r>
            <a:r>
              <a:rPr lang="en-US" altLang="en-US" sz="2400" b="1" dirty="0">
                <a:latin typeface="Century Gothic" panose="020B0502020202020204" pitchFamily="34" charset="0"/>
              </a:rPr>
              <a:t>but</a:t>
            </a:r>
            <a:r>
              <a:rPr lang="en-US" altLang="en-US" sz="2400" dirty="0">
                <a:latin typeface="Century Gothic" panose="020B0502020202020204" pitchFamily="34" charset="0"/>
              </a:rPr>
              <a:t> its attribute value will be </a:t>
            </a:r>
            <a:r>
              <a:rPr lang="en-US" altLang="en-US" sz="2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undefined</a:t>
            </a:r>
            <a:r>
              <a:rPr lang="en-US" altLang="en-US" sz="2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715882" y="2231846"/>
            <a:ext cx="7784228" cy="40934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000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constructor(radius) { 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//1 parameter defined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  </a:t>
            </a:r>
            <a:r>
              <a:rPr lang="en-SG" sz="2000" dirty="0" err="1">
                <a:latin typeface="Consolas" panose="020B0609020204030204" pitchFamily="49" charset="0"/>
              </a:rPr>
              <a:t>this.radius</a:t>
            </a:r>
            <a:r>
              <a:rPr lang="en-SG" sz="2000" dirty="0">
                <a:latin typeface="Consolas" panose="020B0609020204030204" pitchFamily="49" charset="0"/>
              </a:rPr>
              <a:t> = radius;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 err="1">
                <a:latin typeface="Consolas" panose="020B0609020204030204" pitchFamily="49" charset="0"/>
              </a:rPr>
              <a:t>getArea</a:t>
            </a:r>
            <a:r>
              <a:rPr lang="en-SG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  return </a:t>
            </a:r>
            <a:r>
              <a:rPr lang="en-SG" sz="2000" dirty="0" err="1">
                <a:latin typeface="Consolas" panose="020B0609020204030204" pitchFamily="49" charset="0"/>
              </a:rPr>
              <a:t>Math.PI</a:t>
            </a:r>
            <a:r>
              <a:rPr lang="en-SG" sz="2000" dirty="0">
                <a:latin typeface="Consolas" panose="020B0609020204030204" pitchFamily="49" charset="0"/>
              </a:rPr>
              <a:t> * (</a:t>
            </a:r>
            <a:r>
              <a:rPr lang="en-SG" sz="2000" dirty="0" err="1">
                <a:latin typeface="Consolas" panose="020B0609020204030204" pitchFamily="49" charset="0"/>
              </a:rPr>
              <a:t>this.radius</a:t>
            </a:r>
            <a:r>
              <a:rPr lang="en-SG" sz="2000" dirty="0">
                <a:latin typeface="Consolas" panose="020B0609020204030204" pitchFamily="49" charset="0"/>
              </a:rPr>
              <a:t> ** 2);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}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var c1 = new Circle(); 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//no argument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console.log(c1.radius);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//undefined is displayed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c1.radius = 20; 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//set a new radius value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console.log(c1.radius);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//20 is displayed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console.log(c1.getArea()); 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//1256.637 is displayed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FCBC50D8-1D7E-44E0-B064-52A9D2DB9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028" y="457200"/>
            <a:ext cx="7772400" cy="6858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Objectives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B11348F-BA52-41EC-8C9A-F6141425BB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1534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cs typeface="Courier New" panose="02070309020205020404" pitchFamily="49" charset="0"/>
              </a:rPr>
              <a:t>To understand objects and classes and use classes to model objects.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cs typeface="Courier New" panose="02070309020205020404" pitchFamily="49" charset="0"/>
              </a:rPr>
              <a:t>To learn how to declare a class and how to create an object of a class.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cs typeface="Courier New" panose="02070309020205020404" pitchFamily="49" charset="0"/>
              </a:rPr>
              <a:t>To understand the roles of constructors when creating objects.</a:t>
            </a:r>
          </a:p>
        </p:txBody>
      </p:sp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DA76F0A1-1408-4120-8140-8F967E3A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2BB4E1-2FB7-457F-83A0-626945389E2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A9EF633C-D649-436B-969B-35091FDEC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0173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Attribute Default Value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14FBB1C1-C3ED-4D6F-9111-44FB802B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82374C-632E-46A5-8180-B082981A84B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61A64CB4-610F-48D4-B771-0EE6CA414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12" y="908547"/>
            <a:ext cx="854622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900" dirty="0">
                <a:latin typeface="Century Gothic" panose="020B0502020202020204" pitchFamily="34" charset="0"/>
              </a:rPr>
              <a:t>JavaScript allows you to a default value can be set for each class attribute.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91476" y="1832035"/>
            <a:ext cx="8323923" cy="452431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class </a:t>
            </a:r>
            <a:r>
              <a:rPr lang="en-SG" dirty="0" err="1">
                <a:latin typeface="Consolas" panose="020B0609020204030204" pitchFamily="49" charset="0"/>
              </a:rPr>
              <a:t>Someclass</a:t>
            </a:r>
            <a:r>
              <a:rPr lang="en-SG" dirty="0">
                <a:latin typeface="Consolas" panose="020B0609020204030204" pitchFamily="49" charset="0"/>
              </a:rPr>
              <a:t>{</a:t>
            </a:r>
          </a:p>
          <a:p>
            <a:r>
              <a:rPr lang="en-SG" dirty="0">
                <a:latin typeface="Consolas" panose="020B0609020204030204" pitchFamily="49" charset="0"/>
              </a:rPr>
              <a:t>    constructor(attr1, attr2 = "hello", attr3 = "bye") {</a:t>
            </a:r>
          </a:p>
          <a:p>
            <a:r>
              <a:rPr lang="en-SG" dirty="0">
                <a:latin typeface="Consolas" panose="020B0609020204030204" pitchFamily="49" charset="0"/>
              </a:rPr>
              <a:t>        this.attr1 = attr1;</a:t>
            </a:r>
          </a:p>
          <a:p>
            <a:r>
              <a:rPr lang="en-SG" dirty="0">
                <a:latin typeface="Consolas" panose="020B0609020204030204" pitchFamily="49" charset="0"/>
              </a:rPr>
              <a:t>        this.attr2 = attr2;</a:t>
            </a:r>
          </a:p>
          <a:p>
            <a:r>
              <a:rPr lang="en-SG" dirty="0">
                <a:latin typeface="Consolas" panose="020B0609020204030204" pitchFamily="49" charset="0"/>
              </a:rPr>
              <a:t>        this.attr3 = attr3;</a:t>
            </a:r>
          </a:p>
          <a:p>
            <a:r>
              <a:rPr lang="en-SG" dirty="0">
                <a:latin typeface="Consolas" panose="020B0609020204030204" pitchFamily="49" charset="0"/>
              </a:rPr>
              <a:t>    }</a:t>
            </a:r>
          </a:p>
          <a:p>
            <a:r>
              <a:rPr lang="en-SG" dirty="0">
                <a:latin typeface="Consolas" panose="020B0609020204030204" pitchFamily="49" charset="0"/>
              </a:rPr>
              <a:t>    </a:t>
            </a:r>
            <a:r>
              <a:rPr lang="en-SG" dirty="0" err="1">
                <a:latin typeface="Consolas" panose="020B0609020204030204" pitchFamily="49" charset="0"/>
              </a:rPr>
              <a:t>getValues</a:t>
            </a:r>
            <a:r>
              <a:rPr lang="en-SG" dirty="0">
                <a:latin typeface="Consolas" panose="020B0609020204030204" pitchFamily="49" charset="0"/>
              </a:rPr>
              <a:t>() {</a:t>
            </a:r>
          </a:p>
          <a:p>
            <a:r>
              <a:rPr lang="en-SG" dirty="0">
                <a:latin typeface="Consolas" panose="020B0609020204030204" pitchFamily="49" charset="0"/>
              </a:rPr>
              <a:t>        var s = "attr1 = " + this.attr1;</a:t>
            </a:r>
          </a:p>
          <a:p>
            <a:r>
              <a:rPr lang="en-SG" dirty="0">
                <a:latin typeface="Consolas" panose="020B0609020204030204" pitchFamily="49" charset="0"/>
              </a:rPr>
              <a:t>        s += "\nattr2 = " + this.attr2;</a:t>
            </a:r>
          </a:p>
          <a:p>
            <a:r>
              <a:rPr lang="en-SG" dirty="0">
                <a:latin typeface="Consolas" panose="020B0609020204030204" pitchFamily="49" charset="0"/>
              </a:rPr>
              <a:t>        s += "\nattr3 = " + this.attr3;</a:t>
            </a:r>
          </a:p>
          <a:p>
            <a:r>
              <a:rPr lang="en-SG" dirty="0">
                <a:latin typeface="Consolas" panose="020B0609020204030204" pitchFamily="49" charset="0"/>
              </a:rPr>
              <a:t>        return s;</a:t>
            </a:r>
          </a:p>
          <a:p>
            <a:r>
              <a:rPr lang="en-SG" dirty="0">
                <a:latin typeface="Consolas" panose="020B0609020204030204" pitchFamily="49" charset="0"/>
              </a:rPr>
              <a:t>    }</a:t>
            </a:r>
          </a:p>
          <a:p>
            <a:r>
              <a:rPr lang="en-SG" dirty="0">
                <a:latin typeface="Consolas" panose="020B0609020204030204" pitchFamily="49" charset="0"/>
              </a:rPr>
              <a:t>}  //end class</a:t>
            </a:r>
          </a:p>
          <a:p>
            <a:endParaRPr lang="en-SG" dirty="0">
              <a:latin typeface="Consolas" panose="020B0609020204030204" pitchFamily="49" charset="0"/>
            </a:endParaRPr>
          </a:p>
          <a:p>
            <a:r>
              <a:rPr lang="en-SG" dirty="0">
                <a:latin typeface="Consolas" panose="020B0609020204030204" pitchFamily="49" charset="0"/>
              </a:rPr>
              <a:t>var </a:t>
            </a:r>
            <a:r>
              <a:rPr lang="en-SG" dirty="0" err="1">
                <a:latin typeface="Consolas" panose="020B0609020204030204" pitchFamily="49" charset="0"/>
              </a:rPr>
              <a:t>obj</a:t>
            </a:r>
            <a:r>
              <a:rPr lang="en-SG" dirty="0">
                <a:latin typeface="Consolas" panose="020B0609020204030204" pitchFamily="49" charset="0"/>
              </a:rPr>
              <a:t> = new </a:t>
            </a:r>
            <a:r>
              <a:rPr lang="en-SG" dirty="0" err="1">
                <a:latin typeface="Consolas" panose="020B0609020204030204" pitchFamily="49" charset="0"/>
              </a:rPr>
              <a:t>Someclass</a:t>
            </a:r>
            <a:r>
              <a:rPr lang="en-SG" dirty="0">
                <a:latin typeface="Consolas" panose="020B0609020204030204" pitchFamily="49" charset="0"/>
              </a:rPr>
              <a:t>(20, 5);  </a:t>
            </a:r>
            <a:r>
              <a:rPr lang="en-SG" sz="1600" dirty="0">
                <a:solidFill>
                  <a:srgbClr val="92D050"/>
                </a:solidFill>
                <a:latin typeface="Consolas" panose="020B0609020204030204" pitchFamily="49" charset="0"/>
              </a:rPr>
              <a:t>//only attr1 &amp; attr2 are initialized</a:t>
            </a:r>
          </a:p>
          <a:p>
            <a:r>
              <a:rPr lang="en-SG" dirty="0">
                <a:latin typeface="Consolas" panose="020B0609020204030204" pitchFamily="49" charset="0"/>
              </a:rPr>
              <a:t>console.log(</a:t>
            </a:r>
            <a:r>
              <a:rPr lang="en-SG" dirty="0" err="1">
                <a:latin typeface="Consolas" panose="020B0609020204030204" pitchFamily="49" charset="0"/>
              </a:rPr>
              <a:t>obj.getValues</a:t>
            </a:r>
            <a:r>
              <a:rPr lang="en-SG" dirty="0">
                <a:latin typeface="Consolas" panose="020B0609020204030204" pitchFamily="49" charset="0"/>
              </a:rPr>
              <a:t>());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72200" y="4419600"/>
            <a:ext cx="2514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  <a:endParaRPr lang="en-SG" b="1" dirty="0"/>
          </a:p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attr1 = 20</a:t>
            </a:r>
          </a:p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attr2 = 5</a:t>
            </a:r>
          </a:p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attr3 = bye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92991" y="2055362"/>
            <a:ext cx="1981200" cy="381000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5591672" y="2033409"/>
            <a:ext cx="1732556" cy="381000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11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6015244B-52F8-44CB-AC3D-0AA210B7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29F4E-668C-4267-97BC-3344468292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6BC365A-1A8B-40EE-831E-B73E82A0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EB6BB8E-87B3-4BC2-9B72-F98114B4A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15EFED8-41C6-49B8-8874-0DD9EAE5D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0173"/>
            <a:ext cx="9144000" cy="838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Advantages of using classes and objects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3057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It gives a modular structure for programs. This makes it good for defining abstract datatypes in which implementation details are hidden.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Objects can be reused within an across applications. The reuse of software also lowers the cost of development.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It makes software easier to maintain. Since the design is modular, part of the system can be updated in case of issues without a need to make large-scale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It enables faster development. Code developed during projects is reusable in future projects. This in turn can provide a good framework for code libraries where the supplied software components can be easily adapted and modified by the programmer. 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6015244B-52F8-44CB-AC3D-0AA210B7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29F4E-668C-4267-97BC-3344468292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6BC365A-1A8B-40EE-831E-B73E82A0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EB6BB8E-87B3-4BC2-9B72-F98114B4A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15EFED8-41C6-49B8-8874-0DD9EAE5D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0173"/>
            <a:ext cx="9144000" cy="8382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Arrays of Objects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3200400"/>
            <a:ext cx="83057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Array: Part-2</a:t>
            </a:r>
            <a:endParaRPr lang="en-SG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3165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619474-EB54-48D7-A9B5-8C854068436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6629400" cy="506413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 sz="3600"/>
              <a:t>Array of Objects 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400" dirty="0"/>
              <a:t>Besides creating an array of primitive types, we can also create an </a:t>
            </a:r>
            <a:r>
              <a:rPr lang="en-US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array of objects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400" dirty="0"/>
              <a:t>For example, if we have a </a:t>
            </a:r>
            <a:r>
              <a:rPr lang="en-US" altLang="en-US" sz="2400" b="1" dirty="0"/>
              <a:t>Circle</a:t>
            </a:r>
            <a:r>
              <a:rPr lang="en-US" altLang="en-US" sz="2400" dirty="0"/>
              <a:t> class, we can create an array of 3 </a:t>
            </a:r>
            <a:r>
              <a:rPr lang="en-US" altLang="en-US" sz="2400" b="1" dirty="0"/>
              <a:t>Circle</a:t>
            </a:r>
            <a:r>
              <a:rPr lang="en-US" altLang="en-US" sz="2400" dirty="0"/>
              <a:t> objects as follows:</a:t>
            </a:r>
            <a:endParaRPr lang="en-US" altLang="en-US" sz="2400" b="1" dirty="0">
              <a:solidFill>
                <a:schemeClr val="accent4">
                  <a:lumMod val="40000"/>
                  <a:lumOff val="60000"/>
                </a:schemeClr>
              </a:solidFill>
              <a:latin typeface="Courier New" panose="02070309020205020404" pitchFamily="49" charset="0"/>
            </a:endParaRPr>
          </a:p>
          <a:p>
            <a:pPr marL="625475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var </a:t>
            </a:r>
            <a:r>
              <a:rPr lang="en-US" altLang="en-US" sz="18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circleAry</a:t>
            </a:r>
            <a:r>
              <a:rPr lang="en-US" alt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 = [];</a:t>
            </a:r>
          </a:p>
          <a:p>
            <a:pPr marL="625475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8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circleAry.push</a:t>
            </a:r>
            <a:r>
              <a:rPr lang="en-US" alt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(new Circle(2));</a:t>
            </a:r>
          </a:p>
          <a:p>
            <a:pPr marL="625475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8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circleAry.push</a:t>
            </a:r>
            <a:r>
              <a:rPr lang="en-US" alt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(new Circle(5));</a:t>
            </a:r>
          </a:p>
          <a:p>
            <a:pPr marL="625475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8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circleAry.push</a:t>
            </a:r>
            <a:r>
              <a:rPr lang="en-US" alt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(new Circle(20));</a:t>
            </a:r>
          </a:p>
          <a:p>
            <a:pPr marL="625475">
              <a:lnSpc>
                <a:spcPct val="80000"/>
              </a:lnSpc>
              <a:spcBef>
                <a:spcPct val="50000"/>
              </a:spcBef>
              <a:buNone/>
            </a:pPr>
            <a:endParaRPr lang="en-US" altLang="en-US" sz="1800" b="1" dirty="0">
              <a:solidFill>
                <a:schemeClr val="accent4">
                  <a:lumMod val="40000"/>
                  <a:lumOff val="60000"/>
                </a:schemeClr>
              </a:solidFill>
              <a:latin typeface="Courier New" panose="02070309020205020404" pitchFamily="49" charset="0"/>
            </a:endParaRPr>
          </a:p>
          <a:p>
            <a:pPr marL="625475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OR…</a:t>
            </a:r>
          </a:p>
          <a:p>
            <a:pPr marL="625475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var </a:t>
            </a:r>
            <a:r>
              <a:rPr lang="en-US" altLang="en-US" sz="18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circleAry</a:t>
            </a:r>
            <a:r>
              <a:rPr lang="en-US" alt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 = [new Circle(2), </a:t>
            </a:r>
          </a:p>
          <a:p>
            <a:pPr marL="625475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                 new Circle(5), </a:t>
            </a:r>
          </a:p>
          <a:p>
            <a:pPr marL="625475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                 new Circle(20)];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/>
              <a:t>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835711" y="3505200"/>
            <a:ext cx="3079689" cy="549381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Push 3 instances of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Circle into the array</a:t>
            </a:r>
            <a:endParaRPr lang="en-GB" altLang="en-US" sz="18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181600" y="3352800"/>
            <a:ext cx="457200" cy="1143000"/>
          </a:xfrm>
          <a:prstGeom prst="rightBrac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400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7755F-8225-4487-84C2-DE3B19CB0AB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8973"/>
            <a:ext cx="6629400" cy="6937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Array of Objects </a:t>
            </a:r>
            <a:endParaRPr lang="en-US" altLang="en-US" sz="3600" dirty="0">
              <a:hlinkClick r:id="rId2" action="ppaction://program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An array of objects is actually an </a:t>
            </a:r>
            <a:r>
              <a:rPr lang="en-US" altLang="en-US" sz="2800" i="1" dirty="0">
                <a:cs typeface="Times New Roman" panose="02020603050405020304" pitchFamily="18" charset="0"/>
              </a:rPr>
              <a:t>array of reference variables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Invoking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circleAry</a:t>
            </a:r>
            <a:r>
              <a:rPr lang="en-US" altLang="en-US" sz="2800" b="1" dirty="0">
                <a:cs typeface="Times New Roman" panose="02020603050405020304" pitchFamily="18" charset="0"/>
              </a:rPr>
              <a:t>[1].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getArea</a:t>
            </a:r>
            <a:r>
              <a:rPr lang="en-US" altLang="en-US" sz="2800" b="1" dirty="0">
                <a:cs typeface="Times New Roman" panose="02020603050405020304" pitchFamily="18" charset="0"/>
              </a:rPr>
              <a:t>()</a:t>
            </a:r>
            <a:r>
              <a:rPr lang="en-US" altLang="en-US" sz="2800" dirty="0">
                <a:cs typeface="Times New Roman" panose="02020603050405020304" pitchFamily="18" charset="0"/>
              </a:rPr>
              <a:t> involves two levels of referencing as shown in the next figure. </a:t>
            </a:r>
          </a:p>
          <a:p>
            <a:pPr eaLnBrk="1" hangingPunct="1"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804863" indent="0" eaLnBrk="1" hangingPunct="1">
              <a:buNone/>
            </a:pPr>
            <a:r>
              <a:rPr lang="en-US" altLang="en-US" sz="2800" b="1" dirty="0" err="1">
                <a:solidFill>
                  <a:srgbClr val="FFFF00"/>
                </a:solidFill>
                <a:cs typeface="Times New Roman" panose="02020603050405020304" pitchFamily="18" charset="0"/>
              </a:rPr>
              <a:t>circleAry</a:t>
            </a:r>
            <a:r>
              <a:rPr lang="en-US" altLang="en-US" sz="2800" b="1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FF00"/>
                </a:solidFill>
                <a:cs typeface="Times New Roman" panose="02020603050405020304" pitchFamily="18" charset="0"/>
              </a:rPr>
              <a:t>references to the entire </a:t>
            </a:r>
            <a:r>
              <a:rPr lang="en-US" altLang="en-US" sz="2800" u="sng" dirty="0">
                <a:solidFill>
                  <a:srgbClr val="FFFF00"/>
                </a:solidFill>
                <a:cs typeface="Times New Roman" panose="02020603050405020304" pitchFamily="18" charset="0"/>
              </a:rPr>
              <a:t>array</a:t>
            </a:r>
            <a:r>
              <a:rPr lang="en-US" altLang="en-US" sz="2800" dirty="0">
                <a:solidFill>
                  <a:srgbClr val="FFFF00"/>
                </a:solidFill>
                <a:cs typeface="Times New Roman" panose="02020603050405020304" pitchFamily="18" charset="0"/>
              </a:rPr>
              <a:t>. </a:t>
            </a:r>
          </a:p>
          <a:p>
            <a:pPr marL="804863" indent="0" eaLnBrk="1" hangingPunct="1">
              <a:buNone/>
            </a:pPr>
            <a:r>
              <a:rPr lang="en-US" altLang="en-US" sz="2800" b="1" dirty="0" err="1">
                <a:solidFill>
                  <a:srgbClr val="FFFF00"/>
                </a:solidFill>
                <a:cs typeface="Times New Roman" panose="02020603050405020304" pitchFamily="18" charset="0"/>
              </a:rPr>
              <a:t>circleAry</a:t>
            </a:r>
            <a:r>
              <a:rPr lang="en-US" altLang="en-US" sz="2800" b="1" dirty="0">
                <a:solidFill>
                  <a:srgbClr val="FFFF00"/>
                </a:solidFill>
                <a:cs typeface="Times New Roman" panose="02020603050405020304" pitchFamily="18" charset="0"/>
              </a:rPr>
              <a:t>[1]</a:t>
            </a:r>
            <a:r>
              <a:rPr lang="en-US" altLang="en-US" sz="2800" dirty="0">
                <a:solidFill>
                  <a:srgbClr val="FFFF00"/>
                </a:solidFill>
                <a:cs typeface="Times New Roman" panose="02020603050405020304" pitchFamily="18" charset="0"/>
              </a:rPr>
              <a:t> references to a </a:t>
            </a:r>
            <a:r>
              <a:rPr lang="en-US" altLang="en-US" sz="2800" u="sng" dirty="0">
                <a:solidFill>
                  <a:srgbClr val="FFFF00"/>
                </a:solidFill>
                <a:cs typeface="Times New Roman" panose="02020603050405020304" pitchFamily="18" charset="0"/>
              </a:rPr>
              <a:t>Circle object</a:t>
            </a:r>
            <a:r>
              <a:rPr lang="en-US" altLang="en-US" sz="2800" dirty="0">
                <a:solidFill>
                  <a:srgbClr val="FFFF00"/>
                </a:solidFill>
                <a:cs typeface="Times New Roman" panose="02020603050405020304" pitchFamily="18" charset="0"/>
              </a:rPr>
              <a:t>.</a:t>
            </a:r>
            <a:r>
              <a:rPr lang="en-US" altLang="en-US" sz="2800" dirty="0">
                <a:solidFill>
                  <a:srgbClr val="FFFF00"/>
                </a:solidFill>
                <a:latin typeface="Courier" pitchFamily="49" charset="0"/>
                <a:cs typeface="Times New Roman" panose="02020603050405020304" pitchFamily="18" charset="0"/>
              </a:rPr>
              <a:t> </a:t>
            </a:r>
            <a:endParaRPr lang="en-US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2371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7D3849-C6BD-460D-96D6-A0CB1CBBCD8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432593"/>
            <a:ext cx="6629400" cy="506413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 sz="3600" dirty="0"/>
              <a:t>Array of Objects 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114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400" dirty="0"/>
              <a:t>To sum up the area of all the Circle objects: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</a:rPr>
              <a:t>var sum = 0;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200" b="1" dirty="0">
                <a:latin typeface="Courier New" panose="02070309020205020404" pitchFamily="49" charset="0"/>
              </a:rPr>
              <a:t>for (var i = 0; i &lt;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circleAry.length</a:t>
            </a:r>
            <a:r>
              <a:rPr lang="en-US" altLang="en-US" sz="2200" b="1" dirty="0">
                <a:latin typeface="Courier New" panose="02070309020205020404" pitchFamily="49" charset="0"/>
              </a:rPr>
              <a:t>; i++)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  	 sum +=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circleAry</a:t>
            </a:r>
            <a:r>
              <a:rPr lang="en-US" altLang="en-US" sz="2200" b="1" dirty="0">
                <a:latin typeface="Courier New" panose="02070309020205020404" pitchFamily="49" charset="0"/>
              </a:rPr>
              <a:t>[i].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getArea</a:t>
            </a:r>
            <a:r>
              <a:rPr lang="en-US" altLang="en-US" sz="22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}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181600" y="2133600"/>
            <a:ext cx="3051175" cy="366713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Courier New" panose="02070309020205020404" pitchFamily="49" charset="0"/>
              </a:rPr>
              <a:t>Reference to an array</a:t>
            </a:r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 flipV="1">
            <a:off x="5334000" y="2514600"/>
            <a:ext cx="609600" cy="381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3352800" y="4114800"/>
            <a:ext cx="4006850" cy="366713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Courier New" panose="02070309020205020404" pitchFamily="49" charset="0"/>
              </a:rPr>
              <a:t>Reference to a Circle object</a:t>
            </a:r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>
            <a:off x="3886200" y="3657600"/>
            <a:ext cx="533400" cy="381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4152900" y="2863850"/>
            <a:ext cx="16383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24100" y="3335371"/>
            <a:ext cx="20955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926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nimBg="1"/>
      <p:bldP spid="341000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888264"/>
            <a:ext cx="80009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200" dirty="0">
                <a:latin typeface="Consolas" panose="020B0609020204030204" pitchFamily="49" charset="0"/>
              </a:rPr>
              <a:t>function </a:t>
            </a:r>
            <a:r>
              <a:rPr lang="en-SG" sz="2200" dirty="0" err="1">
                <a:latin typeface="Consolas" panose="020B0609020204030204" pitchFamily="49" charset="0"/>
              </a:rPr>
              <a:t>printAllAreas</a:t>
            </a:r>
            <a:r>
              <a:rPr lang="en-SG" sz="2200" dirty="0">
                <a:latin typeface="Consolas" panose="020B0609020204030204" pitchFamily="49" charset="0"/>
              </a:rPr>
              <a:t>(</a:t>
            </a:r>
            <a:r>
              <a:rPr lang="en-SG" sz="2200" dirty="0" err="1">
                <a:latin typeface="Consolas" panose="020B0609020204030204" pitchFamily="49" charset="0"/>
              </a:rPr>
              <a:t>ary</a:t>
            </a:r>
            <a:r>
              <a:rPr lang="en-SG" sz="2200" dirty="0">
                <a:latin typeface="Consolas" panose="020B0609020204030204" pitchFamily="49" charset="0"/>
              </a:rPr>
              <a:t>) {</a:t>
            </a:r>
          </a:p>
          <a:p>
            <a:r>
              <a:rPr lang="en-SG" sz="2200" dirty="0">
                <a:latin typeface="Consolas" panose="020B0609020204030204" pitchFamily="49" charset="0"/>
              </a:rPr>
              <a:t>    for(var i = 0 ; i &lt; </a:t>
            </a:r>
            <a:r>
              <a:rPr lang="en-SG" sz="2200" dirty="0" err="1">
                <a:latin typeface="Consolas" panose="020B0609020204030204" pitchFamily="49" charset="0"/>
              </a:rPr>
              <a:t>ary.length</a:t>
            </a:r>
            <a:r>
              <a:rPr lang="en-SG" sz="2200" dirty="0">
                <a:latin typeface="Consolas" panose="020B0609020204030204" pitchFamily="49" charset="0"/>
              </a:rPr>
              <a:t> ; i++) </a:t>
            </a:r>
          </a:p>
          <a:p>
            <a:r>
              <a:rPr lang="en-SG" sz="2200" dirty="0">
                <a:latin typeface="Consolas" panose="020B0609020204030204" pitchFamily="49" charset="0"/>
              </a:rPr>
              <a:t>        console.log(</a:t>
            </a:r>
            <a:r>
              <a:rPr lang="en-SG" sz="2200" dirty="0" err="1">
                <a:latin typeface="Consolas" panose="020B0609020204030204" pitchFamily="49" charset="0"/>
              </a:rPr>
              <a:t>ary</a:t>
            </a:r>
            <a:r>
              <a:rPr lang="en-SG" sz="2200" dirty="0">
                <a:latin typeface="Consolas" panose="020B0609020204030204" pitchFamily="49" charset="0"/>
              </a:rPr>
              <a:t>[i].</a:t>
            </a:r>
            <a:r>
              <a:rPr lang="en-SG" sz="2200" dirty="0" err="1">
                <a:latin typeface="Consolas" panose="020B0609020204030204" pitchFamily="49" charset="0"/>
              </a:rPr>
              <a:t>getArea</a:t>
            </a:r>
            <a:r>
              <a:rPr lang="en-SG" sz="2200" dirty="0">
                <a:latin typeface="Consolas" panose="020B0609020204030204" pitchFamily="49" charset="0"/>
              </a:rPr>
              <a:t>());</a:t>
            </a:r>
          </a:p>
          <a:p>
            <a:r>
              <a:rPr lang="en-SG" sz="2200" dirty="0">
                <a:latin typeface="Consolas" panose="020B0609020204030204" pitchFamily="49" charset="0"/>
              </a:rPr>
              <a:t>}</a:t>
            </a:r>
          </a:p>
          <a:p>
            <a:endParaRPr lang="en-SG" sz="2200" dirty="0">
              <a:latin typeface="Consolas" panose="020B0609020204030204" pitchFamily="49" charset="0"/>
            </a:endParaRPr>
          </a:p>
          <a:p>
            <a:r>
              <a:rPr lang="en-SG" sz="2200" dirty="0">
                <a:latin typeface="Consolas" panose="020B0609020204030204" pitchFamily="49" charset="0"/>
              </a:rPr>
              <a:t>var </a:t>
            </a:r>
            <a:r>
              <a:rPr lang="en-SG" sz="2200" dirty="0" err="1">
                <a:latin typeface="Consolas" panose="020B0609020204030204" pitchFamily="49" charset="0"/>
              </a:rPr>
              <a:t>circleAry</a:t>
            </a:r>
            <a:r>
              <a:rPr lang="en-SG" sz="2200" dirty="0">
                <a:latin typeface="Consolas" panose="020B0609020204030204" pitchFamily="49" charset="0"/>
              </a:rPr>
              <a:t> = [new Circle(2), </a:t>
            </a:r>
          </a:p>
          <a:p>
            <a:r>
              <a:rPr lang="en-SG" sz="2200" dirty="0">
                <a:latin typeface="Consolas" panose="020B0609020204030204" pitchFamily="49" charset="0"/>
              </a:rPr>
              <a:t>                 new Circle(5), </a:t>
            </a:r>
          </a:p>
          <a:p>
            <a:r>
              <a:rPr lang="en-SG" sz="2200" dirty="0">
                <a:latin typeface="Consolas" panose="020B0609020204030204" pitchFamily="49" charset="0"/>
              </a:rPr>
              <a:t>                 new Circle(20)];</a:t>
            </a:r>
          </a:p>
          <a:p>
            <a:r>
              <a:rPr lang="en-SG" sz="2200" dirty="0" err="1">
                <a:latin typeface="Consolas" panose="020B0609020204030204" pitchFamily="49" charset="0"/>
              </a:rPr>
              <a:t>printAllAreas</a:t>
            </a:r>
            <a:r>
              <a:rPr lang="en-SG" sz="2200" dirty="0">
                <a:latin typeface="Consolas" panose="020B0609020204030204" pitchFamily="49" charset="0"/>
              </a:rPr>
              <a:t>(</a:t>
            </a:r>
            <a:r>
              <a:rPr lang="en-SG" sz="2200" dirty="0" err="1">
                <a:latin typeface="Consolas" panose="020B0609020204030204" pitchFamily="49" charset="0"/>
              </a:rPr>
              <a:t>circleAry</a:t>
            </a:r>
            <a:r>
              <a:rPr lang="en-SG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495E3E-4040-47BA-9AEE-EA8C2CA1A3C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Passing Arrays to Methods</a:t>
            </a:r>
            <a:endParaRPr lang="en-US" altLang="en-US" sz="3600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69323" name="Line 11"/>
          <p:cNvSpPr>
            <a:spLocks noChangeShapeType="1"/>
          </p:cNvSpPr>
          <p:nvPr/>
        </p:nvSpPr>
        <p:spPr bwMode="auto">
          <a:xfrm flipH="1">
            <a:off x="3276600" y="3276599"/>
            <a:ext cx="1143000" cy="2362201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533400" y="1315134"/>
            <a:ext cx="8153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200" dirty="0"/>
              <a:t>Array, just like a variable, can be passed to a function as an argument.</a:t>
            </a:r>
          </a:p>
        </p:txBody>
      </p:sp>
    </p:spTree>
    <p:extLst>
      <p:ext uri="{BB962C8B-B14F-4D97-AF65-F5344CB8AC3E}">
        <p14:creationId xmlns:p14="http://schemas.microsoft.com/office/powerpoint/2010/main" val="4074608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501EFE-1C66-4218-A17A-13DD2EE9FE9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6532"/>
            <a:ext cx="8953500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/>
              <a:t>Pass By Value Vs Pass By Reference </a:t>
            </a:r>
            <a:endParaRPr lang="en-GB" altLang="en-US" sz="3600" dirty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29953"/>
            <a:ext cx="84201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JavaScript uses </a:t>
            </a:r>
            <a:r>
              <a:rPr lang="en-US" altLang="en-US" sz="2400" i="1" dirty="0">
                <a:solidFill>
                  <a:srgbClr val="FFFF00"/>
                </a:solidFill>
                <a:cs typeface="Times New Roman" panose="02020603050405020304" pitchFamily="18" charset="0"/>
              </a:rPr>
              <a:t>pass by value</a:t>
            </a:r>
            <a:r>
              <a:rPr lang="en-US" altLang="en-US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to pass </a:t>
            </a:r>
            <a:r>
              <a:rPr lang="en-US" altLang="en-US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primitive type </a:t>
            </a:r>
            <a:r>
              <a:rPr lang="en-US" altLang="en-US" sz="2400" dirty="0">
                <a:cs typeface="Times New Roman" panose="02020603050405020304" pitchFamily="18" charset="0"/>
              </a:rPr>
              <a:t>values to a function/ method.  Changing value the value of the local parameter inside the method/function does not affect the value of the variable outside the method/function.</a:t>
            </a:r>
            <a:endParaRPr lang="en-GB" altLang="en-US" sz="2400" dirty="0"/>
          </a:p>
          <a:p>
            <a:pPr eaLnBrk="1" hangingPunct="1">
              <a:lnSpc>
                <a:spcPct val="80000"/>
              </a:lnSpc>
            </a:pPr>
            <a:endParaRPr lang="en-GB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For a parameter of an </a:t>
            </a:r>
            <a:r>
              <a:rPr lang="en-US" altLang="en-US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object type (this includes array)</a:t>
            </a:r>
            <a:r>
              <a:rPr lang="en-US" altLang="en-US" sz="2400" dirty="0">
                <a:cs typeface="Times New Roman" panose="02020603050405020304" pitchFamily="18" charset="0"/>
              </a:rPr>
              <a:t>, the value of the parameter contains a reference to an object; this </a:t>
            </a:r>
            <a:r>
              <a:rPr lang="en-US" altLang="en-US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reference is passed</a:t>
            </a:r>
            <a:r>
              <a:rPr lang="en-US" altLang="en-US" sz="2400" dirty="0">
                <a:cs typeface="Times New Roman" panose="02020603050405020304" pitchFamily="18" charset="0"/>
              </a:rPr>
              <a:t> to the method/function. Any changes to the object that occur inside the method body </a:t>
            </a:r>
            <a:r>
              <a:rPr lang="en-US" altLang="en-US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will affect</a:t>
            </a:r>
            <a:r>
              <a:rPr lang="en-US" altLang="en-US" sz="2400" dirty="0">
                <a:cs typeface="Times New Roman" panose="02020603050405020304" pitchFamily="18" charset="0"/>
              </a:rPr>
              <a:t> the original object that was passed as the argument</a:t>
            </a:r>
            <a:r>
              <a:rPr lang="en-GB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10274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096962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>
                <a:latin typeface="Consolas" panose="020B0609020204030204" pitchFamily="49" charset="0"/>
              </a:rPr>
              <a:t>function change(x, </a:t>
            </a:r>
            <a:r>
              <a:rPr lang="en-SG" sz="2000" dirty="0" err="1">
                <a:latin typeface="Consolas" panose="020B0609020204030204" pitchFamily="49" charset="0"/>
              </a:rPr>
              <a:t>obj</a:t>
            </a:r>
            <a:r>
              <a:rPr lang="en-SG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x = 20;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 err="1">
                <a:latin typeface="Consolas" panose="020B0609020204030204" pitchFamily="49" charset="0"/>
              </a:rPr>
              <a:t>obj.radius</a:t>
            </a:r>
            <a:r>
              <a:rPr lang="en-SG" sz="2000" dirty="0">
                <a:latin typeface="Consolas" panose="020B0609020204030204" pitchFamily="49" charset="0"/>
              </a:rPr>
              <a:t> = 999;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}</a:t>
            </a:r>
          </a:p>
          <a:p>
            <a:endParaRPr lang="en-SG" sz="2000" dirty="0">
              <a:latin typeface="Consolas" panose="020B0609020204030204" pitchFamily="49" charset="0"/>
            </a:endParaRPr>
          </a:p>
          <a:p>
            <a:r>
              <a:rPr lang="en-SG" sz="2000" dirty="0">
                <a:latin typeface="Consolas" panose="020B0609020204030204" pitchFamily="49" charset="0"/>
              </a:rPr>
              <a:t>var y = 1;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var circle1 = new Circle(5);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console.log("before calling change(): ");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console.log("y = " + y + 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      "\nCircle1\'s Radius = " + circle1.radius);</a:t>
            </a:r>
          </a:p>
          <a:p>
            <a:endParaRPr lang="en-SG" sz="2000" dirty="0">
              <a:latin typeface="Consolas" panose="020B0609020204030204" pitchFamily="49" charset="0"/>
            </a:endParaRPr>
          </a:p>
          <a:p>
            <a:r>
              <a:rPr lang="en-SG" sz="2000" dirty="0">
                <a:latin typeface="Consolas" panose="020B0609020204030204" pitchFamily="49" charset="0"/>
              </a:rPr>
              <a:t>change(y, circle1);</a:t>
            </a:r>
          </a:p>
          <a:p>
            <a:endParaRPr lang="en-SG" sz="2000" dirty="0">
              <a:latin typeface="Consolas" panose="020B0609020204030204" pitchFamily="49" charset="0"/>
            </a:endParaRPr>
          </a:p>
          <a:p>
            <a:r>
              <a:rPr lang="en-SG" sz="2000" dirty="0">
                <a:latin typeface="Consolas" panose="020B0609020204030204" pitchFamily="49" charset="0"/>
              </a:rPr>
              <a:t>console.log("\</a:t>
            </a:r>
            <a:r>
              <a:rPr lang="en-SG" sz="2000" dirty="0" err="1">
                <a:latin typeface="Consolas" panose="020B0609020204030204" pitchFamily="49" charset="0"/>
              </a:rPr>
              <a:t>nafter</a:t>
            </a:r>
            <a:r>
              <a:rPr lang="en-SG" sz="2000" dirty="0">
                <a:latin typeface="Consolas" panose="020B0609020204030204" pitchFamily="49" charset="0"/>
              </a:rPr>
              <a:t> calling change() ");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console.log("y = " + y + 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      "\nCircle1\'s Radius = " + circle1.radius);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A25FD-7F9F-4CD1-B1C9-44D2B643AF0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6858000" cy="868362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Example</a:t>
            </a:r>
            <a:endParaRPr lang="en-GB" altLang="en-US" sz="3600" dirty="0"/>
          </a:p>
        </p:txBody>
      </p:sp>
      <p:sp>
        <p:nvSpPr>
          <p:cNvPr id="324612" name="Line 4"/>
          <p:cNvSpPr>
            <a:spLocks noChangeShapeType="1"/>
          </p:cNvSpPr>
          <p:nvPr/>
        </p:nvSpPr>
        <p:spPr bwMode="auto">
          <a:xfrm flipV="1">
            <a:off x="2590800" y="1447800"/>
            <a:ext cx="68580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4613" name="Line 5"/>
          <p:cNvSpPr>
            <a:spLocks noChangeShapeType="1"/>
          </p:cNvSpPr>
          <p:nvPr/>
        </p:nvSpPr>
        <p:spPr bwMode="auto">
          <a:xfrm flipV="1">
            <a:off x="1524000" y="1447800"/>
            <a:ext cx="121920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524500" y="854332"/>
            <a:ext cx="3581400" cy="230832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before calling change():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 = 1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Circle1's Radius = 5</a:t>
            </a:r>
          </a:p>
          <a:p>
            <a:endParaRPr lang="en-SG" dirty="0">
              <a:solidFill>
                <a:srgbClr val="FFFF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after calling change()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 = 1</a:t>
            </a:r>
          </a:p>
          <a:p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Circle1's Radius = 999</a:t>
            </a:r>
          </a:p>
        </p:txBody>
      </p:sp>
    </p:spTree>
    <p:extLst>
      <p:ext uri="{BB962C8B-B14F-4D97-AF65-F5344CB8AC3E}">
        <p14:creationId xmlns:p14="http://schemas.microsoft.com/office/powerpoint/2010/main" val="3582520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7755F-8225-4487-84C2-DE3B19CB0AB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8973"/>
            <a:ext cx="6629400" cy="6937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Class Import/Export 1</a:t>
            </a:r>
            <a:endParaRPr lang="en-US" altLang="en-US" sz="3600" dirty="0">
              <a:hlinkClick r:id="rId2" action="ppaction://program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If we wish to implement a class in a separate </a:t>
            </a:r>
            <a:r>
              <a:rPr lang="en-US" altLang="en-US" sz="2800" dirty="0" err="1">
                <a:cs typeface="Times New Roman" panose="02020603050405020304" pitchFamily="18" charset="0"/>
              </a:rPr>
              <a:t>js</a:t>
            </a:r>
            <a:r>
              <a:rPr lang="en-US" altLang="en-US" sz="2800" dirty="0">
                <a:cs typeface="Times New Roman" panose="02020603050405020304" pitchFamily="18" charset="0"/>
              </a:rPr>
              <a:t> file, the following statement (an arrow function) is needed at the end of the file to ensure other files are able to import and use it.</a:t>
            </a:r>
          </a:p>
          <a:p>
            <a:pPr eaLnBrk="1" hangingPunct="1"/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FFFF66"/>
                </a:solidFill>
                <a:latin typeface="Consolas" panose="020B0609020204030204" pitchFamily="49" charset="0"/>
              </a:rPr>
              <a:t>module.exports</a:t>
            </a:r>
            <a:r>
              <a:rPr lang="en-US" sz="1800" dirty="0">
                <a:solidFill>
                  <a:srgbClr val="FFFF66"/>
                </a:solidFill>
                <a:latin typeface="Consolas" panose="020B0609020204030204" pitchFamily="49" charset="0"/>
              </a:rPr>
              <a:t> = (</a:t>
            </a:r>
            <a:r>
              <a:rPr lang="en-US" sz="18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FFFF66"/>
                </a:solidFill>
                <a:latin typeface="Consolas" panose="020B0609020204030204" pitchFamily="49" charset="0"/>
              </a:rPr>
              <a:t>) =&gt; { return new </a:t>
            </a:r>
            <a:r>
              <a:rPr lang="en-US" sz="1800" dirty="0" err="1">
                <a:solidFill>
                  <a:srgbClr val="FFFF66"/>
                </a:solidFill>
                <a:latin typeface="Consolas" panose="020B0609020204030204" pitchFamily="49" charset="0"/>
              </a:rPr>
              <a:t>ClassName</a:t>
            </a:r>
            <a:r>
              <a:rPr lang="en-US" sz="1800" dirty="0">
                <a:solidFill>
                  <a:srgbClr val="FFFF66"/>
                </a:solidFill>
                <a:latin typeface="Consolas" panose="020B0609020204030204" pitchFamily="49" charset="0"/>
              </a:rPr>
              <a:t>( </a:t>
            </a:r>
            <a:r>
              <a:rPr lang="en-US" sz="18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FFFF66"/>
                </a:solidFill>
                <a:latin typeface="Consolas" panose="020B0609020204030204" pitchFamily="49" charset="0"/>
              </a:rPr>
              <a:t> ) }</a:t>
            </a:r>
          </a:p>
          <a:p>
            <a:pPr marL="0" indent="0" eaLnBrk="1" hangingPunct="1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349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DA38A906-75DC-4486-BA52-7EA2E701F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99" y="409576"/>
            <a:ext cx="8915401" cy="5334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000" dirty="0"/>
              <a:t>Object Oriented Programming Concepts</a:t>
            </a:r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06B73C4C-BC86-4070-A7DF-793A589E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ADA1F-3DF0-488B-B737-E742C58A0DC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7C1FE80C-BD10-47CB-A8E9-A0F9F50A9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36C15665-0E99-49BB-BD16-7C797D1BA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7175" name="Rectangle 6">
            <a:extLst>
              <a:ext uri="{FF2B5EF4-FFF2-40B4-BE49-F238E27FC236}">
                <a16:creationId xmlns:a16="http://schemas.microsoft.com/office/drawing/2014/main" id="{FBCB4F3E-C6C4-45DC-9BBB-BF2A704C1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7176" name="Rectangle 7">
            <a:extLst>
              <a:ext uri="{FF2B5EF4-FFF2-40B4-BE49-F238E27FC236}">
                <a16:creationId xmlns:a16="http://schemas.microsoft.com/office/drawing/2014/main" id="{58E5E954-8B8C-45A0-BC9B-7F427D756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7177" name="Rectangle 8">
            <a:extLst>
              <a:ext uri="{FF2B5EF4-FFF2-40B4-BE49-F238E27FC236}">
                <a16:creationId xmlns:a16="http://schemas.microsoft.com/office/drawing/2014/main" id="{B04CD218-C3E8-447B-9BFC-B74918ACF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7178" name="Rectangle 9">
            <a:extLst>
              <a:ext uri="{FF2B5EF4-FFF2-40B4-BE49-F238E27FC236}">
                <a16:creationId xmlns:a16="http://schemas.microsoft.com/office/drawing/2014/main" id="{4FF998B8-F66A-4AF2-BA50-391D91F0E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7179" name="Rectangle 10">
            <a:extLst>
              <a:ext uri="{FF2B5EF4-FFF2-40B4-BE49-F238E27FC236}">
                <a16:creationId xmlns:a16="http://schemas.microsoft.com/office/drawing/2014/main" id="{3F4FCCC5-C860-4082-9397-C2617A5A5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04799" y="1371600"/>
            <a:ext cx="86106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spcBef>
                <a:spcPct val="50000"/>
              </a:spcBef>
            </a:pPr>
            <a:r>
              <a:rPr lang="en-US" altLang="en-US" sz="2400" dirty="0">
                <a:cs typeface="Courier New" panose="02070309020205020404" pitchFamily="49" charset="0"/>
              </a:rPr>
              <a:t>Object-oriented programming (OOP) involves programming using objects. 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en-US" sz="2400" dirty="0">
                <a:cs typeface="Courier New" panose="02070309020205020404" pitchFamily="49" charset="0"/>
              </a:rPr>
              <a:t>An </a:t>
            </a:r>
            <a:r>
              <a:rPr lang="en-US" alt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object</a:t>
            </a:r>
            <a:r>
              <a:rPr lang="en-US" altLang="en-US" sz="2400" dirty="0">
                <a:cs typeface="Courier New" panose="02070309020205020404" pitchFamily="49" charset="0"/>
              </a:rPr>
              <a:t> represents an entity in the real world that can be distinctly identified. 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en-US" sz="2400" dirty="0">
                <a:cs typeface="Courier New" panose="02070309020205020404" pitchFamily="49" charset="0"/>
              </a:rPr>
              <a:t>For example, a student, a desk, a circle, a button, and even an intangible object like loan, music can all be viewed as objects. 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en-US" sz="2400" dirty="0">
                <a:cs typeface="Courier New" panose="02070309020205020404" pitchFamily="49" charset="0"/>
              </a:rPr>
              <a:t>An object has a unique identity, state, and behaviors. 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en-US" sz="2400" dirty="0">
                <a:cs typeface="Courier New" panose="02070309020205020404" pitchFamily="49" charset="0"/>
              </a:rPr>
              <a:t>The </a:t>
            </a:r>
            <a:r>
              <a:rPr lang="en-US" alt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state</a:t>
            </a:r>
            <a:r>
              <a:rPr lang="en-US" altLang="en-US" sz="2400" dirty="0">
                <a:cs typeface="Courier New" panose="02070309020205020404" pitchFamily="49" charset="0"/>
              </a:rPr>
              <a:t> of an object consists of a set of </a:t>
            </a:r>
            <a:r>
              <a:rPr lang="en-US" altLang="en-US" sz="2400" i="1" dirty="0">
                <a:cs typeface="Courier New" panose="02070309020205020404" pitchFamily="49" charset="0"/>
              </a:rPr>
              <a:t>data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cs typeface="Courier New" panose="02070309020205020404" pitchFamily="49" charset="0"/>
              </a:rPr>
              <a:t>fields</a:t>
            </a:r>
            <a:r>
              <a:rPr lang="en-US" altLang="en-US" sz="2400" dirty="0">
                <a:cs typeface="Courier New" panose="02070309020205020404" pitchFamily="49" charset="0"/>
              </a:rPr>
              <a:t> (also known as </a:t>
            </a:r>
            <a:r>
              <a:rPr lang="en-US" altLang="en-US" sz="2400" i="1" dirty="0">
                <a:cs typeface="Courier New" panose="02070309020205020404" pitchFamily="49" charset="0"/>
              </a:rPr>
              <a:t>properties</a:t>
            </a:r>
            <a:r>
              <a:rPr lang="en-US" altLang="en-US" sz="2400" dirty="0">
                <a:cs typeface="Courier New" panose="02070309020205020404" pitchFamily="49" charset="0"/>
              </a:rPr>
              <a:t>) with their current values. 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en-US" sz="2400" dirty="0">
                <a:cs typeface="Courier New" panose="02070309020205020404" pitchFamily="49" charset="0"/>
              </a:rPr>
              <a:t>The </a:t>
            </a:r>
            <a:r>
              <a:rPr lang="en-US" altLang="en-US" sz="2400" i="1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behaviour</a:t>
            </a:r>
            <a:r>
              <a:rPr lang="en-US" altLang="en-US" sz="2400" dirty="0">
                <a:cs typeface="Courier New" panose="02070309020205020404" pitchFamily="49" charset="0"/>
              </a:rPr>
              <a:t> of an object is defined by a set of methods. 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7755F-8225-4487-84C2-DE3B19CB0AB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8973"/>
            <a:ext cx="6629400" cy="6937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Class Import/Export 1</a:t>
            </a:r>
            <a:endParaRPr lang="en-US" altLang="en-US" sz="3600" dirty="0">
              <a:hlinkClick r:id="rId2" action="ppaction://program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The following example shows how to </a:t>
            </a:r>
            <a:r>
              <a:rPr lang="en-US" altLang="en-US" sz="2800" dirty="0">
                <a:solidFill>
                  <a:srgbClr val="FFFF66"/>
                </a:solidFill>
                <a:cs typeface="Times New Roman" panose="02020603050405020304" pitchFamily="18" charset="0"/>
              </a:rPr>
              <a:t>export</a:t>
            </a:r>
            <a:r>
              <a:rPr lang="en-US" altLang="en-US" sz="2800" dirty="0">
                <a:cs typeface="Times New Roman" panose="02020603050405020304" pitchFamily="18" charset="0"/>
              </a:rPr>
              <a:t> Rectangle class:</a:t>
            </a:r>
          </a:p>
          <a:p>
            <a:pPr eaLnBrk="1" hangingPunct="1"/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" y="2386032"/>
            <a:ext cx="8305800" cy="397031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class Rectangle {</a:t>
            </a:r>
          </a:p>
          <a:p>
            <a:r>
              <a:rPr lang="en-SG" dirty="0">
                <a:latin typeface="Consolas" panose="020B0609020204030204" pitchFamily="49" charset="0"/>
              </a:rPr>
              <a:t>    constructor(width, height) {</a:t>
            </a:r>
          </a:p>
          <a:p>
            <a:r>
              <a:rPr lang="en-SG" dirty="0">
                <a:latin typeface="Consolas" panose="020B0609020204030204" pitchFamily="49" charset="0"/>
              </a:rPr>
              <a:t>        </a:t>
            </a:r>
            <a:r>
              <a:rPr lang="en-SG" dirty="0" err="1">
                <a:latin typeface="Consolas" panose="020B0609020204030204" pitchFamily="49" charset="0"/>
              </a:rPr>
              <a:t>this.width</a:t>
            </a:r>
            <a:r>
              <a:rPr lang="en-SG" dirty="0">
                <a:latin typeface="Consolas" panose="020B0609020204030204" pitchFamily="49" charset="0"/>
              </a:rPr>
              <a:t> = width;</a:t>
            </a:r>
          </a:p>
          <a:p>
            <a:r>
              <a:rPr lang="en-SG" dirty="0">
                <a:latin typeface="Consolas" panose="020B0609020204030204" pitchFamily="49" charset="0"/>
              </a:rPr>
              <a:t>        </a:t>
            </a:r>
            <a:r>
              <a:rPr lang="en-SG" dirty="0" err="1">
                <a:latin typeface="Consolas" panose="020B0609020204030204" pitchFamily="49" charset="0"/>
              </a:rPr>
              <a:t>this.height</a:t>
            </a:r>
            <a:r>
              <a:rPr lang="en-SG" dirty="0">
                <a:latin typeface="Consolas" panose="020B0609020204030204" pitchFamily="49" charset="0"/>
              </a:rPr>
              <a:t> = height</a:t>
            </a:r>
          </a:p>
          <a:p>
            <a:r>
              <a:rPr lang="en-SG" dirty="0">
                <a:latin typeface="Consolas" panose="020B0609020204030204" pitchFamily="49" charset="0"/>
              </a:rPr>
              <a:t>    }</a:t>
            </a:r>
          </a:p>
          <a:p>
            <a:r>
              <a:rPr lang="en-SG" dirty="0">
                <a:latin typeface="Consolas" panose="020B0609020204030204" pitchFamily="49" charset="0"/>
              </a:rPr>
              <a:t>    </a:t>
            </a:r>
            <a:r>
              <a:rPr lang="en-SG" dirty="0" err="1">
                <a:latin typeface="Consolas" panose="020B0609020204030204" pitchFamily="49" charset="0"/>
              </a:rPr>
              <a:t>computeArea</a:t>
            </a:r>
            <a:r>
              <a:rPr lang="en-SG" dirty="0">
                <a:latin typeface="Consolas" panose="020B0609020204030204" pitchFamily="49" charset="0"/>
              </a:rPr>
              <a:t>() {</a:t>
            </a:r>
          </a:p>
          <a:p>
            <a:r>
              <a:rPr lang="en-SG" dirty="0">
                <a:latin typeface="Consolas" panose="020B0609020204030204" pitchFamily="49" charset="0"/>
              </a:rPr>
              <a:t>        return </a:t>
            </a:r>
            <a:r>
              <a:rPr lang="en-SG" dirty="0" err="1">
                <a:latin typeface="Consolas" panose="020B0609020204030204" pitchFamily="49" charset="0"/>
              </a:rPr>
              <a:t>this.width</a:t>
            </a:r>
            <a:r>
              <a:rPr lang="en-SG" dirty="0">
                <a:latin typeface="Consolas" panose="020B0609020204030204" pitchFamily="49" charset="0"/>
              </a:rPr>
              <a:t> * </a:t>
            </a:r>
            <a:r>
              <a:rPr lang="en-SG" dirty="0" err="1">
                <a:latin typeface="Consolas" panose="020B0609020204030204" pitchFamily="49" charset="0"/>
              </a:rPr>
              <a:t>this.height</a:t>
            </a:r>
            <a:r>
              <a:rPr lang="en-SG" dirty="0"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latin typeface="Consolas" panose="020B0609020204030204" pitchFamily="49" charset="0"/>
              </a:rPr>
              <a:t>    }</a:t>
            </a:r>
          </a:p>
          <a:p>
            <a:r>
              <a:rPr lang="en-SG" dirty="0">
                <a:latin typeface="Consolas" panose="020B0609020204030204" pitchFamily="49" charset="0"/>
              </a:rPr>
              <a:t>    </a:t>
            </a:r>
            <a:r>
              <a:rPr lang="en-SG" dirty="0" err="1">
                <a:latin typeface="Consolas" panose="020B0609020204030204" pitchFamily="49" charset="0"/>
              </a:rPr>
              <a:t>computePerimeter</a:t>
            </a:r>
            <a:r>
              <a:rPr lang="en-SG" dirty="0">
                <a:latin typeface="Consolas" panose="020B0609020204030204" pitchFamily="49" charset="0"/>
              </a:rPr>
              <a:t>() {</a:t>
            </a:r>
          </a:p>
          <a:p>
            <a:r>
              <a:rPr lang="en-SG" dirty="0">
                <a:latin typeface="Consolas" panose="020B0609020204030204" pitchFamily="49" charset="0"/>
              </a:rPr>
              <a:t>        return (</a:t>
            </a:r>
            <a:r>
              <a:rPr lang="en-SG" dirty="0" err="1">
                <a:latin typeface="Consolas" panose="020B0609020204030204" pitchFamily="49" charset="0"/>
              </a:rPr>
              <a:t>this.width</a:t>
            </a:r>
            <a:r>
              <a:rPr lang="en-SG" dirty="0">
                <a:latin typeface="Consolas" panose="020B0609020204030204" pitchFamily="49" charset="0"/>
              </a:rPr>
              <a:t> + </a:t>
            </a:r>
            <a:r>
              <a:rPr lang="en-SG" dirty="0" err="1">
                <a:latin typeface="Consolas" panose="020B0609020204030204" pitchFamily="49" charset="0"/>
              </a:rPr>
              <a:t>this.height</a:t>
            </a:r>
            <a:r>
              <a:rPr lang="en-SG" dirty="0">
                <a:latin typeface="Consolas" panose="020B0609020204030204" pitchFamily="49" charset="0"/>
              </a:rPr>
              <a:t>) * 2;</a:t>
            </a:r>
          </a:p>
          <a:p>
            <a:r>
              <a:rPr lang="en-SG" dirty="0">
                <a:latin typeface="Consolas" panose="020B0609020204030204" pitchFamily="49" charset="0"/>
              </a:rPr>
              <a:t>    }</a:t>
            </a:r>
          </a:p>
          <a:p>
            <a:r>
              <a:rPr lang="en-SG" dirty="0">
                <a:latin typeface="Consolas" panose="020B0609020204030204" pitchFamily="49" charset="0"/>
              </a:rPr>
              <a:t>}</a:t>
            </a:r>
          </a:p>
          <a:p>
            <a:r>
              <a:rPr lang="en-SG" b="1" dirty="0" err="1">
                <a:solidFill>
                  <a:srgbClr val="FFFF66"/>
                </a:solidFill>
                <a:latin typeface="Consolas" panose="020B0609020204030204" pitchFamily="49" charset="0"/>
              </a:rPr>
              <a:t>module.exports</a:t>
            </a:r>
            <a:r>
              <a:rPr lang="en-SG" b="1" dirty="0">
                <a:solidFill>
                  <a:srgbClr val="FFFF66"/>
                </a:solidFill>
                <a:latin typeface="Consolas" panose="020B0609020204030204" pitchFamily="49" charset="0"/>
              </a:rPr>
              <a:t> = (width, height) =&gt; {return new Rectangle(width, height)};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" y="2037050"/>
            <a:ext cx="1345240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SG" b="1" dirty="0"/>
              <a:t>File: rect.js</a:t>
            </a:r>
          </a:p>
        </p:txBody>
      </p:sp>
    </p:spTree>
    <p:extLst>
      <p:ext uri="{BB962C8B-B14F-4D97-AF65-F5344CB8AC3E}">
        <p14:creationId xmlns:p14="http://schemas.microsoft.com/office/powerpoint/2010/main" val="43688735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7755F-8225-4487-84C2-DE3B19CB0AB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8973"/>
            <a:ext cx="6629400" cy="6937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Class Import/Export 1</a:t>
            </a:r>
            <a:endParaRPr lang="en-US" altLang="en-US" sz="3600" dirty="0">
              <a:hlinkClick r:id="rId2" action="ppaction://program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576368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The following example shows how to </a:t>
            </a:r>
            <a:r>
              <a:rPr lang="en-US" altLang="en-US" sz="2800" b="1" u="sng" dirty="0">
                <a:solidFill>
                  <a:srgbClr val="FFFF66"/>
                </a:solidFill>
                <a:cs typeface="Times New Roman" panose="02020603050405020304" pitchFamily="18" charset="0"/>
              </a:rPr>
              <a:t>import</a:t>
            </a:r>
            <a:r>
              <a:rPr lang="en-US" altLang="en-US" sz="2800" dirty="0">
                <a:cs typeface="Times New Roman" panose="02020603050405020304" pitchFamily="18" charset="0"/>
              </a:rPr>
              <a:t> the Rectangle class:</a:t>
            </a:r>
          </a:p>
          <a:p>
            <a:pPr eaLnBrk="1" hangingPunct="1"/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819400"/>
            <a:ext cx="8305800" cy="230832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//instantiate a Rectangle object from Rectangle class in //"rect.js" file which is in the same folder as this file.</a:t>
            </a:r>
          </a:p>
          <a:p>
            <a:r>
              <a:rPr lang="en-SG" dirty="0">
                <a:latin typeface="Consolas" panose="020B0609020204030204" pitchFamily="49" charset="0"/>
              </a:rPr>
              <a:t>var r1 = require("./</a:t>
            </a:r>
            <a:r>
              <a:rPr lang="en-SG" dirty="0" err="1">
                <a:latin typeface="Consolas" panose="020B0609020204030204" pitchFamily="49" charset="0"/>
              </a:rPr>
              <a:t>rect</a:t>
            </a:r>
            <a:r>
              <a:rPr lang="en-SG" dirty="0">
                <a:latin typeface="Consolas" panose="020B0609020204030204" pitchFamily="49" charset="0"/>
              </a:rPr>
              <a:t>")(10,20); </a:t>
            </a:r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//width = 10, height = 20</a:t>
            </a:r>
          </a:p>
          <a:p>
            <a:endParaRPr lang="en-SG" dirty="0">
              <a:latin typeface="Consolas" panose="020B0609020204030204" pitchFamily="49" charset="0"/>
            </a:endParaRPr>
          </a:p>
          <a:p>
            <a:r>
              <a:rPr lang="en-SG" dirty="0">
                <a:latin typeface="Consolas" panose="020B0609020204030204" pitchFamily="49" charset="0"/>
              </a:rPr>
              <a:t>console.log(r1.width);</a:t>
            </a:r>
          </a:p>
          <a:p>
            <a:r>
              <a:rPr lang="en-SG" dirty="0">
                <a:latin typeface="Consolas" panose="020B0609020204030204" pitchFamily="49" charset="0"/>
              </a:rPr>
              <a:t>console.log(r1.height);</a:t>
            </a:r>
          </a:p>
          <a:p>
            <a:r>
              <a:rPr lang="en-SG" dirty="0">
                <a:latin typeface="Consolas" panose="020B0609020204030204" pitchFamily="49" charset="0"/>
              </a:rPr>
              <a:t>console.log(r1.computeArea());</a:t>
            </a:r>
          </a:p>
          <a:p>
            <a:r>
              <a:rPr lang="en-SG" dirty="0">
                <a:latin typeface="Consolas" panose="020B0609020204030204" pitchFamily="49" charset="0"/>
              </a:rPr>
              <a:t>console.log(r1.computePerimeter());</a:t>
            </a:r>
            <a:endParaRPr lang="en-SG" b="1" dirty="0">
              <a:solidFill>
                <a:srgbClr val="FFFF6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470418"/>
            <a:ext cx="2438488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SG" b="1" dirty="0"/>
              <a:t>File: testRectangle.js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753100" y="3742729"/>
            <a:ext cx="1463537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SG" b="1" dirty="0"/>
              <a:t>Output:</a:t>
            </a:r>
          </a:p>
          <a:p>
            <a:r>
              <a:rPr lang="en-SG" dirty="0">
                <a:latin typeface="Consolas" panose="020B0609020204030204" pitchFamily="49" charset="0"/>
              </a:rPr>
              <a:t>10</a:t>
            </a:r>
          </a:p>
          <a:p>
            <a:r>
              <a:rPr lang="en-SG" dirty="0">
                <a:latin typeface="Consolas" panose="020B0609020204030204" pitchFamily="49" charset="0"/>
              </a:rPr>
              <a:t>20</a:t>
            </a:r>
          </a:p>
          <a:p>
            <a:r>
              <a:rPr lang="en-SG" dirty="0">
                <a:latin typeface="Consolas" panose="020B0609020204030204" pitchFamily="49" charset="0"/>
              </a:rPr>
              <a:t>200</a:t>
            </a:r>
          </a:p>
          <a:p>
            <a:r>
              <a:rPr lang="en-SG" dirty="0">
                <a:latin typeface="Consolas" panose="020B0609020204030204" pitchFamily="49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165018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7755F-8225-4487-84C2-DE3B19CB0AB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8973"/>
            <a:ext cx="6629400" cy="6937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Class Import/Export 2</a:t>
            </a:r>
            <a:endParaRPr lang="en-US" altLang="en-US" sz="3600" dirty="0">
              <a:hlinkClick r:id="rId2" action="ppaction://program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There is an easier way (without using arrow function) to export a class. Simply include the following statement at the end of your class:</a:t>
            </a:r>
          </a:p>
          <a:p>
            <a:pPr eaLnBrk="1" hangingPunct="1"/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FFFF66"/>
                </a:solidFill>
                <a:latin typeface="Consolas" panose="020B0609020204030204" pitchFamily="49" charset="0"/>
              </a:rPr>
              <a:t>module.exports</a:t>
            </a:r>
            <a:r>
              <a:rPr lang="en-US" sz="1800" dirty="0">
                <a:solidFill>
                  <a:srgbClr val="FFFF66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FFFF66"/>
                </a:solidFill>
                <a:latin typeface="Consolas" panose="020B0609020204030204" pitchFamily="49" charset="0"/>
              </a:rPr>
              <a:t>class_name</a:t>
            </a:r>
            <a:r>
              <a:rPr lang="en-US" sz="1800" dirty="0">
                <a:solidFill>
                  <a:srgbClr val="FFFF6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9799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7755F-8225-4487-84C2-DE3B19CB0AB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8973"/>
            <a:ext cx="6629400" cy="6937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Class Import/Export 2</a:t>
            </a:r>
            <a:endParaRPr lang="en-US" altLang="en-US" sz="3600" dirty="0">
              <a:hlinkClick r:id="rId2" action="ppaction://program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The following example shows how to  easily </a:t>
            </a:r>
            <a:r>
              <a:rPr lang="en-US" altLang="en-US" sz="2800" dirty="0">
                <a:solidFill>
                  <a:srgbClr val="FFFF66"/>
                </a:solidFill>
                <a:cs typeface="Times New Roman" panose="02020603050405020304" pitchFamily="18" charset="0"/>
              </a:rPr>
              <a:t>export</a:t>
            </a:r>
            <a:r>
              <a:rPr lang="en-US" altLang="en-US" sz="2800" dirty="0">
                <a:cs typeface="Times New Roman" panose="02020603050405020304" pitchFamily="18" charset="0"/>
              </a:rPr>
              <a:t> Rectangle class:</a:t>
            </a:r>
          </a:p>
          <a:p>
            <a:pPr eaLnBrk="1" hangingPunct="1"/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" y="2386032"/>
            <a:ext cx="8305800" cy="3693319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class Rectangle {</a:t>
            </a:r>
          </a:p>
          <a:p>
            <a:r>
              <a:rPr lang="en-SG" dirty="0">
                <a:latin typeface="Consolas" panose="020B0609020204030204" pitchFamily="49" charset="0"/>
              </a:rPr>
              <a:t>    constructor(width, height) {</a:t>
            </a:r>
          </a:p>
          <a:p>
            <a:r>
              <a:rPr lang="en-SG" dirty="0">
                <a:latin typeface="Consolas" panose="020B0609020204030204" pitchFamily="49" charset="0"/>
              </a:rPr>
              <a:t>        </a:t>
            </a:r>
            <a:r>
              <a:rPr lang="en-SG" dirty="0" err="1">
                <a:latin typeface="Consolas" panose="020B0609020204030204" pitchFamily="49" charset="0"/>
              </a:rPr>
              <a:t>this.width</a:t>
            </a:r>
            <a:r>
              <a:rPr lang="en-SG" dirty="0">
                <a:latin typeface="Consolas" panose="020B0609020204030204" pitchFamily="49" charset="0"/>
              </a:rPr>
              <a:t> = width;</a:t>
            </a:r>
          </a:p>
          <a:p>
            <a:r>
              <a:rPr lang="en-SG" dirty="0">
                <a:latin typeface="Consolas" panose="020B0609020204030204" pitchFamily="49" charset="0"/>
              </a:rPr>
              <a:t>        </a:t>
            </a:r>
            <a:r>
              <a:rPr lang="en-SG" dirty="0" err="1">
                <a:latin typeface="Consolas" panose="020B0609020204030204" pitchFamily="49" charset="0"/>
              </a:rPr>
              <a:t>this.height</a:t>
            </a:r>
            <a:r>
              <a:rPr lang="en-SG" dirty="0">
                <a:latin typeface="Consolas" panose="020B0609020204030204" pitchFamily="49" charset="0"/>
              </a:rPr>
              <a:t> = height</a:t>
            </a:r>
          </a:p>
          <a:p>
            <a:r>
              <a:rPr lang="en-SG" dirty="0">
                <a:latin typeface="Consolas" panose="020B0609020204030204" pitchFamily="49" charset="0"/>
              </a:rPr>
              <a:t>    }</a:t>
            </a:r>
          </a:p>
          <a:p>
            <a:r>
              <a:rPr lang="en-SG" dirty="0">
                <a:latin typeface="Consolas" panose="020B0609020204030204" pitchFamily="49" charset="0"/>
              </a:rPr>
              <a:t>    </a:t>
            </a:r>
            <a:r>
              <a:rPr lang="en-SG" dirty="0" err="1">
                <a:latin typeface="Consolas" panose="020B0609020204030204" pitchFamily="49" charset="0"/>
              </a:rPr>
              <a:t>computeArea</a:t>
            </a:r>
            <a:r>
              <a:rPr lang="en-SG" dirty="0">
                <a:latin typeface="Consolas" panose="020B0609020204030204" pitchFamily="49" charset="0"/>
              </a:rPr>
              <a:t>() {</a:t>
            </a:r>
          </a:p>
          <a:p>
            <a:r>
              <a:rPr lang="en-SG" dirty="0">
                <a:latin typeface="Consolas" panose="020B0609020204030204" pitchFamily="49" charset="0"/>
              </a:rPr>
              <a:t>        return </a:t>
            </a:r>
            <a:r>
              <a:rPr lang="en-SG" dirty="0" err="1">
                <a:latin typeface="Consolas" panose="020B0609020204030204" pitchFamily="49" charset="0"/>
              </a:rPr>
              <a:t>this.width</a:t>
            </a:r>
            <a:r>
              <a:rPr lang="en-SG" dirty="0">
                <a:latin typeface="Consolas" panose="020B0609020204030204" pitchFamily="49" charset="0"/>
              </a:rPr>
              <a:t> * </a:t>
            </a:r>
            <a:r>
              <a:rPr lang="en-SG" dirty="0" err="1">
                <a:latin typeface="Consolas" panose="020B0609020204030204" pitchFamily="49" charset="0"/>
              </a:rPr>
              <a:t>this.height</a:t>
            </a:r>
            <a:r>
              <a:rPr lang="en-SG" dirty="0"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latin typeface="Consolas" panose="020B0609020204030204" pitchFamily="49" charset="0"/>
              </a:rPr>
              <a:t>    }</a:t>
            </a:r>
          </a:p>
          <a:p>
            <a:r>
              <a:rPr lang="en-SG" dirty="0">
                <a:latin typeface="Consolas" panose="020B0609020204030204" pitchFamily="49" charset="0"/>
              </a:rPr>
              <a:t>    </a:t>
            </a:r>
            <a:r>
              <a:rPr lang="en-SG" dirty="0" err="1">
                <a:latin typeface="Consolas" panose="020B0609020204030204" pitchFamily="49" charset="0"/>
              </a:rPr>
              <a:t>computePerimeter</a:t>
            </a:r>
            <a:r>
              <a:rPr lang="en-SG" dirty="0">
                <a:latin typeface="Consolas" panose="020B0609020204030204" pitchFamily="49" charset="0"/>
              </a:rPr>
              <a:t>() {</a:t>
            </a:r>
          </a:p>
          <a:p>
            <a:r>
              <a:rPr lang="en-SG" dirty="0">
                <a:latin typeface="Consolas" panose="020B0609020204030204" pitchFamily="49" charset="0"/>
              </a:rPr>
              <a:t>        return (</a:t>
            </a:r>
            <a:r>
              <a:rPr lang="en-SG" dirty="0" err="1">
                <a:latin typeface="Consolas" panose="020B0609020204030204" pitchFamily="49" charset="0"/>
              </a:rPr>
              <a:t>this.width</a:t>
            </a:r>
            <a:r>
              <a:rPr lang="en-SG" dirty="0">
                <a:latin typeface="Consolas" panose="020B0609020204030204" pitchFamily="49" charset="0"/>
              </a:rPr>
              <a:t> + </a:t>
            </a:r>
            <a:r>
              <a:rPr lang="en-SG" dirty="0" err="1">
                <a:latin typeface="Consolas" panose="020B0609020204030204" pitchFamily="49" charset="0"/>
              </a:rPr>
              <a:t>this.height</a:t>
            </a:r>
            <a:r>
              <a:rPr lang="en-SG" dirty="0">
                <a:latin typeface="Consolas" panose="020B0609020204030204" pitchFamily="49" charset="0"/>
              </a:rPr>
              <a:t>) * 2;</a:t>
            </a:r>
          </a:p>
          <a:p>
            <a:r>
              <a:rPr lang="en-SG" dirty="0">
                <a:latin typeface="Consolas" panose="020B0609020204030204" pitchFamily="49" charset="0"/>
              </a:rPr>
              <a:t>    }</a:t>
            </a:r>
          </a:p>
          <a:p>
            <a:r>
              <a:rPr lang="en-SG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SG" b="1" dirty="0" err="1" smtClean="0">
                <a:solidFill>
                  <a:srgbClr val="FFFF66"/>
                </a:solidFill>
                <a:latin typeface="Consolas" panose="020B0609020204030204" pitchFamily="49" charset="0"/>
              </a:rPr>
              <a:t>module.exports</a:t>
            </a:r>
            <a:r>
              <a:rPr lang="en-SG" b="1" dirty="0" smtClean="0">
                <a:solidFill>
                  <a:srgbClr val="FFFF66"/>
                </a:solidFill>
                <a:latin typeface="Consolas" panose="020B0609020204030204" pitchFamily="49" charset="0"/>
              </a:rPr>
              <a:t> = </a:t>
            </a:r>
            <a:r>
              <a:rPr lang="en-SG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Rectangle</a:t>
            </a:r>
            <a:r>
              <a:rPr lang="en-SG" b="1" dirty="0" smtClean="0">
                <a:solidFill>
                  <a:srgbClr val="FFFF66"/>
                </a:solidFill>
                <a:latin typeface="Consolas" panose="020B0609020204030204" pitchFamily="49" charset="0"/>
              </a:rPr>
              <a:t>;</a:t>
            </a:r>
            <a:endParaRPr lang="en-SG" b="1" dirty="0">
              <a:solidFill>
                <a:srgbClr val="FFFF6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037050"/>
            <a:ext cx="1345240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SG" b="1" dirty="0"/>
              <a:t>File: rect.js</a:t>
            </a: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075E8B4B-D83E-4831-BC0E-8F5605401A5F}"/>
              </a:ext>
            </a:extLst>
          </p:cNvPr>
          <p:cNvSpPr/>
          <p:nvPr/>
        </p:nvSpPr>
        <p:spPr>
          <a:xfrm>
            <a:off x="507040" y="5731329"/>
            <a:ext cx="3836360" cy="369332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5556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7755F-8225-4487-84C2-DE3B19CB0AB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8973"/>
            <a:ext cx="6629400" cy="6937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Class Import/Export 2</a:t>
            </a:r>
            <a:endParaRPr lang="en-US" altLang="en-US" sz="3600" dirty="0">
              <a:hlinkClick r:id="rId2" action="ppaction://program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576368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The following example shows how to </a:t>
            </a:r>
            <a:r>
              <a:rPr lang="en-US" altLang="en-US" sz="2800" b="1" u="sng" dirty="0">
                <a:solidFill>
                  <a:srgbClr val="FFFF66"/>
                </a:solidFill>
                <a:cs typeface="Times New Roman" panose="02020603050405020304" pitchFamily="18" charset="0"/>
              </a:rPr>
              <a:t>import</a:t>
            </a:r>
            <a:r>
              <a:rPr lang="en-US" altLang="en-US" sz="2800" dirty="0">
                <a:cs typeface="Times New Roman" panose="02020603050405020304" pitchFamily="18" charset="0"/>
              </a:rPr>
              <a:t> the Rectangle class:</a:t>
            </a:r>
          </a:p>
          <a:p>
            <a:pPr eaLnBrk="1" hangingPunct="1"/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819400"/>
            <a:ext cx="8305800" cy="3416320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//import Rectangle class from rect.js  into a variable //‘Rectangle’</a:t>
            </a:r>
          </a:p>
          <a:p>
            <a:r>
              <a:rPr lang="en-SG" dirty="0">
                <a:latin typeface="Consolas" panose="020B0609020204030204" pitchFamily="49" charset="0"/>
              </a:rPr>
              <a:t>var Rectangle = require("./rect.js"); </a:t>
            </a:r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//import </a:t>
            </a:r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statement</a:t>
            </a:r>
          </a:p>
          <a:p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//instantiate a Rectangle object called r1 with width = 10 &amp; //height = 20</a:t>
            </a:r>
            <a:endParaRPr lang="en-SG" dirty="0">
              <a:latin typeface="Consolas" panose="020B0609020204030204" pitchFamily="49" charset="0"/>
            </a:endParaRPr>
          </a:p>
          <a:p>
            <a:r>
              <a:rPr lang="en-SG" dirty="0">
                <a:latin typeface="Consolas" panose="020B0609020204030204" pitchFamily="49" charset="0"/>
              </a:rPr>
              <a:t>var r1 = new Rectangle(10,20);</a:t>
            </a:r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endParaRPr lang="en-SG" dirty="0">
              <a:latin typeface="Consolas" panose="020B0609020204030204" pitchFamily="49" charset="0"/>
            </a:endParaRPr>
          </a:p>
          <a:p>
            <a:r>
              <a:rPr lang="en-SG" dirty="0">
                <a:latin typeface="Consolas" panose="020B0609020204030204" pitchFamily="49" charset="0"/>
              </a:rPr>
              <a:t>console.log(r1.width);</a:t>
            </a:r>
          </a:p>
          <a:p>
            <a:r>
              <a:rPr lang="en-SG" dirty="0">
                <a:latin typeface="Consolas" panose="020B0609020204030204" pitchFamily="49" charset="0"/>
              </a:rPr>
              <a:t>console.log(r1.height);</a:t>
            </a:r>
          </a:p>
          <a:p>
            <a:r>
              <a:rPr lang="en-SG" dirty="0">
                <a:latin typeface="Consolas" panose="020B0609020204030204" pitchFamily="49" charset="0"/>
              </a:rPr>
              <a:t>console.log(r1.computeArea());</a:t>
            </a:r>
          </a:p>
          <a:p>
            <a:r>
              <a:rPr lang="en-SG" dirty="0">
                <a:latin typeface="Consolas" panose="020B0609020204030204" pitchFamily="49" charset="0"/>
              </a:rPr>
              <a:t>console.log(r1.computePerimeter());</a:t>
            </a:r>
            <a:endParaRPr lang="en-SG" b="1" dirty="0">
              <a:solidFill>
                <a:srgbClr val="FFFF6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470418"/>
            <a:ext cx="2438488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SG" b="1" dirty="0"/>
              <a:t>File: testRectangle.js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726181" y="4991699"/>
            <a:ext cx="1463537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SG" b="1" dirty="0"/>
              <a:t>Output:</a:t>
            </a:r>
          </a:p>
          <a:p>
            <a:r>
              <a:rPr lang="en-SG" dirty="0">
                <a:latin typeface="Consolas" panose="020B0609020204030204" pitchFamily="49" charset="0"/>
              </a:rPr>
              <a:t>10</a:t>
            </a:r>
          </a:p>
          <a:p>
            <a:r>
              <a:rPr lang="en-SG" dirty="0">
                <a:latin typeface="Consolas" panose="020B0609020204030204" pitchFamily="49" charset="0"/>
              </a:rPr>
              <a:t>20</a:t>
            </a:r>
          </a:p>
          <a:p>
            <a:r>
              <a:rPr lang="en-SG" dirty="0">
                <a:latin typeface="Consolas" panose="020B0609020204030204" pitchFamily="49" charset="0"/>
              </a:rPr>
              <a:t>200</a:t>
            </a:r>
          </a:p>
          <a:p>
            <a:r>
              <a:rPr lang="en-SG" dirty="0">
                <a:latin typeface="Consolas" panose="020B0609020204030204" pitchFamily="49" charset="0"/>
              </a:rPr>
              <a:t>60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96F42D51-F950-40E6-9892-147D58B88011}"/>
              </a:ext>
            </a:extLst>
          </p:cNvPr>
          <p:cNvSpPr/>
          <p:nvPr/>
        </p:nvSpPr>
        <p:spPr>
          <a:xfrm>
            <a:off x="914488" y="3384818"/>
            <a:ext cx="1371512" cy="337314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FDFA640F-928C-4973-96DE-399A8F671836}"/>
              </a:ext>
            </a:extLst>
          </p:cNvPr>
          <p:cNvSpPr/>
          <p:nvPr/>
        </p:nvSpPr>
        <p:spPr>
          <a:xfrm>
            <a:off x="2133600" y="4527560"/>
            <a:ext cx="1213757" cy="273040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8125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CBDE79B8-082A-472C-B276-7019909F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3717BA-CC64-486D-ADB6-43BE79EA5A7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7ECABFB0-DF56-4857-BBBD-E95DD4D04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0D416003-95FE-4BF8-92B9-EB269C59D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B8D47B0C-FF51-47E0-98EA-3BF8A83E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13B78DE9-1003-4B7A-842D-AAC281CA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E323797C-87B3-4386-B5A5-81F04376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9224" name="Rectangle 9">
            <a:extLst>
              <a:ext uri="{FF2B5EF4-FFF2-40B4-BE49-F238E27FC236}">
                <a16:creationId xmlns:a16="http://schemas.microsoft.com/office/drawing/2014/main" id="{C90F81F8-5ABD-4C93-9380-F5F626D1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9225" name="Rectangle 10">
            <a:extLst>
              <a:ext uri="{FF2B5EF4-FFF2-40B4-BE49-F238E27FC236}">
                <a16:creationId xmlns:a16="http://schemas.microsoft.com/office/drawing/2014/main" id="{512A8CEB-BD5C-43D4-9430-EE4CB207B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9226" name="Rectangle 16">
            <a:extLst>
              <a:ext uri="{FF2B5EF4-FFF2-40B4-BE49-F238E27FC236}">
                <a16:creationId xmlns:a16="http://schemas.microsoft.com/office/drawing/2014/main" id="{D8DC48B4-25A8-4E64-B037-7446FD4E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8600"/>
            <a:ext cx="73834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300" dirty="0">
                <a:solidFill>
                  <a:schemeClr val="bg1"/>
                </a:solidFill>
                <a:latin typeface="Arial Black" panose="020B0A04020102020204" pitchFamily="34" charset="0"/>
              </a:rPr>
              <a:t>Objects &amp; Classes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27819" y="1184275"/>
            <a:ext cx="8382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An object has both a </a:t>
            </a:r>
            <a:r>
              <a:rPr lang="en-US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state</a:t>
            </a:r>
            <a:r>
              <a:rPr lang="en-US" altLang="en-US" sz="2400" dirty="0">
                <a:cs typeface="Arial" panose="020B0604020202020204" pitchFamily="34" charset="0"/>
              </a:rPr>
              <a:t> and </a:t>
            </a:r>
            <a:r>
              <a:rPr lang="en-US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behavior</a:t>
            </a:r>
            <a:r>
              <a:rPr lang="en-US" altLang="en-US" sz="2400" dirty="0">
                <a:cs typeface="Arial" panose="020B0604020202020204" pitchFamily="34" charset="0"/>
              </a:rPr>
              <a:t>.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Object </a:t>
            </a:r>
            <a:r>
              <a:rPr lang="en-US" altLang="en-US" sz="2400" dirty="0">
                <a:cs typeface="Arial" panose="020B0604020202020204" pitchFamily="34" charset="0"/>
              </a:rPr>
              <a:t>− An object is a real-time representation of any entity. Every object is said to have the following features:</a:t>
            </a:r>
          </a:p>
          <a:p>
            <a:pPr marL="800100" indent="-342900">
              <a:spcBef>
                <a:spcPct val="50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State − Described by the attributes of an object.</a:t>
            </a:r>
          </a:p>
          <a:p>
            <a:pPr marL="800100" indent="-342900">
              <a:spcBef>
                <a:spcPct val="50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Behavior − Describes how the object will act. This is represented using a method inside a class.</a:t>
            </a:r>
          </a:p>
          <a:p>
            <a:pPr marL="800100" indent="-342900">
              <a:spcBef>
                <a:spcPct val="50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Identity − A unique value that distinguishes an object from a set of similar such objects.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en-US" sz="2400" dirty="0">
                <a:cs typeface="Arial" panose="020B0604020202020204" pitchFamily="34" charset="0"/>
              </a:rPr>
              <a:t>− A class in terms of OOP is a blueprint for creating objects. A class encapsulates data for the object. Therefore, object is an instance of a class.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48082384-6B97-45BF-8BEB-E55EFEEC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0037" y="6426200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770B8-D4D5-4A25-85DE-6B686ED08FA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A2FBCD6-FD89-4810-9971-0DC369B5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9" y="381000"/>
            <a:ext cx="91233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400" dirty="0">
                <a:solidFill>
                  <a:schemeClr val="bg1"/>
                </a:solidFill>
                <a:latin typeface="Arial Black" panose="020B0A04020102020204" pitchFamily="34" charset="0"/>
              </a:rPr>
              <a:t>Example: A Circle Class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36842"/>
              </p:ext>
            </p:extLst>
          </p:nvPr>
        </p:nvGraphicFramePr>
        <p:xfrm>
          <a:off x="286897" y="1524000"/>
          <a:ext cx="859084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5" name="Picture" r:id="rId3" imgW="4956048" imgH="1751076" progId="Word.Picture.8">
                  <p:embed/>
                </p:oleObj>
              </mc:Choice>
              <mc:Fallback>
                <p:oleObj name="Picture" r:id="rId3" imgW="4956048" imgH="1751076" progId="Word.Picture.8">
                  <p:embed/>
                  <p:pic>
                    <p:nvPicPr>
                      <p:cNvPr id="81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97" y="1524000"/>
                        <a:ext cx="8590845" cy="3657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48082384-6B97-45BF-8BEB-E55EFEEC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0037" y="6426200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770B8-D4D5-4A25-85DE-6B686ED08FA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A2FBCD6-FD89-4810-9971-0DC369B5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9" y="381000"/>
            <a:ext cx="91233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400" dirty="0">
                <a:solidFill>
                  <a:schemeClr val="bg1"/>
                </a:solidFill>
                <a:latin typeface="Arial Black" panose="020B0A04020102020204" pitchFamily="34" charset="0"/>
              </a:rPr>
              <a:t>Example: A Circle Class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4720" y="1828800"/>
            <a:ext cx="7315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class Circle {</a:t>
            </a:r>
          </a:p>
          <a:p>
            <a:endParaRPr lang="en-SG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	constructor(radius) {</a:t>
            </a:r>
          </a:p>
          <a:p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this.radius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 = radius;  </a:t>
            </a:r>
            <a:r>
              <a:rPr lang="en-SG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//state</a:t>
            </a:r>
          </a:p>
          <a:p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endParaRPr lang="en-SG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getArea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() {  </a:t>
            </a:r>
            <a:r>
              <a:rPr lang="en-SG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//behaviour (method)</a:t>
            </a:r>
          </a:p>
          <a:p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		return </a:t>
            </a:r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Math.PI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 * (</a:t>
            </a:r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this.radius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 ** 2);</a:t>
            </a:r>
          </a:p>
          <a:p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endParaRPr lang="en-SG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SG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865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48082384-6B97-45BF-8BEB-E55EFEEC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0037" y="6426200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770B8-D4D5-4A25-85DE-6B686ED08FA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A2FBCD6-FD89-4810-9971-0DC369B5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9" y="381000"/>
            <a:ext cx="91233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400" dirty="0">
                <a:solidFill>
                  <a:schemeClr val="bg1"/>
                </a:solidFill>
                <a:latin typeface="Arial Black" panose="020B0A04020102020204" pitchFamily="34" charset="0"/>
              </a:rPr>
              <a:t>Example: Instantiating Objects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90961" y="2057400"/>
            <a:ext cx="77827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//Instantiating (creating) 3 circle objects</a:t>
            </a:r>
          </a:p>
          <a:p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var circle1 = new Circle(10);</a:t>
            </a:r>
          </a:p>
          <a:p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var circle2 = new Circle(25);</a:t>
            </a:r>
          </a:p>
          <a:p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</a:rPr>
              <a:t>var circle3 = new Circle(125);</a:t>
            </a:r>
          </a:p>
          <a:p>
            <a:endParaRPr lang="en-US" sz="2400" b="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//Invoking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getArea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() methods 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console.log(circle1.getArea());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console.log(circle2.getArea());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console.log(circle3.getArea());</a:t>
            </a:r>
          </a:p>
        </p:txBody>
      </p:sp>
    </p:spTree>
    <p:extLst>
      <p:ext uri="{BB962C8B-B14F-4D97-AF65-F5344CB8AC3E}">
        <p14:creationId xmlns:p14="http://schemas.microsoft.com/office/powerpoint/2010/main" val="29279153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48082384-6B97-45BF-8BEB-E55EFEEC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0037" y="6426200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770B8-D4D5-4A25-85DE-6B686ED08FA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A2FBCD6-FD89-4810-9971-0DC369B5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9" y="381000"/>
            <a:ext cx="91233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400" dirty="0">
                <a:solidFill>
                  <a:schemeClr val="bg1"/>
                </a:solidFill>
                <a:latin typeface="Arial Black" panose="020B0A04020102020204" pitchFamily="34" charset="0"/>
              </a:rPr>
              <a:t>Class Exercise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47800"/>
            <a:ext cx="8229600" cy="494982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/>
              <a:t>Can you think of other objects, their data and behaviour?</a:t>
            </a:r>
          </a:p>
          <a:p>
            <a:endParaRPr lang="en-US" altLang="en-US" sz="2400"/>
          </a:p>
          <a:p>
            <a:r>
              <a:rPr lang="en-US" altLang="en-US" sz="2400"/>
              <a:t>Eg:</a:t>
            </a:r>
            <a:endParaRPr lang="en-GB" altLang="en-US" sz="24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28750" y="4756150"/>
            <a:ext cx="2133600" cy="11874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solidFill>
                  <a:srgbClr val="FF0000"/>
                </a:solidFill>
                <a:latin typeface="Tahoma" panose="020B0604030504040204" pitchFamily="34" charset="0"/>
              </a:rPr>
              <a:t/>
            </a:r>
            <a:br>
              <a:rPr lang="en-GB" altLang="en-US" sz="2400">
                <a:solidFill>
                  <a:srgbClr val="FF0000"/>
                </a:solidFill>
                <a:latin typeface="Tahoma" panose="020B0604030504040204" pitchFamily="34" charset="0"/>
              </a:rPr>
            </a:br>
            <a:r>
              <a:rPr lang="en-GB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Rectangle</a:t>
            </a:r>
            <a:br>
              <a:rPr lang="en-GB" altLang="en-US" sz="2400">
                <a:solidFill>
                  <a:srgbClr val="FF0000"/>
                </a:solidFill>
                <a:latin typeface="Tahoma" panose="020B0604030504040204" pitchFamily="34" charset="0"/>
              </a:rPr>
            </a:br>
            <a:endParaRPr lang="en-GB" altLang="en-US" sz="24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8150" y="3155950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length = 5 width = 2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28750" y="384175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95350" y="41306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state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419350" y="3368675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>
                <a:solidFill>
                  <a:schemeClr val="tx2"/>
                </a:solidFill>
                <a:latin typeface="Tahoma" panose="020B0604030504040204" pitchFamily="34" charset="0"/>
              </a:rPr>
              <a:t>calculateArea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3016250" y="379095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143250" y="413067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>
                <a:solidFill>
                  <a:schemeClr val="tx2"/>
                </a:solidFill>
                <a:latin typeface="Tahoma" panose="020B0604030504040204" pitchFamily="34" charset="0"/>
              </a:rPr>
              <a:t>behaviour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657850" y="4724400"/>
            <a:ext cx="2133600" cy="11874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solidFill>
                  <a:srgbClr val="FF0000"/>
                </a:solidFill>
                <a:latin typeface="Tahoma" panose="020B0604030504040204" pitchFamily="34" charset="0"/>
              </a:rPr>
              <a:t/>
            </a:r>
            <a:br>
              <a:rPr lang="en-GB" altLang="en-US" sz="2400">
                <a:solidFill>
                  <a:srgbClr val="FF0000"/>
                </a:solidFill>
                <a:latin typeface="Tahoma" panose="020B0604030504040204" pitchFamily="34" charset="0"/>
              </a:rPr>
            </a:br>
            <a:r>
              <a:rPr lang="en-GB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BankAccount</a:t>
            </a:r>
            <a:br>
              <a:rPr lang="en-GB" altLang="en-US" sz="2400">
                <a:solidFill>
                  <a:srgbClr val="FF0000"/>
                </a:solidFill>
                <a:latin typeface="Tahoma" panose="020B0604030504040204" pitchFamily="34" charset="0"/>
              </a:rPr>
            </a:br>
            <a:endParaRPr lang="en-GB" altLang="en-US" sz="24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81550" y="3124200"/>
            <a:ext cx="2171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name = “Tom”</a:t>
            </a:r>
            <a:br>
              <a:rPr lang="en-GB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</a:br>
            <a:r>
              <a:rPr lang="en-GB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savings = 1000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657850" y="38100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24450" y="40989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state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838950" y="33528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>
                <a:solidFill>
                  <a:schemeClr val="tx2"/>
                </a:solidFill>
                <a:latin typeface="Tahoma" panose="020B0604030504040204" pitchFamily="34" charset="0"/>
              </a:rPr>
              <a:t>calculateInterest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7245350" y="3759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372350" y="40989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>
                <a:solidFill>
                  <a:schemeClr val="tx2"/>
                </a:solidFill>
                <a:latin typeface="Tahoma" panose="020B0604030504040204" pitchFamily="34" charset="0"/>
              </a:rPr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0163138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0764A303-9571-4CFD-B912-CF174F96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8C4E3-2252-4455-AC20-8E3FD01A220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3263247A-042B-49F0-A33E-1CE18AE8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399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300" dirty="0">
                <a:solidFill>
                  <a:schemeClr val="bg1"/>
                </a:solidFill>
                <a:latin typeface="Arial Black" panose="020B0A04020102020204" pitchFamily="34" charset="0"/>
              </a:rPr>
              <a:t>Classes &amp; Objects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6699" y="1600200"/>
            <a:ext cx="8610600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spcBef>
                <a:spcPct val="50000"/>
              </a:spcBef>
            </a:pPr>
            <a:r>
              <a:rPr lang="en-US" altLang="en-US" sz="2300" i="1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Classes</a:t>
            </a:r>
            <a:r>
              <a:rPr lang="en-US" altLang="en-US" sz="2300" dirty="0">
                <a:cs typeface="Times New Roman" panose="02020603050405020304" pitchFamily="18" charset="0"/>
              </a:rPr>
              <a:t> are constructs that define objects of the same type. It is like a template or factory for creating objects  (sometimes called </a:t>
            </a:r>
            <a:r>
              <a:rPr lang="en-US" altLang="en-US" sz="23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instances</a:t>
            </a:r>
            <a:r>
              <a:rPr lang="en-US" altLang="en-US" sz="2300" dirty="0">
                <a:cs typeface="Times New Roman" panose="02020603050405020304" pitchFamily="18" charset="0"/>
              </a:rPr>
              <a:t> of class)</a:t>
            </a:r>
          </a:p>
          <a:p>
            <a:pPr marL="171450" indent="-171450">
              <a:spcBef>
                <a:spcPct val="50000"/>
              </a:spcBef>
            </a:pPr>
            <a:r>
              <a:rPr lang="en-US" altLang="en-US" sz="2300" dirty="0">
                <a:cs typeface="Times New Roman" panose="02020603050405020304" pitchFamily="18" charset="0"/>
              </a:rPr>
              <a:t>A JavaScript class uses </a:t>
            </a:r>
            <a:r>
              <a:rPr lang="en-US" altLang="en-US" sz="2300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member variables</a:t>
            </a:r>
            <a:r>
              <a:rPr lang="en-US" altLang="en-US" sz="2300" dirty="0">
                <a:cs typeface="Times New Roman" panose="02020603050405020304" pitchFamily="18" charset="0"/>
              </a:rPr>
              <a:t>, defined in the  constructor, to define data fields (states or attributes or properties) and uses </a:t>
            </a:r>
            <a:r>
              <a:rPr lang="en-US" altLang="en-US" sz="2300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methods</a:t>
            </a:r>
            <a:r>
              <a:rPr lang="en-US" altLang="en-US" sz="2300" dirty="0">
                <a:cs typeface="Times New Roman" panose="02020603050405020304" pitchFamily="18" charset="0"/>
              </a:rPr>
              <a:t> to define behaviors. </a:t>
            </a:r>
          </a:p>
          <a:p>
            <a:pPr marL="171450" indent="-171450">
              <a:spcBef>
                <a:spcPct val="50000"/>
              </a:spcBef>
            </a:pPr>
            <a:r>
              <a:rPr lang="en-US" altLang="en-US" sz="2300" dirty="0">
                <a:cs typeface="Times New Roman" panose="02020603050405020304" pitchFamily="18" charset="0"/>
              </a:rPr>
              <a:t>A </a:t>
            </a:r>
            <a:r>
              <a:rPr lang="en-US" altLang="en-US" sz="2300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object</a:t>
            </a:r>
            <a:r>
              <a:rPr lang="en-US" altLang="en-US" sz="2300" dirty="0">
                <a:cs typeface="Times New Roman" panose="02020603050405020304" pitchFamily="18" charset="0"/>
              </a:rPr>
              <a:t> is an executable entity combining methods and properties to make a particular type of data useful. a special type of method which is invoked to construct objects from the class (whenever an object is instantiated/created).  </a:t>
            </a:r>
          </a:p>
        </p:txBody>
      </p:sp>
    </p:spTree>
    <p:extLst>
      <p:ext uri="{BB962C8B-B14F-4D97-AF65-F5344CB8AC3E}">
        <p14:creationId xmlns:p14="http://schemas.microsoft.com/office/powerpoint/2010/main" val="21891377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1">
  <a:themeElements>
    <a:clrScheme name="Custom 2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7CBAC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rays_Part01.ppt  -  Compatibility Mode" id="{EBAC9863-745D-460C-84E2-FF2B6152A9B8}" vid="{32447FA7-051C-411C-BCED-9C6D60D4F41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9BFB65B202049B008B2F459B6202E" ma:contentTypeVersion="0" ma:contentTypeDescription="Create a new document." ma:contentTypeScope="" ma:versionID="ec4344f565727f7514e1ca6eaf7537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0C4E48-7278-47CF-AA2C-5E4C6A7C313B}"/>
</file>

<file path=customXml/itemProps2.xml><?xml version="1.0" encoding="utf-8"?>
<ds:datastoreItem xmlns:ds="http://schemas.openxmlformats.org/officeDocument/2006/customXml" ds:itemID="{1D935B93-DF56-4EA4-89BF-4796D84E7FBF}"/>
</file>

<file path=customXml/itemProps3.xml><?xml version="1.0" encoding="utf-8"?>
<ds:datastoreItem xmlns:ds="http://schemas.openxmlformats.org/officeDocument/2006/customXml" ds:itemID="{E3DB7124-B35D-46BF-8493-AB2EDA7E5764}"/>
</file>

<file path=docProps/app.xml><?xml version="1.0" encoding="utf-8"?>
<Properties xmlns="http://schemas.openxmlformats.org/officeDocument/2006/extended-properties" xmlns:vt="http://schemas.openxmlformats.org/officeDocument/2006/docPropsVTypes">
  <Template>template1</Template>
  <TotalTime>1851</TotalTime>
  <Words>1907</Words>
  <Application>Microsoft Office PowerPoint</Application>
  <PresentationFormat>On-screen Show (4:3)</PresentationFormat>
  <Paragraphs>386</Paragraphs>
  <Slides>34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Arial Black</vt:lpstr>
      <vt:lpstr>Book Antiqua</vt:lpstr>
      <vt:lpstr>Calibri</vt:lpstr>
      <vt:lpstr>Calibri Light</vt:lpstr>
      <vt:lpstr>Century Gothic</vt:lpstr>
      <vt:lpstr>Consolas</vt:lpstr>
      <vt:lpstr>Courier</vt:lpstr>
      <vt:lpstr>Courier New</vt:lpstr>
      <vt:lpstr>Tahoma</vt:lpstr>
      <vt:lpstr>Times New Roman</vt:lpstr>
      <vt:lpstr>template1</vt:lpstr>
      <vt:lpstr>Picture</vt:lpstr>
      <vt:lpstr>Topic-8  Classes and Objects</vt:lpstr>
      <vt:lpstr>Objectives</vt:lpstr>
      <vt:lpstr>Object Oriented Programming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Instantiating an Object from Class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Attribute Default Value</vt:lpstr>
      <vt:lpstr>Attribute Default Value</vt:lpstr>
      <vt:lpstr>Advantages of using classes and objects</vt:lpstr>
      <vt:lpstr>Arrays of Objects</vt:lpstr>
      <vt:lpstr>Array of Objects </vt:lpstr>
      <vt:lpstr>Array of Objects </vt:lpstr>
      <vt:lpstr>Array of Objects </vt:lpstr>
      <vt:lpstr>Passing Arrays to Methods</vt:lpstr>
      <vt:lpstr>Pass By Value Vs Pass By Reference </vt:lpstr>
      <vt:lpstr>Example</vt:lpstr>
      <vt:lpstr>Class Import/Export 1</vt:lpstr>
      <vt:lpstr>Class Import/Export 1</vt:lpstr>
      <vt:lpstr>Class Import/Export 1</vt:lpstr>
      <vt:lpstr>Class Import/Export 2</vt:lpstr>
      <vt:lpstr>Class Import/Export 2</vt:lpstr>
      <vt:lpstr>Class Import/Export 2</vt:lpstr>
    </vt:vector>
  </TitlesOfParts>
  <Company>Outer Limit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SengKang  Methodist Church</dc:title>
  <dc:creator>Stargate</dc:creator>
  <cp:lastModifiedBy>Kenneth Tan</cp:lastModifiedBy>
  <cp:revision>270</cp:revision>
  <dcterms:created xsi:type="dcterms:W3CDTF">2005-01-17T14:55:37Z</dcterms:created>
  <dcterms:modified xsi:type="dcterms:W3CDTF">2020-07-07T07:05:56Z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0x010100D019BFB65B202049B008B2F459B6202E</vt:lpwstr>
  </property>
</Properties>
</file>