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8"/>
  </p:notesMasterIdLst>
  <p:handoutMasterIdLst>
    <p:handoutMasterId r:id="rId39"/>
  </p:handoutMasterIdLst>
  <p:sldIdLst>
    <p:sldId id="328" r:id="rId2"/>
    <p:sldId id="327" r:id="rId3"/>
    <p:sldId id="312" r:id="rId4"/>
    <p:sldId id="316" r:id="rId5"/>
    <p:sldId id="318" r:id="rId6"/>
    <p:sldId id="279" r:id="rId7"/>
    <p:sldId id="324" r:id="rId8"/>
    <p:sldId id="321" r:id="rId9"/>
    <p:sldId id="319" r:id="rId10"/>
    <p:sldId id="320" r:id="rId11"/>
    <p:sldId id="313" r:id="rId12"/>
    <p:sldId id="281" r:id="rId13"/>
    <p:sldId id="280" r:id="rId14"/>
    <p:sldId id="282" r:id="rId15"/>
    <p:sldId id="304" r:id="rId16"/>
    <p:sldId id="322" r:id="rId17"/>
    <p:sldId id="323" r:id="rId18"/>
    <p:sldId id="283" r:id="rId19"/>
    <p:sldId id="284" r:id="rId20"/>
    <p:sldId id="285" r:id="rId21"/>
    <p:sldId id="287" r:id="rId22"/>
    <p:sldId id="293" r:id="rId23"/>
    <p:sldId id="294" r:id="rId24"/>
    <p:sldId id="295" r:id="rId25"/>
    <p:sldId id="296" r:id="rId26"/>
    <p:sldId id="297" r:id="rId27"/>
    <p:sldId id="299" r:id="rId28"/>
    <p:sldId id="315" r:id="rId29"/>
    <p:sldId id="301" r:id="rId30"/>
    <p:sldId id="305" r:id="rId31"/>
    <p:sldId id="306" r:id="rId32"/>
    <p:sldId id="307" r:id="rId33"/>
    <p:sldId id="309" r:id="rId34"/>
    <p:sldId id="314" r:id="rId35"/>
    <p:sldId id="308" r:id="rId36"/>
    <p:sldId id="311" r:id="rId37"/>
  </p:sldIdLst>
  <p:sldSz cx="9144000" cy="6858000" type="screen4x3"/>
  <p:notesSz cx="7099300" cy="10234613"/>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3792" autoAdjust="0"/>
  </p:normalViewPr>
  <p:slideViewPr>
    <p:cSldViewPr>
      <p:cViewPr varScale="1">
        <p:scale>
          <a:sx n="62" d="100"/>
          <a:sy n="62" d="100"/>
        </p:scale>
        <p:origin x="156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73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GB"/>
          </a:p>
        </p:txBody>
      </p:sp>
      <p:sp>
        <p:nvSpPr>
          <p:cNvPr id="138243"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GB"/>
          </a:p>
        </p:txBody>
      </p:sp>
      <p:sp>
        <p:nvSpPr>
          <p:cNvPr id="138244"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GB"/>
          </a:p>
        </p:txBody>
      </p:sp>
      <p:sp>
        <p:nvSpPr>
          <p:cNvPr id="138245"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A9C81CB7-5FDC-40DE-BE90-E60AA1804A33}" type="slidenum">
              <a:rPr lang="en-GB" altLang="en-US"/>
              <a:pPr>
                <a:defRPr/>
              </a:pPr>
              <a:t>‹#›</a:t>
            </a:fld>
            <a:endParaRPr lang="en-GB" altLang="en-US"/>
          </a:p>
        </p:txBody>
      </p:sp>
    </p:spTree>
    <p:extLst>
      <p:ext uri="{BB962C8B-B14F-4D97-AF65-F5344CB8AC3E}">
        <p14:creationId xmlns:p14="http://schemas.microsoft.com/office/powerpoint/2010/main" val="1354757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vl1pPr>
          </a:lstStyle>
          <a:p>
            <a:pPr>
              <a:defRPr/>
            </a:pPr>
            <a:endParaRPr lang="en-AU"/>
          </a:p>
        </p:txBody>
      </p:sp>
      <p:sp>
        <p:nvSpPr>
          <p:cNvPr id="22531"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vl1pPr>
          </a:lstStyle>
          <a:p>
            <a:pPr>
              <a:defRPr/>
            </a:pPr>
            <a:endParaRPr lang="en-AU"/>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vl1pPr>
          </a:lstStyle>
          <a:p>
            <a:pPr>
              <a:defRPr/>
            </a:pPr>
            <a:endParaRPr lang="en-AU"/>
          </a:p>
        </p:txBody>
      </p:sp>
      <p:sp>
        <p:nvSpPr>
          <p:cNvPr id="22535"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C65BB52E-FB14-4013-82BB-0CB7D23930C1}" type="slidenum">
              <a:rPr lang="en-AU" altLang="en-US"/>
              <a:pPr>
                <a:defRPr/>
              </a:pPr>
              <a:t>‹#›</a:t>
            </a:fld>
            <a:endParaRPr lang="en-AU" altLang="en-US"/>
          </a:p>
        </p:txBody>
      </p:sp>
    </p:spTree>
    <p:extLst>
      <p:ext uri="{BB962C8B-B14F-4D97-AF65-F5344CB8AC3E}">
        <p14:creationId xmlns:p14="http://schemas.microsoft.com/office/powerpoint/2010/main" val="108760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F488929D-FA89-4FC0-9736-0F6DDB1CB80A}" type="slidenum">
              <a:rPr lang="en-AU" altLang="en-US" smtClean="0"/>
              <a:pPr>
                <a:spcBef>
                  <a:spcPct val="0"/>
                </a:spcBef>
              </a:pPr>
              <a:t>3</a:t>
            </a:fld>
            <a:endParaRPr lang="en-AU" altLang="en-US"/>
          </a:p>
        </p:txBody>
      </p:sp>
      <p:sp>
        <p:nvSpPr>
          <p:cNvPr id="6147" name="Rectangle 2"/>
          <p:cNvSpPr>
            <a:spLocks noGrp="1" noRot="1" noChangeAspect="1" noChangeArrowheads="1" noTextEdit="1"/>
          </p:cNvSpPr>
          <p:nvPr>
            <p:ph type="sldImg"/>
          </p:nvPr>
        </p:nvSpPr>
        <p:spPr>
          <a:solidFill>
            <a:srgbClr val="FFFFFF"/>
          </a:solidFill>
          <a:ln/>
        </p:spPr>
      </p:sp>
      <p:sp>
        <p:nvSpPr>
          <p:cNvPr id="614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t>Lecture slides adopted from Lawrie Brown for “Cryptography and Network Security”, 4/e, by William Stallings, Chapter </a:t>
            </a:r>
            <a:r>
              <a:rPr lang="en-US" altLang="en-US" sz="1100" dirty="0"/>
              <a:t>2 – “</a:t>
            </a:r>
            <a:r>
              <a:rPr lang="en-AU" altLang="en-US" sz="1100" dirty="0"/>
              <a:t>Classical Encryption Techniques</a:t>
            </a:r>
            <a:r>
              <a:rPr lang="en-US" altLang="en-US" dirty="0"/>
              <a:t>”.</a:t>
            </a:r>
            <a:endParaRPr lang="en-AU" altLang="en-US" dirty="0"/>
          </a:p>
          <a:p>
            <a:pPr eaLnBrk="1" hangingPunct="1"/>
            <a:endParaRPr lang="en-US" altLang="en-US" dirty="0"/>
          </a:p>
        </p:txBody>
      </p:sp>
    </p:spTree>
    <p:extLst>
      <p:ext uri="{BB962C8B-B14F-4D97-AF65-F5344CB8AC3E}">
        <p14:creationId xmlns:p14="http://schemas.microsoft.com/office/powerpoint/2010/main" val="1165446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AC84597D-49FE-46C2-9726-8EA334D0AE6F}" type="slidenum">
              <a:rPr lang="en-AU" altLang="en-US" smtClean="0"/>
              <a:pPr>
                <a:spcBef>
                  <a:spcPct val="0"/>
                </a:spcBef>
              </a:pPr>
              <a:t>12</a:t>
            </a:fld>
            <a:endParaRPr lang="en-AU"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Stop here for Week 1</a:t>
            </a:r>
          </a:p>
          <a:p>
            <a:pPr eaLnBrk="1" hangingPunct="1"/>
            <a:endParaRPr lang="en-US" altLang="en-US" dirty="0">
              <a:latin typeface="Times-Roman" charset="0"/>
            </a:endParaRPr>
          </a:p>
          <a:p>
            <a:pPr eaLnBrk="1" hangingPunct="1"/>
            <a:r>
              <a:rPr lang="en-US" altLang="en-US" dirty="0">
                <a:latin typeface="Times-Roman" charset="0"/>
              </a:rPr>
              <a:t>Two more definitions are worthy of note. </a:t>
            </a:r>
          </a:p>
          <a:p>
            <a:pPr eaLnBrk="1" hangingPunct="1"/>
            <a:endParaRPr lang="en-US" altLang="en-US" dirty="0">
              <a:latin typeface="Times-Roman" charset="0"/>
            </a:endParaRPr>
          </a:p>
          <a:p>
            <a:pPr eaLnBrk="1" hangingPunct="1"/>
            <a:r>
              <a:rPr lang="en-US" altLang="en-US" dirty="0">
                <a:latin typeface="Times-Roman" charset="0"/>
              </a:rPr>
              <a:t>An encryption scheme is unconditionally secure if the </a:t>
            </a:r>
            <a:r>
              <a:rPr lang="en-US" altLang="en-US" dirty="0" err="1">
                <a:latin typeface="Times-Roman" charset="0"/>
              </a:rPr>
              <a:t>ciphertext</a:t>
            </a:r>
            <a:r>
              <a:rPr lang="en-US" altLang="en-US" dirty="0">
                <a:latin typeface="Times-Roman" charset="0"/>
              </a:rPr>
              <a:t> generated by the scheme does not contain enough information to determine uniquely the corresponding plaintext, no matter how much </a:t>
            </a:r>
            <a:r>
              <a:rPr lang="en-US" altLang="en-US" dirty="0" err="1">
                <a:latin typeface="Times-Roman" charset="0"/>
              </a:rPr>
              <a:t>ciphertext</a:t>
            </a:r>
            <a:r>
              <a:rPr lang="en-US" altLang="en-US" dirty="0">
                <a:latin typeface="Times-Roman" charset="0"/>
              </a:rPr>
              <a:t> is available. </a:t>
            </a:r>
          </a:p>
          <a:p>
            <a:pPr eaLnBrk="1" hangingPunct="1"/>
            <a:endParaRPr lang="en-US" altLang="en-US" dirty="0">
              <a:latin typeface="Times-Roman" charset="0"/>
            </a:endParaRPr>
          </a:p>
          <a:p>
            <a:pPr eaLnBrk="1" hangingPunct="1"/>
            <a:r>
              <a:rPr lang="en-US" altLang="en-US" dirty="0">
                <a:latin typeface="Times-Roman" charset="0"/>
              </a:rPr>
              <a:t>An encryption scheme is said to be computationally secure if either the cost of breaking the cipher exceeds the value of the encrypted information, or the time required to break the cipher exceeds the useful lifetime of the information.</a:t>
            </a:r>
            <a:r>
              <a:rPr lang="en-AU" altLang="en-US" dirty="0"/>
              <a:t> Unconditional security would be nice, but the only known such cipher is the </a:t>
            </a:r>
            <a:r>
              <a:rPr lang="en-AU" altLang="en-US" b="1" dirty="0"/>
              <a:t>one-time pad</a:t>
            </a:r>
            <a:r>
              <a:rPr lang="en-AU" altLang="en-US" dirty="0"/>
              <a:t> (later). </a:t>
            </a:r>
          </a:p>
          <a:p>
            <a:pPr eaLnBrk="1" hangingPunct="1"/>
            <a:endParaRPr lang="en-AU" altLang="en-US" dirty="0"/>
          </a:p>
          <a:p>
            <a:pPr eaLnBrk="1" hangingPunct="1"/>
            <a:r>
              <a:rPr lang="en-AU" altLang="en-US" dirty="0"/>
              <a:t>For all reasonable encryption algorithms, we have to assume computational security where it either takes too long, or is too expensive, to bother breaking the cipher. </a:t>
            </a:r>
          </a:p>
        </p:txBody>
      </p:sp>
    </p:spTree>
    <p:extLst>
      <p:ext uri="{BB962C8B-B14F-4D97-AF65-F5344CB8AC3E}">
        <p14:creationId xmlns:p14="http://schemas.microsoft.com/office/powerpoint/2010/main" val="4114577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85231156-F850-47F2-9183-D51FEA92D211}" type="slidenum">
              <a:rPr lang="en-AU" altLang="en-US" smtClean="0"/>
              <a:pPr>
                <a:spcBef>
                  <a:spcPct val="0"/>
                </a:spcBef>
              </a:pPr>
              <a:t>13</a:t>
            </a:fld>
            <a:endParaRPr lang="en-AU"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extLst>
      <p:ext uri="{BB962C8B-B14F-4D97-AF65-F5344CB8AC3E}">
        <p14:creationId xmlns:p14="http://schemas.microsoft.com/office/powerpoint/2010/main" val="3210678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CF7CBB45-5E54-47C8-94FC-C907E5A902AB}" type="slidenum">
              <a:rPr lang="en-AU" altLang="en-US" smtClean="0"/>
              <a:pPr>
                <a:spcBef>
                  <a:spcPct val="0"/>
                </a:spcBef>
              </a:pPr>
              <a:t>14</a:t>
            </a:fld>
            <a:endParaRPr lang="en-AU"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A brute-force attack involves trying every possible key until an intelligible translation of the </a:t>
            </a:r>
            <a:r>
              <a:rPr lang="en-US" altLang="en-US" dirty="0" err="1">
                <a:latin typeface="Times-Roman" charset="0"/>
              </a:rPr>
              <a:t>ciphertext</a:t>
            </a:r>
            <a:r>
              <a:rPr lang="en-US" altLang="en-US" dirty="0">
                <a:latin typeface="Times-Roman" charset="0"/>
              </a:rPr>
              <a: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a:p>
            <a:pPr eaLnBrk="1" hangingPunct="1"/>
            <a:endParaRPr lang="en-US" altLang="en-US" dirty="0">
              <a:latin typeface="Times-Roman" charset="0"/>
            </a:endParaRPr>
          </a:p>
        </p:txBody>
      </p:sp>
    </p:spTree>
    <p:extLst>
      <p:ext uri="{BB962C8B-B14F-4D97-AF65-F5344CB8AC3E}">
        <p14:creationId xmlns:p14="http://schemas.microsoft.com/office/powerpoint/2010/main" val="3801356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4D8FECEB-3501-4A1F-9204-43410B80A1C8}" type="slidenum">
              <a:rPr lang="en-AU" altLang="en-US" smtClean="0"/>
              <a:pPr>
                <a:spcBef>
                  <a:spcPct val="0"/>
                </a:spcBef>
              </a:pPr>
              <a:t>15</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47620" indent="-247620" eaLnBrk="1" hangingPunct="1"/>
            <a:r>
              <a:rPr lang="en-US" altLang="en-US" sz="2400" b="1" u="sng" dirty="0">
                <a:solidFill>
                  <a:srgbClr val="FF0000"/>
                </a:solidFill>
              </a:rPr>
              <a:t>Special Attention Required</a:t>
            </a:r>
          </a:p>
          <a:p>
            <a:pPr marL="247620" indent="-247620" eaLnBrk="1" hangingPunct="1"/>
            <a:endParaRPr lang="en-US" altLang="en-US" dirty="0"/>
          </a:p>
          <a:p>
            <a:pPr marL="247620" indent="-247620" eaLnBrk="1" hangingPunct="1"/>
            <a:r>
              <a:rPr lang="en-US" altLang="en-US" dirty="0"/>
              <a:t>The One-Time Pad is an evolution of the </a:t>
            </a:r>
            <a:r>
              <a:rPr lang="en-US" altLang="en-US" dirty="0" err="1"/>
              <a:t>Vernham</a:t>
            </a:r>
            <a:r>
              <a:rPr lang="en-US" altLang="en-US" dirty="0"/>
              <a:t> cipher, which was invented by Gilbert </a:t>
            </a:r>
            <a:r>
              <a:rPr lang="en-US" altLang="en-US" dirty="0" err="1"/>
              <a:t>Vernham</a:t>
            </a:r>
            <a:r>
              <a:rPr lang="en-US" altLang="en-US" dirty="0"/>
              <a:t> in 1918, and used a long tape of random letters to encrypt the message. An Army Signal Corp officer, Joseph Mauborgne, proposed an improvement using a random key that was truly as long as the message, with no repetitions, which thus totally obscures the original message. </a:t>
            </a:r>
            <a:r>
              <a:rPr lang="en-US" altLang="en-US" dirty="0">
                <a:latin typeface="Times-Roman" charset="0"/>
              </a:rPr>
              <a:t>It produces random output that bears no statistical relationship to the plaintext. Because the ciphertext contains no information whatsoever about the plaintext, there is simply no way to break the code, s</a:t>
            </a:r>
            <a:r>
              <a:rPr lang="en-US" altLang="en-US" dirty="0"/>
              <a:t>ince any plaintext can be mapped to any ciphertext given some key. </a:t>
            </a:r>
          </a:p>
          <a:p>
            <a:pPr marL="247620" indent="-247620" eaLnBrk="1" hangingPunct="1"/>
            <a:r>
              <a:rPr lang="en-US" altLang="en-US" dirty="0">
                <a:latin typeface="Times-Roman" charset="0"/>
              </a:rPr>
              <a:t>The one-time pad offers complete security but, in practice, has two fundamental difficulties:</a:t>
            </a:r>
            <a:r>
              <a:rPr lang="en-US" altLang="en-US" dirty="0">
                <a:latin typeface="Helvetica" panose="020B0604020202020204" pitchFamily="34" charset="0"/>
              </a:rPr>
              <a:t> </a:t>
            </a:r>
          </a:p>
          <a:p>
            <a:pPr marL="247620" indent="-247620" eaLnBrk="1" hangingPunct="1">
              <a:buFont typeface="Times" panose="02020603050405020304" pitchFamily="18" charset="0"/>
              <a:buAutoNum type="arabicPeriod"/>
            </a:pPr>
            <a:r>
              <a:rPr lang="en-US" altLang="en-US" dirty="0">
                <a:latin typeface="Times-Roman" charset="0"/>
              </a:rPr>
              <a:t>There is the practical problem of making large quantities of random keys. </a:t>
            </a:r>
          </a:p>
          <a:p>
            <a:pPr marL="247620" indent="-247620" eaLnBrk="1" hangingPunct="1"/>
            <a:r>
              <a:rPr lang="en-US" altLang="en-US" dirty="0">
                <a:latin typeface="Times-Roman" charset="0"/>
              </a:rPr>
              <a:t>2.</a:t>
            </a:r>
            <a:r>
              <a:rPr lang="en-US" altLang="en-US" dirty="0">
                <a:latin typeface="Helvetica" panose="020B0604020202020204" pitchFamily="34" charset="0"/>
              </a:rPr>
              <a:t> And </a:t>
            </a:r>
            <a:r>
              <a:rPr lang="en-US" altLang="en-US" dirty="0">
                <a:latin typeface="Times-Roman" charset="0"/>
              </a:rPr>
              <a:t>the problem of key distribution and protection, where for every message to be sent, a key of equal length is needed by both sender and receiver.</a:t>
            </a:r>
          </a:p>
          <a:p>
            <a:pPr marL="247620" indent="-247620" eaLnBrk="1" hangingPunct="1"/>
            <a:r>
              <a:rPr lang="en-US" altLang="en-US" dirty="0">
                <a:latin typeface="Times-Roman" charset="0"/>
              </a:rPr>
              <a:t>Because of these difficulties, the one-time pad is of limited utility, and is useful primarily for low-bandwidth channels requiring very high security.</a:t>
            </a:r>
            <a:r>
              <a:rPr lang="en-US" altLang="en-US" dirty="0">
                <a:latin typeface="Helvetica" panose="020B0604020202020204" pitchFamily="34" charset="0"/>
              </a:rPr>
              <a:t> </a:t>
            </a:r>
            <a:endParaRPr lang="en-AU" altLang="en-US" dirty="0">
              <a:latin typeface="Helvetica" panose="020B0604020202020204" pitchFamily="34" charset="0"/>
            </a:endParaRPr>
          </a:p>
        </p:txBody>
      </p:sp>
    </p:spTree>
    <p:extLst>
      <p:ext uri="{BB962C8B-B14F-4D97-AF65-F5344CB8AC3E}">
        <p14:creationId xmlns:p14="http://schemas.microsoft.com/office/powerpoint/2010/main" val="3696496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4CFA2912-AC1F-417B-8123-50A8E97595D3}" type="slidenum">
              <a:rPr lang="en-AU" altLang="en-US" smtClean="0"/>
              <a:pPr>
                <a:spcBef>
                  <a:spcPct val="0"/>
                </a:spcBef>
              </a:pPr>
              <a:t>16</a:t>
            </a:fld>
            <a:endParaRPr lang="en-AU"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ltLang="en-US" dirty="0"/>
              <a:t>Steganography is </a:t>
            </a:r>
            <a:r>
              <a:rPr lang="en-US" altLang="en-US" dirty="0"/>
              <a:t>an alternative to encryption which hides the very existence of a message by some means. There are a large range of techniques for doing this.</a:t>
            </a:r>
          </a:p>
          <a:p>
            <a:pPr eaLnBrk="1" hangingPunct="1"/>
            <a:r>
              <a:rPr lang="en-US" altLang="en-US" dirty="0">
                <a:latin typeface="Times-Roman" charset="0"/>
              </a:rPr>
              <a:t>Steganography has a number of drawbacks when compared to encryption. It requires a lot of overhead to hide a relatively few bits of information.</a:t>
            </a:r>
          </a:p>
          <a:p>
            <a:pPr eaLnBrk="1" hangingPunct="1"/>
            <a:r>
              <a:rPr lang="en-US" altLang="en-US" dirty="0">
                <a:latin typeface="Times-Roman" charset="0"/>
              </a:rPr>
              <a:t>Also, once the system is discovered, it becomes virtually worthless, although a message can be first encrypted and then hidden using steganography. </a:t>
            </a:r>
          </a:p>
          <a:p>
            <a:pPr eaLnBrk="1" hangingPunct="1"/>
            <a:endParaRPr lang="en-US" altLang="en-US" dirty="0">
              <a:latin typeface="Times-Roman" charset="0"/>
            </a:endParaRPr>
          </a:p>
          <a:p>
            <a:pPr eaLnBrk="1" hangingPunct="1"/>
            <a:r>
              <a:rPr lang="en-US" altLang="en-US" u="sng" dirty="0">
                <a:latin typeface="Times-Roman" charset="0"/>
              </a:rPr>
              <a:t>Exercise</a:t>
            </a:r>
          </a:p>
          <a:p>
            <a:pPr eaLnBrk="1" hangingPunct="1"/>
            <a:r>
              <a:rPr lang="en-US" altLang="en-US" dirty="0" err="1">
                <a:latin typeface="Times-Roman" charset="0"/>
              </a:rPr>
              <a:t>Goto</a:t>
            </a:r>
            <a:r>
              <a:rPr lang="en-US" altLang="en-US" baseline="0" dirty="0">
                <a:latin typeface="Times-Roman" charset="0"/>
              </a:rPr>
              <a:t> Bb </a:t>
            </a:r>
            <a:r>
              <a:rPr lang="en-US" altLang="en-US" baseline="0" dirty="0">
                <a:latin typeface="Times-Roman" charset="0"/>
                <a:sym typeface="Wingdings"/>
              </a:rPr>
              <a:t> ACG -&gt;  Learning Resources -&gt; Lectures -&gt;  </a:t>
            </a:r>
            <a:r>
              <a:rPr lang="en-US" dirty="0"/>
              <a:t>Encryption Techniques in</a:t>
            </a:r>
            <a:r>
              <a:rPr lang="en-US" baseline="0" dirty="0"/>
              <a:t> classical cipher -&gt; Nothing-to-</a:t>
            </a:r>
            <a:r>
              <a:rPr lang="en-US" baseline="0" dirty="0" err="1"/>
              <a:t>hide.png</a:t>
            </a:r>
            <a:endParaRPr lang="en-US" baseline="0" dirty="0"/>
          </a:p>
          <a:p>
            <a:pPr eaLnBrk="1" hangingPunct="1"/>
            <a:endParaRPr lang="en-US" altLang="en-US" baseline="0" dirty="0">
              <a:latin typeface="Times-Roman" charset="0"/>
            </a:endParaRPr>
          </a:p>
          <a:p>
            <a:pPr eaLnBrk="1" hangingPunct="1"/>
            <a:r>
              <a:rPr lang="en-US" altLang="en-US" dirty="0">
                <a:latin typeface="Times-Roman" charset="0"/>
              </a:rPr>
              <a:t>ASK student</a:t>
            </a:r>
            <a:r>
              <a:rPr lang="en-US" altLang="en-US" baseline="0" dirty="0">
                <a:latin typeface="Times-Roman" charset="0"/>
              </a:rPr>
              <a:t> to visit this site :  </a:t>
            </a:r>
            <a:r>
              <a:rPr lang="en-US" altLang="en-US" dirty="0">
                <a:latin typeface="Times-Roman" charset="0"/>
              </a:rPr>
              <a:t>https://</a:t>
            </a:r>
            <a:r>
              <a:rPr lang="en-US" altLang="en-US" dirty="0" err="1">
                <a:latin typeface="Times-Roman" charset="0"/>
              </a:rPr>
              <a:t>manytools.org</a:t>
            </a:r>
            <a:r>
              <a:rPr lang="en-US" altLang="en-US" dirty="0">
                <a:latin typeface="Times-Roman" charset="0"/>
              </a:rPr>
              <a:t>/hacker-tools/steganography-encode-text-into-image/</a:t>
            </a:r>
          </a:p>
        </p:txBody>
      </p:sp>
    </p:spTree>
    <p:extLst>
      <p:ext uri="{BB962C8B-B14F-4D97-AF65-F5344CB8AC3E}">
        <p14:creationId xmlns:p14="http://schemas.microsoft.com/office/powerpoint/2010/main" val="209293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5BB52E-FB14-4013-82BB-0CB7D23930C1}" type="slidenum">
              <a:rPr lang="en-AU" altLang="en-US" smtClean="0"/>
              <a:pPr>
                <a:defRPr/>
              </a:pPr>
              <a:t>17</a:t>
            </a:fld>
            <a:endParaRPr lang="en-AU" altLang="en-US"/>
          </a:p>
        </p:txBody>
      </p:sp>
    </p:spTree>
    <p:extLst>
      <p:ext uri="{BB962C8B-B14F-4D97-AF65-F5344CB8AC3E}">
        <p14:creationId xmlns:p14="http://schemas.microsoft.com/office/powerpoint/2010/main" val="253414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F03246CF-0F54-4318-967A-445AE7E3C21F}" type="slidenum">
              <a:rPr lang="en-AU" altLang="en-US" smtClean="0"/>
              <a:pPr>
                <a:spcBef>
                  <a:spcPct val="0"/>
                </a:spcBef>
              </a:pPr>
              <a:t>18</a:t>
            </a:fld>
            <a:endParaRPr lang="en-AU"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tLang="en-US" dirty="0"/>
          </a:p>
        </p:txBody>
      </p:sp>
    </p:spTree>
    <p:extLst>
      <p:ext uri="{BB962C8B-B14F-4D97-AF65-F5344CB8AC3E}">
        <p14:creationId xmlns:p14="http://schemas.microsoft.com/office/powerpoint/2010/main" val="254487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77BB0C6B-B7B9-4739-8A4D-EF1516E39C00}" type="slidenum">
              <a:rPr lang="en-AU" altLang="en-US" smtClean="0"/>
              <a:pPr>
                <a:spcBef>
                  <a:spcPct val="0"/>
                </a:spcBef>
              </a:pPr>
              <a:t>19</a:t>
            </a:fld>
            <a:endParaRPr lang="en-AU"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u="sng" dirty="0">
                <a:latin typeface="Times-Roman" charset="0"/>
              </a:rPr>
              <a:t>Exercise</a:t>
            </a:r>
          </a:p>
          <a:p>
            <a:pPr eaLnBrk="1" hangingPunct="1"/>
            <a:r>
              <a:rPr lang="en-US" altLang="en-US" dirty="0" err="1">
                <a:latin typeface="Times-Roman" charset="0"/>
              </a:rPr>
              <a:t>Goto</a:t>
            </a:r>
            <a:r>
              <a:rPr lang="en-US" altLang="en-US" baseline="0" dirty="0">
                <a:latin typeface="Times-Roman" charset="0"/>
              </a:rPr>
              <a:t> Bb </a:t>
            </a:r>
            <a:r>
              <a:rPr lang="en-US" altLang="en-US" baseline="0" dirty="0">
                <a:latin typeface="Times-Roman" charset="0"/>
                <a:sym typeface="Wingdings"/>
              </a:rPr>
              <a:t> ACG -&gt;  Learning Resources -&gt; Lectures -&gt;  </a:t>
            </a:r>
            <a:r>
              <a:rPr lang="en-US" dirty="0"/>
              <a:t>Encryption Techniques in</a:t>
            </a:r>
            <a:r>
              <a:rPr lang="en-US" baseline="0" dirty="0"/>
              <a:t> classical cipher -&gt; Decode </a:t>
            </a:r>
            <a:r>
              <a:rPr lang="en-US" baseline="0" dirty="0" err="1"/>
              <a:t>Me.txt</a:t>
            </a:r>
            <a:endParaRPr lang="en-US" baseline="0" dirty="0"/>
          </a:p>
          <a:p>
            <a:pPr eaLnBrk="1" hangingPunct="1"/>
            <a:endParaRPr lang="en-US" baseline="0" dirty="0"/>
          </a:p>
          <a:p>
            <a:pPr eaLnBrk="1" hangingPunct="1"/>
            <a:r>
              <a:rPr lang="en-US" altLang="en-US" dirty="0">
                <a:latin typeface="Times-Roman" charset="0"/>
              </a:rPr>
              <a:t>USE https://</a:t>
            </a:r>
            <a:r>
              <a:rPr lang="en-US" altLang="en-US" dirty="0" err="1">
                <a:latin typeface="Times-Roman" charset="0"/>
              </a:rPr>
              <a:t>planetcalc.com</a:t>
            </a:r>
            <a:r>
              <a:rPr lang="en-US" altLang="en-US" dirty="0">
                <a:latin typeface="Times-Roman" charset="0"/>
              </a:rPr>
              <a:t>/1434/ </a:t>
            </a:r>
            <a:endParaRPr lang="en-AU" altLang="en-US" dirty="0"/>
          </a:p>
        </p:txBody>
      </p:sp>
    </p:spTree>
    <p:extLst>
      <p:ext uri="{BB962C8B-B14F-4D97-AF65-F5344CB8AC3E}">
        <p14:creationId xmlns:p14="http://schemas.microsoft.com/office/powerpoint/2010/main" val="4081261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D62624C8-5407-4700-AABC-F5BD98D6CC89}" type="slidenum">
              <a:rPr lang="en-AU" altLang="en-US" smtClean="0"/>
              <a:pPr>
                <a:spcBef>
                  <a:spcPct val="0"/>
                </a:spcBef>
              </a:pPr>
              <a:t>20</a:t>
            </a:fld>
            <a:endParaRPr lang="en-AU"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AU" altLang="en-US" dirty="0"/>
              <a:t>This mathematical description uses </a:t>
            </a:r>
            <a:r>
              <a:rPr lang="en-AU" altLang="en-US" b="1" dirty="0"/>
              <a:t>modulo (clock) arithmetic</a:t>
            </a:r>
            <a:r>
              <a:rPr lang="en-AU" altLang="en-US" dirty="0"/>
              <a:t>. Here, when you reach Z you go back to A and start again. Mod 26 implies that when you reach 26, you use 0 instead (</a:t>
            </a:r>
            <a:r>
              <a:rPr lang="en-AU" altLang="en-US" dirty="0" err="1"/>
              <a:t>ie</a:t>
            </a:r>
            <a:r>
              <a:rPr lang="en-AU" altLang="en-US" dirty="0"/>
              <a:t> the letter after Z, or 25 + 1 goes to A or 0). </a:t>
            </a:r>
          </a:p>
          <a:p>
            <a:pPr eaLnBrk="1" hangingPunct="1"/>
            <a:endParaRPr lang="en-AU" altLang="en-US" dirty="0"/>
          </a:p>
          <a:p>
            <a:pPr eaLnBrk="1" hangingPunct="1"/>
            <a:r>
              <a:rPr lang="en-AU" altLang="en-US" dirty="0"/>
              <a:t>Example: howdy (7,14,22,3,24) encrypted using key </a:t>
            </a:r>
            <a:r>
              <a:rPr lang="en-AU" altLang="en-US" i="1" dirty="0"/>
              <a:t>f </a:t>
            </a:r>
            <a:r>
              <a:rPr lang="en-AU" altLang="en-US" dirty="0"/>
              <a:t>(</a:t>
            </a:r>
            <a:r>
              <a:rPr lang="en-AU" altLang="en-US" dirty="0" err="1"/>
              <a:t>ie</a:t>
            </a:r>
            <a:r>
              <a:rPr lang="en-AU" altLang="en-US" dirty="0"/>
              <a:t> a shift of 5) is MTBID</a:t>
            </a:r>
          </a:p>
        </p:txBody>
      </p:sp>
    </p:spTree>
    <p:extLst>
      <p:ext uri="{BB962C8B-B14F-4D97-AF65-F5344CB8AC3E}">
        <p14:creationId xmlns:p14="http://schemas.microsoft.com/office/powerpoint/2010/main" val="3741433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6FB16115-AC5E-4F68-B99D-7AC3D620F910}" type="slidenum">
              <a:rPr lang="en-AU" altLang="en-US" smtClean="0"/>
              <a:pPr>
                <a:spcBef>
                  <a:spcPct val="0"/>
                </a:spcBef>
              </a:pPr>
              <a:t>21</a:t>
            </a:fld>
            <a:endParaRPr lang="en-AU"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With only 25 possible keys, the Caesar cipher is far from secure. </a:t>
            </a:r>
          </a:p>
          <a:p>
            <a:pPr eaLnBrk="1" hangingPunct="1"/>
            <a:r>
              <a:rPr lang="en-US" altLang="en-US" dirty="0">
                <a:latin typeface="Times-Roman" charset="0"/>
              </a:rPr>
              <a:t>A dramatic increase in the key space can be achieved by allowing an arbitrary substitution, where the translation alphabet can be any permutation of the 26 alphabetic characters.</a:t>
            </a:r>
            <a:endParaRPr lang="en-US" altLang="en-US" dirty="0"/>
          </a:p>
          <a:p>
            <a:pPr eaLnBrk="1" hangingPunct="1"/>
            <a:r>
              <a:rPr lang="en-US" altLang="en-US" dirty="0"/>
              <a:t>See example translation alphabet, and an encrypted message using it.</a:t>
            </a:r>
          </a:p>
        </p:txBody>
      </p:sp>
    </p:spTree>
    <p:extLst>
      <p:ext uri="{BB962C8B-B14F-4D97-AF65-F5344CB8AC3E}">
        <p14:creationId xmlns:p14="http://schemas.microsoft.com/office/powerpoint/2010/main" val="89513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65BB52E-FB14-4013-82BB-0CB7D23930C1}" type="slidenum">
              <a:rPr lang="en-AU" altLang="en-US" smtClean="0"/>
              <a:pPr>
                <a:defRPr/>
              </a:pPr>
              <a:t>4</a:t>
            </a:fld>
            <a:endParaRPr lang="en-AU" altLang="en-US"/>
          </a:p>
        </p:txBody>
      </p:sp>
    </p:spTree>
    <p:extLst>
      <p:ext uri="{BB962C8B-B14F-4D97-AF65-F5344CB8AC3E}">
        <p14:creationId xmlns:p14="http://schemas.microsoft.com/office/powerpoint/2010/main" val="1645210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3BBFFE9E-039D-4DDB-9720-F29C0EAD879B}" type="slidenum">
              <a:rPr lang="en-AU" altLang="en-US" smtClean="0"/>
              <a:pPr>
                <a:spcBef>
                  <a:spcPct val="0"/>
                </a:spcBef>
              </a:pPr>
              <a:t>22</a:t>
            </a:fld>
            <a:endParaRPr lang="en-AU"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endParaRPr lang="en-AU" altLang="en-US" dirty="0"/>
          </a:p>
          <a:p>
            <a:pPr eaLnBrk="1" hangingPunct="1"/>
            <a:r>
              <a:rPr lang="en-AU" altLang="en-US" dirty="0"/>
              <a:t>Consider ways to reduce the "</a:t>
            </a:r>
            <a:r>
              <a:rPr lang="en-AU" altLang="en-US" dirty="0" err="1"/>
              <a:t>spikyness</a:t>
            </a:r>
            <a:r>
              <a:rPr lang="en-AU" altLang="en-US" dirty="0"/>
              <a:t>" of natural language text, since if just map one letter always to another, the frequency distribution is just shuffled. One approach is to encrypt more than one letter at once. The Playfair cipher is an example of doing this.</a:t>
            </a:r>
          </a:p>
        </p:txBody>
      </p:sp>
    </p:spTree>
    <p:extLst>
      <p:ext uri="{BB962C8B-B14F-4D97-AF65-F5344CB8AC3E}">
        <p14:creationId xmlns:p14="http://schemas.microsoft.com/office/powerpoint/2010/main" val="469719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9D3A885E-E6E3-4619-9D01-777663D81079}" type="slidenum">
              <a:rPr lang="en-AU" altLang="en-US" smtClean="0"/>
              <a:pPr>
                <a:spcBef>
                  <a:spcPct val="0"/>
                </a:spcBef>
              </a:pPr>
              <a:t>23</a:t>
            </a:fld>
            <a:endParaRPr lang="en-AU"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endParaRPr lang="en-US" altLang="en-US" dirty="0">
              <a:latin typeface="Times-Roman" charset="0"/>
            </a:endParaRPr>
          </a:p>
          <a:p>
            <a:pPr eaLnBrk="1" hangingPunct="1"/>
            <a:r>
              <a:rPr lang="en-US" altLang="en-US" dirty="0">
                <a:latin typeface="Times-Roman" charset="0"/>
              </a:rPr>
              <a:t>Try the cipher</a:t>
            </a:r>
            <a:r>
              <a:rPr lang="en-US" altLang="en-US" baseline="0" dirty="0">
                <a:latin typeface="Times-Roman" charset="0"/>
              </a:rPr>
              <a:t> online http://</a:t>
            </a:r>
            <a:r>
              <a:rPr lang="en-US" altLang="en-US" baseline="0" dirty="0" err="1">
                <a:latin typeface="Times-Roman" charset="0"/>
              </a:rPr>
              <a:t>www.cryptool-online.org</a:t>
            </a:r>
            <a:r>
              <a:rPr lang="en-US" altLang="en-US" baseline="0" dirty="0">
                <a:latin typeface="Times-Roman" charset="0"/>
              </a:rPr>
              <a:t>/</a:t>
            </a:r>
            <a:r>
              <a:rPr lang="en-US" altLang="en-US" baseline="0" dirty="0" err="1">
                <a:latin typeface="Times-Roman" charset="0"/>
              </a:rPr>
              <a:t>index.php?option</a:t>
            </a:r>
            <a:r>
              <a:rPr lang="en-US" altLang="en-US" baseline="0" dirty="0">
                <a:latin typeface="Times-Roman" charset="0"/>
              </a:rPr>
              <a:t>=</a:t>
            </a:r>
            <a:r>
              <a:rPr lang="en-US" altLang="en-US" baseline="0" dirty="0" err="1">
                <a:latin typeface="Times-Roman" charset="0"/>
              </a:rPr>
              <a:t>com_cto&amp;view</a:t>
            </a:r>
            <a:r>
              <a:rPr lang="en-US" altLang="en-US" baseline="0" dirty="0">
                <a:latin typeface="Times-Roman" charset="0"/>
              </a:rPr>
              <a:t>=</a:t>
            </a:r>
            <a:r>
              <a:rPr lang="en-US" altLang="en-US" baseline="0" dirty="0" err="1">
                <a:latin typeface="Times-Roman" charset="0"/>
              </a:rPr>
              <a:t>tool&amp;Itemid</a:t>
            </a:r>
            <a:r>
              <a:rPr lang="en-US" altLang="en-US" baseline="0" dirty="0">
                <a:latin typeface="Times-Roman" charset="0"/>
              </a:rPr>
              <a:t>=85&amp;lang=en</a:t>
            </a:r>
            <a:endParaRPr lang="en-US" altLang="en-US" dirty="0">
              <a:latin typeface="Times-Roman" charset="0"/>
            </a:endParaRPr>
          </a:p>
          <a:p>
            <a:pPr eaLnBrk="1" hangingPunct="1"/>
            <a:endParaRPr lang="en-US" altLang="en-US" dirty="0">
              <a:latin typeface="Times-Roman" charset="0"/>
            </a:endParaRPr>
          </a:p>
          <a:p>
            <a:pPr eaLnBrk="1" hangingPunct="1"/>
            <a:r>
              <a:rPr lang="en-US" altLang="en-US" dirty="0">
                <a:latin typeface="Times-Roman" charset="0"/>
              </a:rPr>
              <a:t>The best-known multiple-letter encryption cipher is the </a:t>
            </a:r>
            <a:r>
              <a:rPr lang="en-US" altLang="en-US" dirty="0" err="1">
                <a:latin typeface="Times-Roman" charset="0"/>
              </a:rPr>
              <a:t>Playfair</a:t>
            </a:r>
            <a:r>
              <a:rPr lang="en-US" altLang="en-US" dirty="0">
                <a:latin typeface="Times-Roman" charset="0"/>
              </a:rPr>
              <a:t>, which treats </a:t>
            </a:r>
            <a:r>
              <a:rPr lang="en-US" altLang="en-US" dirty="0" err="1">
                <a:latin typeface="Times-Roman" charset="0"/>
              </a:rPr>
              <a:t>digrams</a:t>
            </a:r>
            <a:r>
              <a:rPr lang="en-US" altLang="en-US" dirty="0">
                <a:latin typeface="Times-Roman" charset="0"/>
              </a:rPr>
              <a:t> in the plaintext as single units and translates these units into </a:t>
            </a:r>
            <a:r>
              <a:rPr lang="en-US" altLang="en-US" dirty="0" err="1">
                <a:latin typeface="Times-Roman" charset="0"/>
              </a:rPr>
              <a:t>ciphertext</a:t>
            </a:r>
            <a:r>
              <a:rPr lang="en-US" altLang="en-US" dirty="0">
                <a:latin typeface="Times-Roman" charset="0"/>
              </a:rPr>
              <a:t> </a:t>
            </a:r>
            <a:r>
              <a:rPr lang="en-US" altLang="en-US" dirty="0" err="1">
                <a:latin typeface="Times-Roman" charset="0"/>
              </a:rPr>
              <a:t>digrams</a:t>
            </a:r>
            <a:r>
              <a:rPr lang="en-US" altLang="en-US" dirty="0">
                <a:latin typeface="Times-Roman" charset="0"/>
              </a:rPr>
              <a:t>. The </a:t>
            </a:r>
            <a:r>
              <a:rPr lang="en-US" altLang="en-US" dirty="0" err="1">
                <a:latin typeface="Times-Roman" charset="0"/>
              </a:rPr>
              <a:t>Playfair</a:t>
            </a:r>
            <a:r>
              <a:rPr lang="en-US" altLang="en-US" dirty="0">
                <a:latin typeface="Times-Roman" charset="0"/>
              </a:rPr>
              <a:t> algorithm is based on the use of a 5x5 matrix of letters constructed using a keyword.</a:t>
            </a:r>
            <a:r>
              <a:rPr lang="en-AU" altLang="en-US" dirty="0"/>
              <a:t> The rules for filling in this 5x5 matrix are: L to R, top to bottom, first with keyword after duplicate letters have been removed, and then with the remain letters, with I/J used as a single letter. This example comes from Dorothy </a:t>
            </a:r>
            <a:r>
              <a:rPr lang="en-AU" altLang="en-US" dirty="0" err="1"/>
              <a:t>Sayer's</a:t>
            </a:r>
            <a:r>
              <a:rPr lang="en-AU" altLang="en-US" dirty="0"/>
              <a:t> book "Have His Carcase", in which Lord Peter </a:t>
            </a:r>
            <a:r>
              <a:rPr lang="en-AU" altLang="en-US" dirty="0" err="1"/>
              <a:t>Wimsey</a:t>
            </a:r>
            <a:r>
              <a:rPr lang="en-AU" altLang="en-US" dirty="0"/>
              <a:t> solves it, and describes the use of a probably word attack. </a:t>
            </a:r>
          </a:p>
        </p:txBody>
      </p:sp>
    </p:spTree>
    <p:extLst>
      <p:ext uri="{BB962C8B-B14F-4D97-AF65-F5344CB8AC3E}">
        <p14:creationId xmlns:p14="http://schemas.microsoft.com/office/powerpoint/2010/main" val="924970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DCD05D45-591F-4230-86EC-CD7B5CDC2F5E}" type="slidenum">
              <a:rPr lang="en-AU" altLang="en-US" smtClean="0"/>
              <a:pPr>
                <a:spcBef>
                  <a:spcPct val="0"/>
                </a:spcBef>
              </a:pPr>
              <a:t>24</a:t>
            </a:fld>
            <a:endParaRPr lang="en-AU"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47620" marR="0" lvl="0" indent="-24762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marL="247620" indent="-247620" eaLnBrk="1" hangingPunct="1"/>
            <a:endParaRPr lang="en-US" altLang="en-US" dirty="0">
              <a:latin typeface="Times-Roman" charset="0"/>
            </a:endParaRPr>
          </a:p>
          <a:p>
            <a:pPr marL="247620" indent="-247620" eaLnBrk="1" hangingPunct="1"/>
            <a:r>
              <a:rPr lang="en-US" altLang="en-US" dirty="0">
                <a:latin typeface="Times-Roman" charset="0"/>
              </a:rPr>
              <a:t>Plaintext is encrypted two letters at a </a:t>
            </a:r>
            <a:r>
              <a:rPr lang="en-US" altLang="en-US" dirty="0" err="1">
                <a:latin typeface="Times-Roman" charset="0"/>
              </a:rPr>
              <a:t>time,according</a:t>
            </a:r>
            <a:r>
              <a:rPr lang="en-US" altLang="en-US" dirty="0">
                <a:latin typeface="Times-Roman" charset="0"/>
              </a:rPr>
              <a:t> to the rules as shown. </a:t>
            </a:r>
            <a:r>
              <a:rPr lang="en-AU" altLang="en-US" dirty="0"/>
              <a:t>Note how you wrap from right side back to left, or from bottom back to top.</a:t>
            </a:r>
          </a:p>
          <a:p>
            <a:pPr marL="742859" lvl="1" indent="-247620" eaLnBrk="1" hangingPunct="1">
              <a:lnSpc>
                <a:spcPct val="80000"/>
              </a:lnSpc>
              <a:buFont typeface="Times" panose="02020603050405020304" pitchFamily="18" charset="0"/>
              <a:buAutoNum type="arabicPeriod"/>
            </a:pPr>
            <a:r>
              <a:rPr lang="en-AU" altLang="en-US" dirty="0"/>
              <a:t> if a pair is a repeated letter, insert a filler like 'X',  </a:t>
            </a:r>
            <a:r>
              <a:rPr lang="en-AU" altLang="en-US" dirty="0" err="1"/>
              <a:t>eg</a:t>
            </a:r>
            <a:r>
              <a:rPr lang="en-AU" altLang="en-US" dirty="0"/>
              <a:t>. "balloon" encrypts as "</a:t>
            </a:r>
            <a:r>
              <a:rPr lang="en-AU" altLang="en-US" dirty="0" err="1"/>
              <a:t>ba</a:t>
            </a:r>
            <a:r>
              <a:rPr lang="en-AU" altLang="en-US" dirty="0"/>
              <a:t> lx lo on" </a:t>
            </a:r>
          </a:p>
          <a:p>
            <a:pPr marL="742859" lvl="1" indent="-247620" eaLnBrk="1" hangingPunct="1">
              <a:lnSpc>
                <a:spcPct val="80000"/>
              </a:lnSpc>
              <a:buFont typeface="Times" panose="02020603050405020304" pitchFamily="18" charset="0"/>
              <a:buAutoNum type="arabicPeriod"/>
            </a:pPr>
            <a:r>
              <a:rPr lang="en-AU" altLang="en-US" dirty="0"/>
              <a:t> if both letters fall in the same row, replace each with letter to right (wrapping back to start from end),  </a:t>
            </a:r>
            <a:r>
              <a:rPr lang="en-AU" altLang="en-US" dirty="0" err="1"/>
              <a:t>eg</a:t>
            </a:r>
            <a:r>
              <a:rPr lang="en-AU" altLang="en-US" dirty="0"/>
              <a:t>. “</a:t>
            </a:r>
            <a:r>
              <a:rPr lang="en-AU" altLang="en-US" dirty="0" err="1"/>
              <a:t>ar</a:t>
            </a:r>
            <a:r>
              <a:rPr lang="en-AU" altLang="en-US" dirty="0"/>
              <a:t>" encrypts as "RM" </a:t>
            </a:r>
          </a:p>
          <a:p>
            <a:pPr marL="742859" lvl="1" indent="-247620" eaLnBrk="1" hangingPunct="1">
              <a:lnSpc>
                <a:spcPct val="80000"/>
              </a:lnSpc>
              <a:buFont typeface="Times" panose="02020603050405020304" pitchFamily="18" charset="0"/>
              <a:buAutoNum type="arabicPeriod"/>
            </a:pPr>
            <a:r>
              <a:rPr lang="en-AU" altLang="en-US" dirty="0"/>
              <a:t> if both letters fall in the same column, replace each with the letter below it (again wrapping to top from bottom), </a:t>
            </a:r>
            <a:r>
              <a:rPr lang="en-AU" altLang="en-US" dirty="0" err="1"/>
              <a:t>eg</a:t>
            </a:r>
            <a:r>
              <a:rPr lang="en-AU" altLang="en-US" dirty="0"/>
              <a:t>. “mu" encrypts to "CM" </a:t>
            </a:r>
          </a:p>
          <a:p>
            <a:pPr marL="742859" lvl="1" indent="-247620" eaLnBrk="1" hangingPunct="1">
              <a:lnSpc>
                <a:spcPct val="80000"/>
              </a:lnSpc>
              <a:buFont typeface="Times" panose="02020603050405020304" pitchFamily="18" charset="0"/>
              <a:buAutoNum type="arabicPeriod"/>
            </a:pPr>
            <a:r>
              <a:rPr lang="en-AU" altLang="en-US" dirty="0"/>
              <a:t> otherwise each letter is replaced by the one in its row in the column of the other letter of the pair, </a:t>
            </a:r>
            <a:r>
              <a:rPr lang="en-AU" altLang="en-US" dirty="0" err="1"/>
              <a:t>eg</a:t>
            </a:r>
            <a:r>
              <a:rPr lang="en-AU" altLang="en-US" dirty="0"/>
              <a:t>. “</a:t>
            </a:r>
            <a:r>
              <a:rPr lang="en-AU" altLang="en-US" dirty="0" err="1"/>
              <a:t>hs</a:t>
            </a:r>
            <a:r>
              <a:rPr lang="en-AU" altLang="en-US" dirty="0"/>
              <a:t>" encrypts to "BP", and “</a:t>
            </a:r>
            <a:r>
              <a:rPr lang="en-AU" altLang="en-US" dirty="0" err="1"/>
              <a:t>ea</a:t>
            </a:r>
            <a:r>
              <a:rPr lang="en-AU" altLang="en-US" dirty="0"/>
              <a:t>" to "IM" or "JM" (as desired) </a:t>
            </a:r>
          </a:p>
          <a:p>
            <a:pPr marL="247620" indent="-247620" eaLnBrk="1" hangingPunct="1"/>
            <a:r>
              <a:rPr lang="en-AU" altLang="en-US" dirty="0"/>
              <a:t> Decrypting of course works exactly in reverse. Can see this by working the example pairs shown, backwards. </a:t>
            </a:r>
          </a:p>
        </p:txBody>
      </p:sp>
    </p:spTree>
    <p:extLst>
      <p:ext uri="{BB962C8B-B14F-4D97-AF65-F5344CB8AC3E}">
        <p14:creationId xmlns:p14="http://schemas.microsoft.com/office/powerpoint/2010/main" val="37728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3E5B4E30-CDE0-46D9-8CAB-E79624DDFF7F}" type="slidenum">
              <a:rPr lang="en-AU" altLang="en-US" smtClean="0"/>
              <a:pPr>
                <a:spcBef>
                  <a:spcPct val="0"/>
                </a:spcBef>
              </a:pPr>
              <a:t>25</a:t>
            </a:fld>
            <a:endParaRPr lang="en-AU"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The Playfair cipher is a great advance over simple monoalphabetic ciphers, since there are 26*26=676</a:t>
            </a:r>
            <a:r>
              <a:rPr lang="en-US" altLang="en-US">
                <a:latin typeface="Helvetica" panose="020B0604020202020204" pitchFamily="34" charset="0"/>
              </a:rPr>
              <a:t> </a:t>
            </a:r>
            <a:r>
              <a:rPr lang="en-US" altLang="en-US">
                <a:latin typeface="Times-Roman" charset="0"/>
              </a:rPr>
              <a:t>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security,the Playfair cipher is relatively easy to break because it still leaves much of the structure of the plaintext language intact</a:t>
            </a:r>
          </a:p>
        </p:txBody>
      </p:sp>
    </p:spTree>
    <p:extLst>
      <p:ext uri="{BB962C8B-B14F-4D97-AF65-F5344CB8AC3E}">
        <p14:creationId xmlns:p14="http://schemas.microsoft.com/office/powerpoint/2010/main" val="3331122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7274C689-94C0-4191-97CF-9A4AE6DCE168}" type="slidenum">
              <a:rPr lang="en-AU" altLang="en-US" smtClean="0"/>
              <a:pPr>
                <a:spcBef>
                  <a:spcPct val="0"/>
                </a:spcBef>
              </a:pPr>
              <a:t>26</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47620" indent="-247620" eaLnBrk="1" hangingPunct="1"/>
            <a:r>
              <a:rPr lang="en-AU" altLang="en-US" dirty="0"/>
              <a:t>One approach to reducing the "</a:t>
            </a:r>
            <a:r>
              <a:rPr lang="en-AU" altLang="en-US" dirty="0" err="1"/>
              <a:t>spikyness</a:t>
            </a:r>
            <a:r>
              <a:rPr lang="en-AU" altLang="en-US" dirty="0"/>
              <a:t>" of natural language text is used the </a:t>
            </a:r>
            <a:r>
              <a:rPr lang="en-AU" altLang="en-US" dirty="0" err="1"/>
              <a:t>Playfair</a:t>
            </a:r>
            <a:r>
              <a:rPr lang="en-AU" altLang="en-US" dirty="0"/>
              <a:t>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a:t>
            </a:r>
            <a:r>
              <a:rPr lang="en-AU" altLang="en-US" dirty="0" err="1"/>
              <a:t>ciphertext</a:t>
            </a:r>
            <a:r>
              <a:rPr lang="en-AU" altLang="en-US" dirty="0"/>
              <a:t> letters, depending on which alphabet is used. </a:t>
            </a:r>
            <a:r>
              <a:rPr lang="en-US" altLang="en-US" dirty="0">
                <a:latin typeface="Times-Roman" charset="0"/>
              </a:rPr>
              <a:t>The general name for this approach is a polyalphabetic substitution cipher. All these techniques have the following features in common:</a:t>
            </a:r>
            <a:r>
              <a:rPr lang="en-US" altLang="en-US" dirty="0">
                <a:latin typeface="Helvetica" panose="020B0604020202020204" pitchFamily="34" charset="0"/>
              </a:rPr>
              <a:t> </a:t>
            </a:r>
          </a:p>
          <a:p>
            <a:pPr marL="247620" indent="-247620" eaLnBrk="1" hangingPunct="1">
              <a:buFont typeface="Times" panose="02020603050405020304" pitchFamily="18" charset="0"/>
              <a:buAutoNum type="arabicPeriod"/>
            </a:pPr>
            <a:r>
              <a:rPr lang="en-US" altLang="en-US" dirty="0">
                <a:latin typeface="Times-Roman" charset="0"/>
              </a:rPr>
              <a:t> A set of related </a:t>
            </a:r>
            <a:r>
              <a:rPr lang="en-US" altLang="en-US" dirty="0" err="1">
                <a:latin typeface="Times-Roman" charset="0"/>
              </a:rPr>
              <a:t>monoalphabetic</a:t>
            </a:r>
            <a:r>
              <a:rPr lang="en-US" altLang="en-US" dirty="0">
                <a:latin typeface="Times-Roman" charset="0"/>
              </a:rPr>
              <a:t> substitution rules is used.</a:t>
            </a:r>
            <a:r>
              <a:rPr lang="en-US" altLang="en-US" dirty="0">
                <a:latin typeface="Helvetica" panose="020B0604020202020204" pitchFamily="34" charset="0"/>
              </a:rPr>
              <a:t> </a:t>
            </a:r>
          </a:p>
          <a:p>
            <a:pPr marL="247620" indent="-247620" eaLnBrk="1" hangingPunct="1"/>
            <a:r>
              <a:rPr lang="en-US" altLang="en-US" dirty="0">
                <a:latin typeface="Times-Roman" charset="0"/>
              </a:rPr>
              <a:t>2.</a:t>
            </a:r>
            <a:r>
              <a:rPr lang="en-US" altLang="en-US" dirty="0">
                <a:latin typeface="Helvetica" panose="020B0604020202020204" pitchFamily="34" charset="0"/>
              </a:rPr>
              <a:t> </a:t>
            </a:r>
            <a:r>
              <a:rPr lang="en-US" altLang="en-US" dirty="0">
                <a:latin typeface="Times-Roman" charset="0"/>
              </a:rPr>
              <a:t>A key determines which particular rule is chosen for a given transformation. </a:t>
            </a:r>
            <a:endParaRPr lang="en-AU" altLang="en-US" dirty="0">
              <a:latin typeface="Times-Roman" charset="0"/>
            </a:endParaRPr>
          </a:p>
        </p:txBody>
      </p:sp>
    </p:spTree>
    <p:extLst>
      <p:ext uri="{BB962C8B-B14F-4D97-AF65-F5344CB8AC3E}">
        <p14:creationId xmlns:p14="http://schemas.microsoft.com/office/powerpoint/2010/main" val="955008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75CCB622-82D9-402A-979E-EA527877A799}" type="slidenum">
              <a:rPr lang="en-AU" altLang="en-US" smtClean="0"/>
              <a:pPr>
                <a:spcBef>
                  <a:spcPct val="0"/>
                </a:spcBef>
              </a:pPr>
              <a:t>27</a:t>
            </a:fld>
            <a:endParaRPr lang="en-AU" altLang="en-US"/>
          </a:p>
        </p:txBody>
      </p:sp>
      <p:sp>
        <p:nvSpPr>
          <p:cNvPr id="4505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defRPr/>
            </a:pPr>
            <a:endParaRPr lang="en-US" dirty="0"/>
          </a:p>
          <a:p>
            <a:pPr eaLnBrk="1" hangingPunct="1">
              <a:defRPr/>
            </a:pPr>
            <a:r>
              <a:rPr lang="en-US" dirty="0"/>
              <a:t>Pronounce : V + </a:t>
            </a:r>
            <a:r>
              <a:rPr lang="en-US" strike="sngStrike" dirty="0"/>
              <a:t>En </a:t>
            </a:r>
            <a:r>
              <a:rPr lang="en-US" dirty="0" err="1"/>
              <a:t>gineer</a:t>
            </a:r>
            <a:r>
              <a:rPr lang="en-US" dirty="0"/>
              <a:t> (without En sound) </a:t>
            </a:r>
          </a:p>
          <a:p>
            <a:pPr eaLnBrk="1" hangingPunct="1">
              <a:defRPr/>
            </a:pPr>
            <a:endParaRPr lang="en-US" dirty="0"/>
          </a:p>
          <a:p>
            <a:pPr eaLnBrk="1" hangingPunct="1">
              <a:defRPr/>
            </a:pPr>
            <a:r>
              <a:rPr lang="en-US" dirty="0"/>
              <a:t>Discuss this simple example from text Stallings section 2.2.</a:t>
            </a:r>
          </a:p>
        </p:txBody>
      </p:sp>
    </p:spTree>
    <p:extLst>
      <p:ext uri="{BB962C8B-B14F-4D97-AF65-F5344CB8AC3E}">
        <p14:creationId xmlns:p14="http://schemas.microsoft.com/office/powerpoint/2010/main" val="1780651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buFont typeface="Wingdings" panose="05000000000000000000" pitchFamily="2" charset="2"/>
              <a:buNone/>
              <a:defRPr/>
            </a:pPr>
            <a:r>
              <a:rPr lang="en-AU" sz="2600" dirty="0">
                <a:latin typeface="Courier" pitchFamily="49" charset="0"/>
              </a:rPr>
              <a:t>key:       </a:t>
            </a:r>
            <a:r>
              <a:rPr lang="en-AU" sz="2600" dirty="0" err="1">
                <a:latin typeface="Courier" pitchFamily="49" charset="0"/>
              </a:rPr>
              <a:t>deceptivedeceptivedeceptive</a:t>
            </a:r>
            <a:endParaRPr lang="en-AU" sz="2600" dirty="0">
              <a:latin typeface="Courier" pitchFamily="49" charset="0"/>
            </a:endParaRPr>
          </a:p>
          <a:p>
            <a:pPr lvl="1" eaLnBrk="1" hangingPunct="1">
              <a:lnSpc>
                <a:spcPct val="90000"/>
              </a:lnSpc>
              <a:buFont typeface="Wingdings" panose="05000000000000000000" pitchFamily="2" charset="2"/>
              <a:buNone/>
              <a:defRPr/>
            </a:pPr>
            <a:r>
              <a:rPr lang="en-AU" sz="2600" dirty="0">
                <a:latin typeface="Courier" pitchFamily="49" charset="0"/>
              </a:rPr>
              <a:t>plaintext: </a:t>
            </a:r>
            <a:r>
              <a:rPr lang="en-AU" sz="2600" dirty="0" err="1">
                <a:latin typeface="Courier" pitchFamily="49" charset="0"/>
              </a:rPr>
              <a:t>wearediscoveredsaveyourself</a:t>
            </a:r>
            <a:endParaRPr lang="en-AU" sz="2600" dirty="0">
              <a:latin typeface="Courier" pitchFamily="49" charset="0"/>
            </a:endParaRPr>
          </a:p>
          <a:p>
            <a:pPr lvl="1" eaLnBrk="1" hangingPunct="1">
              <a:lnSpc>
                <a:spcPct val="90000"/>
              </a:lnSpc>
              <a:buFont typeface="Wingdings" panose="05000000000000000000" pitchFamily="2" charset="2"/>
              <a:buNone/>
              <a:defRPr/>
            </a:pPr>
            <a:r>
              <a:rPr lang="en-AU" sz="2600" dirty="0" err="1">
                <a:latin typeface="Courier" pitchFamily="49" charset="0"/>
              </a:rPr>
              <a:t>ciphertext:ZICVTWQNGRZGVTWAVZHCQYGLMGJ</a:t>
            </a:r>
            <a:endParaRPr lang="en-AU" sz="2600" dirty="0">
              <a:latin typeface="Courier" pitchFamily="49" charset="0"/>
            </a:endParaRPr>
          </a:p>
        </p:txBody>
      </p:sp>
      <p:sp>
        <p:nvSpPr>
          <p:cNvPr id="4" name="Slide Number Placeholder 3"/>
          <p:cNvSpPr>
            <a:spLocks noGrp="1"/>
          </p:cNvSpPr>
          <p:nvPr>
            <p:ph type="sldNum" sz="quarter" idx="10"/>
          </p:nvPr>
        </p:nvSpPr>
        <p:spPr/>
        <p:txBody>
          <a:bodyPr/>
          <a:lstStyle/>
          <a:p>
            <a:pPr>
              <a:defRPr/>
            </a:pPr>
            <a:fld id="{C65BB52E-FB14-4013-82BB-0CB7D23930C1}" type="slidenum">
              <a:rPr lang="en-AU" altLang="en-US" smtClean="0"/>
              <a:pPr>
                <a:defRPr/>
              </a:pPr>
              <a:t>28</a:t>
            </a:fld>
            <a:endParaRPr lang="en-AU" altLang="en-US"/>
          </a:p>
        </p:txBody>
      </p:sp>
    </p:spTree>
    <p:extLst>
      <p:ext uri="{BB962C8B-B14F-4D97-AF65-F5344CB8AC3E}">
        <p14:creationId xmlns:p14="http://schemas.microsoft.com/office/powerpoint/2010/main" val="3969594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5CE3EA8E-E72A-4FC0-BD24-B0F59FDE5902}" type="slidenum">
              <a:rPr lang="en-AU" altLang="en-US" smtClean="0"/>
              <a:pPr>
                <a:spcBef>
                  <a:spcPct val="0"/>
                </a:spcBef>
              </a:pPr>
              <a:t>29</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t>The </a:t>
            </a:r>
            <a:r>
              <a:rPr lang="en-AU" altLang="en-US" dirty="0" err="1"/>
              <a:t>Vigenère</a:t>
            </a:r>
            <a:r>
              <a:rPr lang="en-AU" altLang="en-US" dirty="0"/>
              <a:t> &amp; related polyalphabetic ciphers still do not completely obscure the underlying language characteristics.</a:t>
            </a:r>
          </a:p>
          <a:p>
            <a:pPr eaLnBrk="1" hangingPunct="1"/>
            <a:r>
              <a:rPr lang="en-AU" altLang="en-US" dirty="0"/>
              <a:t>The key to breaking them was to identify the number of translation alphabets, and then attack each separately.</a:t>
            </a:r>
          </a:p>
          <a:p>
            <a:pPr eaLnBrk="1" hangingPunct="1"/>
            <a:endParaRPr lang="en-AU" altLang="en-US" dirty="0"/>
          </a:p>
          <a:p>
            <a:pPr eaLnBrk="1" hangingPunct="1"/>
            <a:r>
              <a:rPr lang="en-AU" altLang="en-US" dirty="0"/>
              <a:t>Keyword length is factor </a:t>
            </a:r>
            <a:r>
              <a:rPr lang="en-AU" altLang="en-US"/>
              <a:t>of distance</a:t>
            </a:r>
            <a:endParaRPr lang="en-US" altLang="en-US" dirty="0"/>
          </a:p>
        </p:txBody>
      </p:sp>
    </p:spTree>
    <p:extLst>
      <p:ext uri="{BB962C8B-B14F-4D97-AF65-F5344CB8AC3E}">
        <p14:creationId xmlns:p14="http://schemas.microsoft.com/office/powerpoint/2010/main" val="1299197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03076744-00F3-4BE8-902A-298D3634921F}" type="slidenum">
              <a:rPr lang="en-AU" altLang="en-US" smtClean="0"/>
              <a:pPr>
                <a:spcBef>
                  <a:spcPct val="0"/>
                </a:spcBef>
              </a:pPr>
              <a:t>30</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en-US"/>
              <a:t>form the second basic building block of ciphers. The core idea is to rearrange the order of basic units (letters/bytes/bits) without altering their actual values. </a:t>
            </a:r>
          </a:p>
        </p:txBody>
      </p:sp>
    </p:spTree>
    <p:extLst>
      <p:ext uri="{BB962C8B-B14F-4D97-AF65-F5344CB8AC3E}">
        <p14:creationId xmlns:p14="http://schemas.microsoft.com/office/powerpoint/2010/main" val="2578697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F4DA90E3-DB9F-4E95-AFDC-B9B8E45EB354}" type="slidenum">
              <a:rPr lang="en-AU" altLang="en-US" smtClean="0"/>
              <a:pPr>
                <a:spcBef>
                  <a:spcPct val="0"/>
                </a:spcBef>
              </a:pPr>
              <a:t>31</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b="1" u="sng" dirty="0">
                <a:solidFill>
                  <a:srgbClr val="FF0000"/>
                </a:solidFill>
              </a:rPr>
              <a:t>Special Attention Required</a:t>
            </a:r>
          </a:p>
          <a:p>
            <a:pPr eaLnBrk="1" hangingPunct="1"/>
            <a:endParaRPr lang="en-US" altLang="en-US" dirty="0">
              <a:latin typeface="Times-Roman" charset="0"/>
            </a:endParaRPr>
          </a:p>
          <a:p>
            <a:pPr eaLnBrk="1" hangingPunct="1"/>
            <a:r>
              <a:rPr lang="en-US" altLang="en-US" dirty="0">
                <a:latin typeface="Times-Roman" charset="0"/>
              </a:rPr>
              <a:t>The simplest such cipher is the rail fence technique, in which the plaintext is written down as a sequence of diagonals and then read off as a sequence of rows.</a:t>
            </a:r>
            <a:endParaRPr lang="en-US" altLang="en-US" dirty="0"/>
          </a:p>
          <a:p>
            <a:pPr eaLnBrk="1" hangingPunct="1"/>
            <a:r>
              <a:rPr lang="en-US" altLang="en-US" dirty="0"/>
              <a:t>The example message is: </a:t>
            </a:r>
            <a:r>
              <a:rPr lang="en-AU" altLang="en-US" dirty="0"/>
              <a:t>"meet me after the toga party" with a rail fence of depth 2.</a:t>
            </a:r>
          </a:p>
          <a:p>
            <a:pPr eaLnBrk="1" hangingPunct="1"/>
            <a:r>
              <a:rPr lang="en-US" altLang="en-US" dirty="0">
                <a:latin typeface="Times-Roman" charset="0"/>
              </a:rPr>
              <a:t>This sort of thing would be trivial to cryptanalyze.</a:t>
            </a:r>
            <a:endParaRPr lang="en-AU" altLang="en-US" dirty="0">
              <a:latin typeface="Times-Roman" charset="0"/>
            </a:endParaRPr>
          </a:p>
        </p:txBody>
      </p:sp>
    </p:spTree>
    <p:extLst>
      <p:ext uri="{BB962C8B-B14F-4D97-AF65-F5344CB8AC3E}">
        <p14:creationId xmlns:p14="http://schemas.microsoft.com/office/powerpoint/2010/main" val="2277411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919D897E-D759-42F3-8371-2B5A1FAD29E6}" type="slidenum">
              <a:rPr lang="en-AU" altLang="en-US" smtClean="0"/>
              <a:pPr>
                <a:spcBef>
                  <a:spcPct val="0"/>
                </a:spcBef>
              </a:pPr>
              <a:t>5</a:t>
            </a:fld>
            <a:endParaRPr lang="en-AU"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AU" altLang="en-US" dirty="0"/>
          </a:p>
        </p:txBody>
      </p:sp>
    </p:spTree>
    <p:extLst>
      <p:ext uri="{BB962C8B-B14F-4D97-AF65-F5344CB8AC3E}">
        <p14:creationId xmlns:p14="http://schemas.microsoft.com/office/powerpoint/2010/main" val="20419241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99087780-7E7B-4409-BCD4-9DF253505068}" type="slidenum">
              <a:rPr lang="en-AU" altLang="en-US" smtClean="0"/>
              <a:pPr>
                <a:spcBef>
                  <a:spcPct val="0"/>
                </a:spcBef>
              </a:pPr>
              <a:t>32</a:t>
            </a:fld>
            <a:endParaRPr lang="en-AU"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A more complex </a:t>
            </a:r>
            <a:r>
              <a:rPr lang="en-US" altLang="en-US" dirty="0"/>
              <a:t>transposition</a:t>
            </a:r>
            <a:r>
              <a:rPr lang="en-US" altLang="en-US" dirty="0">
                <a:latin typeface="Times-Roman" charset="0"/>
              </a:rPr>
              <a:t> cipher is to write the message in a rectangle, row by row, and read the message off shuffling the order of the columns in each row.</a:t>
            </a:r>
          </a:p>
          <a:p>
            <a:pPr eaLnBrk="1" hangingPunct="1"/>
            <a:r>
              <a:rPr lang="en-US" altLang="en-US" dirty="0">
                <a:latin typeface="Times-Roman" charset="0"/>
              </a:rPr>
              <a:t>A pure transposition cipher is easily recognized because it has the same letter frequencies as the original plaintext. For the type of columnar transposition just shown, cryptanalysis is fairly straightforward and involves laying out the </a:t>
            </a:r>
            <a:r>
              <a:rPr lang="en-US" altLang="en-US" dirty="0" err="1">
                <a:latin typeface="Times-Roman" charset="0"/>
              </a:rPr>
              <a:t>ciphertext</a:t>
            </a:r>
            <a:r>
              <a:rPr lang="en-US" altLang="en-US" dirty="0">
                <a:latin typeface="Times-Roman" charset="0"/>
              </a:rPr>
              <a:t> in a matrix and playing around with column positions. </a:t>
            </a:r>
            <a:r>
              <a:rPr lang="en-US" altLang="en-US" dirty="0" err="1">
                <a:latin typeface="Times-Roman" charset="0"/>
              </a:rPr>
              <a:t>Digram</a:t>
            </a:r>
            <a:r>
              <a:rPr lang="en-US" altLang="en-US" dirty="0">
                <a:latin typeface="Times-Roman" charset="0"/>
              </a:rPr>
              <a:t> and trigram frequency tables can be useful.</a:t>
            </a:r>
          </a:p>
        </p:txBody>
      </p:sp>
    </p:spTree>
    <p:extLst>
      <p:ext uri="{BB962C8B-B14F-4D97-AF65-F5344CB8AC3E}">
        <p14:creationId xmlns:p14="http://schemas.microsoft.com/office/powerpoint/2010/main" val="3545210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610C87AD-5A78-48C7-BA12-E2DE0E661F73}" type="slidenum">
              <a:rPr lang="en-AU" altLang="en-US" smtClean="0"/>
              <a:pPr>
                <a:spcBef>
                  <a:spcPct val="0"/>
                </a:spcBef>
              </a:pPr>
              <a:t>33</a:t>
            </a:fld>
            <a:endParaRPr lang="en-AU"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810081"/>
                </a:solidFill>
                <a:latin typeface="Times-Roman" charset="0"/>
              </a:rPr>
              <a:t>Pronounce : E-</a:t>
            </a:r>
            <a:r>
              <a:rPr lang="en-US" altLang="en-US" dirty="0" err="1">
                <a:solidFill>
                  <a:srgbClr val="810081"/>
                </a:solidFill>
                <a:latin typeface="Times-Roman" charset="0"/>
              </a:rPr>
              <a:t>nig</a:t>
            </a:r>
            <a:r>
              <a:rPr lang="en-US" altLang="en-US" dirty="0">
                <a:solidFill>
                  <a:srgbClr val="810081"/>
                </a:solidFill>
                <a:latin typeface="Times-Roman" charset="0"/>
              </a:rPr>
              <a:t>-ma (for German Enigma) </a:t>
            </a:r>
          </a:p>
          <a:p>
            <a:pPr eaLnBrk="1" hangingPunct="1"/>
            <a:endParaRPr lang="en-US" altLang="en-US" dirty="0">
              <a:solidFill>
                <a:srgbClr val="810081"/>
              </a:solidFill>
              <a:latin typeface="Times-Roman" charset="0"/>
            </a:endParaRPr>
          </a:p>
          <a:p>
            <a:pPr eaLnBrk="1" hangingPunct="1"/>
            <a:r>
              <a:rPr lang="en-US" altLang="en-US" u="sng" dirty="0">
                <a:solidFill>
                  <a:srgbClr val="810081"/>
                </a:solidFill>
                <a:latin typeface="Times-Roman" charset="0"/>
              </a:rPr>
              <a:t>Show Video</a:t>
            </a:r>
          </a:p>
          <a:p>
            <a:pPr eaLnBrk="1" hangingPunct="1"/>
            <a:r>
              <a:rPr lang="en-US" altLang="en-US" dirty="0">
                <a:solidFill>
                  <a:srgbClr val="810081"/>
                </a:solidFill>
                <a:latin typeface="Times-Roman" charset="0"/>
              </a:rPr>
              <a:t>https://</a:t>
            </a:r>
            <a:r>
              <a:rPr lang="en-US" altLang="en-US" dirty="0" err="1">
                <a:solidFill>
                  <a:srgbClr val="810081"/>
                </a:solidFill>
                <a:latin typeface="Times-Roman" charset="0"/>
              </a:rPr>
              <a:t>www.youtube.com</a:t>
            </a:r>
            <a:r>
              <a:rPr lang="en-US" altLang="en-US" dirty="0">
                <a:solidFill>
                  <a:srgbClr val="810081"/>
                </a:solidFill>
                <a:latin typeface="Times-Roman" charset="0"/>
              </a:rPr>
              <a:t>/</a:t>
            </a:r>
            <a:r>
              <a:rPr lang="en-US" altLang="en-US" dirty="0" err="1">
                <a:solidFill>
                  <a:srgbClr val="810081"/>
                </a:solidFill>
                <a:latin typeface="Times-Roman" charset="0"/>
              </a:rPr>
              <a:t>watch?v</a:t>
            </a:r>
            <a:r>
              <a:rPr lang="en-US" altLang="en-US" dirty="0">
                <a:solidFill>
                  <a:srgbClr val="810081"/>
                </a:solidFill>
                <a:latin typeface="Times-Roman" charset="0"/>
              </a:rPr>
              <a:t>=G2_Q9FoD-oQ</a:t>
            </a:r>
          </a:p>
          <a:p>
            <a:pPr eaLnBrk="1" hangingPunct="1"/>
            <a:endParaRPr lang="en-US" altLang="en-US" dirty="0">
              <a:solidFill>
                <a:srgbClr val="810081"/>
              </a:solidFill>
              <a:latin typeface="Times-Roman" charset="0"/>
            </a:endParaRPr>
          </a:p>
          <a:p>
            <a:pPr eaLnBrk="1" hangingPunct="1"/>
            <a:endParaRPr lang="en-US" altLang="en-US" dirty="0">
              <a:solidFill>
                <a:srgbClr val="810081"/>
              </a:solidFill>
              <a:latin typeface="Times-Roman" charset="0"/>
            </a:endParaRPr>
          </a:p>
          <a:p>
            <a:pPr eaLnBrk="1" hangingPunct="1"/>
            <a:r>
              <a:rPr lang="en-US" altLang="en-US" dirty="0">
                <a:solidFill>
                  <a:srgbClr val="810081"/>
                </a:solidFill>
                <a:latin typeface="Times-Roman" charset="0"/>
              </a:rPr>
              <a:t>The next major advance in ciphers required use of mechanical cipher machines which enabled to use of complex varying substitutions.</a:t>
            </a:r>
          </a:p>
          <a:p>
            <a:pPr eaLnBrk="1" hangingPunct="1"/>
            <a:r>
              <a:rPr lang="en-US" altLang="en-US" dirty="0">
                <a:latin typeface="Times-Roman"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a:t>
            </a:r>
            <a:r>
              <a:rPr lang="en-US" altLang="en-US" dirty="0" err="1">
                <a:latin typeface="Times-Roman" charset="0"/>
              </a:rPr>
              <a:t>monoalphabetic</a:t>
            </a:r>
            <a:r>
              <a:rPr lang="en-US" altLang="en-US" dirty="0">
                <a:latin typeface="Times-Roman" charset="0"/>
              </a:rPr>
              <a:t>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a:t>
            </a:r>
            <a:r>
              <a:rPr lang="en-US" altLang="en-US" dirty="0" err="1">
                <a:latin typeface="Times-Roman" charset="0"/>
              </a:rPr>
              <a:t>eg</a:t>
            </a:r>
            <a:r>
              <a:rPr lang="en-US" altLang="en-US" dirty="0">
                <a:latin typeface="Times-Roman" charset="0"/>
              </a:rPr>
              <a:t> </a:t>
            </a:r>
            <a:r>
              <a:rPr lang="en-US" altLang="en-US" dirty="0"/>
              <a:t>with 3 cylinders have 26</a:t>
            </a:r>
            <a:r>
              <a:rPr lang="en-US" altLang="en-US" baseline="30000" dirty="0"/>
              <a:t>3</a:t>
            </a:r>
            <a:r>
              <a:rPr lang="en-US" altLang="en-US" dirty="0"/>
              <a:t>=17576 alphabets used.</a:t>
            </a:r>
            <a:endParaRPr lang="en-US" altLang="en-US" dirty="0">
              <a:solidFill>
                <a:srgbClr val="810081"/>
              </a:solidFill>
              <a:latin typeface="Times-Roman" charset="0"/>
            </a:endParaRPr>
          </a:p>
          <a:p>
            <a:pPr eaLnBrk="1" hangingPunct="1"/>
            <a:r>
              <a:rPr lang="en-US" altLang="en-US" dirty="0">
                <a:solidFill>
                  <a:srgbClr val="810081"/>
                </a:solidFill>
                <a:latin typeface="Times-Roman" charset="0"/>
              </a:rPr>
              <a:t>They were extensively used in world war 2, and the history of their use and analysis is one of the great stories from WW2.</a:t>
            </a:r>
          </a:p>
        </p:txBody>
      </p:sp>
    </p:spTree>
    <p:extLst>
      <p:ext uri="{BB962C8B-B14F-4D97-AF65-F5344CB8AC3E}">
        <p14:creationId xmlns:p14="http://schemas.microsoft.com/office/powerpoint/2010/main" val="612459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06F79288-5884-4931-8329-7F84DEA15F9D}" type="slidenum">
              <a:rPr lang="en-AU" altLang="en-US" smtClean="0"/>
              <a:pPr>
                <a:spcBef>
                  <a:spcPct val="0"/>
                </a:spcBef>
              </a:pPr>
              <a:t>34</a:t>
            </a:fld>
            <a:endParaRPr lang="en-AU" altLang="en-US"/>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solidFill>
                  <a:srgbClr val="810081"/>
                </a:solidFill>
                <a:latin typeface="Times-Roman" charset="0"/>
              </a:rPr>
              <a:t>This photo of an Allied </a:t>
            </a:r>
            <a:r>
              <a:rPr lang="en-US" altLang="en-US" i="1">
                <a:solidFill>
                  <a:srgbClr val="0000FF"/>
                </a:solidFill>
                <a:latin typeface="Times-Italic" charset="0"/>
              </a:rPr>
              <a:t>Hagelin machine was taken by Lawrie Brown at Eurocrypt'93 in Norway</a:t>
            </a:r>
            <a:r>
              <a:rPr lang="en-US" altLang="en-US">
                <a:solidFill>
                  <a:srgbClr val="810081"/>
                </a:solidFill>
                <a:latin typeface="Times-Roman" charset="0"/>
              </a:rPr>
              <a:t>. Note pen for scale, and the rotating cipher wheels near the front.</a:t>
            </a:r>
          </a:p>
        </p:txBody>
      </p:sp>
    </p:spTree>
    <p:extLst>
      <p:ext uri="{BB962C8B-B14F-4D97-AF65-F5344CB8AC3E}">
        <p14:creationId xmlns:p14="http://schemas.microsoft.com/office/powerpoint/2010/main" val="3261632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5651AB72-5812-48F2-86E5-8A2237C58744}" type="slidenum">
              <a:rPr lang="en-AU" altLang="en-US" smtClean="0"/>
              <a:pPr>
                <a:spcBef>
                  <a:spcPct val="0"/>
                </a:spcBef>
              </a:pPr>
              <a:t>35</a:t>
            </a:fld>
            <a:endParaRPr lang="en-AU"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810081"/>
                </a:solidFill>
                <a:latin typeface="Times-Roman" charset="0"/>
              </a:rPr>
              <a:t>Have seen that ciphers based on just substitutions or transpositions are not secure, and can be attacked because they do not sufficiently obscure the underlying language structure</a:t>
            </a:r>
          </a:p>
          <a:p>
            <a:pPr eaLnBrk="1" hangingPunct="1"/>
            <a:r>
              <a:rPr lang="en-US" altLang="en-US" dirty="0">
                <a:solidFill>
                  <a:srgbClr val="810081"/>
                </a:solidFill>
                <a:latin typeface="Times-Roman" charset="0"/>
              </a:rPr>
              <a:t>So consider using several ciphers in succession to make harder.</a:t>
            </a:r>
          </a:p>
          <a:p>
            <a:pPr eaLnBrk="1" hangingPunct="1"/>
            <a:r>
              <a:rPr lang="en-US" altLang="en-US" dirty="0">
                <a:solidFill>
                  <a:srgbClr val="810081"/>
                </a:solidFill>
                <a:latin typeface="Times-Roman" charset="0"/>
              </a:rPr>
              <a:t>A substitution followed by a transposition is known as a Product Cipher, and makes a new much more secure cipher, and forms the bridge to modern ciphers.</a:t>
            </a:r>
          </a:p>
        </p:txBody>
      </p:sp>
    </p:spTree>
    <p:extLst>
      <p:ext uri="{BB962C8B-B14F-4D97-AF65-F5344CB8AC3E}">
        <p14:creationId xmlns:p14="http://schemas.microsoft.com/office/powerpoint/2010/main" val="2698741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A9F1CEF5-2F3D-475E-8AF0-03683146234A}" type="slidenum">
              <a:rPr lang="en-AU" altLang="en-US" smtClean="0"/>
              <a:pPr>
                <a:spcBef>
                  <a:spcPct val="0"/>
                </a:spcBef>
              </a:pPr>
              <a:t>36</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715833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5DC39579-10E8-4DCC-8D81-3852B4DF382E}" type="slidenum">
              <a:rPr lang="en-AU" altLang="en-US" smtClean="0"/>
              <a:pPr>
                <a:spcBef>
                  <a:spcPct val="0"/>
                </a:spcBef>
              </a:pPr>
              <a:t>6</a:t>
            </a:fld>
            <a:endParaRPr lang="en-AU"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SG" dirty="0">
                <a:effectLst/>
              </a:rPr>
              <a:t>Substitution, in which each element in the plaintext (bit, letter, group of bits or letters) is mapped into another element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SG" dirty="0">
                <a:effectLst/>
              </a:rPr>
              <a:t>Transposition, in which elements in the plaintext are rearranged. The fundamental requirement is that no information be lost (i.e., that all operations are reversible).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SG" dirty="0">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SG" dirty="0">
                <a:effectLst/>
              </a:rPr>
              <a:t>Most systems, referred to as product systems, involve multiple stages of substitutions and transpositions. </a:t>
            </a:r>
          </a:p>
          <a:p>
            <a:pPr eaLnBrk="1" hangingPunct="1"/>
            <a:endParaRPr lang="en-US" altLang="en-US" dirty="0">
              <a:latin typeface="Times-Roman" charset="0"/>
            </a:endParaRPr>
          </a:p>
        </p:txBody>
      </p:sp>
    </p:spTree>
    <p:extLst>
      <p:ext uri="{BB962C8B-B14F-4D97-AF65-F5344CB8AC3E}">
        <p14:creationId xmlns:p14="http://schemas.microsoft.com/office/powerpoint/2010/main" val="314305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 :</a:t>
            </a:r>
            <a:r>
              <a:rPr lang="en-US" baseline="0" dirty="0"/>
              <a:t> Substitution </a:t>
            </a:r>
          </a:p>
          <a:p>
            <a:r>
              <a:rPr lang="en-US" baseline="0" dirty="0"/>
              <a:t>Key : 1 key (right 23)</a:t>
            </a:r>
          </a:p>
          <a:p>
            <a:r>
              <a:rPr lang="en-US" dirty="0"/>
              <a:t>Way of processing  : Block / Stream</a:t>
            </a:r>
          </a:p>
        </p:txBody>
      </p:sp>
      <p:sp>
        <p:nvSpPr>
          <p:cNvPr id="4" name="Slide Number Placeholder 3"/>
          <p:cNvSpPr>
            <a:spLocks noGrp="1"/>
          </p:cNvSpPr>
          <p:nvPr>
            <p:ph type="sldNum" sz="quarter" idx="10"/>
          </p:nvPr>
        </p:nvSpPr>
        <p:spPr/>
        <p:txBody>
          <a:bodyPr/>
          <a:lstStyle/>
          <a:p>
            <a:pPr>
              <a:defRPr/>
            </a:pPr>
            <a:fld id="{C65BB52E-FB14-4013-82BB-0CB7D23930C1}" type="slidenum">
              <a:rPr lang="en-AU" altLang="en-US" smtClean="0"/>
              <a:pPr>
                <a:defRPr/>
              </a:pPr>
              <a:t>7</a:t>
            </a:fld>
            <a:endParaRPr lang="en-AU" altLang="en-US"/>
          </a:p>
        </p:txBody>
      </p:sp>
    </p:spTree>
    <p:extLst>
      <p:ext uri="{BB962C8B-B14F-4D97-AF65-F5344CB8AC3E}">
        <p14:creationId xmlns:p14="http://schemas.microsoft.com/office/powerpoint/2010/main" val="221232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t>
            </a:r>
            <a:r>
              <a:rPr lang="en-US" baseline="0" dirty="0"/>
              <a:t> – Product Cipher</a:t>
            </a:r>
          </a:p>
          <a:p>
            <a:r>
              <a:rPr lang="en-US" baseline="0" dirty="0"/>
              <a:t>Key  -  1 key</a:t>
            </a:r>
          </a:p>
          <a:p>
            <a:r>
              <a:rPr lang="en-US" baseline="0" dirty="0"/>
              <a:t>Way of processing =  Block</a:t>
            </a:r>
            <a:endParaRPr lang="en-US" dirty="0"/>
          </a:p>
        </p:txBody>
      </p:sp>
      <p:sp>
        <p:nvSpPr>
          <p:cNvPr id="4" name="Slide Number Placeholder 3"/>
          <p:cNvSpPr>
            <a:spLocks noGrp="1"/>
          </p:cNvSpPr>
          <p:nvPr>
            <p:ph type="sldNum" sz="quarter" idx="10"/>
          </p:nvPr>
        </p:nvSpPr>
        <p:spPr/>
        <p:txBody>
          <a:bodyPr/>
          <a:lstStyle/>
          <a:p>
            <a:pPr>
              <a:defRPr/>
            </a:pPr>
            <a:fld id="{C65BB52E-FB14-4013-82BB-0CB7D23930C1}" type="slidenum">
              <a:rPr lang="en-AU" altLang="en-US" smtClean="0"/>
              <a:pPr>
                <a:defRPr/>
              </a:pPr>
              <a:t>8</a:t>
            </a:fld>
            <a:endParaRPr lang="en-AU" altLang="en-US"/>
          </a:p>
        </p:txBody>
      </p:sp>
    </p:spTree>
    <p:extLst>
      <p:ext uri="{BB962C8B-B14F-4D97-AF65-F5344CB8AC3E}">
        <p14:creationId xmlns:p14="http://schemas.microsoft.com/office/powerpoint/2010/main" val="61452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D6A60E49-A369-48CF-893D-2BD72A5E907C}" type="slidenum">
              <a:rPr lang="en-AU" altLang="en-US" smtClean="0"/>
              <a:pPr>
                <a:spcBef>
                  <a:spcPct val="0"/>
                </a:spcBef>
              </a:pPr>
              <a:t>9</a:t>
            </a:fld>
            <a:endParaRPr lang="en-AU"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i="1" dirty="0"/>
              <a:t>All traditional schemes are </a:t>
            </a:r>
            <a:r>
              <a:rPr lang="en-AU" altLang="en-US" b="1" i="1" dirty="0"/>
              <a:t>symmetric</a:t>
            </a:r>
            <a:r>
              <a:rPr lang="en-AU" altLang="en-US" i="1" dirty="0"/>
              <a:t> / </a:t>
            </a:r>
            <a:r>
              <a:rPr lang="en-AU" altLang="en-US" b="1" i="1" dirty="0"/>
              <a:t>single key</a:t>
            </a:r>
            <a:r>
              <a:rPr lang="en-AU" altLang="en-US" i="1" dirty="0"/>
              <a:t> / </a:t>
            </a:r>
            <a:r>
              <a:rPr lang="en-AU" altLang="en-US" b="1" i="1" dirty="0"/>
              <a:t>private-key</a:t>
            </a:r>
            <a:r>
              <a:rPr lang="en-AU" altLang="en-US" i="1" dirty="0"/>
              <a:t> encryption algorithms, with a </a:t>
            </a:r>
            <a:r>
              <a:rPr lang="en-AU" altLang="en-US" b="1" i="1" dirty="0"/>
              <a:t>single key</a:t>
            </a:r>
            <a:r>
              <a:rPr lang="en-AU" altLang="en-US" i="1" dirty="0"/>
              <a:t>, used for both encryption and decryption. Since both sender and receiver are equivalent, either can encrypt or decrypt messages using that common key.</a:t>
            </a:r>
            <a:r>
              <a:rPr lang="en-AU" altLang="en-US" dirty="0"/>
              <a:t> </a:t>
            </a:r>
          </a:p>
        </p:txBody>
      </p:sp>
    </p:spTree>
    <p:extLst>
      <p:ext uri="{BB962C8B-B14F-4D97-AF65-F5344CB8AC3E}">
        <p14:creationId xmlns:p14="http://schemas.microsoft.com/office/powerpoint/2010/main" val="1976883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E07B3261-6BA6-4BA5-B50C-BED1316CF799}" type="slidenum">
              <a:rPr lang="en-AU" altLang="en-US" smtClean="0"/>
              <a:pPr>
                <a:spcBef>
                  <a:spcPct val="0"/>
                </a:spcBef>
              </a:pPr>
              <a:t>10</a:t>
            </a:fld>
            <a:endParaRPr lang="en-AU"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Roman" charset="0"/>
              </a:rPr>
              <a:t>We assume that it is impractical to decrypt a message on the basis of the cipher- text plus knowledge of the encryption/decryption algorithm, and do not need to keep the algorithm secret; rather we only need to keep the key secret. This feature of symmetric encryption is what makes it feasible for widespread use.</a:t>
            </a:r>
            <a:r>
              <a:rPr lang="en-US" altLang="en-US" dirty="0"/>
              <a:t> It allows easy distribution of s/w and h/w implementations.</a:t>
            </a:r>
          </a:p>
          <a:p>
            <a:pPr eaLnBrk="1" hangingPunct="1"/>
            <a:r>
              <a:rPr lang="en-US" altLang="en-US" dirty="0"/>
              <a:t>Can </a:t>
            </a:r>
            <a:r>
              <a:rPr lang="en-US" altLang="en-US" dirty="0">
                <a:latin typeface="Times-Roman" charset="0"/>
              </a:rPr>
              <a:t>take a closer look at the essential elements of a symmetric encryption scheme: mathematically it can be considered a pair of functions with: </a:t>
            </a:r>
            <a:r>
              <a:rPr lang="en-US" altLang="en-US" dirty="0"/>
              <a:t>plaintext X, </a:t>
            </a:r>
            <a:r>
              <a:rPr lang="en-US" altLang="en-US" dirty="0" err="1"/>
              <a:t>ciphertext</a:t>
            </a:r>
            <a:r>
              <a:rPr lang="en-US" altLang="en-US" dirty="0"/>
              <a:t> Y, key K, encryption algorithm E</a:t>
            </a:r>
            <a:r>
              <a:rPr lang="en-US" altLang="en-US" baseline="-25000" dirty="0"/>
              <a:t>K</a:t>
            </a:r>
            <a:r>
              <a:rPr lang="en-US" altLang="en-US" dirty="0"/>
              <a:t>, decryption algorithm D</a:t>
            </a:r>
            <a:r>
              <a:rPr lang="en-US" altLang="en-US" baseline="-25000" dirty="0"/>
              <a:t>K</a:t>
            </a:r>
            <a:r>
              <a:rPr lang="en-US" altLang="en-US" dirty="0"/>
              <a:t>.</a:t>
            </a:r>
          </a:p>
          <a:p>
            <a:pPr eaLnBrk="1" hangingPunct="1"/>
            <a:endParaRPr lang="en-AU" altLang="en-US" dirty="0"/>
          </a:p>
        </p:txBody>
      </p:sp>
    </p:spTree>
    <p:extLst>
      <p:ext uri="{BB962C8B-B14F-4D97-AF65-F5344CB8AC3E}">
        <p14:creationId xmlns:p14="http://schemas.microsoft.com/office/powerpoint/2010/main" val="414208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defRPr>
            </a:lvl1pPr>
            <a:lvl2pPr marL="804763" indent="-309524">
              <a:spcBef>
                <a:spcPct val="30000"/>
              </a:spcBef>
              <a:defRPr sz="1300">
                <a:solidFill>
                  <a:schemeClr val="tx1"/>
                </a:solidFill>
                <a:latin typeface="Arial" panose="020B0604020202020204" pitchFamily="34" charset="0"/>
              </a:defRPr>
            </a:lvl2pPr>
            <a:lvl3pPr marL="1238098" indent="-247620">
              <a:spcBef>
                <a:spcPct val="30000"/>
              </a:spcBef>
              <a:defRPr sz="1300">
                <a:solidFill>
                  <a:schemeClr val="tx1"/>
                </a:solidFill>
                <a:latin typeface="Arial" panose="020B0604020202020204" pitchFamily="34" charset="0"/>
              </a:defRPr>
            </a:lvl3pPr>
            <a:lvl4pPr marL="1733337" indent="-247620">
              <a:spcBef>
                <a:spcPct val="30000"/>
              </a:spcBef>
              <a:defRPr sz="1300">
                <a:solidFill>
                  <a:schemeClr val="tx1"/>
                </a:solidFill>
                <a:latin typeface="Arial" panose="020B0604020202020204" pitchFamily="34" charset="0"/>
              </a:defRPr>
            </a:lvl4pPr>
            <a:lvl5pPr marL="2228576" indent="-247620">
              <a:spcBef>
                <a:spcPct val="30000"/>
              </a:spcBef>
              <a:defRPr sz="1300">
                <a:solidFill>
                  <a:schemeClr val="tx1"/>
                </a:solidFill>
                <a:latin typeface="Arial" panose="020B0604020202020204" pitchFamily="34" charset="0"/>
              </a:defRPr>
            </a:lvl5pPr>
            <a:lvl6pPr marL="2723815" indent="-247620" eaLnBrk="0" fontAlgn="base" hangingPunct="0">
              <a:spcBef>
                <a:spcPct val="30000"/>
              </a:spcBef>
              <a:spcAft>
                <a:spcPct val="0"/>
              </a:spcAft>
              <a:defRPr sz="1300">
                <a:solidFill>
                  <a:schemeClr val="tx1"/>
                </a:solidFill>
                <a:latin typeface="Arial" panose="020B0604020202020204" pitchFamily="34" charset="0"/>
              </a:defRPr>
            </a:lvl6pPr>
            <a:lvl7pPr marL="3219054" indent="-247620" eaLnBrk="0" fontAlgn="base" hangingPunct="0">
              <a:spcBef>
                <a:spcPct val="30000"/>
              </a:spcBef>
              <a:spcAft>
                <a:spcPct val="0"/>
              </a:spcAft>
              <a:defRPr sz="1300">
                <a:solidFill>
                  <a:schemeClr val="tx1"/>
                </a:solidFill>
                <a:latin typeface="Arial" panose="020B0604020202020204" pitchFamily="34" charset="0"/>
              </a:defRPr>
            </a:lvl7pPr>
            <a:lvl8pPr marL="3714293" indent="-247620" eaLnBrk="0" fontAlgn="base" hangingPunct="0">
              <a:spcBef>
                <a:spcPct val="30000"/>
              </a:spcBef>
              <a:spcAft>
                <a:spcPct val="0"/>
              </a:spcAft>
              <a:defRPr sz="1300">
                <a:solidFill>
                  <a:schemeClr val="tx1"/>
                </a:solidFill>
                <a:latin typeface="Arial" panose="020B0604020202020204" pitchFamily="34" charset="0"/>
              </a:defRPr>
            </a:lvl8pPr>
            <a:lvl9pPr marL="4209532" indent="-247620" eaLnBrk="0" fontAlgn="base" hangingPunct="0">
              <a:spcBef>
                <a:spcPct val="30000"/>
              </a:spcBef>
              <a:spcAft>
                <a:spcPct val="0"/>
              </a:spcAft>
              <a:defRPr sz="1300">
                <a:solidFill>
                  <a:schemeClr val="tx1"/>
                </a:solidFill>
                <a:latin typeface="Arial" panose="020B0604020202020204" pitchFamily="34" charset="0"/>
              </a:defRPr>
            </a:lvl9pPr>
          </a:lstStyle>
          <a:p>
            <a:pPr>
              <a:spcBef>
                <a:spcPct val="0"/>
              </a:spcBef>
            </a:pPr>
            <a:fld id="{238BD1D2-953C-4239-BC40-D03A5EC0D357}" type="slidenum">
              <a:rPr lang="en-AU" altLang="en-US" smtClean="0"/>
              <a:pPr>
                <a:spcBef>
                  <a:spcPct val="0"/>
                </a:spcBef>
              </a:pPr>
              <a:t>11</a:t>
            </a:fld>
            <a:endParaRPr lang="en-AU"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buFontTx/>
              <a:buNone/>
            </a:pPr>
            <a:r>
              <a:rPr lang="en-US" altLang="en-US" dirty="0">
                <a:latin typeface="Times-Roman" charset="0"/>
              </a:rPr>
              <a:t>Show these</a:t>
            </a:r>
            <a:r>
              <a:rPr lang="en-US" altLang="en-US" baseline="0" dirty="0">
                <a:latin typeface="Times-Roman" charset="0"/>
              </a:rPr>
              <a:t> examples</a:t>
            </a:r>
          </a:p>
          <a:p>
            <a:pPr eaLnBrk="1" hangingPunct="1">
              <a:buFontTx/>
              <a:buNone/>
            </a:pPr>
            <a:endParaRPr lang="en-US" altLang="en-US" baseline="0" dirty="0">
              <a:latin typeface="Times-Roman" charset="0"/>
            </a:endParaRPr>
          </a:p>
          <a:p>
            <a:pPr eaLnBrk="1" hangingPunct="1">
              <a:buFontTx/>
              <a:buNone/>
            </a:pPr>
            <a:r>
              <a:rPr lang="en-US" altLang="en-US" u="sng" dirty="0">
                <a:latin typeface="Times-Roman" charset="0"/>
              </a:rPr>
              <a:t>Brute</a:t>
            </a:r>
            <a:r>
              <a:rPr lang="en-US" altLang="en-US" u="sng" baseline="0" dirty="0">
                <a:latin typeface="Times-Roman" charset="0"/>
              </a:rPr>
              <a:t> force example</a:t>
            </a:r>
          </a:p>
          <a:p>
            <a:pPr eaLnBrk="1" hangingPunct="1">
              <a:buFontTx/>
              <a:buNone/>
            </a:pPr>
            <a:r>
              <a:rPr lang="en-US" altLang="en-US" dirty="0" err="1">
                <a:latin typeface="Times-Roman" charset="0"/>
              </a:rPr>
              <a:t>Goto</a:t>
            </a:r>
            <a:r>
              <a:rPr lang="en-US" altLang="en-US" dirty="0">
                <a:latin typeface="Times-Roman" charset="0"/>
              </a:rPr>
              <a:t>   https://</a:t>
            </a:r>
            <a:r>
              <a:rPr lang="en-US" altLang="en-US" dirty="0" err="1">
                <a:latin typeface="Times-Roman" charset="0"/>
              </a:rPr>
              <a:t>planetcalc.com</a:t>
            </a:r>
            <a:r>
              <a:rPr lang="en-US" altLang="en-US" dirty="0">
                <a:latin typeface="Times-Roman" charset="0"/>
              </a:rPr>
              <a:t>/1434/   and </a:t>
            </a:r>
            <a:r>
              <a:rPr lang="en-US" altLang="en-US" baseline="0" dirty="0">
                <a:latin typeface="Times-Roman" charset="0"/>
              </a:rPr>
              <a:t> ENTER the following </a:t>
            </a:r>
            <a:r>
              <a:rPr lang="en-US" altLang="en-US" b="1" baseline="0" dirty="0">
                <a:latin typeface="Times-Roman" charset="0"/>
              </a:rPr>
              <a:t> QEFP FP X QBPQ</a:t>
            </a:r>
            <a:r>
              <a:rPr lang="en-US" altLang="en-US" baseline="0" dirty="0">
                <a:latin typeface="Times-Roman" charset="0"/>
              </a:rPr>
              <a:t> and press Calculate</a:t>
            </a:r>
          </a:p>
          <a:p>
            <a:pPr eaLnBrk="1" hangingPunct="1">
              <a:buFontTx/>
              <a:buNone/>
            </a:pPr>
            <a:endParaRPr lang="en-US" altLang="en-US" baseline="0" dirty="0">
              <a:latin typeface="Times-Roman" charset="0"/>
            </a:endParaRPr>
          </a:p>
          <a:p>
            <a:pPr eaLnBrk="1" hangingPunct="1">
              <a:buFontTx/>
              <a:buNone/>
            </a:pPr>
            <a:r>
              <a:rPr lang="en-US" altLang="en-US" b="0" u="sng" baseline="0" dirty="0">
                <a:latin typeface="Times-Roman" charset="0"/>
              </a:rPr>
              <a:t>Cryptanalytic attack example</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dirty="0" err="1">
                <a:latin typeface="Times-Roman" charset="0"/>
              </a:rPr>
              <a:t>Goto</a:t>
            </a:r>
            <a:r>
              <a:rPr lang="en-US" altLang="en-US" dirty="0">
                <a:latin typeface="Times-Roman" charset="0"/>
              </a:rPr>
              <a:t> http://</a:t>
            </a:r>
            <a:r>
              <a:rPr lang="en-US" altLang="en-US" dirty="0" err="1">
                <a:latin typeface="Times-Roman" charset="0"/>
              </a:rPr>
              <a:t>www.dcode.fr</a:t>
            </a:r>
            <a:r>
              <a:rPr lang="en-US" altLang="en-US" dirty="0">
                <a:latin typeface="Times-Roman" charset="0"/>
              </a:rPr>
              <a:t>/frequency-analysis and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baseline="0" dirty="0">
                <a:latin typeface="Times-Roman" charset="0"/>
              </a:rPr>
              <a:t> ENTER the following </a:t>
            </a:r>
            <a:r>
              <a:rPr lang="en-US" altLang="en-US" b="1" baseline="0" dirty="0">
                <a:latin typeface="Times-Roman" charset="0"/>
              </a:rPr>
              <a:t> QEFP FP X QBPQ</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b="0" baseline="0" dirty="0">
                <a:latin typeface="Times-Roman" charset="0"/>
              </a:rPr>
              <a:t>Select  </a:t>
            </a:r>
            <a:r>
              <a:rPr lang="en-US" altLang="en-US" b="1" baseline="0" dirty="0">
                <a:latin typeface="Times-Roman" charset="0"/>
              </a:rPr>
              <a:t>SUGGEST A MONOALPHABETIC DECRYPTION (STATISTICAL METHOD) </a:t>
            </a:r>
            <a:r>
              <a:rPr lang="en-US" altLang="en-US" b="0" baseline="0" dirty="0">
                <a:latin typeface="Times-Roman" charset="0"/>
              </a:rPr>
              <a:t>option</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b="0" baseline="0" dirty="0">
                <a:latin typeface="Times-Roman" charset="0"/>
              </a:rPr>
              <a:t>Press </a:t>
            </a:r>
            <a:r>
              <a:rPr lang="en-US" altLang="en-US" b="1" baseline="0" dirty="0">
                <a:latin typeface="Times-Roman" charset="0"/>
              </a:rPr>
              <a:t>LAUNCH ANALYSIS  </a:t>
            </a:r>
            <a:r>
              <a:rPr lang="en-US" altLang="en-US" b="0" baseline="0" dirty="0">
                <a:latin typeface="Times-Roman" charset="0"/>
              </a:rPr>
              <a:t>(see table below on distribution)</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b="0" baseline="0" dirty="0">
                <a:latin typeface="Times-Roman" charset="0"/>
              </a:rPr>
              <a:t>Select </a:t>
            </a:r>
            <a:r>
              <a:rPr lang="en-US" altLang="en-US" b="1" baseline="0" dirty="0">
                <a:latin typeface="Times-Roman" charset="0"/>
              </a:rPr>
              <a:t>CALCULATE FREQUENCIES </a:t>
            </a:r>
            <a:r>
              <a:rPr lang="en-US" altLang="en-US" b="0" baseline="0" dirty="0">
                <a:latin typeface="Times-Roman" charset="0"/>
              </a:rPr>
              <a:t>and press Press </a:t>
            </a:r>
            <a:r>
              <a:rPr lang="en-US" altLang="en-US" b="1" baseline="0" dirty="0">
                <a:latin typeface="Times-Roman" charset="0"/>
              </a:rPr>
              <a:t>LAUNCH ANALYSIS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altLang="en-US" b="0" baseline="0" dirty="0">
                <a:latin typeface="Times-Roman" charset="0"/>
              </a:rPr>
              <a:t>Check Left Panel</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en-US" altLang="en-US" b="0" baseline="0" dirty="0">
              <a:latin typeface="Times-Roman" charset="0"/>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en-US" altLang="en-US" b="0" baseline="0" dirty="0">
              <a:latin typeface="Times-Roman" charset="0"/>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en-US" altLang="en-US" b="0" dirty="0">
              <a:latin typeface="Times-Roman" charset="0"/>
            </a:endParaRPr>
          </a:p>
        </p:txBody>
      </p:sp>
    </p:spTree>
    <p:extLst>
      <p:ext uri="{BB962C8B-B14F-4D97-AF65-F5344CB8AC3E}">
        <p14:creationId xmlns:p14="http://schemas.microsoft.com/office/powerpoint/2010/main" val="179104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B0A5FE-B94E-4FF3-8103-3582D862DCA5}" type="slidenum">
              <a:rPr lang="en-US" altLang="en-US" smtClean="0"/>
              <a:pPr>
                <a:defRPr/>
              </a:pPr>
              <a:t>‹#›</a:t>
            </a:fld>
            <a:endParaRPr lang="en-US" alt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0B836E-A501-4774-8936-226A2050FAA9}" type="slidenum">
              <a:rPr lang="en-US" altLang="en-US" smtClean="0"/>
              <a:pPr>
                <a:defRPr/>
              </a:pPr>
              <a:t>‹#›</a:t>
            </a:fld>
            <a:endParaRPr lang="en-US" alt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9A45CD-9EC4-4998-9C36-FF1CD82E7CCB}" type="slidenum">
              <a:rPr lang="en-US" altLang="en-US" smtClean="0"/>
              <a:pPr>
                <a:defRPr/>
              </a:pPr>
              <a:t>‹#›</a:t>
            </a:fld>
            <a:endParaRPr lang="en-US" alt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B25D1E6-ACFE-4E7E-9194-277723DFC646}" type="slidenum">
              <a:rPr lang="en-US" altLang="en-US" smtClean="0"/>
              <a:pPr>
                <a:defRPr/>
              </a:pPr>
              <a:t>‹#›</a:t>
            </a:fld>
            <a:endParaRPr lang="en-US" alt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F7A58E-7B4C-46DC-89A4-C1F75467343F}" type="slidenum">
              <a:rPr lang="en-US" altLang="en-US" smtClean="0"/>
              <a:pPr>
                <a:defRPr/>
              </a:pPr>
              <a:t>‹#›</a:t>
            </a:fld>
            <a:endParaRPr lang="en-US" alt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FCF72D6-D576-45C4-9DCB-6E5D6405FF8D}" type="slidenum">
              <a:rPr lang="en-US" altLang="en-US" smtClean="0"/>
              <a:pPr>
                <a:defRPr/>
              </a:pPr>
              <a:t>‹#›</a:t>
            </a:fld>
            <a:endParaRPr lang="en-US" alt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639603C-ED19-4621-A373-29DFE19B343D}" type="slidenum">
              <a:rPr lang="en-US" altLang="en-US" smtClean="0"/>
              <a:pPr>
                <a:defRPr/>
              </a:pPr>
              <a:t>‹#›</a:t>
            </a:fld>
            <a:endParaRPr lang="en-US" alt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1DC09EB-CBE2-45EF-95FA-3BFFD93B5357}" type="slidenum">
              <a:rPr lang="en-US" altLang="en-US" smtClean="0"/>
              <a:pPr>
                <a:defRPr/>
              </a:pPr>
              <a:t>‹#›</a:t>
            </a:fld>
            <a:endParaRPr lang="en-US" alt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1988DC7-CE42-4925-BA29-0935C529079B}" type="slidenum">
              <a:rPr lang="en-US" altLang="en-US" smtClean="0"/>
              <a:pPr>
                <a:defRPr/>
              </a:pPr>
              <a:t>‹#›</a:t>
            </a:fld>
            <a:endParaRPr lang="en-US" alt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36C0A4C-179A-4D11-AF63-168B9015558C}" type="slidenum">
              <a:rPr lang="en-US" altLang="en-US" smtClean="0"/>
              <a:pPr>
                <a:defRPr/>
              </a:pPr>
              <a:t>‹#›</a:t>
            </a:fld>
            <a:endParaRPr lang="en-US" alt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CC0B24A-B6D6-4AA3-A0F8-B2E1CA8DDB8E}" type="slidenum">
              <a:rPr lang="en-US" altLang="en-US" smtClean="0"/>
              <a:pPr>
                <a:defRPr/>
              </a:pPr>
              <a:t>‹#›</a:t>
            </a:fld>
            <a:endParaRPr lang="en-US" alt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891D4CC-C909-4DA6-A8E3-9195D9957A42}" type="slidenum">
              <a:rPr lang="en-US" altLang="en-US" smtClean="0"/>
              <a:pPr>
                <a:defRPr/>
              </a:pPr>
              <a:t>‹#›</a:t>
            </a:fld>
            <a:endParaRPr lang="en-US" alt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Image:Hw-caesar.jp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648C-FB78-439D-B352-828DB3346433}"/>
              </a:ext>
            </a:extLst>
          </p:cNvPr>
          <p:cNvSpPr>
            <a:spLocks noGrp="1"/>
          </p:cNvSpPr>
          <p:nvPr>
            <p:ph type="ctrTitle"/>
          </p:nvPr>
        </p:nvSpPr>
        <p:spPr/>
        <p:txBody>
          <a:bodyPr/>
          <a:lstStyle/>
          <a:p>
            <a:r>
              <a:rPr lang="en-US" dirty="0"/>
              <a:t>Welcome to </a:t>
            </a:r>
            <a:r>
              <a:rPr lang="en-US" dirty="0" err="1"/>
              <a:t>ACG</a:t>
            </a:r>
            <a:endParaRPr lang="en-US" dirty="0"/>
          </a:p>
        </p:txBody>
      </p:sp>
      <p:sp>
        <p:nvSpPr>
          <p:cNvPr id="4" name="Slide Number Placeholder 3">
            <a:extLst>
              <a:ext uri="{FF2B5EF4-FFF2-40B4-BE49-F238E27FC236}">
                <a16:creationId xmlns:a16="http://schemas.microsoft.com/office/drawing/2014/main" id="{70CBA0C9-B1F9-4827-BAA7-EBAF8B1B3630}"/>
              </a:ext>
            </a:extLst>
          </p:cNvPr>
          <p:cNvSpPr>
            <a:spLocks noGrp="1"/>
          </p:cNvSpPr>
          <p:nvPr>
            <p:ph type="sldNum" sz="quarter" idx="12"/>
          </p:nvPr>
        </p:nvSpPr>
        <p:spPr/>
        <p:txBody>
          <a:bodyPr/>
          <a:lstStyle/>
          <a:p>
            <a:pPr>
              <a:defRPr/>
            </a:pPr>
            <a:fld id="{38B0A5FE-B94E-4FF3-8103-3582D862DCA5}" type="slidenum">
              <a:rPr lang="en-US" altLang="en-US" smtClean="0"/>
              <a:pPr>
                <a:defRPr/>
              </a:pPr>
              <a:t>1</a:t>
            </a:fld>
            <a:endParaRPr lang="en-US" altLang="en-US"/>
          </a:p>
        </p:txBody>
      </p:sp>
    </p:spTree>
    <p:extLst>
      <p:ext uri="{BB962C8B-B14F-4D97-AF65-F5344CB8AC3E}">
        <p14:creationId xmlns:p14="http://schemas.microsoft.com/office/powerpoint/2010/main" val="905311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dirty="0"/>
              <a:t>Requirements</a:t>
            </a:r>
            <a:endParaRPr lang="en-AU" dirty="0"/>
          </a:p>
        </p:txBody>
      </p:sp>
      <p:sp>
        <p:nvSpPr>
          <p:cNvPr id="52227" name="Rectangle 3"/>
          <p:cNvSpPr>
            <a:spLocks noGrp="1" noChangeArrowheads="1"/>
          </p:cNvSpPr>
          <p:nvPr>
            <p:ph idx="1"/>
          </p:nvPr>
        </p:nvSpPr>
        <p:spPr/>
        <p:txBody>
          <a:bodyPr>
            <a:normAutofit/>
          </a:bodyPr>
          <a:lstStyle/>
          <a:p>
            <a:pPr eaLnBrk="1" hangingPunct="1">
              <a:lnSpc>
                <a:spcPct val="90000"/>
              </a:lnSpc>
              <a:defRPr/>
            </a:pPr>
            <a:r>
              <a:rPr lang="en-US" dirty="0"/>
              <a:t>2 requirements for the secure usage of a symmetric encryption:</a:t>
            </a:r>
          </a:p>
          <a:p>
            <a:pPr lvl="1" eaLnBrk="1" hangingPunct="1">
              <a:lnSpc>
                <a:spcPct val="90000"/>
              </a:lnSpc>
              <a:defRPr/>
            </a:pPr>
            <a:r>
              <a:rPr lang="en-US" dirty="0"/>
              <a:t>a strong </a:t>
            </a:r>
            <a:r>
              <a:rPr lang="en-US" b="1" dirty="0">
                <a:solidFill>
                  <a:srgbClr val="FFFF00"/>
                </a:solidFill>
              </a:rPr>
              <a:t>encryption algorithm</a:t>
            </a:r>
          </a:p>
          <a:p>
            <a:pPr lvl="1" eaLnBrk="1" hangingPunct="1">
              <a:lnSpc>
                <a:spcPct val="90000"/>
              </a:lnSpc>
              <a:defRPr/>
            </a:pPr>
            <a:r>
              <a:rPr lang="en-US" dirty="0"/>
              <a:t>a </a:t>
            </a:r>
            <a:r>
              <a:rPr lang="en-US" b="1" dirty="0">
                <a:solidFill>
                  <a:srgbClr val="FFFF00"/>
                </a:solidFill>
              </a:rPr>
              <a:t>secret key </a:t>
            </a:r>
            <a:r>
              <a:rPr lang="en-US" dirty="0"/>
              <a:t>known only to sender &amp; receiver</a:t>
            </a:r>
          </a:p>
          <a:p>
            <a:pPr eaLnBrk="1" hangingPunct="1">
              <a:lnSpc>
                <a:spcPct val="90000"/>
              </a:lnSpc>
              <a:defRPr/>
            </a:pPr>
            <a:endParaRPr lang="en-US" dirty="0"/>
          </a:p>
          <a:p>
            <a:pPr>
              <a:lnSpc>
                <a:spcPct val="90000"/>
              </a:lnSpc>
              <a:defRPr/>
            </a:pPr>
            <a:r>
              <a:rPr lang="en-US" dirty="0"/>
              <a:t>Usually the </a:t>
            </a:r>
            <a:r>
              <a:rPr lang="en-US" dirty="0">
                <a:solidFill>
                  <a:srgbClr val="00B0F0"/>
                </a:solidFill>
              </a:rPr>
              <a:t>encryption algorithm </a:t>
            </a:r>
            <a:r>
              <a:rPr lang="en-US" dirty="0"/>
              <a:t>is publicly known. </a:t>
            </a:r>
            <a:r>
              <a:rPr lang="en-US" i="1" dirty="0"/>
              <a:t>P </a:t>
            </a:r>
            <a:r>
              <a:rPr lang="en-US" dirty="0"/>
              <a:t>= D</a:t>
            </a:r>
            <a:r>
              <a:rPr lang="en-US" sz="2800" i="1" baseline="-25000" dirty="0"/>
              <a:t>K</a:t>
            </a:r>
            <a:r>
              <a:rPr lang="en-US" dirty="0"/>
              <a:t>(</a:t>
            </a:r>
            <a:r>
              <a:rPr lang="en-US" i="1" dirty="0"/>
              <a:t>C</a:t>
            </a:r>
            <a:r>
              <a:rPr lang="en-US" dirty="0"/>
              <a:t>) is </a:t>
            </a:r>
            <a:r>
              <a:rPr lang="en-US" dirty="0">
                <a:solidFill>
                  <a:srgbClr val="FF0000"/>
                </a:solidFill>
              </a:rPr>
              <a:t>not possible </a:t>
            </a:r>
            <a:r>
              <a:rPr lang="en-US" dirty="0"/>
              <a:t>without </a:t>
            </a:r>
            <a:r>
              <a:rPr lang="en-US" i="1" dirty="0"/>
              <a:t>k</a:t>
            </a:r>
          </a:p>
          <a:p>
            <a:pPr eaLnBrk="1" hangingPunct="1">
              <a:lnSpc>
                <a:spcPct val="90000"/>
              </a:lnSpc>
              <a:defRPr/>
            </a:pPr>
            <a:r>
              <a:rPr lang="en-US" dirty="0"/>
              <a:t>Implies a secure channel is needed to distribute the key</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E9B8C8F-96A3-4FB3-84B4-A8C9AC6835DB}" type="slidenum">
              <a:rPr lang="en-US" altLang="en-US" smtClean="0"/>
              <a:pPr eaLnBrk="1" hangingPunct="1">
                <a:defRPr/>
              </a:pPr>
              <a:t>10</a:t>
            </a:fld>
            <a:endParaRPr lang="en-US" altLang="en-US"/>
          </a:p>
        </p:txBody>
      </p:sp>
    </p:spTree>
    <p:extLst>
      <p:ext uri="{BB962C8B-B14F-4D97-AF65-F5344CB8AC3E}">
        <p14:creationId xmlns:p14="http://schemas.microsoft.com/office/powerpoint/2010/main" val="345484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457200" y="274638"/>
            <a:ext cx="8229600" cy="778098"/>
          </a:xfrm>
        </p:spPr>
        <p:txBody>
          <a:bodyPr/>
          <a:lstStyle/>
          <a:p>
            <a:pPr eaLnBrk="1" hangingPunct="1">
              <a:defRPr/>
            </a:pPr>
            <a:r>
              <a:rPr lang="en-US" dirty="0"/>
              <a:t>Cryptanalysis</a:t>
            </a:r>
            <a:endParaRPr lang="en-AU" dirty="0"/>
          </a:p>
        </p:txBody>
      </p:sp>
      <p:sp>
        <p:nvSpPr>
          <p:cNvPr id="1027" name="Rectangle 3"/>
          <p:cNvSpPr>
            <a:spLocks noGrp="1" noChangeArrowheads="1"/>
          </p:cNvSpPr>
          <p:nvPr>
            <p:ph idx="1"/>
          </p:nvPr>
        </p:nvSpPr>
        <p:spPr>
          <a:xfrm>
            <a:off x="474859" y="1152062"/>
            <a:ext cx="8229600" cy="5184575"/>
          </a:xfrm>
        </p:spPr>
        <p:txBody>
          <a:bodyPr>
            <a:normAutofit fontScale="85000" lnSpcReduction="20000"/>
          </a:bodyPr>
          <a:lstStyle/>
          <a:p>
            <a:pPr marL="0" indent="0">
              <a:buNone/>
            </a:pPr>
            <a:r>
              <a:rPr lang="en-SG" dirty="0"/>
              <a:t>There are two general approaches to attacking a conventional encryption scheme: </a:t>
            </a:r>
          </a:p>
          <a:p>
            <a:pPr eaLnBrk="1" hangingPunct="1">
              <a:defRPr/>
            </a:pPr>
            <a:endParaRPr lang="en-US" dirty="0"/>
          </a:p>
          <a:p>
            <a:pPr eaLnBrk="1" hangingPunct="1">
              <a:defRPr/>
            </a:pPr>
            <a:r>
              <a:rPr lang="en-US" dirty="0"/>
              <a:t>General approaches:</a:t>
            </a:r>
          </a:p>
          <a:p>
            <a:pPr lvl="1" eaLnBrk="1" hangingPunct="1">
              <a:defRPr/>
            </a:pPr>
            <a:r>
              <a:rPr lang="en-US" dirty="0">
                <a:solidFill>
                  <a:srgbClr val="FFFF00"/>
                </a:solidFill>
              </a:rPr>
              <a:t>brute-force attack </a:t>
            </a:r>
          </a:p>
          <a:p>
            <a:pPr lvl="2">
              <a:defRPr/>
            </a:pPr>
            <a:r>
              <a:rPr lang="en-US" dirty="0"/>
              <a:t>Try all possible keys</a:t>
            </a:r>
            <a:endParaRPr lang="en-AU" dirty="0"/>
          </a:p>
          <a:p>
            <a:pPr lvl="1" eaLnBrk="1" hangingPunct="1">
              <a:defRPr/>
            </a:pPr>
            <a:r>
              <a:rPr lang="en-US" dirty="0">
                <a:solidFill>
                  <a:srgbClr val="FFFF00"/>
                </a:solidFill>
              </a:rPr>
              <a:t>cryptanalytic attack</a:t>
            </a:r>
          </a:p>
          <a:p>
            <a:pPr lvl="2">
              <a:defRPr/>
            </a:pPr>
            <a:r>
              <a:rPr lang="en-US" dirty="0">
                <a:solidFill>
                  <a:srgbClr val="FFFFFF"/>
                </a:solidFill>
              </a:rPr>
              <a:t>Based on nature of algorithm</a:t>
            </a:r>
          </a:p>
          <a:p>
            <a:pPr lvl="2">
              <a:defRPr/>
            </a:pPr>
            <a:r>
              <a:rPr lang="en-US" dirty="0">
                <a:solidFill>
                  <a:srgbClr val="FFFFFF"/>
                </a:solidFill>
              </a:rPr>
              <a:t>General characteristic of plaintext</a:t>
            </a:r>
          </a:p>
          <a:p>
            <a:pPr lvl="2">
              <a:defRPr/>
            </a:pPr>
            <a:r>
              <a:rPr lang="en-US" dirty="0">
                <a:solidFill>
                  <a:srgbClr val="FFFFFF"/>
                </a:solidFill>
              </a:rPr>
              <a:t>Sample of plaintext-</a:t>
            </a:r>
            <a:r>
              <a:rPr lang="en-US" dirty="0" err="1">
                <a:solidFill>
                  <a:srgbClr val="FFFFFF"/>
                </a:solidFill>
              </a:rPr>
              <a:t>ciphertext</a:t>
            </a:r>
            <a:r>
              <a:rPr lang="en-US" dirty="0">
                <a:solidFill>
                  <a:srgbClr val="FFFFFF"/>
                </a:solidFill>
              </a:rPr>
              <a:t> pairs</a:t>
            </a:r>
          </a:p>
          <a:p>
            <a:pPr marL="914400" lvl="2" indent="0">
              <a:buNone/>
              <a:defRPr/>
            </a:pPr>
            <a:endParaRPr lang="en-US" dirty="0">
              <a:solidFill>
                <a:srgbClr val="FFFFFF"/>
              </a:solidFill>
            </a:endParaRPr>
          </a:p>
          <a:p>
            <a:r>
              <a:rPr lang="en-SG" dirty="0"/>
              <a:t>The objective of attacking an encryption system is to </a:t>
            </a:r>
            <a:r>
              <a:rPr lang="en-SG" dirty="0">
                <a:solidFill>
                  <a:srgbClr val="00B0F0"/>
                </a:solidFill>
              </a:rPr>
              <a:t>recover the key in use </a:t>
            </a:r>
            <a:r>
              <a:rPr lang="en-SG" dirty="0"/>
              <a:t>rather than simply to recover the plaintext of a single </a:t>
            </a:r>
            <a:r>
              <a:rPr lang="en-SG" dirty="0" err="1"/>
              <a:t>ciphertext</a:t>
            </a:r>
            <a:r>
              <a:rPr lang="en-SG" dirty="0"/>
              <a:t>.</a:t>
            </a:r>
          </a:p>
          <a:p>
            <a:pPr>
              <a:defRPr/>
            </a:pPr>
            <a:endParaRPr lang="en-US" dirty="0">
              <a:solidFill>
                <a:srgbClr val="FFFFFF"/>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1BFD96BD-DE8B-4394-9DBC-AAABCB6A7A67}" type="slidenum">
              <a:rPr lang="en-US" altLang="en-US" smtClean="0"/>
              <a:pPr eaLnBrk="1" hangingPunct="1">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9"/>
            <a:ext cx="8229600" cy="778098"/>
          </a:xfrm>
        </p:spPr>
        <p:txBody>
          <a:bodyPr/>
          <a:lstStyle/>
          <a:p>
            <a:pPr eaLnBrk="1" hangingPunct="1">
              <a:defRPr/>
            </a:pPr>
            <a:r>
              <a:rPr lang="en-US" dirty="0"/>
              <a:t>Cryptanalytic Attacks </a:t>
            </a:r>
            <a:r>
              <a:rPr lang="en-AU" dirty="0"/>
              <a:t>Terminology</a:t>
            </a:r>
          </a:p>
        </p:txBody>
      </p:sp>
      <p:sp>
        <p:nvSpPr>
          <p:cNvPr id="56323" name="Rectangle 3"/>
          <p:cNvSpPr>
            <a:spLocks noGrp="1" noChangeArrowheads="1"/>
          </p:cNvSpPr>
          <p:nvPr>
            <p:ph idx="1"/>
          </p:nvPr>
        </p:nvSpPr>
        <p:spPr>
          <a:xfrm>
            <a:off x="372495" y="1109132"/>
            <a:ext cx="8399009" cy="5194686"/>
          </a:xfrm>
        </p:spPr>
        <p:txBody>
          <a:bodyPr>
            <a:normAutofit fontScale="92500" lnSpcReduction="10000"/>
          </a:bodyPr>
          <a:lstStyle/>
          <a:p>
            <a:pPr eaLnBrk="1" hangingPunct="1">
              <a:defRPr/>
            </a:pPr>
            <a:r>
              <a:rPr lang="en-AU" b="1" dirty="0">
                <a:solidFill>
                  <a:srgbClr val="FFFF00"/>
                </a:solidFill>
              </a:rPr>
              <a:t>Unconditional security</a:t>
            </a:r>
            <a:r>
              <a:rPr lang="en-AU" dirty="0">
                <a:solidFill>
                  <a:srgbClr val="FFFF00"/>
                </a:solidFill>
              </a:rPr>
              <a:t>  </a:t>
            </a:r>
            <a:r>
              <a:rPr lang="en-AU" dirty="0"/>
              <a:t>(Ideal solution)</a:t>
            </a:r>
          </a:p>
          <a:p>
            <a:pPr lvl="1" eaLnBrk="1" hangingPunct="1">
              <a:defRPr/>
            </a:pPr>
            <a:r>
              <a:rPr lang="en-AU" dirty="0"/>
              <a:t>No matter how much computer power or time is available, the cipher cannot be broken since the </a:t>
            </a:r>
            <a:r>
              <a:rPr lang="en-AU" dirty="0" err="1"/>
              <a:t>ciphertext</a:t>
            </a:r>
            <a:r>
              <a:rPr lang="en-AU" dirty="0"/>
              <a:t> provides insufficient information to uniquely determine the corresponding plaintext </a:t>
            </a:r>
          </a:p>
          <a:p>
            <a:pPr lvl="1" eaLnBrk="1" hangingPunct="1">
              <a:defRPr/>
            </a:pPr>
            <a:endParaRPr lang="en-AU" dirty="0"/>
          </a:p>
          <a:p>
            <a:pPr eaLnBrk="1" hangingPunct="1">
              <a:defRPr/>
            </a:pPr>
            <a:r>
              <a:rPr lang="en-AU" b="1" dirty="0">
                <a:solidFill>
                  <a:srgbClr val="FFFF00"/>
                </a:solidFill>
              </a:rPr>
              <a:t>Computational security</a:t>
            </a:r>
            <a:r>
              <a:rPr lang="en-AU" dirty="0">
                <a:solidFill>
                  <a:srgbClr val="FFFF00"/>
                </a:solidFill>
              </a:rPr>
              <a:t> </a:t>
            </a:r>
            <a:r>
              <a:rPr lang="en-AU" dirty="0"/>
              <a:t>(Realistic solution)</a:t>
            </a:r>
          </a:p>
          <a:p>
            <a:pPr lvl="1" eaLnBrk="1" hangingPunct="1">
              <a:defRPr/>
            </a:pPr>
            <a:r>
              <a:rPr lang="en-AU" dirty="0"/>
              <a:t>given limited computing resources (</a:t>
            </a:r>
            <a:r>
              <a:rPr lang="en-AU" dirty="0" err="1"/>
              <a:t>eg</a:t>
            </a:r>
            <a:r>
              <a:rPr lang="en-AU" dirty="0"/>
              <a:t> time needed for calculations is greater than age of universe), the cipher cannot be broken</a:t>
            </a:r>
          </a:p>
          <a:p>
            <a:pPr lvl="1" eaLnBrk="1" hangingPunct="1">
              <a:defRPr/>
            </a:pPr>
            <a:endParaRPr lang="en-AU" dirty="0"/>
          </a:p>
          <a:p>
            <a:pPr>
              <a:defRPr/>
            </a:pPr>
            <a:r>
              <a:rPr lang="en-AU" b="1" dirty="0">
                <a:solidFill>
                  <a:srgbClr val="00B0F0"/>
                </a:solidFill>
              </a:rPr>
              <a:t>Quiz</a:t>
            </a:r>
            <a:r>
              <a:rPr lang="en-AU" dirty="0"/>
              <a:t> : what is the age of universe?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393D6EE-7EB3-4156-8093-A6560235EF12}" type="slidenum">
              <a:rPr lang="en-US" altLang="en-US" smtClean="0"/>
              <a:pPr eaLnBrk="1" hangingPunct="1">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634082"/>
          </a:xfrm>
        </p:spPr>
        <p:txBody>
          <a:bodyPr>
            <a:normAutofit fontScale="90000"/>
          </a:bodyPr>
          <a:lstStyle/>
          <a:p>
            <a:pPr eaLnBrk="1" hangingPunct="1">
              <a:defRPr/>
            </a:pPr>
            <a:r>
              <a:rPr lang="en-US" dirty="0"/>
              <a:t>Cryptanalytic Attacks</a:t>
            </a:r>
            <a:endParaRPr lang="en-AU" dirty="0"/>
          </a:p>
        </p:txBody>
      </p:sp>
      <p:sp>
        <p:nvSpPr>
          <p:cNvPr id="55299" name="Rectangle 3"/>
          <p:cNvSpPr>
            <a:spLocks noGrp="1" noChangeArrowheads="1"/>
          </p:cNvSpPr>
          <p:nvPr>
            <p:ph idx="1"/>
          </p:nvPr>
        </p:nvSpPr>
        <p:spPr>
          <a:xfrm>
            <a:off x="457200" y="1268760"/>
            <a:ext cx="8229600" cy="4857403"/>
          </a:xfrm>
        </p:spPr>
        <p:txBody>
          <a:bodyPr>
            <a:normAutofit fontScale="92500" lnSpcReduction="20000"/>
          </a:bodyPr>
          <a:lstStyle/>
          <a:p>
            <a:pPr marL="0" indent="0">
              <a:lnSpc>
                <a:spcPct val="90000"/>
              </a:lnSpc>
              <a:buNone/>
              <a:defRPr/>
            </a:pPr>
            <a:r>
              <a:rPr lang="en-SG" sz="2800" dirty="0"/>
              <a:t>Based on the amount of information known to the cryptanalyst.  Cryptanalytic attacks can be classified as:-</a:t>
            </a:r>
          </a:p>
          <a:p>
            <a:pPr eaLnBrk="1" hangingPunct="1">
              <a:lnSpc>
                <a:spcPct val="90000"/>
              </a:lnSpc>
              <a:defRPr/>
            </a:pPr>
            <a:endParaRPr lang="en-AU" sz="2800" b="1" dirty="0">
              <a:solidFill>
                <a:srgbClr val="FFFF00"/>
              </a:solidFill>
            </a:endParaRPr>
          </a:p>
          <a:p>
            <a:pPr eaLnBrk="1" hangingPunct="1">
              <a:lnSpc>
                <a:spcPct val="90000"/>
              </a:lnSpc>
              <a:defRPr/>
            </a:pPr>
            <a:r>
              <a:rPr lang="en-AU" sz="2800" b="1" dirty="0" err="1">
                <a:solidFill>
                  <a:srgbClr val="FFFF00"/>
                </a:solidFill>
              </a:rPr>
              <a:t>ciphertext</a:t>
            </a:r>
            <a:r>
              <a:rPr lang="en-AU" sz="2800" b="1" dirty="0">
                <a:solidFill>
                  <a:srgbClr val="FFFF00"/>
                </a:solidFill>
              </a:rPr>
              <a:t> only</a:t>
            </a:r>
            <a:r>
              <a:rPr lang="en-AU" sz="2800" dirty="0">
                <a:solidFill>
                  <a:srgbClr val="FFFF00"/>
                </a:solidFill>
              </a:rPr>
              <a:t> </a:t>
            </a:r>
          </a:p>
          <a:p>
            <a:pPr lvl="1" eaLnBrk="1" hangingPunct="1">
              <a:lnSpc>
                <a:spcPct val="90000"/>
              </a:lnSpc>
              <a:defRPr/>
            </a:pPr>
            <a:r>
              <a:rPr lang="en-AU" sz="2400" dirty="0"/>
              <a:t>only know algorithm &amp; </a:t>
            </a:r>
            <a:r>
              <a:rPr lang="en-AU" sz="2400" dirty="0" err="1"/>
              <a:t>ciphertext</a:t>
            </a:r>
            <a:r>
              <a:rPr lang="en-AU" sz="2400" dirty="0"/>
              <a:t>, is statistical, know or can identify plaintext (</a:t>
            </a:r>
            <a:r>
              <a:rPr lang="en-AU" sz="2400" i="1" dirty="0">
                <a:solidFill>
                  <a:srgbClr val="00B0F0"/>
                </a:solidFill>
              </a:rPr>
              <a:t>most difficult!!</a:t>
            </a:r>
            <a:r>
              <a:rPr lang="en-AU" sz="2400" dirty="0"/>
              <a:t>)</a:t>
            </a:r>
          </a:p>
          <a:p>
            <a:pPr eaLnBrk="1" hangingPunct="1">
              <a:lnSpc>
                <a:spcPct val="90000"/>
              </a:lnSpc>
              <a:defRPr/>
            </a:pPr>
            <a:r>
              <a:rPr lang="en-AU" sz="2800" b="1" dirty="0">
                <a:solidFill>
                  <a:srgbClr val="FFFF00"/>
                </a:solidFill>
              </a:rPr>
              <a:t>known plaintext</a:t>
            </a:r>
            <a:r>
              <a:rPr lang="en-AU" sz="2800" dirty="0">
                <a:solidFill>
                  <a:srgbClr val="FFFF00"/>
                </a:solidFill>
              </a:rPr>
              <a:t> </a:t>
            </a:r>
          </a:p>
          <a:p>
            <a:pPr lvl="1" eaLnBrk="1" hangingPunct="1">
              <a:lnSpc>
                <a:spcPct val="90000"/>
              </a:lnSpc>
              <a:defRPr/>
            </a:pPr>
            <a:r>
              <a:rPr lang="en-AU" sz="2400" dirty="0"/>
              <a:t>know/suspect plaintext &amp; </a:t>
            </a:r>
            <a:r>
              <a:rPr lang="en-AU" sz="2400" dirty="0" err="1"/>
              <a:t>ciphertext</a:t>
            </a:r>
            <a:endParaRPr lang="en-AU" sz="2400" dirty="0"/>
          </a:p>
          <a:p>
            <a:pPr eaLnBrk="1" hangingPunct="1">
              <a:lnSpc>
                <a:spcPct val="90000"/>
              </a:lnSpc>
              <a:defRPr/>
            </a:pPr>
            <a:r>
              <a:rPr lang="en-AU" sz="2800" b="1" dirty="0">
                <a:solidFill>
                  <a:srgbClr val="FFFF00"/>
                </a:solidFill>
              </a:rPr>
              <a:t>chosen plaintext</a:t>
            </a:r>
            <a:r>
              <a:rPr lang="en-AU" sz="2800" dirty="0">
                <a:solidFill>
                  <a:srgbClr val="FFFF00"/>
                </a:solidFill>
              </a:rPr>
              <a:t> </a:t>
            </a:r>
          </a:p>
          <a:p>
            <a:pPr lvl="1" eaLnBrk="1" hangingPunct="1">
              <a:lnSpc>
                <a:spcPct val="90000"/>
              </a:lnSpc>
              <a:defRPr/>
            </a:pPr>
            <a:r>
              <a:rPr lang="en-AU" sz="2400" dirty="0"/>
              <a:t>select plaintext and obtain </a:t>
            </a:r>
            <a:r>
              <a:rPr lang="en-AU" sz="2400" dirty="0" err="1"/>
              <a:t>ciphertext</a:t>
            </a:r>
            <a:endParaRPr lang="en-AU" sz="2400" dirty="0"/>
          </a:p>
          <a:p>
            <a:pPr eaLnBrk="1" hangingPunct="1">
              <a:lnSpc>
                <a:spcPct val="90000"/>
              </a:lnSpc>
              <a:defRPr/>
            </a:pPr>
            <a:r>
              <a:rPr lang="en-AU" sz="2800" b="1" dirty="0">
                <a:solidFill>
                  <a:srgbClr val="FFFF00"/>
                </a:solidFill>
              </a:rPr>
              <a:t>chosen </a:t>
            </a:r>
            <a:r>
              <a:rPr lang="en-AU" sz="2800" b="1" dirty="0" err="1">
                <a:solidFill>
                  <a:srgbClr val="FFFF00"/>
                </a:solidFill>
              </a:rPr>
              <a:t>ciphertext</a:t>
            </a:r>
            <a:r>
              <a:rPr lang="en-AU" sz="2800" dirty="0">
                <a:solidFill>
                  <a:srgbClr val="FFFF00"/>
                </a:solidFill>
              </a:rPr>
              <a:t> </a:t>
            </a:r>
          </a:p>
          <a:p>
            <a:pPr lvl="1" eaLnBrk="1" hangingPunct="1">
              <a:lnSpc>
                <a:spcPct val="90000"/>
              </a:lnSpc>
              <a:defRPr/>
            </a:pPr>
            <a:r>
              <a:rPr lang="en-AU" sz="2400" dirty="0"/>
              <a:t>select </a:t>
            </a:r>
            <a:r>
              <a:rPr lang="en-AU" sz="2400" dirty="0" err="1"/>
              <a:t>ciphertext</a:t>
            </a:r>
            <a:r>
              <a:rPr lang="en-AU" sz="2400" dirty="0"/>
              <a:t> and obtain plaintext</a:t>
            </a:r>
          </a:p>
          <a:p>
            <a:pPr eaLnBrk="1" hangingPunct="1">
              <a:lnSpc>
                <a:spcPct val="90000"/>
              </a:lnSpc>
              <a:defRPr/>
            </a:pPr>
            <a:r>
              <a:rPr lang="en-AU" sz="2800" b="1" dirty="0">
                <a:solidFill>
                  <a:srgbClr val="FFFF00"/>
                </a:solidFill>
              </a:rPr>
              <a:t>chosen text</a:t>
            </a:r>
            <a:r>
              <a:rPr lang="en-AU" sz="2800" dirty="0"/>
              <a:t> </a:t>
            </a:r>
          </a:p>
          <a:p>
            <a:pPr lvl="1" eaLnBrk="1" hangingPunct="1">
              <a:lnSpc>
                <a:spcPct val="90000"/>
              </a:lnSpc>
              <a:defRPr/>
            </a:pPr>
            <a:r>
              <a:rPr lang="en-AU" sz="2400" dirty="0"/>
              <a:t>select plaintext or </a:t>
            </a:r>
            <a:r>
              <a:rPr lang="en-AU" sz="2400" dirty="0" err="1"/>
              <a:t>ciphertext</a:t>
            </a:r>
            <a:r>
              <a:rPr lang="en-AU" sz="2400" dirty="0"/>
              <a:t> to en/decrypt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69DA414E-9CC3-45C5-93E6-83666F66591C}" type="slidenum">
              <a:rPr lang="en-US" altLang="en-US" smtClean="0"/>
              <a:pPr eaLnBrk="1" hangingPunct="1">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634082"/>
          </a:xfrm>
        </p:spPr>
        <p:txBody>
          <a:bodyPr>
            <a:normAutofit fontScale="90000"/>
          </a:bodyPr>
          <a:lstStyle/>
          <a:p>
            <a:pPr eaLnBrk="1" hangingPunct="1">
              <a:defRPr/>
            </a:pPr>
            <a:r>
              <a:rPr lang="en-US" dirty="0"/>
              <a:t>Brute Force Search</a:t>
            </a:r>
            <a:endParaRPr lang="en-AU" dirty="0"/>
          </a:p>
        </p:txBody>
      </p:sp>
      <p:sp>
        <p:nvSpPr>
          <p:cNvPr id="58371" name="Rectangle 3"/>
          <p:cNvSpPr>
            <a:spLocks noGrp="1" noChangeArrowheads="1"/>
          </p:cNvSpPr>
          <p:nvPr>
            <p:ph idx="1"/>
          </p:nvPr>
        </p:nvSpPr>
        <p:spPr>
          <a:xfrm>
            <a:off x="457200" y="1203890"/>
            <a:ext cx="8229600" cy="1828800"/>
          </a:xfrm>
        </p:spPr>
        <p:txBody>
          <a:bodyPr/>
          <a:lstStyle/>
          <a:p>
            <a:pPr eaLnBrk="1" hangingPunct="1">
              <a:lnSpc>
                <a:spcPct val="90000"/>
              </a:lnSpc>
              <a:defRPr/>
            </a:pPr>
            <a:r>
              <a:rPr lang="en-AU" sz="2800" dirty="0"/>
              <a:t>simply try every possible key </a:t>
            </a:r>
          </a:p>
          <a:p>
            <a:pPr eaLnBrk="1" hangingPunct="1">
              <a:lnSpc>
                <a:spcPct val="90000"/>
              </a:lnSpc>
              <a:defRPr/>
            </a:pPr>
            <a:r>
              <a:rPr lang="en-AU" sz="2800" dirty="0"/>
              <a:t>most basic attack, proportional to key size </a:t>
            </a:r>
          </a:p>
          <a:p>
            <a:pPr eaLnBrk="1" hangingPunct="1">
              <a:lnSpc>
                <a:spcPct val="90000"/>
              </a:lnSpc>
              <a:defRPr/>
            </a:pPr>
            <a:r>
              <a:rPr lang="en-AU" sz="2800" dirty="0"/>
              <a:t>assume either know / recognise plaintext</a:t>
            </a:r>
          </a:p>
          <a:p>
            <a:pPr algn="ctr" eaLnBrk="1" hangingPunct="1">
              <a:lnSpc>
                <a:spcPct val="90000"/>
              </a:lnSpc>
              <a:defRPr/>
            </a:pPr>
            <a:endParaRPr lang="en-US" sz="2800" b="1" dirty="0">
              <a:effectLst/>
              <a:latin typeface="Times" charset="0"/>
            </a:endParaRPr>
          </a:p>
          <a:p>
            <a:pPr eaLnBrk="1" hangingPunct="1">
              <a:lnSpc>
                <a:spcPct val="90000"/>
              </a:lnSpc>
              <a:defRPr/>
            </a:pPr>
            <a:endParaRPr lang="en-US" sz="2800" dirty="0">
              <a:effectLst/>
              <a:latin typeface="Times" charset="0"/>
            </a:endParaRPr>
          </a:p>
          <a:p>
            <a:pPr eaLnBrk="1" hangingPunct="1">
              <a:lnSpc>
                <a:spcPct val="90000"/>
              </a:lnSpc>
              <a:defRPr/>
            </a:pPr>
            <a:endParaRPr lang="en-AU" sz="2800" dirty="0"/>
          </a:p>
          <a:p>
            <a:pPr eaLnBrk="1" hangingPunct="1">
              <a:lnSpc>
                <a:spcPct val="90000"/>
              </a:lnSpc>
              <a:buFont typeface="Wingdings" panose="05000000000000000000" pitchFamily="2" charset="2"/>
              <a:buNone/>
              <a:defRPr/>
            </a:pPr>
            <a:endParaRPr lang="en-AU" sz="2800" dirty="0"/>
          </a:p>
          <a:p>
            <a:pPr eaLnBrk="1" hangingPunct="1">
              <a:lnSpc>
                <a:spcPct val="90000"/>
              </a:lnSpc>
              <a:defRPr/>
            </a:pPr>
            <a:endParaRPr lang="en-AU" sz="2800" dirty="0"/>
          </a:p>
          <a:p>
            <a:pPr eaLnBrk="1" hangingPunct="1">
              <a:lnSpc>
                <a:spcPct val="90000"/>
              </a:lnSpc>
              <a:defRPr/>
            </a:pPr>
            <a:endParaRPr lang="en-AU" sz="2800" dirty="0"/>
          </a:p>
        </p:txBody>
      </p:sp>
      <p:sp>
        <p:nvSpPr>
          <p:cNvPr id="43"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A786B1B-8E9A-4270-B117-5F9264CC781F}" type="slidenum">
              <a:rPr lang="en-US" altLang="en-US" smtClean="0"/>
              <a:pPr eaLnBrk="1" hangingPunct="1">
                <a:defRPr/>
              </a:pPr>
              <a:t>14</a:t>
            </a:fld>
            <a:endParaRPr lang="en-US" altLang="en-US"/>
          </a:p>
        </p:txBody>
      </p:sp>
      <p:graphicFrame>
        <p:nvGraphicFramePr>
          <p:cNvPr id="58505" name="Group 137"/>
          <p:cNvGraphicFramePr>
            <a:graphicFrameLocks noGrp="1"/>
          </p:cNvGraphicFramePr>
          <p:nvPr>
            <p:extLst>
              <p:ext uri="{D42A27DB-BD31-4B8C-83A1-F6EECF244321}">
                <p14:modId xmlns:p14="http://schemas.microsoft.com/office/powerpoint/2010/main" val="635739776"/>
              </p:ext>
            </p:extLst>
          </p:nvPr>
        </p:nvGraphicFramePr>
        <p:xfrm>
          <a:off x="533400" y="2685937"/>
          <a:ext cx="8077200" cy="2998826"/>
        </p:xfrm>
        <a:graphic>
          <a:graphicData uri="http://schemas.openxmlformats.org/drawingml/2006/table">
            <a:tbl>
              <a:tblPr/>
              <a:tblGrid>
                <a:gridCol w="15049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216150">
                  <a:extLst>
                    <a:ext uri="{9D8B030D-6E8A-4147-A177-3AD203B41FA5}">
                      <a16:colId xmlns:a16="http://schemas.microsoft.com/office/drawing/2014/main" val="20003"/>
                    </a:ext>
                  </a:extLst>
                </a:gridCol>
              </a:tblGrid>
              <a:tr h="518136">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1" i="0" u="none" strike="noStrike" cap="none" normalizeH="0" baseline="0" dirty="0">
                          <a:ln>
                            <a:noFill/>
                          </a:ln>
                          <a:solidFill>
                            <a:schemeClr val="tx1"/>
                          </a:solidFill>
                          <a:effectLst/>
                          <a:latin typeface="Times" charset="0"/>
                        </a:rPr>
                        <a:t>Key Size (bits)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1" i="0" u="none" strike="noStrike" cap="none" normalizeH="0" baseline="0" dirty="0">
                          <a:ln>
                            <a:noFill/>
                          </a:ln>
                          <a:solidFill>
                            <a:schemeClr val="tx1"/>
                          </a:solidFill>
                          <a:effectLst/>
                          <a:latin typeface="Times" charset="0"/>
                        </a:rPr>
                        <a:t>Number of Alternative Keys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1" i="0" u="none" strike="noStrike" cap="none" normalizeH="0" baseline="0">
                          <a:ln>
                            <a:noFill/>
                          </a:ln>
                          <a:solidFill>
                            <a:schemeClr val="tx1"/>
                          </a:solidFill>
                          <a:effectLst/>
                          <a:latin typeface="Times" charset="0"/>
                        </a:rPr>
                        <a:t>Time required at 1 decryption/µs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1" i="0" u="none" strike="noStrike" cap="none" normalizeH="0" baseline="0">
                          <a:ln>
                            <a:noFill/>
                          </a:ln>
                          <a:solidFill>
                            <a:schemeClr val="tx1"/>
                          </a:solidFill>
                          <a:effectLst/>
                          <a:latin typeface="Times" charset="0"/>
                        </a:rPr>
                        <a:t>Time required at 10</a:t>
                      </a:r>
                      <a:r>
                        <a:rPr kumimoji="0" lang="en-US" sz="1600" b="0" i="0" u="none" strike="noStrike" cap="none" normalizeH="0" baseline="30000">
                          <a:ln>
                            <a:noFill/>
                          </a:ln>
                          <a:solidFill>
                            <a:schemeClr val="tx1"/>
                          </a:solidFill>
                          <a:effectLst/>
                          <a:latin typeface="Times" charset="0"/>
                        </a:rPr>
                        <a:t>6</a:t>
                      </a:r>
                      <a:r>
                        <a:rPr kumimoji="0" lang="en-US" sz="1600" b="1" i="0" u="none" strike="noStrike" cap="none" normalizeH="0" baseline="0">
                          <a:ln>
                            <a:noFill/>
                          </a:ln>
                          <a:solidFill>
                            <a:schemeClr val="tx1"/>
                          </a:solidFill>
                          <a:effectLst/>
                          <a:latin typeface="Times" charset="0"/>
                        </a:rPr>
                        <a:t> decryptions/µs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221">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32</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a:t>
                      </a:r>
                      <a:r>
                        <a:rPr kumimoji="0" lang="en-US" sz="1600" b="0" i="0" u="none" strike="noStrike" cap="none" normalizeH="0" baseline="30000" dirty="0">
                          <a:ln>
                            <a:noFill/>
                          </a:ln>
                          <a:solidFill>
                            <a:schemeClr val="tx1"/>
                          </a:solidFill>
                          <a:effectLst/>
                          <a:latin typeface="Times" charset="0"/>
                        </a:rPr>
                        <a:t>32</a:t>
                      </a:r>
                      <a:r>
                        <a:rPr kumimoji="0" lang="en-US" sz="1600" b="0" i="0" u="none" strike="noStrike" cap="none" normalizeH="0" baseline="0" dirty="0">
                          <a:ln>
                            <a:noFill/>
                          </a:ln>
                          <a:solidFill>
                            <a:schemeClr val="tx1"/>
                          </a:solidFill>
                          <a:effectLst/>
                          <a:latin typeface="Times" charset="0"/>
                        </a:rPr>
                        <a:t>  = 4.3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9</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a:t>
                      </a:r>
                      <a:r>
                        <a:rPr kumimoji="0" lang="en-US" sz="1600" b="0" i="0" u="none" strike="noStrike" cap="none" normalizeH="0" baseline="30000">
                          <a:ln>
                            <a:noFill/>
                          </a:ln>
                          <a:solidFill>
                            <a:schemeClr val="tx1"/>
                          </a:solidFill>
                          <a:effectLst/>
                          <a:latin typeface="Times" charset="0"/>
                        </a:rPr>
                        <a:t>31</a:t>
                      </a:r>
                      <a:r>
                        <a:rPr kumimoji="0" lang="en-US" sz="1600" b="0" i="0" u="none" strike="noStrike" cap="none" normalizeH="0" baseline="0">
                          <a:ln>
                            <a:noFill/>
                          </a:ln>
                          <a:solidFill>
                            <a:schemeClr val="tx1"/>
                          </a:solidFill>
                          <a:effectLst/>
                          <a:latin typeface="Times" charset="0"/>
                        </a:rPr>
                        <a:t> µs	= 35.8 minutes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2.15 milliseconds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221">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56</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a:t>
                      </a:r>
                      <a:r>
                        <a:rPr kumimoji="0" lang="en-US" sz="1600" b="0" i="0" u="none" strike="noStrike" cap="none" normalizeH="0" baseline="30000" dirty="0">
                          <a:ln>
                            <a:noFill/>
                          </a:ln>
                          <a:solidFill>
                            <a:schemeClr val="tx1"/>
                          </a:solidFill>
                          <a:effectLst/>
                          <a:latin typeface="Times" charset="0"/>
                        </a:rPr>
                        <a:t>56</a:t>
                      </a:r>
                      <a:r>
                        <a:rPr kumimoji="0" lang="en-US" sz="1600" b="0" i="0" u="none" strike="noStrike" cap="none" normalizeH="0" baseline="0" dirty="0">
                          <a:ln>
                            <a:noFill/>
                          </a:ln>
                          <a:solidFill>
                            <a:schemeClr val="tx1"/>
                          </a:solidFill>
                          <a:effectLst/>
                          <a:latin typeface="Times" charset="0"/>
                        </a:rPr>
                        <a:t>  = 7.2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16</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a:t>
                      </a:r>
                      <a:r>
                        <a:rPr kumimoji="0" lang="en-US" sz="1600" b="0" i="0" u="none" strike="noStrike" cap="none" normalizeH="0" baseline="30000" dirty="0">
                          <a:ln>
                            <a:noFill/>
                          </a:ln>
                          <a:solidFill>
                            <a:schemeClr val="tx1"/>
                          </a:solidFill>
                          <a:effectLst/>
                          <a:latin typeface="Times" charset="0"/>
                        </a:rPr>
                        <a:t>55</a:t>
                      </a:r>
                      <a:r>
                        <a:rPr kumimoji="0" lang="en-US" sz="1600" b="0" i="0" u="none" strike="noStrike" cap="none" normalizeH="0" baseline="0" dirty="0">
                          <a:ln>
                            <a:noFill/>
                          </a:ln>
                          <a:solidFill>
                            <a:schemeClr val="tx1"/>
                          </a:solidFill>
                          <a:effectLst/>
                          <a:latin typeface="Times" charset="0"/>
                        </a:rPr>
                        <a:t> µs	= 1142 years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10.01 hours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799">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128</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a:t>
                      </a:r>
                      <a:r>
                        <a:rPr kumimoji="0" lang="en-US" sz="1600" b="0" i="0" u="none" strike="noStrike" cap="none" normalizeH="0" baseline="30000">
                          <a:ln>
                            <a:noFill/>
                          </a:ln>
                          <a:solidFill>
                            <a:schemeClr val="tx1"/>
                          </a:solidFill>
                          <a:effectLst/>
                          <a:latin typeface="Times" charset="0"/>
                        </a:rPr>
                        <a:t>128</a:t>
                      </a:r>
                      <a:r>
                        <a:rPr kumimoji="0" lang="en-US" sz="1600" b="0" i="0" u="none" strike="noStrike" cap="none" normalizeH="0" baseline="0">
                          <a:ln>
                            <a:noFill/>
                          </a:ln>
                          <a:solidFill>
                            <a:schemeClr val="tx1"/>
                          </a:solidFill>
                          <a:effectLst/>
                          <a:latin typeface="Times" charset="0"/>
                        </a:rPr>
                        <a:t>  = 3.4 </a:t>
                      </a:r>
                      <a:r>
                        <a:rPr kumimoji="0" lang="en-US" sz="1600" b="0" i="0" u="none" strike="noStrike" cap="none" normalizeH="0" baseline="0">
                          <a:ln>
                            <a:noFill/>
                          </a:ln>
                          <a:solidFill>
                            <a:schemeClr val="tx1"/>
                          </a:solidFill>
                          <a:effectLst/>
                          <a:latin typeface="Symbol" pitchFamily="18" charset="2"/>
                          <a:sym typeface="Symbol" pitchFamily="18" charset="2"/>
                        </a:rPr>
                        <a:t></a:t>
                      </a:r>
                      <a:r>
                        <a:rPr kumimoji="0" lang="en-US" sz="1600" b="0" i="0" u="none" strike="noStrike" cap="none" normalizeH="0" baseline="0">
                          <a:ln>
                            <a:noFill/>
                          </a:ln>
                          <a:solidFill>
                            <a:schemeClr val="tx1"/>
                          </a:solidFill>
                          <a:effectLst/>
                          <a:latin typeface="Times" charset="0"/>
                        </a:rPr>
                        <a:t> 10</a:t>
                      </a:r>
                      <a:r>
                        <a:rPr kumimoji="0" lang="en-US" sz="1600" b="0" i="0" u="none" strike="noStrike" cap="none" normalizeH="0" baseline="30000">
                          <a:ln>
                            <a:noFill/>
                          </a:ln>
                          <a:solidFill>
                            <a:schemeClr val="tx1"/>
                          </a:solidFill>
                          <a:effectLst/>
                          <a:latin typeface="Times" charset="0"/>
                        </a:rPr>
                        <a:t>38</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a:t>
                      </a:r>
                      <a:r>
                        <a:rPr kumimoji="0" lang="en-US" sz="1600" b="0" i="0" u="none" strike="noStrike" cap="none" normalizeH="0" baseline="30000" dirty="0">
                          <a:ln>
                            <a:noFill/>
                          </a:ln>
                          <a:solidFill>
                            <a:schemeClr val="tx1"/>
                          </a:solidFill>
                          <a:effectLst/>
                          <a:latin typeface="Times" charset="0"/>
                        </a:rPr>
                        <a:t>127</a:t>
                      </a:r>
                      <a:r>
                        <a:rPr kumimoji="0" lang="en-US" sz="1600" b="0" i="0" u="none" strike="noStrike" cap="none" normalizeH="0" baseline="0" dirty="0">
                          <a:ln>
                            <a:noFill/>
                          </a:ln>
                          <a:solidFill>
                            <a:schemeClr val="tx1"/>
                          </a:solidFill>
                          <a:effectLst/>
                          <a:latin typeface="Times" charset="0"/>
                        </a:rPr>
                        <a:t> µs	= 5.4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24</a:t>
                      </a:r>
                      <a:r>
                        <a:rPr kumimoji="0" lang="en-US" sz="1600" b="0" i="0" u="none" strike="noStrike" cap="none" normalizeH="0" baseline="0" dirty="0">
                          <a:ln>
                            <a:noFill/>
                          </a:ln>
                          <a:solidFill>
                            <a:schemeClr val="tx1"/>
                          </a:solidFill>
                          <a:effectLst/>
                          <a:latin typeface="Times" charset="0"/>
                        </a:rPr>
                        <a:t> years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5.4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18</a:t>
                      </a:r>
                      <a:r>
                        <a:rPr kumimoji="0" lang="en-US" sz="1600" b="0" i="0" u="none" strike="noStrike" cap="none" normalizeH="0" baseline="0" dirty="0">
                          <a:ln>
                            <a:noFill/>
                          </a:ln>
                          <a:solidFill>
                            <a:schemeClr val="tx1"/>
                          </a:solidFill>
                          <a:effectLst/>
                          <a:latin typeface="Times" charset="0"/>
                        </a:rPr>
                        <a:t> years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799">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168</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a:t>
                      </a:r>
                      <a:r>
                        <a:rPr kumimoji="0" lang="en-US" sz="1600" b="0" i="0" u="none" strike="noStrike" cap="none" normalizeH="0" baseline="30000">
                          <a:ln>
                            <a:noFill/>
                          </a:ln>
                          <a:solidFill>
                            <a:schemeClr val="tx1"/>
                          </a:solidFill>
                          <a:effectLst/>
                          <a:latin typeface="Times" charset="0"/>
                        </a:rPr>
                        <a:t>168</a:t>
                      </a:r>
                      <a:r>
                        <a:rPr kumimoji="0" lang="en-US" sz="1600" b="0" i="0" u="none" strike="noStrike" cap="none" normalizeH="0" baseline="0">
                          <a:ln>
                            <a:noFill/>
                          </a:ln>
                          <a:solidFill>
                            <a:schemeClr val="tx1"/>
                          </a:solidFill>
                          <a:effectLst/>
                          <a:latin typeface="Times" charset="0"/>
                        </a:rPr>
                        <a:t>  = 3.7 </a:t>
                      </a:r>
                      <a:r>
                        <a:rPr kumimoji="0" lang="en-US" sz="1600" b="0" i="0" u="none" strike="noStrike" cap="none" normalizeH="0" baseline="0">
                          <a:ln>
                            <a:noFill/>
                          </a:ln>
                          <a:solidFill>
                            <a:schemeClr val="tx1"/>
                          </a:solidFill>
                          <a:effectLst/>
                          <a:latin typeface="Symbol" pitchFamily="18" charset="2"/>
                          <a:sym typeface="Symbol" pitchFamily="18" charset="2"/>
                        </a:rPr>
                        <a:t></a:t>
                      </a:r>
                      <a:r>
                        <a:rPr kumimoji="0" lang="en-US" sz="1600" b="0" i="0" u="none" strike="noStrike" cap="none" normalizeH="0" baseline="0">
                          <a:ln>
                            <a:noFill/>
                          </a:ln>
                          <a:solidFill>
                            <a:schemeClr val="tx1"/>
                          </a:solidFill>
                          <a:effectLst/>
                          <a:latin typeface="Times" charset="0"/>
                        </a:rPr>
                        <a:t> 10</a:t>
                      </a:r>
                      <a:r>
                        <a:rPr kumimoji="0" lang="en-US" sz="1600" b="0" i="0" u="none" strike="noStrike" cap="none" normalizeH="0" baseline="30000">
                          <a:ln>
                            <a:noFill/>
                          </a:ln>
                          <a:solidFill>
                            <a:schemeClr val="tx1"/>
                          </a:solidFill>
                          <a:effectLst/>
                          <a:latin typeface="Times" charset="0"/>
                        </a:rPr>
                        <a:t>50</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a:t>
                      </a:r>
                      <a:r>
                        <a:rPr kumimoji="0" lang="en-US" sz="1600" b="0" i="0" u="none" strike="noStrike" cap="none" normalizeH="0" baseline="30000">
                          <a:ln>
                            <a:noFill/>
                          </a:ln>
                          <a:solidFill>
                            <a:schemeClr val="tx1"/>
                          </a:solidFill>
                          <a:effectLst/>
                          <a:latin typeface="Times" charset="0"/>
                        </a:rPr>
                        <a:t>167</a:t>
                      </a:r>
                      <a:r>
                        <a:rPr kumimoji="0" lang="en-US" sz="1600" b="0" i="0" u="none" strike="noStrike" cap="none" normalizeH="0" baseline="0">
                          <a:ln>
                            <a:noFill/>
                          </a:ln>
                          <a:solidFill>
                            <a:schemeClr val="tx1"/>
                          </a:solidFill>
                          <a:effectLst/>
                          <a:latin typeface="Times" charset="0"/>
                        </a:rPr>
                        <a:t> µs	= 5.9 </a:t>
                      </a:r>
                      <a:r>
                        <a:rPr kumimoji="0" lang="en-US" sz="1600" b="0" i="0" u="none" strike="noStrike" cap="none" normalizeH="0" baseline="0">
                          <a:ln>
                            <a:noFill/>
                          </a:ln>
                          <a:solidFill>
                            <a:schemeClr val="tx1"/>
                          </a:solidFill>
                          <a:effectLst/>
                          <a:latin typeface="Symbol" pitchFamily="18" charset="2"/>
                          <a:sym typeface="Symbol" pitchFamily="18" charset="2"/>
                        </a:rPr>
                        <a:t></a:t>
                      </a:r>
                      <a:r>
                        <a:rPr kumimoji="0" lang="en-US" sz="1600" b="0" i="0" u="none" strike="noStrike" cap="none" normalizeH="0" baseline="0">
                          <a:ln>
                            <a:noFill/>
                          </a:ln>
                          <a:solidFill>
                            <a:schemeClr val="tx1"/>
                          </a:solidFill>
                          <a:effectLst/>
                          <a:latin typeface="Times" charset="0"/>
                        </a:rPr>
                        <a:t> 10</a:t>
                      </a:r>
                      <a:r>
                        <a:rPr kumimoji="0" lang="en-US" sz="1600" b="0" i="0" u="none" strike="noStrike" cap="none" normalizeH="0" baseline="30000">
                          <a:ln>
                            <a:noFill/>
                          </a:ln>
                          <a:solidFill>
                            <a:schemeClr val="tx1"/>
                          </a:solidFill>
                          <a:effectLst/>
                          <a:latin typeface="Times" charset="0"/>
                        </a:rPr>
                        <a:t>36</a:t>
                      </a:r>
                      <a:r>
                        <a:rPr kumimoji="0" lang="en-US" sz="1600" b="0" i="0" u="none" strike="noStrike" cap="none" normalizeH="0" baseline="0">
                          <a:ln>
                            <a:noFill/>
                          </a:ln>
                          <a:solidFill>
                            <a:schemeClr val="tx1"/>
                          </a:solidFill>
                          <a:effectLst/>
                          <a:latin typeface="Times" charset="0"/>
                        </a:rPr>
                        <a:t> years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5.9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30</a:t>
                      </a:r>
                      <a:r>
                        <a:rPr kumimoji="0" lang="en-US" sz="1600" b="0" i="0" u="none" strike="noStrike" cap="none" normalizeH="0" baseline="0" dirty="0">
                          <a:ln>
                            <a:noFill/>
                          </a:ln>
                          <a:solidFill>
                            <a:schemeClr val="tx1"/>
                          </a:solidFill>
                          <a:effectLst/>
                          <a:latin typeface="Times" charset="0"/>
                        </a:rPr>
                        <a:t> years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3889">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26 characters (permutation)</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26! = 4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26</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a:ln>
                            <a:noFill/>
                          </a:ln>
                          <a:solidFill>
                            <a:schemeClr val="tx1"/>
                          </a:solidFill>
                          <a:effectLst/>
                          <a:latin typeface="Times" charset="0"/>
                        </a:rPr>
                        <a:t>2 </a:t>
                      </a:r>
                      <a:r>
                        <a:rPr kumimoji="0" lang="en-US" sz="1600" b="0" i="0" u="none" strike="noStrike" cap="none" normalizeH="0" baseline="0">
                          <a:ln>
                            <a:noFill/>
                          </a:ln>
                          <a:solidFill>
                            <a:schemeClr val="tx1"/>
                          </a:solidFill>
                          <a:effectLst/>
                          <a:latin typeface="Symbol" pitchFamily="18" charset="2"/>
                          <a:sym typeface="Symbol" pitchFamily="18" charset="2"/>
                        </a:rPr>
                        <a:t></a:t>
                      </a:r>
                      <a:r>
                        <a:rPr kumimoji="0" lang="en-US" sz="1600" b="0" i="0" u="none" strike="noStrike" cap="none" normalizeH="0" baseline="0">
                          <a:ln>
                            <a:noFill/>
                          </a:ln>
                          <a:solidFill>
                            <a:schemeClr val="tx1"/>
                          </a:solidFill>
                          <a:effectLst/>
                          <a:latin typeface="Times" charset="0"/>
                        </a:rPr>
                        <a:t> 10</a:t>
                      </a:r>
                      <a:r>
                        <a:rPr kumimoji="0" lang="en-US" sz="1600" b="0" i="0" u="none" strike="noStrike" cap="none" normalizeH="0" baseline="30000">
                          <a:ln>
                            <a:noFill/>
                          </a:ln>
                          <a:solidFill>
                            <a:schemeClr val="tx1"/>
                          </a:solidFill>
                          <a:effectLst/>
                          <a:latin typeface="Times" charset="0"/>
                        </a:rPr>
                        <a:t>26</a:t>
                      </a:r>
                      <a:r>
                        <a:rPr kumimoji="0" lang="en-US" sz="1600" b="0" i="0" u="none" strike="noStrike" cap="none" normalizeH="0" baseline="0">
                          <a:ln>
                            <a:noFill/>
                          </a:ln>
                          <a:solidFill>
                            <a:schemeClr val="tx1"/>
                          </a:solidFill>
                          <a:effectLst/>
                          <a:latin typeface="Times" charset="0"/>
                        </a:rPr>
                        <a:t> µs	= 6.4 </a:t>
                      </a:r>
                      <a:r>
                        <a:rPr kumimoji="0" lang="en-US" sz="1600" b="0" i="0" u="none" strike="noStrike" cap="none" normalizeH="0" baseline="0">
                          <a:ln>
                            <a:noFill/>
                          </a:ln>
                          <a:solidFill>
                            <a:schemeClr val="tx1"/>
                          </a:solidFill>
                          <a:effectLst/>
                          <a:latin typeface="Symbol" pitchFamily="18" charset="2"/>
                          <a:sym typeface="Symbol" pitchFamily="18" charset="2"/>
                        </a:rPr>
                        <a:t></a:t>
                      </a:r>
                      <a:r>
                        <a:rPr kumimoji="0" lang="en-US" sz="1600" b="0" i="0" u="none" strike="noStrike" cap="none" normalizeH="0" baseline="0">
                          <a:ln>
                            <a:noFill/>
                          </a:ln>
                          <a:solidFill>
                            <a:schemeClr val="tx1"/>
                          </a:solidFill>
                          <a:effectLst/>
                          <a:latin typeface="Times" charset="0"/>
                        </a:rPr>
                        <a:t> 10</a:t>
                      </a:r>
                      <a:r>
                        <a:rPr kumimoji="0" lang="en-US" sz="1600" b="0" i="0" u="none" strike="noStrike" cap="none" normalizeH="0" baseline="30000">
                          <a:ln>
                            <a:noFill/>
                          </a:ln>
                          <a:solidFill>
                            <a:schemeClr val="tx1"/>
                          </a:solidFill>
                          <a:effectLst/>
                          <a:latin typeface="Times" charset="0"/>
                        </a:rPr>
                        <a:t>12</a:t>
                      </a:r>
                      <a:r>
                        <a:rPr kumimoji="0" lang="en-US" sz="1600" b="0" i="0" u="none" strike="noStrike" cap="none" normalizeH="0" baseline="0">
                          <a:ln>
                            <a:noFill/>
                          </a:ln>
                          <a:solidFill>
                            <a:schemeClr val="tx1"/>
                          </a:solidFill>
                          <a:effectLst/>
                          <a:latin typeface="Times" charset="0"/>
                        </a:rPr>
                        <a:t> years</a:t>
                      </a:r>
                      <a:endParaRPr kumimoji="0" lang="en-US" sz="1600" b="0" i="0" u="none" strike="noStrike" cap="none" normalizeH="0" baseline="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600" b="0" i="0" u="none" strike="noStrike" cap="none" normalizeH="0" baseline="0" dirty="0">
                          <a:ln>
                            <a:noFill/>
                          </a:ln>
                          <a:solidFill>
                            <a:schemeClr val="tx1"/>
                          </a:solidFill>
                          <a:effectLst/>
                          <a:latin typeface="Times" charset="0"/>
                        </a:rPr>
                        <a:t>6.4 </a:t>
                      </a:r>
                      <a:r>
                        <a:rPr kumimoji="0" lang="en-US" sz="1600" b="0" i="0" u="none" strike="noStrike" cap="none" normalizeH="0" baseline="0" dirty="0">
                          <a:ln>
                            <a:noFill/>
                          </a:ln>
                          <a:solidFill>
                            <a:schemeClr val="tx1"/>
                          </a:solidFill>
                          <a:effectLst/>
                          <a:latin typeface="Symbol" pitchFamily="18" charset="2"/>
                          <a:sym typeface="Symbol" pitchFamily="18" charset="2"/>
                        </a:rPr>
                        <a:t></a:t>
                      </a:r>
                      <a:r>
                        <a:rPr kumimoji="0" lang="en-US" sz="1600" b="0" i="0" u="none" strike="noStrike" cap="none" normalizeH="0" baseline="0" dirty="0">
                          <a:ln>
                            <a:noFill/>
                          </a:ln>
                          <a:solidFill>
                            <a:schemeClr val="tx1"/>
                          </a:solidFill>
                          <a:effectLst/>
                          <a:latin typeface="Times" charset="0"/>
                        </a:rPr>
                        <a:t> 10</a:t>
                      </a:r>
                      <a:r>
                        <a:rPr kumimoji="0" lang="en-US" sz="1600" b="0" i="0" u="none" strike="noStrike" cap="none" normalizeH="0" baseline="30000" dirty="0">
                          <a:ln>
                            <a:noFill/>
                          </a:ln>
                          <a:solidFill>
                            <a:schemeClr val="tx1"/>
                          </a:solidFill>
                          <a:effectLst/>
                          <a:latin typeface="Times" charset="0"/>
                        </a:rPr>
                        <a:t>6</a:t>
                      </a:r>
                      <a:r>
                        <a:rPr kumimoji="0" lang="en-US" sz="1600" b="0" i="0" u="none" strike="noStrike" cap="none" normalizeH="0" baseline="0" dirty="0">
                          <a:ln>
                            <a:noFill/>
                          </a:ln>
                          <a:solidFill>
                            <a:schemeClr val="tx1"/>
                          </a:solidFill>
                          <a:effectLst/>
                          <a:latin typeface="Times" charset="0"/>
                        </a:rPr>
                        <a:t> years</a:t>
                      </a:r>
                      <a:endParaRPr kumimoji="0" lang="en-US" sz="1600" b="0" i="0" u="none" strike="noStrike" cap="none" normalizeH="0" baseline="0" dirty="0">
                        <a:ln>
                          <a:noFill/>
                        </a:ln>
                        <a:solidFill>
                          <a:schemeClr val="tx1"/>
                        </a:solidFill>
                        <a:effectLst>
                          <a:outerShdw blurRad="38100" dist="38100" dir="2700000" algn="tl">
                            <a:srgbClr val="000000"/>
                          </a:outerShdw>
                        </a:effectLst>
                        <a:latin typeface="Arial" pitchFamily="34"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TextBox 1"/>
          <p:cNvSpPr txBox="1"/>
          <p:nvPr/>
        </p:nvSpPr>
        <p:spPr>
          <a:xfrm>
            <a:off x="533400" y="6171684"/>
            <a:ext cx="7704856" cy="369332"/>
          </a:xfrm>
          <a:prstGeom prst="rect">
            <a:avLst/>
          </a:prstGeom>
          <a:noFill/>
        </p:spPr>
        <p:txBody>
          <a:bodyPr wrap="square" rtlCol="0">
            <a:spAutoFit/>
          </a:bodyPr>
          <a:lstStyle/>
          <a:p>
            <a:r>
              <a:rPr lang="en-US" i="1" dirty="0"/>
              <a:t>Extra Reading : </a:t>
            </a:r>
            <a:r>
              <a:rPr lang="en-US" altLang="en-US" i="1" dirty="0">
                <a:latin typeface="Times-Roman" charset="0"/>
              </a:rPr>
              <a:t>http://</a:t>
            </a:r>
            <a:r>
              <a:rPr lang="en-US" altLang="en-US" i="1" dirty="0" err="1">
                <a:latin typeface="Times-Roman" charset="0"/>
              </a:rPr>
              <a:t>tjscott.net</a:t>
            </a:r>
            <a:r>
              <a:rPr lang="en-US" altLang="en-US" i="1" dirty="0">
                <a:latin typeface="Times-Roman" charset="0"/>
              </a:rPr>
              <a:t>/crypto/64bitcrack.htm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922114"/>
          </a:xfrm>
        </p:spPr>
        <p:txBody>
          <a:bodyPr/>
          <a:lstStyle/>
          <a:p>
            <a:pPr eaLnBrk="1" hangingPunct="1">
              <a:defRPr/>
            </a:pPr>
            <a:r>
              <a:rPr lang="en-US" dirty="0"/>
              <a:t>One-Time Pad (ideal cipher)</a:t>
            </a:r>
            <a:endParaRPr lang="en-AU" dirty="0"/>
          </a:p>
        </p:txBody>
      </p:sp>
      <p:sp>
        <p:nvSpPr>
          <p:cNvPr id="98307" name="Rectangle 3"/>
          <p:cNvSpPr>
            <a:spLocks noGrp="1" noChangeArrowheads="1"/>
          </p:cNvSpPr>
          <p:nvPr>
            <p:ph idx="1"/>
          </p:nvPr>
        </p:nvSpPr>
        <p:spPr>
          <a:xfrm>
            <a:off x="457200" y="1325561"/>
            <a:ext cx="4685692" cy="4943574"/>
          </a:xfrm>
        </p:spPr>
        <p:txBody>
          <a:bodyPr>
            <a:normAutofit fontScale="92500" lnSpcReduction="10000"/>
          </a:bodyPr>
          <a:lstStyle/>
          <a:p>
            <a:pPr eaLnBrk="1" hangingPunct="1">
              <a:defRPr/>
            </a:pPr>
            <a:r>
              <a:rPr lang="en-AU" sz="2800" dirty="0"/>
              <a:t>One-Time pad </a:t>
            </a:r>
            <a:r>
              <a:rPr lang="en-US" sz="2800" dirty="0"/>
              <a:t>is unbreakable since </a:t>
            </a:r>
          </a:p>
          <a:p>
            <a:pPr lvl="1" eaLnBrk="1" hangingPunct="1">
              <a:defRPr/>
            </a:pPr>
            <a:r>
              <a:rPr lang="en-US" sz="2400" dirty="0" err="1"/>
              <a:t>ciphertext</a:t>
            </a:r>
            <a:r>
              <a:rPr lang="en-US" sz="2400" dirty="0"/>
              <a:t> bears no statistical relationship to the plaintext</a:t>
            </a:r>
          </a:p>
          <a:p>
            <a:pPr lvl="1" eaLnBrk="1" hangingPunct="1">
              <a:defRPr/>
            </a:pPr>
            <a:r>
              <a:rPr lang="en-US" sz="2400" dirty="0"/>
              <a:t>for </a:t>
            </a:r>
            <a:r>
              <a:rPr lang="en-US" sz="2400" b="1" dirty="0"/>
              <a:t>any plaintext</a:t>
            </a:r>
            <a:r>
              <a:rPr lang="en-US" sz="2400" dirty="0"/>
              <a:t> &amp; </a:t>
            </a:r>
            <a:r>
              <a:rPr lang="en-US" sz="2400" b="1" dirty="0"/>
              <a:t>any </a:t>
            </a:r>
            <a:r>
              <a:rPr lang="en-US" sz="2400" b="1" dirty="0" err="1"/>
              <a:t>ciphertext</a:t>
            </a:r>
            <a:r>
              <a:rPr lang="en-US" sz="2400" dirty="0"/>
              <a:t> there exists a key mapping one to the other</a:t>
            </a:r>
          </a:p>
          <a:p>
            <a:pPr eaLnBrk="1" hangingPunct="1">
              <a:defRPr/>
            </a:pPr>
            <a:endParaRPr lang="en-US" sz="2800" dirty="0"/>
          </a:p>
          <a:p>
            <a:pPr eaLnBrk="1" hangingPunct="1">
              <a:defRPr/>
            </a:pPr>
            <a:r>
              <a:rPr lang="en-US" sz="2800" dirty="0"/>
              <a:t>Practical difficulties in generation &amp; safe distribution of the key that can be </a:t>
            </a:r>
            <a:r>
              <a:rPr lang="en-US" sz="2800" dirty="0">
                <a:solidFill>
                  <a:srgbClr val="FFFF00"/>
                </a:solidFill>
              </a:rPr>
              <a:t>used </a:t>
            </a:r>
            <a:r>
              <a:rPr lang="en-US" sz="2800" b="1" dirty="0">
                <a:solidFill>
                  <a:srgbClr val="FFFF00"/>
                </a:solidFill>
              </a:rPr>
              <a:t>once</a:t>
            </a:r>
            <a:r>
              <a:rPr lang="en-US" sz="2800" dirty="0">
                <a:solidFill>
                  <a:srgbClr val="FFFF00"/>
                </a:solidFill>
              </a:rPr>
              <a:t> only</a:t>
            </a:r>
            <a:r>
              <a:rPr lang="en-US" sz="2800" dirty="0"/>
              <a:t>.  As such, one-time pad is not widely used today</a:t>
            </a: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73C4CE6-C19F-4CB5-9C7A-9AD0DE206C65}" type="slidenum">
              <a:rPr lang="en-US" altLang="en-US" smtClean="0"/>
              <a:pPr eaLnBrk="1" hangingPunct="1">
                <a:defRPr/>
              </a:pPr>
              <a:t>15</a:t>
            </a:fld>
            <a:endParaRPr lang="en-US" altLang="en-US"/>
          </a:p>
        </p:txBody>
      </p:sp>
      <p:sp>
        <p:nvSpPr>
          <p:cNvPr id="2" name="Rectangle 1"/>
          <p:cNvSpPr/>
          <p:nvPr/>
        </p:nvSpPr>
        <p:spPr>
          <a:xfrm>
            <a:off x="5580112" y="1700808"/>
            <a:ext cx="2808312" cy="3785652"/>
          </a:xfrm>
          <a:prstGeom prst="rect">
            <a:avLst/>
          </a:prstGeom>
        </p:spPr>
        <p:txBody>
          <a:bodyPr wrap="square">
            <a:spAutoFit/>
          </a:bodyPr>
          <a:lstStyle/>
          <a:p>
            <a:r>
              <a:rPr lang="en-SG" sz="2400" b="1" i="1" dirty="0">
                <a:solidFill>
                  <a:srgbClr val="0070C0"/>
                </a:solidFill>
              </a:rPr>
              <a:t>Preconditions for a </a:t>
            </a:r>
            <a:r>
              <a:rPr lang="en-SG" sz="2400" b="1" i="1" dirty="0">
                <a:solidFill>
                  <a:srgbClr val="FFFF00"/>
                </a:solidFill>
              </a:rPr>
              <a:t>one-time pad</a:t>
            </a:r>
          </a:p>
          <a:p>
            <a:r>
              <a:rPr lang="en-SG" sz="2400" b="1" i="1" dirty="0">
                <a:solidFill>
                  <a:srgbClr val="FFFF00"/>
                </a:solidFill>
              </a:rPr>
              <a:t>    </a:t>
            </a:r>
            <a:r>
              <a:rPr lang="en-SG" sz="2400" b="1" i="1" dirty="0">
                <a:solidFill>
                  <a:srgbClr val="0070C0"/>
                </a:solidFill>
              </a:rPr>
              <a:t>The key must be as long as the plain text.</a:t>
            </a:r>
          </a:p>
          <a:p>
            <a:r>
              <a:rPr lang="en-SG" sz="2400" b="1" i="1" dirty="0">
                <a:solidFill>
                  <a:srgbClr val="FFFF00"/>
                </a:solidFill>
              </a:rPr>
              <a:t>    </a:t>
            </a:r>
            <a:r>
              <a:rPr lang="en-SG" sz="2400" b="1" i="1" dirty="0">
                <a:solidFill>
                  <a:srgbClr val="0070C0"/>
                </a:solidFill>
              </a:rPr>
              <a:t>The key must be truly random.</a:t>
            </a:r>
          </a:p>
          <a:p>
            <a:r>
              <a:rPr lang="en-SG" sz="2400" b="1" i="1" dirty="0">
                <a:solidFill>
                  <a:srgbClr val="FFFF00"/>
                </a:solidFill>
              </a:rPr>
              <a:t>    </a:t>
            </a:r>
            <a:r>
              <a:rPr lang="en-SG" sz="2400" b="1" i="1" dirty="0">
                <a:solidFill>
                  <a:srgbClr val="0070C0"/>
                </a:solidFill>
              </a:rPr>
              <a:t>The key must only be used once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2433" y="188640"/>
            <a:ext cx="8229600" cy="882352"/>
          </a:xfrm>
        </p:spPr>
        <p:txBody>
          <a:bodyPr/>
          <a:lstStyle/>
          <a:p>
            <a:pPr eaLnBrk="1" hangingPunct="1">
              <a:defRPr/>
            </a:pPr>
            <a:r>
              <a:rPr lang="en-AU" dirty="0"/>
              <a:t>Steganography</a:t>
            </a:r>
          </a:p>
        </p:txBody>
      </p:sp>
      <p:sp>
        <p:nvSpPr>
          <p:cNvPr id="107523" name="Rectangle 3"/>
          <p:cNvSpPr>
            <a:spLocks noGrp="1" noChangeArrowheads="1"/>
          </p:cNvSpPr>
          <p:nvPr>
            <p:ph idx="1"/>
          </p:nvPr>
        </p:nvSpPr>
        <p:spPr>
          <a:xfrm>
            <a:off x="323528" y="1196752"/>
            <a:ext cx="4423576" cy="5328592"/>
          </a:xfrm>
        </p:spPr>
        <p:txBody>
          <a:bodyPr>
            <a:normAutofit fontScale="92500" lnSpcReduction="20000"/>
          </a:bodyPr>
          <a:lstStyle/>
          <a:p>
            <a:pPr eaLnBrk="1" hangingPunct="1">
              <a:lnSpc>
                <a:spcPct val="90000"/>
              </a:lnSpc>
              <a:defRPr/>
            </a:pPr>
            <a:r>
              <a:rPr lang="en-US" dirty="0"/>
              <a:t>An alternative to encryption</a:t>
            </a:r>
          </a:p>
          <a:p>
            <a:pPr eaLnBrk="1" hangingPunct="1">
              <a:lnSpc>
                <a:spcPct val="90000"/>
              </a:lnSpc>
              <a:defRPr/>
            </a:pPr>
            <a:r>
              <a:rPr lang="en-US" dirty="0"/>
              <a:t>It </a:t>
            </a:r>
            <a:r>
              <a:rPr lang="en-US" dirty="0">
                <a:solidFill>
                  <a:srgbClr val="FFFF00"/>
                </a:solidFill>
              </a:rPr>
              <a:t>hides the existence of a message</a:t>
            </a:r>
          </a:p>
          <a:p>
            <a:pPr lvl="1" eaLnBrk="1" hangingPunct="1">
              <a:lnSpc>
                <a:spcPct val="90000"/>
              </a:lnSpc>
              <a:defRPr/>
            </a:pPr>
            <a:r>
              <a:rPr lang="en-US" dirty="0"/>
              <a:t>using only a subset of the letters/words in a longer message marked in some way</a:t>
            </a:r>
          </a:p>
          <a:p>
            <a:pPr lvl="1" eaLnBrk="1" hangingPunct="1">
              <a:lnSpc>
                <a:spcPct val="90000"/>
              </a:lnSpc>
              <a:defRPr/>
            </a:pPr>
            <a:r>
              <a:rPr lang="en-US" dirty="0"/>
              <a:t>using invisible ink</a:t>
            </a:r>
          </a:p>
          <a:p>
            <a:pPr lvl="1" eaLnBrk="1" hangingPunct="1">
              <a:lnSpc>
                <a:spcPct val="90000"/>
              </a:lnSpc>
              <a:defRPr/>
            </a:pPr>
            <a:r>
              <a:rPr lang="en-US" dirty="0"/>
              <a:t>hiding information in LSB in graphic image or sound file</a:t>
            </a:r>
          </a:p>
          <a:p>
            <a:pPr eaLnBrk="1" hangingPunct="1">
              <a:lnSpc>
                <a:spcPct val="90000"/>
              </a:lnSpc>
              <a:defRPr/>
            </a:pPr>
            <a:r>
              <a:rPr lang="en-US" dirty="0"/>
              <a:t>Drawbacks</a:t>
            </a:r>
          </a:p>
          <a:p>
            <a:pPr lvl="1" eaLnBrk="1" hangingPunct="1">
              <a:lnSpc>
                <a:spcPct val="90000"/>
              </a:lnSpc>
              <a:defRPr/>
            </a:pPr>
            <a:r>
              <a:rPr lang="en-US" dirty="0">
                <a:solidFill>
                  <a:srgbClr val="FFFF00"/>
                </a:solidFill>
              </a:rPr>
              <a:t>high overhead </a:t>
            </a:r>
            <a:r>
              <a:rPr lang="en-US" dirty="0"/>
              <a:t>to hide relatively few info bits</a:t>
            </a:r>
          </a:p>
          <a:p>
            <a:pPr lvl="1" eaLnBrk="1" hangingPunct="1">
              <a:lnSpc>
                <a:spcPct val="90000"/>
              </a:lnSpc>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C076CF5B-DACB-44C2-B9AE-777F3A8787C8}" type="slidenum">
              <a:rPr lang="en-US" altLang="en-US" smtClean="0"/>
              <a:pPr eaLnBrk="1" hangingPunct="1">
                <a:defRPr/>
              </a:pPr>
              <a:t>16</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904451557"/>
              </p:ext>
            </p:extLst>
          </p:nvPr>
        </p:nvGraphicFramePr>
        <p:xfrm>
          <a:off x="4747104" y="3356992"/>
          <a:ext cx="4217384" cy="360040"/>
        </p:xfrm>
        <a:graphic>
          <a:graphicData uri="http://schemas.openxmlformats.org/drawingml/2006/table">
            <a:tbl>
              <a:tblPr firstRow="1" bandRow="1">
                <a:tableStyleId>{5C22544A-7EE6-4342-B048-85BDC9FD1C3A}</a:tableStyleId>
              </a:tblPr>
              <a:tblGrid>
                <a:gridCol w="1069630">
                  <a:extLst>
                    <a:ext uri="{9D8B030D-6E8A-4147-A177-3AD203B41FA5}">
                      <a16:colId xmlns:a16="http://schemas.microsoft.com/office/drawing/2014/main" val="1835928961"/>
                    </a:ext>
                  </a:extLst>
                </a:gridCol>
                <a:gridCol w="1115457">
                  <a:extLst>
                    <a:ext uri="{9D8B030D-6E8A-4147-A177-3AD203B41FA5}">
                      <a16:colId xmlns:a16="http://schemas.microsoft.com/office/drawing/2014/main" val="3837506855"/>
                    </a:ext>
                  </a:extLst>
                </a:gridCol>
                <a:gridCol w="952177">
                  <a:extLst>
                    <a:ext uri="{9D8B030D-6E8A-4147-A177-3AD203B41FA5}">
                      <a16:colId xmlns:a16="http://schemas.microsoft.com/office/drawing/2014/main" val="410301726"/>
                    </a:ext>
                  </a:extLst>
                </a:gridCol>
                <a:gridCol w="1080120">
                  <a:extLst>
                    <a:ext uri="{9D8B030D-6E8A-4147-A177-3AD203B41FA5}">
                      <a16:colId xmlns:a16="http://schemas.microsoft.com/office/drawing/2014/main" val="177614544"/>
                    </a:ext>
                  </a:extLst>
                </a:gridCol>
              </a:tblGrid>
              <a:tr h="360040">
                <a:tc>
                  <a:txBody>
                    <a:bodyPr/>
                    <a:lstStyle/>
                    <a:p>
                      <a:r>
                        <a:rPr lang="en-SG" sz="1400" b="0" dirty="0"/>
                        <a:t>1000101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11000110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01011010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00111100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439565"/>
                  </a:ext>
                </a:extLst>
              </a:tr>
            </a:tbl>
          </a:graphicData>
        </a:graphic>
      </p:graphicFrame>
      <p:sp>
        <p:nvSpPr>
          <p:cNvPr id="3" name="TextBox 2"/>
          <p:cNvSpPr txBox="1"/>
          <p:nvPr/>
        </p:nvSpPr>
        <p:spPr>
          <a:xfrm>
            <a:off x="4747104" y="2933699"/>
            <a:ext cx="3954929" cy="369332"/>
          </a:xfrm>
          <a:prstGeom prst="rect">
            <a:avLst/>
          </a:prstGeom>
          <a:noFill/>
        </p:spPr>
        <p:txBody>
          <a:bodyPr wrap="none" rtlCol="0">
            <a:spAutoFit/>
          </a:bodyPr>
          <a:lstStyle/>
          <a:p>
            <a:r>
              <a:rPr lang="en-SG" dirty="0">
                <a:solidFill>
                  <a:srgbClr val="00B0F0"/>
                </a:solidFill>
              </a:rPr>
              <a:t>Binary codes that represent a picture</a:t>
            </a:r>
          </a:p>
        </p:txBody>
      </p:sp>
      <p:sp>
        <p:nvSpPr>
          <p:cNvPr id="4" name="Down Arrow 3"/>
          <p:cNvSpPr/>
          <p:nvPr/>
        </p:nvSpPr>
        <p:spPr>
          <a:xfrm>
            <a:off x="6553200" y="3861048"/>
            <a:ext cx="323056"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8" name="Table 7"/>
          <p:cNvGraphicFramePr>
            <a:graphicFrameLocks noGrp="1"/>
          </p:cNvGraphicFramePr>
          <p:nvPr>
            <p:extLst>
              <p:ext uri="{D42A27DB-BD31-4B8C-83A1-F6EECF244321}">
                <p14:modId xmlns:p14="http://schemas.microsoft.com/office/powerpoint/2010/main" val="1720599219"/>
              </p:ext>
            </p:extLst>
          </p:nvPr>
        </p:nvGraphicFramePr>
        <p:xfrm>
          <a:off x="4747104" y="4985718"/>
          <a:ext cx="4217384" cy="360040"/>
        </p:xfrm>
        <a:graphic>
          <a:graphicData uri="http://schemas.openxmlformats.org/drawingml/2006/table">
            <a:tbl>
              <a:tblPr firstRow="1" bandRow="1">
                <a:tableStyleId>{5C22544A-7EE6-4342-B048-85BDC9FD1C3A}</a:tableStyleId>
              </a:tblPr>
              <a:tblGrid>
                <a:gridCol w="1069630">
                  <a:extLst>
                    <a:ext uri="{9D8B030D-6E8A-4147-A177-3AD203B41FA5}">
                      <a16:colId xmlns:a16="http://schemas.microsoft.com/office/drawing/2014/main" val="1835928961"/>
                    </a:ext>
                  </a:extLst>
                </a:gridCol>
                <a:gridCol w="1115457">
                  <a:extLst>
                    <a:ext uri="{9D8B030D-6E8A-4147-A177-3AD203B41FA5}">
                      <a16:colId xmlns:a16="http://schemas.microsoft.com/office/drawing/2014/main" val="3837506855"/>
                    </a:ext>
                  </a:extLst>
                </a:gridCol>
                <a:gridCol w="952177">
                  <a:extLst>
                    <a:ext uri="{9D8B030D-6E8A-4147-A177-3AD203B41FA5}">
                      <a16:colId xmlns:a16="http://schemas.microsoft.com/office/drawing/2014/main" val="410301726"/>
                    </a:ext>
                  </a:extLst>
                </a:gridCol>
                <a:gridCol w="1080120">
                  <a:extLst>
                    <a:ext uri="{9D8B030D-6E8A-4147-A177-3AD203B41FA5}">
                      <a16:colId xmlns:a16="http://schemas.microsoft.com/office/drawing/2014/main" val="177614544"/>
                    </a:ext>
                  </a:extLst>
                </a:gridCol>
              </a:tblGrid>
              <a:tr h="360040">
                <a:tc>
                  <a:txBody>
                    <a:bodyPr/>
                    <a:lstStyle/>
                    <a:p>
                      <a:r>
                        <a:rPr lang="en-SG" sz="1400" b="0" dirty="0"/>
                        <a:t>100010</a:t>
                      </a:r>
                      <a:r>
                        <a:rPr lang="en-SG" sz="1400" b="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1100011</a:t>
                      </a:r>
                      <a:r>
                        <a:rPr lang="en-SG" sz="1400" b="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0101101</a:t>
                      </a:r>
                      <a:r>
                        <a:rPr lang="en-SG" sz="1400" b="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sz="1400" b="0" dirty="0"/>
                        <a:t>0011110</a:t>
                      </a:r>
                      <a:r>
                        <a:rPr lang="en-SG" sz="1400" b="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439565"/>
                  </a:ext>
                </a:extLst>
              </a:tr>
            </a:tbl>
          </a:graphicData>
        </a:graphic>
      </p:graphicFrame>
      <p:sp>
        <p:nvSpPr>
          <p:cNvPr id="9" name="TextBox 8"/>
          <p:cNvSpPr txBox="1"/>
          <p:nvPr/>
        </p:nvSpPr>
        <p:spPr>
          <a:xfrm>
            <a:off x="4731871" y="4503159"/>
            <a:ext cx="2851999" cy="369332"/>
          </a:xfrm>
          <a:prstGeom prst="rect">
            <a:avLst/>
          </a:prstGeom>
          <a:noFill/>
        </p:spPr>
        <p:txBody>
          <a:bodyPr wrap="none" rtlCol="0">
            <a:spAutoFit/>
          </a:bodyPr>
          <a:lstStyle/>
          <a:p>
            <a:r>
              <a:rPr lang="en-SG" dirty="0">
                <a:solidFill>
                  <a:srgbClr val="00B0F0"/>
                </a:solidFill>
              </a:rPr>
              <a:t>Information to hide is </a:t>
            </a:r>
            <a:r>
              <a:rPr lang="en-SG" dirty="0">
                <a:solidFill>
                  <a:srgbClr val="FF0000"/>
                </a:solidFill>
              </a:rPr>
              <a:t>1111</a:t>
            </a:r>
          </a:p>
        </p:txBody>
      </p:sp>
      <p:sp>
        <p:nvSpPr>
          <p:cNvPr id="10" name="TextBox 9"/>
          <p:cNvSpPr txBox="1"/>
          <p:nvPr/>
        </p:nvSpPr>
        <p:spPr>
          <a:xfrm>
            <a:off x="4731871" y="5408474"/>
            <a:ext cx="3954865" cy="369332"/>
          </a:xfrm>
          <a:prstGeom prst="rect">
            <a:avLst/>
          </a:prstGeom>
          <a:noFill/>
        </p:spPr>
        <p:txBody>
          <a:bodyPr wrap="none" rtlCol="0">
            <a:spAutoFit/>
          </a:bodyPr>
          <a:lstStyle/>
          <a:p>
            <a:r>
              <a:rPr lang="en-SG" dirty="0">
                <a:solidFill>
                  <a:srgbClr val="00B0F0"/>
                </a:solidFill>
              </a:rPr>
              <a:t>LSB of each byte is replaced by </a:t>
            </a:r>
            <a:r>
              <a:rPr lang="en-SG" dirty="0">
                <a:solidFill>
                  <a:srgbClr val="FF0000"/>
                </a:solidFill>
              </a:rPr>
              <a:t>1111</a:t>
            </a:r>
          </a:p>
        </p:txBody>
      </p:sp>
    </p:spTree>
    <p:extLst>
      <p:ext uri="{BB962C8B-B14F-4D97-AF65-F5344CB8AC3E}">
        <p14:creationId xmlns:p14="http://schemas.microsoft.com/office/powerpoint/2010/main" val="1170005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49" y="1121022"/>
            <a:ext cx="8229600" cy="1139825"/>
          </a:xfrm>
        </p:spPr>
        <p:txBody>
          <a:bodyPr/>
          <a:lstStyle/>
          <a:p>
            <a:r>
              <a:rPr lang="en-US" sz="6000" dirty="0">
                <a:solidFill>
                  <a:srgbClr val="FFFF00"/>
                </a:solidFill>
              </a:rPr>
              <a:t>Classical ciphers</a:t>
            </a:r>
          </a:p>
        </p:txBody>
      </p:sp>
      <p:sp>
        <p:nvSpPr>
          <p:cNvPr id="4" name="Slide Number Placeholder 3"/>
          <p:cNvSpPr>
            <a:spLocks noGrp="1"/>
          </p:cNvSpPr>
          <p:nvPr>
            <p:ph type="sldNum" sz="quarter" idx="12"/>
          </p:nvPr>
        </p:nvSpPr>
        <p:spPr/>
        <p:txBody>
          <a:bodyPr/>
          <a:lstStyle/>
          <a:p>
            <a:pPr>
              <a:defRPr/>
            </a:pPr>
            <a:fld id="{5B25D1E6-ACFE-4E7E-9194-277723DFC646}" type="slidenum">
              <a:rPr lang="en-US" altLang="en-US" smtClean="0"/>
              <a:pPr>
                <a:defRPr/>
              </a:pPr>
              <a:t>17</a:t>
            </a:fld>
            <a:endParaRPr lang="en-US" altLang="en-US"/>
          </a:p>
        </p:txBody>
      </p:sp>
      <p:sp>
        <p:nvSpPr>
          <p:cNvPr id="5" name="TextBox 4"/>
          <p:cNvSpPr txBox="1"/>
          <p:nvPr/>
        </p:nvSpPr>
        <p:spPr>
          <a:xfrm>
            <a:off x="971600" y="4077766"/>
            <a:ext cx="6874298" cy="461665"/>
          </a:xfrm>
          <a:prstGeom prst="rect">
            <a:avLst/>
          </a:prstGeom>
          <a:noFill/>
        </p:spPr>
        <p:txBody>
          <a:bodyPr wrap="none" rtlCol="0">
            <a:spAutoFit/>
          </a:bodyPr>
          <a:lstStyle/>
          <a:p>
            <a:r>
              <a:rPr lang="en-US" sz="2400" dirty="0"/>
              <a:t>These ciphers </a:t>
            </a:r>
            <a:r>
              <a:rPr lang="en-US" sz="2400" dirty="0">
                <a:solidFill>
                  <a:srgbClr val="FF6600"/>
                </a:solidFill>
              </a:rPr>
              <a:t>were </a:t>
            </a:r>
            <a:r>
              <a:rPr lang="en-US" sz="2400" dirty="0"/>
              <a:t>proven to be good years ago</a:t>
            </a:r>
          </a:p>
        </p:txBody>
      </p:sp>
      <p:sp>
        <p:nvSpPr>
          <p:cNvPr id="6" name="TextBox 5"/>
          <p:cNvSpPr txBox="1"/>
          <p:nvPr/>
        </p:nvSpPr>
        <p:spPr>
          <a:xfrm>
            <a:off x="2213550" y="2530152"/>
            <a:ext cx="4339650" cy="1077218"/>
          </a:xfrm>
          <a:prstGeom prst="rect">
            <a:avLst/>
          </a:prstGeom>
          <a:noFill/>
        </p:spPr>
        <p:txBody>
          <a:bodyPr wrap="none" rtlCol="0">
            <a:spAutoFit/>
          </a:bodyPr>
          <a:lstStyle/>
          <a:p>
            <a:pPr marL="285750" indent="-285750">
              <a:buFont typeface="Arial"/>
              <a:buChar char="•"/>
            </a:pPr>
            <a:r>
              <a:rPr lang="en-US" sz="3200" dirty="0">
                <a:solidFill>
                  <a:srgbClr val="CCFFCC"/>
                </a:solidFill>
              </a:rPr>
              <a:t>Substitution ciphers</a:t>
            </a:r>
          </a:p>
          <a:p>
            <a:pPr marL="285750" indent="-285750">
              <a:buFont typeface="Arial"/>
              <a:buChar char="•"/>
            </a:pPr>
            <a:r>
              <a:rPr lang="en-US" sz="3200" dirty="0">
                <a:solidFill>
                  <a:srgbClr val="CCFFCC"/>
                </a:solidFill>
              </a:rPr>
              <a:t>Transposition ciphers</a:t>
            </a:r>
          </a:p>
        </p:txBody>
      </p:sp>
    </p:spTree>
    <p:extLst>
      <p:ext uri="{BB962C8B-B14F-4D97-AF65-F5344CB8AC3E}">
        <p14:creationId xmlns:p14="http://schemas.microsoft.com/office/powerpoint/2010/main" val="243405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dirty="0">
                <a:solidFill>
                  <a:srgbClr val="CCFFCC"/>
                </a:solidFill>
              </a:rPr>
              <a:t>Substitution Ciphers</a:t>
            </a:r>
            <a:endParaRPr lang="en-AU" dirty="0">
              <a:solidFill>
                <a:srgbClr val="CCFFCC"/>
              </a:solidFill>
            </a:endParaRPr>
          </a:p>
        </p:txBody>
      </p:sp>
      <p:sp>
        <p:nvSpPr>
          <p:cNvPr id="62467" name="Rectangle 3"/>
          <p:cNvSpPr>
            <a:spLocks noGrp="1" noChangeArrowheads="1"/>
          </p:cNvSpPr>
          <p:nvPr>
            <p:ph idx="1"/>
          </p:nvPr>
        </p:nvSpPr>
        <p:spPr/>
        <p:txBody>
          <a:bodyPr/>
          <a:lstStyle/>
          <a:p>
            <a:pPr eaLnBrk="1" hangingPunct="1">
              <a:defRPr/>
            </a:pPr>
            <a:r>
              <a:rPr lang="en-AU" dirty="0"/>
              <a:t>Letters of the plaintext are </a:t>
            </a:r>
            <a:r>
              <a:rPr lang="en-AU" dirty="0">
                <a:solidFill>
                  <a:srgbClr val="FFFF00"/>
                </a:solidFill>
              </a:rPr>
              <a:t>replaced</a:t>
            </a:r>
            <a:r>
              <a:rPr lang="en-AU" dirty="0"/>
              <a:t> by other letters, numbers or symbols</a:t>
            </a:r>
          </a:p>
          <a:p>
            <a:pPr eaLnBrk="1" hangingPunct="1">
              <a:defRPr/>
            </a:pPr>
            <a:endParaRPr lang="en-US" dirty="0"/>
          </a:p>
          <a:p>
            <a:pPr eaLnBrk="1" hangingPunct="1">
              <a:defRPr/>
            </a:pPr>
            <a:r>
              <a:rPr lang="en-US" dirty="0"/>
              <a:t>or if a plaintext is </a:t>
            </a:r>
            <a:r>
              <a:rPr lang="en-AU" dirty="0"/>
              <a:t>viewed as a sequence of bits, then the substitution involves replacing plaintext bit patterns with </a:t>
            </a:r>
            <a:r>
              <a:rPr lang="en-AU" dirty="0" err="1"/>
              <a:t>ciphertext</a:t>
            </a:r>
            <a:r>
              <a:rPr lang="en-AU" dirty="0"/>
              <a:t> bit patterns</a:t>
            </a:r>
          </a:p>
          <a:p>
            <a:pPr eaLnBrk="1" hangingPunct="1">
              <a:defRPr/>
            </a:pPr>
            <a:endParaRPr lang="en-AU" dirty="0"/>
          </a:p>
          <a:p>
            <a:pPr eaLnBrk="1" hangingPunct="1">
              <a:defRPr/>
            </a:pP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67C7BCF-FF48-4493-9D9B-DFE3703ADB8A}" type="slidenum">
              <a:rPr lang="en-US" altLang="en-US" smtClean="0"/>
              <a:pPr eaLnBrk="1" hangingPunct="1">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a:t>Caesar Cipher</a:t>
            </a:r>
          </a:p>
        </p:txBody>
      </p:sp>
      <p:sp>
        <p:nvSpPr>
          <p:cNvPr id="64515" name="Rectangle 3"/>
          <p:cNvSpPr>
            <a:spLocks noGrp="1" noChangeArrowheads="1"/>
          </p:cNvSpPr>
          <p:nvPr>
            <p:ph idx="1"/>
          </p:nvPr>
        </p:nvSpPr>
        <p:spPr>
          <a:xfrm>
            <a:off x="457200" y="1676400"/>
            <a:ext cx="7283152" cy="4454525"/>
          </a:xfrm>
        </p:spPr>
        <p:txBody>
          <a:bodyPr/>
          <a:lstStyle/>
          <a:p>
            <a:pPr eaLnBrk="1" hangingPunct="1">
              <a:lnSpc>
                <a:spcPct val="90000"/>
              </a:lnSpc>
              <a:defRPr/>
            </a:pPr>
            <a:r>
              <a:rPr lang="en-AU" dirty="0"/>
              <a:t>Caesar cipher – </a:t>
            </a:r>
            <a:r>
              <a:rPr lang="en-AU" i="1" dirty="0">
                <a:solidFill>
                  <a:srgbClr val="0070C0"/>
                </a:solidFill>
              </a:rPr>
              <a:t>revisit</a:t>
            </a:r>
            <a:r>
              <a:rPr lang="en-AU" dirty="0"/>
              <a:t> </a:t>
            </a:r>
          </a:p>
          <a:p>
            <a:pPr lvl="1" eaLnBrk="1" hangingPunct="1">
              <a:lnSpc>
                <a:spcPct val="90000"/>
              </a:lnSpc>
              <a:defRPr/>
            </a:pPr>
            <a:r>
              <a:rPr lang="en-AU" dirty="0"/>
              <a:t>the earliest known substitution cipher</a:t>
            </a:r>
          </a:p>
          <a:p>
            <a:pPr lvl="1" eaLnBrk="1" hangingPunct="1">
              <a:lnSpc>
                <a:spcPct val="90000"/>
              </a:lnSpc>
              <a:defRPr/>
            </a:pPr>
            <a:r>
              <a:rPr lang="en-AU" dirty="0"/>
              <a:t>by Julius Caesar </a:t>
            </a:r>
          </a:p>
          <a:p>
            <a:pPr lvl="1" eaLnBrk="1" hangingPunct="1">
              <a:lnSpc>
                <a:spcPct val="90000"/>
              </a:lnSpc>
              <a:defRPr/>
            </a:pPr>
            <a:r>
              <a:rPr lang="en-AU" dirty="0"/>
              <a:t>first use in military affairs</a:t>
            </a:r>
          </a:p>
          <a:p>
            <a:pPr eaLnBrk="1" hangingPunct="1">
              <a:lnSpc>
                <a:spcPct val="90000"/>
              </a:lnSpc>
              <a:defRPr/>
            </a:pPr>
            <a:endParaRPr lang="en-AU" dirty="0"/>
          </a:p>
          <a:p>
            <a:pPr eaLnBrk="1" hangingPunct="1">
              <a:lnSpc>
                <a:spcPct val="90000"/>
              </a:lnSpc>
              <a:defRPr/>
            </a:pPr>
            <a:r>
              <a:rPr lang="en-AU" dirty="0"/>
              <a:t>How it works</a:t>
            </a:r>
          </a:p>
          <a:p>
            <a:pPr lvl="1" eaLnBrk="1" hangingPunct="1">
              <a:lnSpc>
                <a:spcPct val="90000"/>
              </a:lnSpc>
              <a:defRPr/>
            </a:pPr>
            <a:r>
              <a:rPr lang="en-AU" dirty="0"/>
              <a:t>replace each letter by 3rd letter on</a:t>
            </a:r>
          </a:p>
          <a:p>
            <a:pPr lvl="1" eaLnBrk="1" hangingPunct="1">
              <a:lnSpc>
                <a:spcPct val="90000"/>
              </a:lnSpc>
              <a:buFont typeface="Wingdings" panose="05000000000000000000" pitchFamily="2" charset="2"/>
              <a:buNone/>
              <a:defRPr/>
            </a:pPr>
            <a:r>
              <a:rPr lang="en-AU" dirty="0">
                <a:solidFill>
                  <a:srgbClr val="FFFF00"/>
                </a:solidFill>
                <a:latin typeface="Courier" pitchFamily="49" charset="0"/>
              </a:rPr>
              <a:t>meet me after the toga party</a:t>
            </a:r>
          </a:p>
          <a:p>
            <a:pPr lvl="1" eaLnBrk="1" hangingPunct="1">
              <a:lnSpc>
                <a:spcPct val="90000"/>
              </a:lnSpc>
              <a:buFont typeface="Wingdings" panose="05000000000000000000" pitchFamily="2" charset="2"/>
              <a:buNone/>
              <a:defRPr/>
            </a:pPr>
            <a:r>
              <a:rPr lang="en-AU" dirty="0">
                <a:solidFill>
                  <a:srgbClr val="FFFF00"/>
                </a:solidFill>
                <a:latin typeface="Courier" pitchFamily="49" charset="0"/>
              </a:rPr>
              <a:t>PHHW PH DIWHU WKH WRJD SDUWB</a:t>
            </a:r>
          </a:p>
          <a:p>
            <a:pPr eaLnBrk="1" hangingPunct="1">
              <a:lnSpc>
                <a:spcPct val="90000"/>
              </a:lnSpc>
              <a:defRPr/>
            </a:pPr>
            <a:endParaRPr lang="en-AU" dirty="0">
              <a:latin typeface="Courier New" pitchFamily="49" charset="0"/>
            </a:endParaRP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4EEF3AA8-C237-49FE-BE3A-AD992D27760B}" type="slidenum">
              <a:rPr lang="en-US" altLang="en-US" smtClean="0"/>
              <a:pPr eaLnBrk="1" hangingPunct="1">
                <a:defRPr/>
              </a:pPr>
              <a:t>19</a:t>
            </a:fld>
            <a:endParaRPr lang="en-US" altLang="en-US"/>
          </a:p>
        </p:txBody>
      </p:sp>
      <p:pic>
        <p:nvPicPr>
          <p:cNvPr id="27653" name="Picture 1029" descr="The Caesar cipher is named for Julius Caesar, who used an alphabet with a shift of three.">
            <a:hlinkClick r:id="rId3" tooltip="The Caesar cipher is named for Julius Caesar, who used an alphabet with a shift of thre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6316" y="1988840"/>
            <a:ext cx="1570484" cy="25389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EE8C-9A32-42F7-89EE-F5226EE60675}"/>
              </a:ext>
            </a:extLst>
          </p:cNvPr>
          <p:cNvSpPr>
            <a:spLocks noGrp="1"/>
          </p:cNvSpPr>
          <p:nvPr>
            <p:ph type="title"/>
          </p:nvPr>
        </p:nvSpPr>
        <p:spPr/>
        <p:txBody>
          <a:bodyPr/>
          <a:lstStyle/>
          <a:p>
            <a:r>
              <a:rPr lang="en-US" dirty="0"/>
              <a:t>Admin matters</a:t>
            </a:r>
          </a:p>
        </p:txBody>
      </p:sp>
      <p:sp>
        <p:nvSpPr>
          <p:cNvPr id="3" name="Content Placeholder 2">
            <a:extLst>
              <a:ext uri="{FF2B5EF4-FFF2-40B4-BE49-F238E27FC236}">
                <a16:creationId xmlns:a16="http://schemas.microsoft.com/office/drawing/2014/main" id="{47487670-E9E6-4B54-A915-2F382AAD9086}"/>
              </a:ext>
            </a:extLst>
          </p:cNvPr>
          <p:cNvSpPr>
            <a:spLocks noGrp="1"/>
          </p:cNvSpPr>
          <p:nvPr>
            <p:ph idx="1"/>
          </p:nvPr>
        </p:nvSpPr>
        <p:spPr>
          <a:xfrm>
            <a:off x="457200" y="1600200"/>
            <a:ext cx="8229600" cy="4421088"/>
          </a:xfrm>
        </p:spPr>
        <p:txBody>
          <a:bodyPr>
            <a:normAutofit/>
          </a:bodyPr>
          <a:lstStyle/>
          <a:p>
            <a:r>
              <a:rPr lang="en-US" dirty="0"/>
              <a:t>Nominate class rep(s) for your class. Be a point of contact for matters regarding </a:t>
            </a:r>
            <a:r>
              <a:rPr lang="en-US" dirty="0" err="1"/>
              <a:t>ACG</a:t>
            </a:r>
            <a:r>
              <a:rPr lang="en-US" dirty="0"/>
              <a:t>.</a:t>
            </a:r>
          </a:p>
          <a:p>
            <a:r>
              <a:rPr lang="en-US" dirty="0"/>
              <a:t>Form groups for Assignment 1 by start of week 2(up to four members per group)</a:t>
            </a:r>
          </a:p>
          <a:p>
            <a:r>
              <a:rPr lang="en-US" dirty="0"/>
              <a:t>Please let me know of the group composition by start of week 2 through email, through your class rep.</a:t>
            </a:r>
          </a:p>
          <a:p>
            <a:r>
              <a:rPr lang="en-US" dirty="0"/>
              <a:t>My email: how_kiam_cheng@ichat.sp.edu.sg</a:t>
            </a:r>
          </a:p>
          <a:p>
            <a:endParaRPr lang="en-US" dirty="0"/>
          </a:p>
        </p:txBody>
      </p:sp>
      <p:sp>
        <p:nvSpPr>
          <p:cNvPr id="4" name="Slide Number Placeholder 3">
            <a:extLst>
              <a:ext uri="{FF2B5EF4-FFF2-40B4-BE49-F238E27FC236}">
                <a16:creationId xmlns:a16="http://schemas.microsoft.com/office/drawing/2014/main" id="{46C0B586-3925-4FEE-A085-C03B7C75CAD8}"/>
              </a:ext>
            </a:extLst>
          </p:cNvPr>
          <p:cNvSpPr>
            <a:spLocks noGrp="1"/>
          </p:cNvSpPr>
          <p:nvPr>
            <p:ph type="sldNum" sz="quarter" idx="12"/>
          </p:nvPr>
        </p:nvSpPr>
        <p:spPr/>
        <p:txBody>
          <a:bodyPr/>
          <a:lstStyle/>
          <a:p>
            <a:pPr>
              <a:defRPr/>
            </a:pPr>
            <a:fld id="{5B25D1E6-ACFE-4E7E-9194-277723DFC646}" type="slidenum">
              <a:rPr lang="en-US" altLang="en-US" smtClean="0"/>
              <a:pPr>
                <a:defRPr/>
              </a:pPr>
              <a:t>2</a:t>
            </a:fld>
            <a:endParaRPr lang="en-US" altLang="en-US"/>
          </a:p>
        </p:txBody>
      </p:sp>
    </p:spTree>
    <p:extLst>
      <p:ext uri="{BB962C8B-B14F-4D97-AF65-F5344CB8AC3E}">
        <p14:creationId xmlns:p14="http://schemas.microsoft.com/office/powerpoint/2010/main" val="774110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Caesar Cipher</a:t>
            </a:r>
          </a:p>
        </p:txBody>
      </p:sp>
      <p:sp>
        <p:nvSpPr>
          <p:cNvPr id="66563" name="Rectangle 3"/>
          <p:cNvSpPr>
            <a:spLocks noGrp="1" noChangeArrowheads="1"/>
          </p:cNvSpPr>
          <p:nvPr>
            <p:ph idx="1"/>
          </p:nvPr>
        </p:nvSpPr>
        <p:spPr>
          <a:xfrm>
            <a:off x="457200" y="1676400"/>
            <a:ext cx="8435280" cy="4454525"/>
          </a:xfrm>
        </p:spPr>
        <p:txBody>
          <a:bodyPr/>
          <a:lstStyle/>
          <a:p>
            <a:pPr eaLnBrk="1" hangingPunct="1">
              <a:defRPr/>
            </a:pPr>
            <a:r>
              <a:rPr lang="en-US" dirty="0"/>
              <a:t>We can define the transformation as:</a:t>
            </a:r>
          </a:p>
          <a:p>
            <a:pPr eaLnBrk="1" hangingPunct="1">
              <a:buFont typeface="Wingdings" panose="05000000000000000000" pitchFamily="2" charset="2"/>
              <a:buNone/>
              <a:defRPr/>
            </a:pPr>
            <a:r>
              <a:rPr lang="en-AU" sz="2000" dirty="0">
                <a:latin typeface="Courier" pitchFamily="49" charset="0"/>
              </a:rPr>
              <a:t>a b c d e f g h </a:t>
            </a:r>
            <a:r>
              <a:rPr lang="en-AU" sz="2000" dirty="0" err="1">
                <a:latin typeface="Courier" pitchFamily="49" charset="0"/>
              </a:rPr>
              <a:t>i</a:t>
            </a:r>
            <a:r>
              <a:rPr lang="en-AU" sz="2000" dirty="0">
                <a:latin typeface="Courier" pitchFamily="49" charset="0"/>
              </a:rPr>
              <a:t> j k l m n o p q r s t u v w x y z</a:t>
            </a:r>
          </a:p>
          <a:p>
            <a:pPr eaLnBrk="1" hangingPunct="1">
              <a:buFont typeface="Wingdings" panose="05000000000000000000" pitchFamily="2" charset="2"/>
              <a:buNone/>
              <a:defRPr/>
            </a:pPr>
            <a:r>
              <a:rPr lang="en-AU" sz="2000" dirty="0">
                <a:solidFill>
                  <a:srgbClr val="FFFF00"/>
                </a:solidFill>
                <a:latin typeface="Courier" pitchFamily="49" charset="0"/>
              </a:rPr>
              <a:t>D E F G H I J K L M N O P Q R S T U V W X Y Z A B C</a:t>
            </a:r>
          </a:p>
          <a:p>
            <a:pPr eaLnBrk="1" hangingPunct="1">
              <a:defRPr/>
            </a:pPr>
            <a:r>
              <a:rPr lang="en-US" dirty="0"/>
              <a:t>If we mathematically number the letters</a:t>
            </a:r>
          </a:p>
          <a:p>
            <a:pPr eaLnBrk="1" hangingPunct="1">
              <a:buFont typeface="Wingdings" panose="05000000000000000000" pitchFamily="2" charset="2"/>
              <a:buNone/>
              <a:defRPr/>
            </a:pPr>
            <a:r>
              <a:rPr lang="en-AU" sz="1600" dirty="0">
                <a:solidFill>
                  <a:srgbClr val="FFFFFF"/>
                </a:solidFill>
                <a:latin typeface="Courier" pitchFamily="49" charset="0"/>
              </a:rPr>
              <a:t>a b c d e f g h </a:t>
            </a:r>
            <a:r>
              <a:rPr lang="en-AU" sz="1600" dirty="0" err="1">
                <a:solidFill>
                  <a:srgbClr val="FFFFFF"/>
                </a:solidFill>
                <a:latin typeface="Courier" pitchFamily="49" charset="0"/>
              </a:rPr>
              <a:t>i</a:t>
            </a:r>
            <a:r>
              <a:rPr lang="en-AU" sz="1600" dirty="0">
                <a:solidFill>
                  <a:srgbClr val="FFFFFF"/>
                </a:solidFill>
                <a:latin typeface="Courier" pitchFamily="49" charset="0"/>
              </a:rPr>
              <a:t> j  k  l  m  n  o  p  q  r  s  t  u  v  w  x  y  z</a:t>
            </a:r>
          </a:p>
          <a:p>
            <a:pPr eaLnBrk="1" hangingPunct="1">
              <a:buFont typeface="Wingdings" panose="05000000000000000000" pitchFamily="2" charset="2"/>
              <a:buNone/>
              <a:defRPr/>
            </a:pPr>
            <a:r>
              <a:rPr lang="en-AU" sz="1600" dirty="0">
                <a:solidFill>
                  <a:srgbClr val="FFFF00"/>
                </a:solidFill>
                <a:latin typeface="Courier" pitchFamily="49" charset="0"/>
              </a:rPr>
              <a:t>0 1 2 3 4 5 6 7 8 9 10 11 12 13 14 15 16 17 18 19 20 21 22 23 24 2</a:t>
            </a:r>
            <a:r>
              <a:rPr lang="en-AU" sz="1600" dirty="0">
                <a:latin typeface="Courier" pitchFamily="49" charset="0"/>
              </a:rPr>
              <a:t>5</a:t>
            </a:r>
          </a:p>
          <a:p>
            <a:pPr eaLnBrk="1" hangingPunct="1">
              <a:defRPr/>
            </a:pPr>
            <a:r>
              <a:rPr lang="en-US" dirty="0"/>
              <a:t>then Caesar cipher will be represented as:</a:t>
            </a:r>
          </a:p>
          <a:p>
            <a:pPr lvl="1" eaLnBrk="1" hangingPunct="1">
              <a:buFont typeface="Wingdings" panose="05000000000000000000" pitchFamily="2" charset="2"/>
              <a:buNone/>
              <a:defRPr/>
            </a:pPr>
            <a:r>
              <a:rPr lang="en-AU" i="1" dirty="0"/>
              <a:t>c </a:t>
            </a:r>
            <a:r>
              <a:rPr lang="en-AU" dirty="0"/>
              <a:t>= </a:t>
            </a:r>
            <a:r>
              <a:rPr lang="en-AU" dirty="0" err="1"/>
              <a:t>E</a:t>
            </a:r>
            <a:r>
              <a:rPr lang="en-AU" i="1" baseline="-25000" dirty="0" err="1"/>
              <a:t>k</a:t>
            </a:r>
            <a:r>
              <a:rPr lang="en-AU" dirty="0"/>
              <a:t>(</a:t>
            </a:r>
            <a:r>
              <a:rPr lang="en-AU" i="1" dirty="0"/>
              <a:t>p</a:t>
            </a:r>
            <a:r>
              <a:rPr lang="en-AU" dirty="0"/>
              <a:t>) = (</a:t>
            </a:r>
            <a:r>
              <a:rPr lang="en-AU" i="1" dirty="0"/>
              <a:t>p </a:t>
            </a:r>
            <a:r>
              <a:rPr lang="en-AU" dirty="0"/>
              <a:t>+ </a:t>
            </a:r>
            <a:r>
              <a:rPr lang="en-AU" i="1" dirty="0"/>
              <a:t>k</a:t>
            </a:r>
            <a:r>
              <a:rPr lang="en-AU" dirty="0"/>
              <a:t>) mod (26)</a:t>
            </a:r>
          </a:p>
          <a:p>
            <a:pPr lvl="1" eaLnBrk="1" hangingPunct="1">
              <a:buFont typeface="Wingdings" panose="05000000000000000000" pitchFamily="2" charset="2"/>
              <a:buNone/>
              <a:defRPr/>
            </a:pPr>
            <a:r>
              <a:rPr lang="en-AU" i="1" dirty="0"/>
              <a:t>p </a:t>
            </a:r>
            <a:r>
              <a:rPr lang="en-AU" dirty="0"/>
              <a:t>= </a:t>
            </a:r>
            <a:r>
              <a:rPr lang="en-AU" dirty="0" err="1"/>
              <a:t>D</a:t>
            </a:r>
            <a:r>
              <a:rPr lang="en-AU" i="1" baseline="-25000" dirty="0" err="1"/>
              <a:t>k</a:t>
            </a:r>
            <a:r>
              <a:rPr lang="en-AU" dirty="0"/>
              <a:t>(c) = (c – </a:t>
            </a:r>
            <a:r>
              <a:rPr lang="en-AU" i="1" dirty="0"/>
              <a:t>k</a:t>
            </a:r>
            <a:r>
              <a:rPr lang="en-AU" dirty="0"/>
              <a:t>) mod (26)</a:t>
            </a:r>
            <a:endParaRPr lang="en-AU" sz="1800" dirty="0">
              <a:latin typeface="Courier New" pitchFamily="49" charset="0"/>
            </a:endParaRPr>
          </a:p>
          <a:p>
            <a:pPr eaLnBrk="1" hangingPunct="1">
              <a:defRPr/>
            </a:pPr>
            <a:endParaRPr lang="en-AU" sz="2000" dirty="0">
              <a:latin typeface="Courier New" pitchFamily="49"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D7AD62F-A422-45EB-9535-70C5259160AA}" type="slidenum">
              <a:rPr lang="en-US" altLang="en-US" smtClean="0"/>
              <a:pPr eaLnBrk="1" hangingPunct="1">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229600" cy="634082"/>
          </a:xfrm>
        </p:spPr>
        <p:txBody>
          <a:bodyPr>
            <a:normAutofit fontScale="90000"/>
          </a:bodyPr>
          <a:lstStyle/>
          <a:p>
            <a:pPr eaLnBrk="1" hangingPunct="1">
              <a:defRPr/>
            </a:pPr>
            <a:r>
              <a:rPr lang="en-AU" dirty="0" err="1"/>
              <a:t>Monoalphabetic</a:t>
            </a:r>
            <a:r>
              <a:rPr lang="en-AU" dirty="0"/>
              <a:t> Cipher</a:t>
            </a:r>
          </a:p>
        </p:txBody>
      </p:sp>
      <p:sp>
        <p:nvSpPr>
          <p:cNvPr id="70659" name="Rectangle 3"/>
          <p:cNvSpPr>
            <a:spLocks noGrp="1" noChangeArrowheads="1"/>
          </p:cNvSpPr>
          <p:nvPr>
            <p:ph idx="1"/>
          </p:nvPr>
        </p:nvSpPr>
        <p:spPr>
          <a:xfrm>
            <a:off x="457200" y="1052736"/>
            <a:ext cx="8229600" cy="5073427"/>
          </a:xfrm>
        </p:spPr>
        <p:txBody>
          <a:bodyPr>
            <a:normAutofit/>
          </a:bodyPr>
          <a:lstStyle/>
          <a:p>
            <a:pPr eaLnBrk="1" hangingPunct="1">
              <a:lnSpc>
                <a:spcPct val="90000"/>
              </a:lnSpc>
              <a:defRPr/>
            </a:pPr>
            <a:r>
              <a:rPr lang="en-AU" sz="2800" dirty="0"/>
              <a:t>Rather than just shifting the alphabets </a:t>
            </a:r>
          </a:p>
          <a:p>
            <a:pPr eaLnBrk="1" hangingPunct="1">
              <a:lnSpc>
                <a:spcPct val="90000"/>
              </a:lnSpc>
              <a:defRPr/>
            </a:pPr>
            <a:r>
              <a:rPr lang="en-AU" sz="2800" dirty="0"/>
              <a:t>We could </a:t>
            </a:r>
            <a:r>
              <a:rPr lang="en-AU" sz="2800" dirty="0">
                <a:solidFill>
                  <a:srgbClr val="92D050"/>
                </a:solidFill>
              </a:rPr>
              <a:t>arbitrarily map each plaintext letter to a different random </a:t>
            </a:r>
            <a:r>
              <a:rPr lang="en-AU" sz="2800" dirty="0" err="1">
                <a:solidFill>
                  <a:srgbClr val="92D050"/>
                </a:solidFill>
              </a:rPr>
              <a:t>ciphertext</a:t>
            </a:r>
            <a:r>
              <a:rPr lang="en-AU" sz="2800" dirty="0">
                <a:solidFill>
                  <a:srgbClr val="92D050"/>
                </a:solidFill>
              </a:rPr>
              <a:t> letter </a:t>
            </a:r>
          </a:p>
          <a:p>
            <a:pPr eaLnBrk="1" hangingPunct="1">
              <a:lnSpc>
                <a:spcPct val="90000"/>
              </a:lnSpc>
              <a:defRPr/>
            </a:pPr>
            <a:r>
              <a:rPr lang="en-AU" sz="2800" dirty="0"/>
              <a:t>The key is 26 letters long.  </a:t>
            </a:r>
            <a:r>
              <a:rPr lang="en-AU" sz="2800" b="1" dirty="0"/>
              <a:t>n! &gt; 4 * 10</a:t>
            </a:r>
            <a:r>
              <a:rPr lang="en-AU" sz="2800" b="1" baseline="30000" dirty="0"/>
              <a:t>26</a:t>
            </a:r>
            <a:endParaRPr lang="en-AU" sz="2800" b="1" baseline="30000" dirty="0">
              <a:latin typeface="Courier New" pitchFamily="49" charset="0"/>
            </a:endParaRPr>
          </a:p>
          <a:p>
            <a:pPr lvl="1" eaLnBrk="1" hangingPunct="1">
              <a:lnSpc>
                <a:spcPct val="90000"/>
              </a:lnSpc>
              <a:buFont typeface="Wingdings" panose="05000000000000000000" pitchFamily="2" charset="2"/>
              <a:buNone/>
              <a:defRPr/>
            </a:pPr>
            <a:endParaRPr lang="en-AU" sz="2400" dirty="0">
              <a:latin typeface="Courier" pitchFamily="49" charset="0"/>
            </a:endParaRPr>
          </a:p>
          <a:p>
            <a:pPr lvl="1" eaLnBrk="1" hangingPunct="1">
              <a:lnSpc>
                <a:spcPct val="90000"/>
              </a:lnSpc>
              <a:buFont typeface="Wingdings" panose="05000000000000000000" pitchFamily="2" charset="2"/>
              <a:buNone/>
              <a:defRPr/>
            </a:pPr>
            <a:r>
              <a:rPr lang="en-AU" sz="2400" dirty="0">
                <a:latin typeface="Courier" pitchFamily="49" charset="0"/>
              </a:rPr>
              <a:t>Plain:  </a:t>
            </a:r>
            <a:r>
              <a:rPr lang="en-AU" sz="2400" dirty="0" err="1">
                <a:latin typeface="Courier" pitchFamily="49" charset="0"/>
              </a:rPr>
              <a:t>abcdefghijklmnopqrstuvwxyz</a:t>
            </a:r>
            <a:endParaRPr lang="en-AU" sz="2400" dirty="0">
              <a:latin typeface="Courier" pitchFamily="49" charset="0"/>
            </a:endParaRPr>
          </a:p>
          <a:p>
            <a:pPr lvl="1" eaLnBrk="1" hangingPunct="1">
              <a:lnSpc>
                <a:spcPct val="90000"/>
              </a:lnSpc>
              <a:buFont typeface="Wingdings" panose="05000000000000000000" pitchFamily="2" charset="2"/>
              <a:buNone/>
              <a:defRPr/>
            </a:pPr>
            <a:r>
              <a:rPr lang="en-AU" sz="2400" dirty="0">
                <a:latin typeface="Courier" pitchFamily="49" charset="0"/>
              </a:rPr>
              <a:t>Cipher: </a:t>
            </a:r>
            <a:r>
              <a:rPr lang="en-AU" sz="2400" dirty="0">
                <a:solidFill>
                  <a:srgbClr val="FFFF00"/>
                </a:solidFill>
                <a:latin typeface="Courier" pitchFamily="49" charset="0"/>
              </a:rPr>
              <a:t>DKVQFIBJWPESCXHTMYAUOLRGZN</a:t>
            </a:r>
          </a:p>
          <a:p>
            <a:pPr lvl="1" eaLnBrk="1" hangingPunct="1">
              <a:lnSpc>
                <a:spcPct val="90000"/>
              </a:lnSpc>
              <a:buFont typeface="Wingdings" panose="05000000000000000000" pitchFamily="2" charset="2"/>
              <a:buNone/>
              <a:defRPr/>
            </a:pPr>
            <a:endParaRPr lang="en-AU" sz="2400" dirty="0">
              <a:latin typeface="Courier" pitchFamily="49" charset="0"/>
            </a:endParaRPr>
          </a:p>
          <a:p>
            <a:pPr lvl="1" eaLnBrk="1" hangingPunct="1">
              <a:lnSpc>
                <a:spcPct val="90000"/>
              </a:lnSpc>
              <a:buFont typeface="Wingdings" panose="05000000000000000000" pitchFamily="2" charset="2"/>
              <a:buNone/>
              <a:defRPr/>
            </a:pPr>
            <a:endParaRPr lang="en-AU" sz="2400" dirty="0">
              <a:latin typeface="Courier" pitchFamily="49" charset="0"/>
            </a:endParaRPr>
          </a:p>
          <a:p>
            <a:pPr lvl="1" eaLnBrk="1" hangingPunct="1">
              <a:lnSpc>
                <a:spcPct val="90000"/>
              </a:lnSpc>
              <a:buFont typeface="Wingdings" panose="05000000000000000000" pitchFamily="2" charset="2"/>
              <a:buNone/>
              <a:defRPr/>
            </a:pPr>
            <a:endParaRPr lang="en-AU" sz="2400" dirty="0">
              <a:latin typeface="Courier" pitchFamily="49" charset="0"/>
            </a:endParaRPr>
          </a:p>
          <a:p>
            <a:pPr lvl="1" eaLnBrk="1" hangingPunct="1">
              <a:lnSpc>
                <a:spcPct val="90000"/>
              </a:lnSpc>
              <a:buFont typeface="Wingdings" panose="05000000000000000000" pitchFamily="2" charset="2"/>
              <a:buNone/>
              <a:defRPr/>
            </a:pPr>
            <a:r>
              <a:rPr lang="en-AU" sz="2400" dirty="0">
                <a:latin typeface="Courier" pitchFamily="49" charset="0"/>
              </a:rPr>
              <a:t>Plaintext:  </a:t>
            </a:r>
            <a:r>
              <a:rPr lang="en-AU" sz="2400" dirty="0" err="1">
                <a:latin typeface="Courier" pitchFamily="49" charset="0"/>
              </a:rPr>
              <a:t>ifwewishtoreplaceletters</a:t>
            </a:r>
            <a:endParaRPr lang="en-AU" sz="2400" dirty="0">
              <a:latin typeface="Courier" pitchFamily="49" charset="0"/>
            </a:endParaRPr>
          </a:p>
          <a:p>
            <a:pPr lvl="1" eaLnBrk="1" hangingPunct="1">
              <a:lnSpc>
                <a:spcPct val="90000"/>
              </a:lnSpc>
              <a:buFont typeface="Wingdings" panose="05000000000000000000" pitchFamily="2" charset="2"/>
              <a:buNone/>
              <a:defRPr/>
            </a:pPr>
            <a:r>
              <a:rPr lang="en-AU" sz="2400" dirty="0" err="1">
                <a:latin typeface="Courier" pitchFamily="49" charset="0"/>
              </a:rPr>
              <a:t>Ciphertext</a:t>
            </a:r>
            <a:r>
              <a:rPr lang="en-AU" sz="2400" dirty="0">
                <a:latin typeface="Courier" pitchFamily="49" charset="0"/>
              </a:rPr>
              <a:t>: </a:t>
            </a:r>
            <a:r>
              <a:rPr lang="en-AU" sz="2400" dirty="0">
                <a:solidFill>
                  <a:srgbClr val="FFFF00"/>
                </a:solidFill>
                <a:latin typeface="Courier" pitchFamily="49" charset="0"/>
              </a:rPr>
              <a:t>WIRFRWAJUHYFTSDVFSFUUFYA</a:t>
            </a:r>
            <a:r>
              <a:rPr lang="en-AU" sz="2400" dirty="0">
                <a:latin typeface="Courier" pitchFamily="49" charset="0"/>
              </a:rPr>
              <a:t> </a:t>
            </a:r>
          </a:p>
          <a:p>
            <a:pPr eaLnBrk="1" hangingPunct="1">
              <a:lnSpc>
                <a:spcPct val="90000"/>
              </a:lnSpc>
              <a:defRPr/>
            </a:pP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AE46045-27C2-4DF2-9548-EB6E471F438F}" type="slidenum">
              <a:rPr lang="en-US" altLang="en-US" smtClean="0"/>
              <a:pPr eaLnBrk="1" hangingPunct="1">
                <a:defRPr/>
              </a:pPr>
              <a:t>21</a:t>
            </a:fld>
            <a:endParaRPr lang="en-US" altLang="en-US" dirty="0"/>
          </a:p>
        </p:txBody>
      </p:sp>
      <p:grpSp>
        <p:nvGrpSpPr>
          <p:cNvPr id="12" name="Group 11"/>
          <p:cNvGrpSpPr/>
          <p:nvPr/>
        </p:nvGrpSpPr>
        <p:grpSpPr>
          <a:xfrm>
            <a:off x="2352576" y="2894951"/>
            <a:ext cx="6048672" cy="1254129"/>
            <a:chOff x="2339752" y="3283662"/>
            <a:chExt cx="6048672" cy="1254129"/>
          </a:xfrm>
        </p:grpSpPr>
        <p:sp>
          <p:nvSpPr>
            <p:cNvPr id="2" name="Rectangle 1"/>
            <p:cNvSpPr/>
            <p:nvPr/>
          </p:nvSpPr>
          <p:spPr>
            <a:xfrm>
              <a:off x="2339752" y="3961727"/>
              <a:ext cx="5040560" cy="576064"/>
            </a:xfrm>
            <a:prstGeom prst="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p:cNvSpPr txBox="1"/>
            <p:nvPr/>
          </p:nvSpPr>
          <p:spPr>
            <a:xfrm>
              <a:off x="7236296" y="3283662"/>
              <a:ext cx="1152128" cy="461665"/>
            </a:xfrm>
            <a:prstGeom prst="rect">
              <a:avLst/>
            </a:prstGeom>
            <a:noFill/>
          </p:spPr>
          <p:txBody>
            <a:bodyPr wrap="square" rtlCol="0">
              <a:spAutoFit/>
            </a:bodyPr>
            <a:lstStyle/>
            <a:p>
              <a:pPr algn="ctr"/>
              <a:r>
                <a:rPr lang="en-SG" sz="2400" dirty="0">
                  <a:effectLst>
                    <a:outerShdw blurRad="38100" dist="38100" dir="2700000" algn="tl">
                      <a:srgbClr val="000000"/>
                    </a:outerShdw>
                  </a:effectLst>
                  <a:latin typeface="Courier" pitchFamily="49" charset="0"/>
                </a:rPr>
                <a:t>Key</a:t>
              </a:r>
            </a:p>
          </p:txBody>
        </p:sp>
        <p:cxnSp>
          <p:nvCxnSpPr>
            <p:cNvPr id="5" name="Elbow Connector 4"/>
            <p:cNvCxnSpPr>
              <a:stCxn id="3" idx="2"/>
              <a:endCxn id="2" idx="3"/>
            </p:cNvCxnSpPr>
            <p:nvPr/>
          </p:nvCxnSpPr>
          <p:spPr>
            <a:xfrm rot="5400000">
              <a:off x="7344120" y="3781519"/>
              <a:ext cx="504432" cy="432048"/>
            </a:xfrm>
            <a:prstGeom prst="bentConnector2">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p:nvPr/>
        </p:nvCxnSpPr>
        <p:spPr>
          <a:xfrm flipV="1">
            <a:off x="3131840" y="4192418"/>
            <a:ext cx="300855" cy="3257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23728" y="4518187"/>
            <a:ext cx="5942652" cy="369332"/>
          </a:xfrm>
          <a:prstGeom prst="rect">
            <a:avLst/>
          </a:prstGeom>
          <a:noFill/>
        </p:spPr>
        <p:txBody>
          <a:bodyPr wrap="none" rtlCol="0">
            <a:spAutoFit/>
          </a:bodyPr>
          <a:lstStyle/>
          <a:p>
            <a:r>
              <a:rPr lang="en-US" altLang="en-US" dirty="0">
                <a:latin typeface="Times-Roman" charset="0"/>
              </a:rPr>
              <a:t>can be any permutation of the 26 alphabetic characters!!</a:t>
            </a:r>
            <a:endParaRPr lang="en-S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274638"/>
            <a:ext cx="8229600" cy="562074"/>
          </a:xfrm>
        </p:spPr>
        <p:txBody>
          <a:bodyPr>
            <a:normAutofit fontScale="90000"/>
          </a:bodyPr>
          <a:lstStyle/>
          <a:p>
            <a:pPr eaLnBrk="1" hangingPunct="1">
              <a:defRPr/>
            </a:pPr>
            <a:r>
              <a:rPr lang="en-AU" dirty="0" err="1"/>
              <a:t>Playfair</a:t>
            </a:r>
            <a:r>
              <a:rPr lang="en-AU" dirty="0"/>
              <a:t> Cipher</a:t>
            </a:r>
          </a:p>
        </p:txBody>
      </p:sp>
      <p:sp>
        <p:nvSpPr>
          <p:cNvPr id="79875" name="Rectangle 3"/>
          <p:cNvSpPr>
            <a:spLocks noGrp="1" noChangeArrowheads="1"/>
          </p:cNvSpPr>
          <p:nvPr>
            <p:ph idx="1"/>
          </p:nvPr>
        </p:nvSpPr>
        <p:spPr>
          <a:xfrm>
            <a:off x="457200" y="1124744"/>
            <a:ext cx="8229600" cy="5231606"/>
          </a:xfrm>
        </p:spPr>
        <p:txBody>
          <a:bodyPr>
            <a:normAutofit fontScale="85000" lnSpcReduction="10000"/>
          </a:bodyPr>
          <a:lstStyle/>
          <a:p>
            <a:pPr eaLnBrk="1" hangingPunct="1">
              <a:defRPr/>
            </a:pPr>
            <a:r>
              <a:rPr lang="en-AU" dirty="0"/>
              <a:t>Not even the large number of keys in a </a:t>
            </a:r>
            <a:r>
              <a:rPr lang="en-AU" dirty="0" err="1"/>
              <a:t>monoalphabetic</a:t>
            </a:r>
            <a:r>
              <a:rPr lang="en-AU" dirty="0"/>
              <a:t> cipher provides security</a:t>
            </a:r>
          </a:p>
          <a:p>
            <a:pPr lvl="1">
              <a:defRPr/>
            </a:pPr>
            <a:r>
              <a:rPr lang="en-SG" dirty="0"/>
              <a:t>If the cryptanalyst knows the nature of the plaintext (e.g., non-compressed English text), then the analyst can exploit the regularities of the language.  </a:t>
            </a:r>
            <a:r>
              <a:rPr lang="en-SG" dirty="0" err="1"/>
              <a:t>i.e</a:t>
            </a:r>
            <a:r>
              <a:rPr lang="en-SG" dirty="0"/>
              <a:t>   The number of time (frequency distribution) a particular letter say “Z” appears in the </a:t>
            </a:r>
            <a:r>
              <a:rPr lang="en-SG" dirty="0" err="1"/>
              <a:t>ciphertext</a:t>
            </a:r>
            <a:endParaRPr lang="en-AU" dirty="0"/>
          </a:p>
          <a:p>
            <a:pPr eaLnBrk="1" hangingPunct="1">
              <a:defRPr/>
            </a:pPr>
            <a:endParaRPr lang="en-AU" dirty="0"/>
          </a:p>
          <a:p>
            <a:pPr eaLnBrk="1" hangingPunct="1">
              <a:defRPr/>
            </a:pPr>
            <a:r>
              <a:rPr lang="en-AU" dirty="0"/>
              <a:t>One approach to improving security was to </a:t>
            </a:r>
            <a:r>
              <a:rPr lang="en-AU" dirty="0">
                <a:solidFill>
                  <a:srgbClr val="FFFF00"/>
                </a:solidFill>
              </a:rPr>
              <a:t>encrypt multiple letters </a:t>
            </a:r>
          </a:p>
          <a:p>
            <a:pPr eaLnBrk="1" hangingPunct="1">
              <a:defRPr/>
            </a:pPr>
            <a:r>
              <a:rPr lang="en-AU" b="1" dirty="0" err="1"/>
              <a:t>Playfair</a:t>
            </a:r>
            <a:r>
              <a:rPr lang="en-AU" b="1" dirty="0"/>
              <a:t> Cipher</a:t>
            </a:r>
            <a:r>
              <a:rPr lang="en-AU" dirty="0"/>
              <a:t> is such an example </a:t>
            </a:r>
          </a:p>
          <a:p>
            <a:pPr eaLnBrk="1" hangingPunct="1">
              <a:defRPr/>
            </a:pPr>
            <a:r>
              <a:rPr lang="en-AU" b="1" dirty="0" err="1"/>
              <a:t>Playfair</a:t>
            </a:r>
            <a:r>
              <a:rPr lang="en-AU" b="1" dirty="0"/>
              <a:t> cipher </a:t>
            </a:r>
            <a:r>
              <a:rPr lang="en-AU" dirty="0"/>
              <a:t>was invented by Charles Wheatstone in 1854, but named after his friend Baron </a:t>
            </a:r>
            <a:r>
              <a:rPr lang="en-AU" dirty="0" err="1"/>
              <a:t>Playfair</a:t>
            </a:r>
            <a:r>
              <a:rPr lang="en-AU" dirty="0"/>
              <a:t>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61A33B9B-EAB5-4DC1-A368-2E59E08B9877}" type="slidenum">
              <a:rPr lang="en-US" altLang="en-US" smtClean="0"/>
              <a:pPr eaLnBrk="1" hangingPunct="1">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274638"/>
            <a:ext cx="8229600" cy="708957"/>
          </a:xfrm>
        </p:spPr>
        <p:txBody>
          <a:bodyPr>
            <a:normAutofit fontScale="90000"/>
          </a:bodyPr>
          <a:lstStyle/>
          <a:p>
            <a:pPr eaLnBrk="1" hangingPunct="1">
              <a:defRPr/>
            </a:pPr>
            <a:r>
              <a:rPr lang="en-AU" dirty="0" err="1"/>
              <a:t>Playfair</a:t>
            </a:r>
            <a:r>
              <a:rPr lang="en-AU" dirty="0"/>
              <a:t> Key Matrix</a:t>
            </a:r>
          </a:p>
        </p:txBody>
      </p:sp>
      <p:sp>
        <p:nvSpPr>
          <p:cNvPr id="80899" name="Rectangle 3"/>
          <p:cNvSpPr>
            <a:spLocks noGrp="1" noChangeArrowheads="1"/>
          </p:cNvSpPr>
          <p:nvPr>
            <p:ph idx="1"/>
          </p:nvPr>
        </p:nvSpPr>
        <p:spPr>
          <a:xfrm>
            <a:off x="457200" y="1196752"/>
            <a:ext cx="8229600" cy="2667000"/>
          </a:xfrm>
        </p:spPr>
        <p:txBody>
          <a:bodyPr>
            <a:normAutofit lnSpcReduction="10000"/>
          </a:bodyPr>
          <a:lstStyle/>
          <a:p>
            <a:pPr eaLnBrk="1" hangingPunct="1">
              <a:defRPr/>
            </a:pPr>
            <a:r>
              <a:rPr lang="en-AU" dirty="0"/>
              <a:t>A 5 x 5 matrix of letters based on the key </a:t>
            </a:r>
          </a:p>
          <a:p>
            <a:pPr eaLnBrk="1" hangingPunct="1">
              <a:defRPr/>
            </a:pPr>
            <a:r>
              <a:rPr lang="en-AU" dirty="0"/>
              <a:t>Fill in the key, remove any duplicate letters (</a:t>
            </a:r>
            <a:r>
              <a:rPr lang="en-AU" dirty="0">
                <a:solidFill>
                  <a:srgbClr val="92D050"/>
                </a:solidFill>
              </a:rPr>
              <a:t>use I and J interchangeably</a:t>
            </a:r>
            <a:r>
              <a:rPr lang="en-AU" dirty="0"/>
              <a:t>)</a:t>
            </a:r>
          </a:p>
          <a:p>
            <a:pPr eaLnBrk="1" hangingPunct="1">
              <a:defRPr/>
            </a:pPr>
            <a:r>
              <a:rPr lang="en-AU" dirty="0"/>
              <a:t>Fill up the matrix with the </a:t>
            </a:r>
            <a:r>
              <a:rPr lang="en-AU" dirty="0">
                <a:solidFill>
                  <a:srgbClr val="FFFF00"/>
                </a:solidFill>
              </a:rPr>
              <a:t>remaining letters</a:t>
            </a:r>
          </a:p>
          <a:p>
            <a:pPr lvl="1">
              <a:defRPr/>
            </a:pPr>
            <a:r>
              <a:rPr lang="en-AU" dirty="0" err="1"/>
              <a:t>eg</a:t>
            </a:r>
            <a:r>
              <a:rPr lang="en-AU" dirty="0"/>
              <a:t>. using the </a:t>
            </a:r>
            <a:r>
              <a:rPr lang="en-AU" dirty="0">
                <a:solidFill>
                  <a:srgbClr val="FFFF00"/>
                </a:solidFill>
              </a:rPr>
              <a:t>key</a:t>
            </a:r>
            <a:r>
              <a:rPr lang="en-AU" dirty="0"/>
              <a:t> </a:t>
            </a:r>
            <a:r>
              <a:rPr lang="en-AU" b="1" dirty="0">
                <a:solidFill>
                  <a:srgbClr val="CCFFCC"/>
                </a:solidFill>
              </a:rPr>
              <a:t>MONARCHY</a:t>
            </a:r>
          </a:p>
        </p:txBody>
      </p:sp>
      <p:sp>
        <p:nvSpPr>
          <p:cNvPr id="4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485D6F7-3741-40C8-96C8-9DE2902F54C1}" type="slidenum">
              <a:rPr lang="en-US" altLang="en-US" smtClean="0"/>
              <a:pPr eaLnBrk="1" hangingPunct="1">
                <a:defRPr/>
              </a:pPr>
              <a:t>23</a:t>
            </a:fld>
            <a:endParaRPr lang="en-US" altLang="en-US"/>
          </a:p>
        </p:txBody>
      </p:sp>
      <p:graphicFrame>
        <p:nvGraphicFramePr>
          <p:cNvPr id="80947" name="Group 51"/>
          <p:cNvGraphicFramePr>
            <a:graphicFrameLocks noGrp="1"/>
          </p:cNvGraphicFramePr>
          <p:nvPr>
            <p:extLst>
              <p:ext uri="{D42A27DB-BD31-4B8C-83A1-F6EECF244321}">
                <p14:modId xmlns:p14="http://schemas.microsoft.com/office/powerpoint/2010/main" val="66947563"/>
              </p:ext>
            </p:extLst>
          </p:nvPr>
        </p:nvGraphicFramePr>
        <p:xfrm>
          <a:off x="2051720" y="4044916"/>
          <a:ext cx="4724400" cy="2130269"/>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2983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80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80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000000"/>
                            </a:outerShdw>
                          </a:effectLst>
                          <a:latin typeface="Arial" pitchFamily="34"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80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520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86273" y="44624"/>
            <a:ext cx="8229600" cy="562074"/>
          </a:xfrm>
        </p:spPr>
        <p:txBody>
          <a:bodyPr>
            <a:normAutofit fontScale="90000"/>
          </a:bodyPr>
          <a:lstStyle/>
          <a:p>
            <a:pPr eaLnBrk="1" hangingPunct="1">
              <a:defRPr/>
            </a:pPr>
            <a:r>
              <a:rPr lang="en-AU" dirty="0"/>
              <a:t>Encrypting and Decrypting</a:t>
            </a:r>
          </a:p>
        </p:txBody>
      </p:sp>
      <p:sp>
        <p:nvSpPr>
          <p:cNvPr id="83971" name="Rectangle 3"/>
          <p:cNvSpPr>
            <a:spLocks noGrp="1" noChangeArrowheads="1"/>
          </p:cNvSpPr>
          <p:nvPr>
            <p:ph idx="1"/>
          </p:nvPr>
        </p:nvSpPr>
        <p:spPr>
          <a:xfrm>
            <a:off x="215008" y="836712"/>
            <a:ext cx="4392488" cy="5805264"/>
          </a:xfrm>
        </p:spPr>
        <p:txBody>
          <a:bodyPr>
            <a:normAutofit fontScale="77500" lnSpcReduction="20000"/>
          </a:bodyPr>
          <a:lstStyle/>
          <a:p>
            <a:pPr marL="0" indent="0" eaLnBrk="1" hangingPunct="1">
              <a:lnSpc>
                <a:spcPct val="80000"/>
              </a:lnSpc>
              <a:buNone/>
              <a:defRPr/>
            </a:pPr>
            <a:r>
              <a:rPr lang="en-AU" dirty="0"/>
              <a:t>Plaintext is encrypted </a:t>
            </a:r>
            <a:r>
              <a:rPr lang="en-AU" dirty="0">
                <a:solidFill>
                  <a:srgbClr val="FFFF00"/>
                </a:solidFill>
              </a:rPr>
              <a:t>2 letters at a time </a:t>
            </a:r>
          </a:p>
          <a:p>
            <a:pPr marL="457200" lvl="1" indent="0" eaLnBrk="1" hangingPunct="1">
              <a:lnSpc>
                <a:spcPct val="80000"/>
              </a:lnSpc>
              <a:buNone/>
              <a:defRPr/>
            </a:pPr>
            <a:r>
              <a:rPr lang="en-AU" dirty="0"/>
              <a:t>1.	if a pair is a </a:t>
            </a:r>
            <a:r>
              <a:rPr lang="en-AU" dirty="0">
                <a:solidFill>
                  <a:srgbClr val="FFFF00"/>
                </a:solidFill>
              </a:rPr>
              <a:t>repeated letter, insert filler like '</a:t>
            </a:r>
            <a:r>
              <a:rPr lang="en-AU" b="1" dirty="0">
                <a:solidFill>
                  <a:srgbClr val="00B050"/>
                </a:solidFill>
              </a:rPr>
              <a:t>X</a:t>
            </a:r>
            <a:r>
              <a:rPr lang="en-AU" dirty="0">
                <a:solidFill>
                  <a:srgbClr val="FFFF00"/>
                </a:solidFill>
              </a:rPr>
              <a:t>’</a:t>
            </a:r>
          </a:p>
          <a:p>
            <a:pPr marL="457200" lvl="1" indent="0" eaLnBrk="1" hangingPunct="1">
              <a:lnSpc>
                <a:spcPct val="80000"/>
              </a:lnSpc>
              <a:buNone/>
              <a:defRPr/>
            </a:pPr>
            <a:r>
              <a:rPr lang="en-AU" dirty="0" err="1"/>
              <a:t>i.e</a:t>
            </a:r>
            <a:r>
              <a:rPr lang="en-AU" dirty="0"/>
              <a:t> hello </a:t>
            </a:r>
            <a:r>
              <a:rPr lang="en-AU" dirty="0">
                <a:sym typeface="Wingdings" panose="05000000000000000000" pitchFamily="2" charset="2"/>
              </a:rPr>
              <a:t> he l</a:t>
            </a:r>
            <a:r>
              <a:rPr lang="en-AU" b="1" dirty="0">
                <a:solidFill>
                  <a:srgbClr val="00B050"/>
                </a:solidFill>
                <a:sym typeface="Wingdings" panose="05000000000000000000" pitchFamily="2" charset="2"/>
              </a:rPr>
              <a:t>x</a:t>
            </a:r>
            <a:r>
              <a:rPr lang="en-AU" dirty="0">
                <a:sym typeface="Wingdings" panose="05000000000000000000" pitchFamily="2" charset="2"/>
              </a:rPr>
              <a:t> lo</a:t>
            </a:r>
            <a:endParaRPr lang="en-AU" dirty="0"/>
          </a:p>
          <a:p>
            <a:pPr marL="457200" lvl="1" indent="0" eaLnBrk="1" hangingPunct="1">
              <a:lnSpc>
                <a:spcPct val="80000"/>
              </a:lnSpc>
              <a:buNone/>
              <a:defRPr/>
            </a:pPr>
            <a:endParaRPr lang="en-AU" dirty="0"/>
          </a:p>
          <a:p>
            <a:pPr marL="457200" lvl="1" indent="0" eaLnBrk="1" hangingPunct="1">
              <a:lnSpc>
                <a:spcPct val="80000"/>
              </a:lnSpc>
              <a:buNone/>
              <a:defRPr/>
            </a:pPr>
            <a:r>
              <a:rPr lang="en-AU" dirty="0"/>
              <a:t>2.	if both </a:t>
            </a:r>
            <a:r>
              <a:rPr lang="en-AU" dirty="0">
                <a:solidFill>
                  <a:srgbClr val="FFFF00"/>
                </a:solidFill>
              </a:rPr>
              <a:t>letters fall in the same row</a:t>
            </a:r>
            <a:r>
              <a:rPr lang="en-AU" dirty="0"/>
              <a:t>, </a:t>
            </a:r>
            <a:r>
              <a:rPr lang="en-AU" dirty="0">
                <a:solidFill>
                  <a:srgbClr val="FFFF00"/>
                </a:solidFill>
              </a:rPr>
              <a:t>replace</a:t>
            </a:r>
            <a:r>
              <a:rPr lang="en-AU" dirty="0"/>
              <a:t> each with </a:t>
            </a:r>
            <a:r>
              <a:rPr lang="en-AU" dirty="0">
                <a:solidFill>
                  <a:srgbClr val="FFFF00"/>
                </a:solidFill>
              </a:rPr>
              <a:t>letter to right </a:t>
            </a:r>
            <a:r>
              <a:rPr lang="en-AU" dirty="0"/>
              <a:t>(wrapping back to start from end)</a:t>
            </a:r>
          </a:p>
          <a:p>
            <a:pPr marL="457200" lvl="1" indent="0" eaLnBrk="1" hangingPunct="1">
              <a:lnSpc>
                <a:spcPct val="80000"/>
              </a:lnSpc>
              <a:buNone/>
              <a:defRPr/>
            </a:pPr>
            <a:r>
              <a:rPr lang="en-AU" dirty="0" err="1"/>
              <a:t>i.e</a:t>
            </a:r>
            <a:r>
              <a:rPr lang="en-AU" dirty="0"/>
              <a:t>	“AR” </a:t>
            </a:r>
            <a:r>
              <a:rPr lang="en-AU" dirty="0">
                <a:sym typeface="Wingdings" panose="05000000000000000000" pitchFamily="2" charset="2"/>
              </a:rPr>
              <a:t> “RM”</a:t>
            </a:r>
            <a:endParaRPr lang="en-AU" dirty="0"/>
          </a:p>
          <a:p>
            <a:pPr marL="457200" lvl="1" indent="0" eaLnBrk="1" hangingPunct="1">
              <a:lnSpc>
                <a:spcPct val="80000"/>
              </a:lnSpc>
              <a:buNone/>
              <a:defRPr/>
            </a:pPr>
            <a:r>
              <a:rPr lang="en-AU" dirty="0"/>
              <a:t> </a:t>
            </a:r>
          </a:p>
          <a:p>
            <a:pPr marL="457200" lvl="1" indent="0" eaLnBrk="1" hangingPunct="1">
              <a:lnSpc>
                <a:spcPct val="80000"/>
              </a:lnSpc>
              <a:buNone/>
              <a:defRPr/>
            </a:pPr>
            <a:r>
              <a:rPr lang="en-AU" dirty="0"/>
              <a:t>3.	if </a:t>
            </a:r>
            <a:r>
              <a:rPr lang="en-AU" dirty="0">
                <a:solidFill>
                  <a:srgbClr val="FFFF00"/>
                </a:solidFill>
              </a:rPr>
              <a:t>both letters fall in the same column</a:t>
            </a:r>
            <a:r>
              <a:rPr lang="en-AU" dirty="0"/>
              <a:t>, </a:t>
            </a:r>
            <a:r>
              <a:rPr lang="en-AU" dirty="0">
                <a:solidFill>
                  <a:srgbClr val="FFFF00"/>
                </a:solidFill>
              </a:rPr>
              <a:t>replace</a:t>
            </a:r>
            <a:r>
              <a:rPr lang="en-AU" dirty="0"/>
              <a:t> each with the letter </a:t>
            </a:r>
            <a:r>
              <a:rPr lang="en-AU" dirty="0">
                <a:solidFill>
                  <a:srgbClr val="FFFF00"/>
                </a:solidFill>
              </a:rPr>
              <a:t>below</a:t>
            </a:r>
            <a:r>
              <a:rPr lang="en-AU" dirty="0"/>
              <a:t> it (again wrapping to top from bottom)</a:t>
            </a:r>
          </a:p>
          <a:p>
            <a:pPr marL="457200" lvl="1" indent="0" eaLnBrk="1" hangingPunct="1">
              <a:lnSpc>
                <a:spcPct val="80000"/>
              </a:lnSpc>
              <a:buNone/>
              <a:defRPr/>
            </a:pPr>
            <a:r>
              <a:rPr lang="en-AU" dirty="0" err="1"/>
              <a:t>i.e</a:t>
            </a:r>
            <a:r>
              <a:rPr lang="en-AU" dirty="0"/>
              <a:t> “MU” </a:t>
            </a:r>
            <a:r>
              <a:rPr lang="en-AU" dirty="0">
                <a:sym typeface="Wingdings" panose="05000000000000000000" pitchFamily="2" charset="2"/>
              </a:rPr>
              <a:t> “CM”</a:t>
            </a:r>
            <a:endParaRPr lang="en-AU" dirty="0"/>
          </a:p>
          <a:p>
            <a:pPr marL="457200" lvl="1" indent="0" eaLnBrk="1" hangingPunct="1">
              <a:lnSpc>
                <a:spcPct val="80000"/>
              </a:lnSpc>
              <a:buNone/>
              <a:defRPr/>
            </a:pPr>
            <a:endParaRPr lang="en-AU" dirty="0"/>
          </a:p>
          <a:p>
            <a:pPr marL="457200" lvl="1" indent="0" eaLnBrk="1" hangingPunct="1">
              <a:lnSpc>
                <a:spcPct val="80000"/>
              </a:lnSpc>
              <a:buNone/>
              <a:defRPr/>
            </a:pPr>
            <a:r>
              <a:rPr lang="en-AU" dirty="0"/>
              <a:t>4.	otherwise each letter is </a:t>
            </a:r>
            <a:r>
              <a:rPr lang="en-AU" dirty="0">
                <a:solidFill>
                  <a:srgbClr val="FFFF00"/>
                </a:solidFill>
              </a:rPr>
              <a:t>replaced</a:t>
            </a:r>
            <a:r>
              <a:rPr lang="en-AU" dirty="0"/>
              <a:t> by the </a:t>
            </a:r>
            <a:r>
              <a:rPr lang="en-AU" dirty="0">
                <a:solidFill>
                  <a:srgbClr val="FFFF00"/>
                </a:solidFill>
              </a:rPr>
              <a:t>letter in </a:t>
            </a:r>
            <a:r>
              <a:rPr lang="en-AU" dirty="0"/>
              <a:t>the </a:t>
            </a:r>
            <a:r>
              <a:rPr lang="en-AU" dirty="0">
                <a:solidFill>
                  <a:srgbClr val="FFFF00"/>
                </a:solidFill>
              </a:rPr>
              <a:t>same row and</a:t>
            </a:r>
            <a:r>
              <a:rPr lang="en-AU" dirty="0"/>
              <a:t> in the</a:t>
            </a:r>
            <a:r>
              <a:rPr lang="en-AU" dirty="0">
                <a:solidFill>
                  <a:srgbClr val="FFFF00"/>
                </a:solidFill>
              </a:rPr>
              <a:t> column </a:t>
            </a:r>
            <a:r>
              <a:rPr lang="en-AU" dirty="0"/>
              <a:t>of the </a:t>
            </a:r>
            <a:r>
              <a:rPr lang="en-AU" dirty="0">
                <a:solidFill>
                  <a:srgbClr val="FFFF00"/>
                </a:solidFill>
              </a:rPr>
              <a:t>other letter of the pair</a:t>
            </a:r>
          </a:p>
          <a:p>
            <a:pPr marL="457200" lvl="1" indent="0" eaLnBrk="1" hangingPunct="1">
              <a:lnSpc>
                <a:spcPct val="80000"/>
              </a:lnSpc>
              <a:buNone/>
              <a:defRPr/>
            </a:pPr>
            <a:r>
              <a:rPr lang="en-AU" sz="2400" dirty="0" err="1">
                <a:solidFill>
                  <a:srgbClr val="FFFF00"/>
                </a:solidFill>
              </a:rPr>
              <a:t>i.e</a:t>
            </a:r>
            <a:r>
              <a:rPr lang="en-AU" sz="2400" dirty="0">
                <a:solidFill>
                  <a:srgbClr val="FFFF00"/>
                </a:solidFill>
              </a:rPr>
              <a:t> “HS” </a:t>
            </a:r>
            <a:r>
              <a:rPr lang="en-AU" sz="2400" dirty="0">
                <a:solidFill>
                  <a:srgbClr val="FFFF00"/>
                </a:solidFill>
                <a:sym typeface="Wingdings" panose="05000000000000000000" pitchFamily="2" charset="2"/>
              </a:rPr>
              <a:t> “BP” and “EA”  “IM” or “JM”</a:t>
            </a:r>
            <a:endParaRPr lang="en-AU" sz="2400" dirty="0">
              <a:solidFill>
                <a:srgbClr val="FFFF00"/>
              </a:solidFill>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7E55F55-DB55-4C90-9A6B-851FBCF93E21}" type="slidenum">
              <a:rPr lang="en-US" altLang="en-US" smtClean="0"/>
              <a:pPr eaLnBrk="1" hangingPunct="1">
                <a:defRPr/>
              </a:pPr>
              <a:t>24</a:t>
            </a:fld>
            <a:endParaRPr lang="en-US" altLang="en-US"/>
          </a:p>
        </p:txBody>
      </p:sp>
      <p:graphicFrame>
        <p:nvGraphicFramePr>
          <p:cNvPr id="5" name="Group 51"/>
          <p:cNvGraphicFramePr>
            <a:graphicFrameLocks noGrp="1"/>
          </p:cNvGraphicFramePr>
          <p:nvPr>
            <p:extLst>
              <p:ext uri="{D42A27DB-BD31-4B8C-83A1-F6EECF244321}">
                <p14:modId xmlns:p14="http://schemas.microsoft.com/office/powerpoint/2010/main" val="2149124280"/>
              </p:ext>
            </p:extLst>
          </p:nvPr>
        </p:nvGraphicFramePr>
        <p:xfrm>
          <a:off x="4999855" y="2026773"/>
          <a:ext cx="3106689" cy="2036366"/>
        </p:xfrm>
        <a:graphic>
          <a:graphicData uri="http://schemas.openxmlformats.org/drawingml/2006/table">
            <a:tbl>
              <a:tblPr/>
              <a:tblGrid>
                <a:gridCol w="622173">
                  <a:extLst>
                    <a:ext uri="{9D8B030D-6E8A-4147-A177-3AD203B41FA5}">
                      <a16:colId xmlns:a16="http://schemas.microsoft.com/office/drawing/2014/main" val="20000"/>
                    </a:ext>
                  </a:extLst>
                </a:gridCol>
                <a:gridCol w="620085">
                  <a:extLst>
                    <a:ext uri="{9D8B030D-6E8A-4147-A177-3AD203B41FA5}">
                      <a16:colId xmlns:a16="http://schemas.microsoft.com/office/drawing/2014/main" val="20001"/>
                    </a:ext>
                  </a:extLst>
                </a:gridCol>
                <a:gridCol w="599207">
                  <a:extLst>
                    <a:ext uri="{9D8B030D-6E8A-4147-A177-3AD203B41FA5}">
                      <a16:colId xmlns:a16="http://schemas.microsoft.com/office/drawing/2014/main" val="20002"/>
                    </a:ext>
                  </a:extLst>
                </a:gridCol>
                <a:gridCol w="643051">
                  <a:extLst>
                    <a:ext uri="{9D8B030D-6E8A-4147-A177-3AD203B41FA5}">
                      <a16:colId xmlns:a16="http://schemas.microsoft.com/office/drawing/2014/main" val="20003"/>
                    </a:ext>
                  </a:extLst>
                </a:gridCol>
                <a:gridCol w="622173">
                  <a:extLst>
                    <a:ext uri="{9D8B030D-6E8A-4147-A177-3AD203B41FA5}">
                      <a16:colId xmlns:a16="http://schemas.microsoft.com/office/drawing/2014/main" val="20004"/>
                    </a:ext>
                  </a:extLst>
                </a:gridCol>
              </a:tblGrid>
              <a:tr h="3732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2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1" i="0" u="none" strike="noStrike" cap="none" normalizeH="0" baseline="0" dirty="0">
                          <a:ln>
                            <a:noFill/>
                          </a:ln>
                          <a:solidFill>
                            <a:srgbClr val="CCFFCC"/>
                          </a:solidFill>
                          <a:effectLst>
                            <a:outerShdw blurRad="38100" dist="38100" dir="2700000" algn="tl">
                              <a:srgbClr val="000000"/>
                            </a:outerShdw>
                          </a:effectLst>
                          <a:latin typeface="Arial" pitchFamily="34"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2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rgbClr val="FF0000"/>
                          </a:solidFill>
                          <a:effectLst>
                            <a:outerShdw blurRad="38100" dist="38100" dir="2700000" algn="tl">
                              <a:srgbClr val="000000"/>
                            </a:outerShdw>
                          </a:effectLst>
                          <a:latin typeface="Arial" pitchFamily="34"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22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13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34"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34"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Rectangle 1"/>
          <p:cNvSpPr/>
          <p:nvPr/>
        </p:nvSpPr>
        <p:spPr>
          <a:xfrm>
            <a:off x="4860032" y="4424914"/>
            <a:ext cx="4104456" cy="523220"/>
          </a:xfrm>
          <a:prstGeom prst="rect">
            <a:avLst/>
          </a:prstGeom>
        </p:spPr>
        <p:txBody>
          <a:bodyPr wrap="square">
            <a:spAutoFit/>
          </a:bodyPr>
          <a:lstStyle/>
          <a:p>
            <a:r>
              <a:rPr lang="en-SG" sz="1400" dirty="0"/>
              <a:t>Check this example out in </a:t>
            </a:r>
            <a:r>
              <a:rPr lang="en-SG" sz="1400" dirty="0" err="1"/>
              <a:t>youtube</a:t>
            </a:r>
            <a:r>
              <a:rPr lang="en-SG" sz="1400" dirty="0"/>
              <a:t>:-</a:t>
            </a:r>
          </a:p>
          <a:p>
            <a:r>
              <a:rPr lang="en-SG" sz="1400" dirty="0"/>
              <a:t>https://www.youtube.com/watch?v=52QCEiMqtJE</a:t>
            </a:r>
          </a:p>
        </p:txBody>
      </p:sp>
      <p:sp>
        <p:nvSpPr>
          <p:cNvPr id="3" name="TextBox 2"/>
          <p:cNvSpPr txBox="1"/>
          <p:nvPr/>
        </p:nvSpPr>
        <p:spPr>
          <a:xfrm>
            <a:off x="4999855" y="5229200"/>
            <a:ext cx="2956521" cy="923330"/>
          </a:xfrm>
          <a:prstGeom prst="rect">
            <a:avLst/>
          </a:prstGeom>
          <a:noFill/>
        </p:spPr>
        <p:txBody>
          <a:bodyPr wrap="square" rtlCol="0">
            <a:spAutoFit/>
          </a:bodyPr>
          <a:lstStyle/>
          <a:p>
            <a:r>
              <a:rPr lang="en-SG" dirty="0"/>
              <a:t>Decrypting : </a:t>
            </a:r>
            <a:r>
              <a:rPr lang="en-SG" dirty="0">
                <a:solidFill>
                  <a:srgbClr val="FFFF00"/>
                </a:solidFill>
              </a:rPr>
              <a:t>The reverse of the Encrypting scheme.</a:t>
            </a:r>
          </a:p>
          <a:p>
            <a:endParaRPr lang="en-US" dirty="0"/>
          </a:p>
        </p:txBody>
      </p:sp>
      <p:sp>
        <p:nvSpPr>
          <p:cNvPr id="4" name="Rectangle 3">
            <a:extLst>
              <a:ext uri="{FF2B5EF4-FFF2-40B4-BE49-F238E27FC236}">
                <a16:creationId xmlns:a16="http://schemas.microsoft.com/office/drawing/2014/main" id="{9BBE3C85-6AC2-43A5-998C-17A0BEAEAD18}"/>
              </a:ext>
            </a:extLst>
          </p:cNvPr>
          <p:cNvSpPr/>
          <p:nvPr/>
        </p:nvSpPr>
        <p:spPr>
          <a:xfrm>
            <a:off x="5652120" y="2420888"/>
            <a:ext cx="1656184" cy="1152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AU"/>
              <a:t>Security of Playfair Cipher</a:t>
            </a:r>
          </a:p>
        </p:txBody>
      </p:sp>
      <p:sp>
        <p:nvSpPr>
          <p:cNvPr id="86019" name="Rectangle 3"/>
          <p:cNvSpPr>
            <a:spLocks noGrp="1" noChangeArrowheads="1"/>
          </p:cNvSpPr>
          <p:nvPr>
            <p:ph idx="1"/>
          </p:nvPr>
        </p:nvSpPr>
        <p:spPr/>
        <p:txBody>
          <a:bodyPr>
            <a:normAutofit lnSpcReduction="10000"/>
          </a:bodyPr>
          <a:lstStyle/>
          <a:p>
            <a:pPr eaLnBrk="1" hangingPunct="1">
              <a:lnSpc>
                <a:spcPct val="90000"/>
              </a:lnSpc>
              <a:defRPr/>
            </a:pPr>
            <a:r>
              <a:rPr lang="en-AU" sz="2800" dirty="0"/>
              <a:t>Security is much improved over </a:t>
            </a:r>
            <a:r>
              <a:rPr lang="en-AU" sz="2800" dirty="0" err="1"/>
              <a:t>monoalphabetic</a:t>
            </a:r>
            <a:endParaRPr lang="en-AU" sz="2800" dirty="0"/>
          </a:p>
          <a:p>
            <a:pPr lvl="1" eaLnBrk="1" hangingPunct="1">
              <a:lnSpc>
                <a:spcPct val="90000"/>
              </a:lnSpc>
              <a:defRPr/>
            </a:pPr>
            <a:r>
              <a:rPr lang="en-AU" sz="2400" dirty="0"/>
              <a:t>There are 26 x 26 = 676 digraphs </a:t>
            </a:r>
          </a:p>
          <a:p>
            <a:pPr lvl="1" eaLnBrk="1" hangingPunct="1">
              <a:lnSpc>
                <a:spcPct val="90000"/>
              </a:lnSpc>
              <a:defRPr/>
            </a:pPr>
            <a:r>
              <a:rPr lang="en-AU" sz="2400" dirty="0"/>
              <a:t>Need to analyse a frequency table of 676 entries (verses 26 for a </a:t>
            </a:r>
            <a:r>
              <a:rPr lang="en-AU" sz="2400" dirty="0" err="1"/>
              <a:t>monoalphabetic</a:t>
            </a:r>
            <a:r>
              <a:rPr lang="en-AU" sz="2400" dirty="0"/>
              <a:t> encryption) </a:t>
            </a:r>
          </a:p>
          <a:p>
            <a:pPr lvl="1" eaLnBrk="1" hangingPunct="1">
              <a:lnSpc>
                <a:spcPct val="90000"/>
              </a:lnSpc>
              <a:defRPr/>
            </a:pPr>
            <a:r>
              <a:rPr lang="en-AU" sz="2400" dirty="0"/>
              <a:t>thus it needs more </a:t>
            </a:r>
            <a:r>
              <a:rPr lang="en-AU" sz="2400" dirty="0" err="1"/>
              <a:t>ciphertexts</a:t>
            </a:r>
            <a:r>
              <a:rPr lang="en-AU" sz="2400" dirty="0"/>
              <a:t> to analyse</a:t>
            </a:r>
          </a:p>
          <a:p>
            <a:pPr eaLnBrk="1" hangingPunct="1">
              <a:lnSpc>
                <a:spcPct val="90000"/>
              </a:lnSpc>
              <a:defRPr/>
            </a:pPr>
            <a:endParaRPr lang="en-AU" sz="2800" dirty="0"/>
          </a:p>
          <a:p>
            <a:pPr eaLnBrk="1" hangingPunct="1">
              <a:lnSpc>
                <a:spcPct val="90000"/>
              </a:lnSpc>
              <a:defRPr/>
            </a:pPr>
            <a:r>
              <a:rPr lang="en-AU" sz="2800" dirty="0" err="1"/>
              <a:t>Playfair</a:t>
            </a:r>
            <a:r>
              <a:rPr lang="en-AU" sz="2800" dirty="0"/>
              <a:t> cipher was widely used for many years</a:t>
            </a:r>
          </a:p>
          <a:p>
            <a:pPr lvl="1" eaLnBrk="1" hangingPunct="1">
              <a:lnSpc>
                <a:spcPct val="90000"/>
              </a:lnSpc>
              <a:defRPr/>
            </a:pPr>
            <a:r>
              <a:rPr lang="en-AU" sz="2400" dirty="0" err="1"/>
              <a:t>eg</a:t>
            </a:r>
            <a:r>
              <a:rPr lang="en-AU" sz="2400" dirty="0"/>
              <a:t>. by US &amp; British military in WWI and WWII</a:t>
            </a:r>
          </a:p>
          <a:p>
            <a:pPr eaLnBrk="1" hangingPunct="1">
              <a:lnSpc>
                <a:spcPct val="90000"/>
              </a:lnSpc>
              <a:defRPr/>
            </a:pPr>
            <a:endParaRPr lang="en-AU" sz="2800" dirty="0"/>
          </a:p>
          <a:p>
            <a:pPr eaLnBrk="1" hangingPunct="1">
              <a:lnSpc>
                <a:spcPct val="90000"/>
              </a:lnSpc>
              <a:defRPr/>
            </a:pPr>
            <a:r>
              <a:rPr lang="en-AU" sz="2800" dirty="0"/>
              <a:t>It </a:t>
            </a:r>
            <a:r>
              <a:rPr lang="en-AU" sz="2800" dirty="0">
                <a:solidFill>
                  <a:srgbClr val="C00000"/>
                </a:solidFill>
              </a:rPr>
              <a:t>can be broken</a:t>
            </a:r>
            <a:r>
              <a:rPr lang="en-AU" sz="2800" dirty="0"/>
              <a:t>, given a few hundred letters, since it still has much of the plaintext structure </a:t>
            </a:r>
          </a:p>
        </p:txBody>
      </p:sp>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E415745C-22C2-4DC7-8C4F-6793256E20B1}" type="slidenum">
              <a:rPr lang="en-US" altLang="en-US" smtClean="0"/>
              <a:pPr eaLnBrk="1" hangingPunct="1">
                <a:defRPr/>
              </a:pPr>
              <a:t>25</a:t>
            </a:fld>
            <a:endParaRPr lang="en-US" altLang="en-US"/>
          </a:p>
        </p:txBody>
      </p:sp>
      <p:sp>
        <p:nvSpPr>
          <p:cNvPr id="39941" name="Rectangle 5"/>
          <p:cNvSpPr>
            <a:spLocks noChangeArrowheads="1"/>
          </p:cNvSpPr>
          <p:nvPr/>
        </p:nvSpPr>
        <p:spPr bwMode="auto">
          <a:xfrm>
            <a:off x="7286625" y="6411913"/>
            <a:ext cx="184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80000"/>
              <a:buFont typeface="Wingdings" panose="05000000000000000000" pitchFamily="2" charset="2"/>
              <a:buChar char="Ø"/>
              <a:defRPr sz="3200">
                <a:solidFill>
                  <a:schemeClr val="tx1"/>
                </a:solidFill>
                <a:latin typeface="Arial" panose="020B0604020202020204" pitchFamily="34" charset="0"/>
              </a:defRPr>
            </a:lvl1pPr>
            <a:lvl2pPr marL="742950" indent="-285750">
              <a:spcBef>
                <a:spcPct val="20000"/>
              </a:spcBef>
              <a:buClr>
                <a:schemeClr val="tx2"/>
              </a:buClr>
              <a:buSzPct val="50000"/>
              <a:buFont typeface="Wingdings" panose="05000000000000000000" pitchFamily="2" charset="2"/>
              <a:buChar char="l"/>
              <a:defRPr sz="2800">
                <a:solidFill>
                  <a:schemeClr val="tx1"/>
                </a:solidFill>
                <a:latin typeface="Arial" panose="020B0604020202020204" pitchFamily="34" charset="0"/>
              </a:defRPr>
            </a:lvl2pPr>
            <a:lvl3pPr marL="1143000" indent="-228600">
              <a:spcBef>
                <a:spcPct val="20000"/>
              </a:spcBef>
              <a:buClr>
                <a:schemeClr val="accent2"/>
              </a:buClr>
              <a:buChar char="•"/>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anose="05000000000000000000" pitchFamily="2" charset="2"/>
              <a:buChar char="l"/>
              <a:defRPr sz="2000">
                <a:solidFill>
                  <a:schemeClr val="tx1"/>
                </a:solidFill>
                <a:latin typeface="Arial" panose="020B0604020202020204" pitchFamily="34" charset="0"/>
              </a:defRPr>
            </a:lvl4pPr>
            <a:lvl5pPr marL="2057400" indent="-228600">
              <a:spcBef>
                <a:spcPct val="20000"/>
              </a:spcBef>
              <a:buClr>
                <a:schemeClr val="hlink"/>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88640"/>
            <a:ext cx="8229600" cy="706090"/>
          </a:xfrm>
        </p:spPr>
        <p:txBody>
          <a:bodyPr>
            <a:normAutofit fontScale="90000"/>
          </a:bodyPr>
          <a:lstStyle/>
          <a:p>
            <a:pPr eaLnBrk="1" hangingPunct="1">
              <a:defRPr/>
            </a:pPr>
            <a:r>
              <a:rPr lang="en-AU" dirty="0"/>
              <a:t>Polyalphabetic Ciphers</a:t>
            </a:r>
          </a:p>
        </p:txBody>
      </p:sp>
      <p:sp>
        <p:nvSpPr>
          <p:cNvPr id="87043" name="Rectangle 3"/>
          <p:cNvSpPr>
            <a:spLocks noGrp="1" noChangeArrowheads="1"/>
          </p:cNvSpPr>
          <p:nvPr>
            <p:ph idx="1"/>
          </p:nvPr>
        </p:nvSpPr>
        <p:spPr>
          <a:xfrm>
            <a:off x="457200" y="980728"/>
            <a:ext cx="8229600" cy="5472608"/>
          </a:xfrm>
        </p:spPr>
        <p:txBody>
          <a:bodyPr>
            <a:normAutofit fontScale="77500" lnSpcReduction="20000"/>
          </a:bodyPr>
          <a:lstStyle/>
          <a:p>
            <a:pPr eaLnBrk="1" hangingPunct="1">
              <a:defRPr/>
            </a:pPr>
            <a:r>
              <a:rPr lang="en-AU" sz="2800" dirty="0"/>
              <a:t>The same plaintext letters can be replaced by different </a:t>
            </a:r>
            <a:r>
              <a:rPr lang="en-AU" sz="2800" dirty="0" err="1"/>
              <a:t>ciphertext</a:t>
            </a:r>
            <a:r>
              <a:rPr lang="en-AU" sz="2800" dirty="0"/>
              <a:t> alphabets </a:t>
            </a:r>
          </a:p>
          <a:p>
            <a:pPr lvl="1">
              <a:defRPr/>
            </a:pPr>
            <a:r>
              <a:rPr lang="en-AU" sz="2400" dirty="0" err="1"/>
              <a:t>i.e</a:t>
            </a:r>
            <a:r>
              <a:rPr lang="en-AU" sz="2400" dirty="0"/>
              <a:t> BEE </a:t>
            </a:r>
            <a:r>
              <a:rPr lang="en-AU" sz="2400" dirty="0">
                <a:sym typeface="Wingdings" panose="05000000000000000000" pitchFamily="2" charset="2"/>
              </a:rPr>
              <a:t> FHG, depending on key used.</a:t>
            </a:r>
            <a:endParaRPr lang="en-AU" sz="2400" dirty="0"/>
          </a:p>
          <a:p>
            <a:pPr eaLnBrk="1" hangingPunct="1">
              <a:defRPr/>
            </a:pPr>
            <a:endParaRPr lang="en-AU" sz="2800" dirty="0"/>
          </a:p>
          <a:p>
            <a:pPr eaLnBrk="1" hangingPunct="1">
              <a:defRPr/>
            </a:pPr>
            <a:r>
              <a:rPr lang="en-AU" sz="2800" dirty="0"/>
              <a:t>It makes cryptanalysis harder with more alphabets to guess and flatter frequency distribution.  </a:t>
            </a:r>
          </a:p>
          <a:p>
            <a:pPr lvl="1">
              <a:defRPr/>
            </a:pPr>
            <a:r>
              <a:rPr lang="en-AU" sz="2400" dirty="0" err="1"/>
              <a:t>i.e</a:t>
            </a:r>
            <a:r>
              <a:rPr lang="en-AU" sz="2400" dirty="0"/>
              <a:t> instead of BEE </a:t>
            </a:r>
            <a:r>
              <a:rPr lang="en-AU" sz="2400" dirty="0">
                <a:sym typeface="Wingdings" panose="05000000000000000000" pitchFamily="2" charset="2"/>
              </a:rPr>
              <a:t> FHH we have BEE  FHG</a:t>
            </a:r>
            <a:endParaRPr lang="en-AU" sz="2400" dirty="0"/>
          </a:p>
          <a:p>
            <a:pPr eaLnBrk="1" hangingPunct="1">
              <a:defRPr/>
            </a:pPr>
            <a:endParaRPr lang="en-AU" sz="2800" dirty="0"/>
          </a:p>
          <a:p>
            <a:pPr eaLnBrk="1" hangingPunct="1">
              <a:defRPr/>
            </a:pPr>
            <a:r>
              <a:rPr lang="en-AU" sz="2800" dirty="0"/>
              <a:t>A </a:t>
            </a:r>
            <a:r>
              <a:rPr lang="en-AU" sz="2800" b="1" dirty="0">
                <a:solidFill>
                  <a:srgbClr val="FFFF00"/>
                </a:solidFill>
              </a:rPr>
              <a:t>key</a:t>
            </a:r>
            <a:r>
              <a:rPr lang="en-AU" sz="2800" dirty="0"/>
              <a:t> selects which </a:t>
            </a:r>
            <a:r>
              <a:rPr lang="en-AU" sz="2800" dirty="0" err="1"/>
              <a:t>ciphertext</a:t>
            </a:r>
            <a:r>
              <a:rPr lang="en-AU" sz="2800" dirty="0"/>
              <a:t> alphabet is used to substitute each letter of the message </a:t>
            </a:r>
          </a:p>
          <a:p>
            <a:pPr eaLnBrk="1" hangingPunct="1">
              <a:defRPr/>
            </a:pPr>
            <a:endParaRPr lang="en-AU" sz="2800" dirty="0"/>
          </a:p>
          <a:p>
            <a:pPr eaLnBrk="1" hangingPunct="1">
              <a:defRPr/>
            </a:pPr>
            <a:r>
              <a:rPr lang="en-AU" sz="2800" dirty="0"/>
              <a:t>Apply each key alphabet in turn, repeat from the start after end of the key is reached.  </a:t>
            </a:r>
          </a:p>
          <a:p>
            <a:pPr lvl="1">
              <a:defRPr/>
            </a:pPr>
            <a:r>
              <a:rPr lang="en-AU" sz="2400" dirty="0"/>
              <a:t>If key is short and we have a large message to encrypt… still will run into frequency analysis</a:t>
            </a:r>
          </a:p>
          <a:p>
            <a:pPr lvl="1">
              <a:defRPr/>
            </a:pPr>
            <a:endParaRPr lang="en-AU" sz="2400" dirty="0"/>
          </a:p>
          <a:p>
            <a:pPr>
              <a:defRPr/>
            </a:pPr>
            <a:r>
              <a:rPr lang="en-AU" sz="2800" dirty="0"/>
              <a:t>https://www.youtube.com/watch?v=FoUxUY8w3eU</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D2EAD35C-8E89-4869-99A0-E3193208CC7B}" type="slidenum">
              <a:rPr lang="en-US" altLang="en-US" smtClean="0"/>
              <a:pPr eaLnBrk="1" hangingPunct="1">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274638"/>
            <a:ext cx="8229600" cy="706090"/>
          </a:xfrm>
        </p:spPr>
        <p:txBody>
          <a:bodyPr>
            <a:normAutofit fontScale="90000"/>
          </a:bodyPr>
          <a:lstStyle/>
          <a:p>
            <a:pPr eaLnBrk="1" hangingPunct="1">
              <a:defRPr/>
            </a:pPr>
            <a:r>
              <a:rPr lang="en-AU" dirty="0" err="1"/>
              <a:t>Vigenère</a:t>
            </a:r>
            <a:r>
              <a:rPr lang="en-AU" dirty="0"/>
              <a:t> Cipher</a:t>
            </a:r>
          </a:p>
        </p:txBody>
      </p:sp>
      <p:sp>
        <p:nvSpPr>
          <p:cNvPr id="91139" name="Rectangle 3"/>
          <p:cNvSpPr>
            <a:spLocks noGrp="1" noChangeArrowheads="1"/>
          </p:cNvSpPr>
          <p:nvPr>
            <p:ph idx="1"/>
          </p:nvPr>
        </p:nvSpPr>
        <p:spPr>
          <a:xfrm>
            <a:off x="815647" y="1556792"/>
            <a:ext cx="7512705" cy="3744415"/>
          </a:xfrm>
        </p:spPr>
        <p:txBody>
          <a:bodyPr>
            <a:normAutofit/>
          </a:bodyPr>
          <a:lstStyle/>
          <a:p>
            <a:pPr eaLnBrk="1" hangingPunct="1">
              <a:lnSpc>
                <a:spcPct val="90000"/>
              </a:lnSpc>
              <a:defRPr/>
            </a:pPr>
            <a:r>
              <a:rPr lang="en-AU" sz="2800" dirty="0"/>
              <a:t>Simplest polyalphabetic substitution cipher</a:t>
            </a:r>
          </a:p>
          <a:p>
            <a:pPr eaLnBrk="1" hangingPunct="1">
              <a:lnSpc>
                <a:spcPct val="90000"/>
              </a:lnSpc>
              <a:defRPr/>
            </a:pPr>
            <a:endParaRPr lang="en-AU" sz="2800" dirty="0"/>
          </a:p>
          <a:p>
            <a:pPr eaLnBrk="1" hangingPunct="1">
              <a:lnSpc>
                <a:spcPct val="90000"/>
              </a:lnSpc>
              <a:defRPr/>
            </a:pPr>
            <a:r>
              <a:rPr lang="en-AU" sz="2800" dirty="0"/>
              <a:t>Align the plaintext and key, repeat the key letters to match the plaintext length.   </a:t>
            </a:r>
          </a:p>
          <a:p>
            <a:pPr marL="0" indent="0" eaLnBrk="1" hangingPunct="1">
              <a:lnSpc>
                <a:spcPct val="90000"/>
              </a:lnSpc>
              <a:buNone/>
              <a:defRPr/>
            </a:pPr>
            <a:r>
              <a:rPr lang="en-US" sz="2800" dirty="0"/>
              <a:t>	</a:t>
            </a:r>
            <a:r>
              <a:rPr lang="en-US" sz="2800" dirty="0" err="1"/>
              <a:t>eg</a:t>
            </a:r>
            <a:r>
              <a:rPr lang="en-US" sz="2800" dirty="0"/>
              <a:t> using </a:t>
            </a:r>
            <a:r>
              <a:rPr lang="en-US" sz="2800" dirty="0">
                <a:solidFill>
                  <a:srgbClr val="FFFF00"/>
                </a:solidFill>
              </a:rPr>
              <a:t>keyword</a:t>
            </a:r>
            <a:r>
              <a:rPr lang="en-US" sz="2800" dirty="0"/>
              <a:t> </a:t>
            </a:r>
            <a:r>
              <a:rPr lang="en-US" sz="2800" i="1" dirty="0">
                <a:solidFill>
                  <a:srgbClr val="CCFFCC"/>
                </a:solidFill>
              </a:rPr>
              <a:t>deceptive</a:t>
            </a:r>
            <a:endParaRPr lang="en-AU" sz="2800" i="1" dirty="0">
              <a:solidFill>
                <a:srgbClr val="CCFFCC"/>
              </a:solidFill>
            </a:endParaRPr>
          </a:p>
          <a:p>
            <a:pPr lvl="2">
              <a:lnSpc>
                <a:spcPct val="90000"/>
              </a:lnSpc>
              <a:buFont typeface="Wingdings" panose="05000000000000000000" pitchFamily="2" charset="2"/>
              <a:buNone/>
              <a:defRPr/>
            </a:pPr>
            <a:r>
              <a:rPr lang="en-AU" sz="2200" dirty="0">
                <a:latin typeface="Courier" pitchFamily="49" charset="0"/>
              </a:rPr>
              <a:t>key:       </a:t>
            </a:r>
            <a:r>
              <a:rPr lang="en-AU" sz="2200" dirty="0" err="1">
                <a:solidFill>
                  <a:srgbClr val="CCFFCC"/>
                </a:solidFill>
                <a:latin typeface="Courier" pitchFamily="49" charset="0"/>
              </a:rPr>
              <a:t>deceptivedeceptivedeceptive</a:t>
            </a:r>
            <a:endParaRPr lang="en-AU" sz="2200" dirty="0">
              <a:solidFill>
                <a:srgbClr val="CCFFCC"/>
              </a:solidFill>
              <a:latin typeface="Courier" pitchFamily="49" charset="0"/>
            </a:endParaRPr>
          </a:p>
          <a:p>
            <a:pPr lvl="2">
              <a:lnSpc>
                <a:spcPct val="90000"/>
              </a:lnSpc>
              <a:buFont typeface="Wingdings" panose="05000000000000000000" pitchFamily="2" charset="2"/>
              <a:buNone/>
              <a:defRPr/>
            </a:pPr>
            <a:r>
              <a:rPr lang="en-AU" sz="2200" dirty="0">
                <a:latin typeface="Courier" pitchFamily="49" charset="0"/>
              </a:rPr>
              <a:t>plaintext: </a:t>
            </a:r>
            <a:r>
              <a:rPr lang="en-AU" sz="2200" dirty="0" err="1">
                <a:solidFill>
                  <a:srgbClr val="FFFF00"/>
                </a:solidFill>
                <a:latin typeface="Courier" pitchFamily="49" charset="0"/>
              </a:rPr>
              <a:t>wearediscoveredsaveyourself</a:t>
            </a:r>
            <a:endParaRPr lang="en-AU" sz="2200" dirty="0">
              <a:solidFill>
                <a:srgbClr val="FFFF00"/>
              </a:solidFill>
              <a:latin typeface="Courier" pitchFamily="49" charset="0"/>
            </a:endParaRP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FA998509-8F23-45D6-BE56-6E3341EE1813}" type="slidenum">
              <a:rPr lang="en-US" altLang="en-US" smtClean="0"/>
              <a:pPr eaLnBrk="1" hangingPunct="1">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4D69274-17AF-456C-97FB-BD4B36010389}" type="slidenum">
              <a:rPr lang="en-US" altLang="en-US" smtClean="0"/>
              <a:pPr eaLnBrk="1" hangingPunct="1">
                <a:defRPr/>
              </a:pPr>
              <a:t>28</a:t>
            </a:fld>
            <a:endParaRPr lang="en-US" altLang="en-US"/>
          </a:p>
        </p:txBody>
      </p:sp>
      <p:sp>
        <p:nvSpPr>
          <p:cNvPr id="2" name="TextBox 1"/>
          <p:cNvSpPr txBox="1"/>
          <p:nvPr/>
        </p:nvSpPr>
        <p:spPr>
          <a:xfrm rot="16200000">
            <a:off x="-72347" y="2888771"/>
            <a:ext cx="1479892" cy="400110"/>
          </a:xfrm>
          <a:prstGeom prst="rect">
            <a:avLst/>
          </a:prstGeom>
          <a:noFill/>
        </p:spPr>
        <p:txBody>
          <a:bodyPr wrap="none" rtlCol="0">
            <a:spAutoFit/>
          </a:bodyPr>
          <a:lstStyle/>
          <a:p>
            <a:r>
              <a:rPr lang="en-US" sz="2000" dirty="0">
                <a:solidFill>
                  <a:srgbClr val="FF0000"/>
                </a:solidFill>
              </a:rPr>
              <a:t>Key</a:t>
            </a:r>
            <a:r>
              <a:rPr lang="en-US" sz="2000" dirty="0"/>
              <a:t> </a:t>
            </a:r>
            <a:r>
              <a:rPr lang="en-US" sz="2000" dirty="0">
                <a:solidFill>
                  <a:srgbClr val="FF0000"/>
                </a:solidFill>
              </a:rPr>
              <a:t>Letters</a:t>
            </a:r>
          </a:p>
        </p:txBody>
      </p:sp>
      <p:sp>
        <p:nvSpPr>
          <p:cNvPr id="3" name="TextBox 2"/>
          <p:cNvSpPr txBox="1"/>
          <p:nvPr/>
        </p:nvSpPr>
        <p:spPr>
          <a:xfrm>
            <a:off x="3419872" y="260648"/>
            <a:ext cx="1168910" cy="400110"/>
          </a:xfrm>
          <a:prstGeom prst="rect">
            <a:avLst/>
          </a:prstGeom>
          <a:noFill/>
        </p:spPr>
        <p:txBody>
          <a:bodyPr wrap="none" rtlCol="0">
            <a:spAutoFit/>
          </a:bodyPr>
          <a:lstStyle/>
          <a:p>
            <a:r>
              <a:rPr lang="en-US" sz="2000" dirty="0">
                <a:solidFill>
                  <a:srgbClr val="FFFF00"/>
                </a:solidFill>
              </a:rPr>
              <a:t>Plaintext</a:t>
            </a:r>
          </a:p>
        </p:txBody>
      </p:sp>
      <p:pic>
        <p:nvPicPr>
          <p:cNvPr id="5" name="Picture 4" descr="Tb.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436" y="764705"/>
            <a:ext cx="4938172" cy="3816424"/>
          </a:xfrm>
          <a:prstGeom prst="rect">
            <a:avLst/>
          </a:prstGeom>
        </p:spPr>
      </p:pic>
      <p:sp>
        <p:nvSpPr>
          <p:cNvPr id="6" name="Rectangle 5"/>
          <p:cNvSpPr/>
          <p:nvPr/>
        </p:nvSpPr>
        <p:spPr>
          <a:xfrm>
            <a:off x="950436" y="4783230"/>
            <a:ext cx="7365980" cy="1477328"/>
          </a:xfrm>
          <a:prstGeom prst="rect">
            <a:avLst/>
          </a:prstGeom>
        </p:spPr>
        <p:txBody>
          <a:bodyPr wrap="square">
            <a:spAutoFit/>
          </a:bodyPr>
          <a:lstStyle/>
          <a:p>
            <a:pPr marL="285750" indent="-285750">
              <a:buFont typeface="Arial" panose="020B0604020202020204" pitchFamily="34" charset="0"/>
              <a:buChar char="•"/>
            </a:pPr>
            <a:r>
              <a:rPr lang="en-SG" dirty="0"/>
              <a:t>Encrypt the corresponding plaintext letter</a:t>
            </a:r>
          </a:p>
          <a:p>
            <a:endParaRPr lang="en-SG" dirty="0"/>
          </a:p>
          <a:p>
            <a:r>
              <a:rPr lang="en-SG" dirty="0"/>
              <a:t>key:         	</a:t>
            </a:r>
            <a:r>
              <a:rPr lang="en-SG" dirty="0" err="1">
                <a:solidFill>
                  <a:srgbClr val="00B050"/>
                </a:solidFill>
              </a:rPr>
              <a:t>dec</a:t>
            </a:r>
            <a:r>
              <a:rPr lang="en-SG" dirty="0" err="1">
                <a:solidFill>
                  <a:srgbClr val="FF0000"/>
                </a:solidFill>
              </a:rPr>
              <a:t>ept</a:t>
            </a:r>
            <a:r>
              <a:rPr lang="en-SG" dirty="0" err="1">
                <a:solidFill>
                  <a:srgbClr val="00B050"/>
                </a:solidFill>
              </a:rPr>
              <a:t>ivedec</a:t>
            </a:r>
            <a:r>
              <a:rPr lang="en-SG" dirty="0" err="1">
                <a:solidFill>
                  <a:srgbClr val="FF0000"/>
                </a:solidFill>
              </a:rPr>
              <a:t>ept</a:t>
            </a:r>
            <a:r>
              <a:rPr lang="en-SG" dirty="0" err="1">
                <a:solidFill>
                  <a:srgbClr val="00B050"/>
                </a:solidFill>
              </a:rPr>
              <a:t>ivedeceptive</a:t>
            </a:r>
            <a:endParaRPr lang="en-SG" dirty="0">
              <a:solidFill>
                <a:srgbClr val="00B050"/>
              </a:solidFill>
            </a:endParaRPr>
          </a:p>
          <a:p>
            <a:r>
              <a:rPr lang="en-SG" dirty="0"/>
              <a:t>plaintext: 	</a:t>
            </a:r>
            <a:r>
              <a:rPr lang="en-SG" dirty="0" err="1">
                <a:solidFill>
                  <a:srgbClr val="FFFF00"/>
                </a:solidFill>
              </a:rPr>
              <a:t>wea</a:t>
            </a:r>
            <a:r>
              <a:rPr lang="en-SG" dirty="0" err="1">
                <a:solidFill>
                  <a:srgbClr val="FF0000"/>
                </a:solidFill>
              </a:rPr>
              <a:t>red</a:t>
            </a:r>
            <a:r>
              <a:rPr lang="en-SG" dirty="0" err="1">
                <a:solidFill>
                  <a:srgbClr val="FFFF00"/>
                </a:solidFill>
              </a:rPr>
              <a:t>iscove</a:t>
            </a:r>
            <a:r>
              <a:rPr lang="en-SG" dirty="0" err="1">
                <a:solidFill>
                  <a:srgbClr val="FF0000"/>
                </a:solidFill>
              </a:rPr>
              <a:t>red</a:t>
            </a:r>
            <a:r>
              <a:rPr lang="en-SG" dirty="0" err="1">
                <a:solidFill>
                  <a:srgbClr val="FFFF00"/>
                </a:solidFill>
              </a:rPr>
              <a:t>saveyourself</a:t>
            </a:r>
            <a:endParaRPr lang="en-SG" dirty="0">
              <a:solidFill>
                <a:srgbClr val="FFFF00"/>
              </a:solidFill>
            </a:endParaRPr>
          </a:p>
          <a:p>
            <a:r>
              <a:rPr lang="en-SG" dirty="0" err="1"/>
              <a:t>ciphertext</a:t>
            </a:r>
            <a:r>
              <a:rPr lang="en-SG" dirty="0"/>
              <a:t>: 	ZIC</a:t>
            </a:r>
            <a:r>
              <a:rPr lang="en-SG" dirty="0">
                <a:solidFill>
                  <a:srgbClr val="FF0000"/>
                </a:solidFill>
              </a:rPr>
              <a:t>VTW</a:t>
            </a:r>
            <a:r>
              <a:rPr lang="en-SG" dirty="0"/>
              <a:t>QNGRZG</a:t>
            </a:r>
            <a:r>
              <a:rPr lang="en-SG" dirty="0">
                <a:solidFill>
                  <a:srgbClr val="FF0000"/>
                </a:solidFill>
              </a:rPr>
              <a:t>VTW</a:t>
            </a:r>
            <a:r>
              <a:rPr lang="en-SG" dirty="0"/>
              <a:t>AVZHCQYGLMGJ</a:t>
            </a:r>
          </a:p>
        </p:txBody>
      </p:sp>
      <p:sp>
        <p:nvSpPr>
          <p:cNvPr id="7" name="Rounded Rectangle 6"/>
          <p:cNvSpPr/>
          <p:nvPr/>
        </p:nvSpPr>
        <p:spPr>
          <a:xfrm>
            <a:off x="950436" y="1340768"/>
            <a:ext cx="4413652" cy="1440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ounded Rectangle 7"/>
          <p:cNvSpPr/>
          <p:nvPr/>
        </p:nvSpPr>
        <p:spPr>
          <a:xfrm>
            <a:off x="5148064" y="764705"/>
            <a:ext cx="216024" cy="7200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2">
            <a:extLst>
              <a:ext uri="{FF2B5EF4-FFF2-40B4-BE49-F238E27FC236}">
                <a16:creationId xmlns:a16="http://schemas.microsoft.com/office/drawing/2014/main" id="{D92354A2-817D-4A02-BBEE-01C21F7739BC}"/>
              </a:ext>
            </a:extLst>
          </p:cNvPr>
          <p:cNvSpPr>
            <a:spLocks noChangeArrowheads="1"/>
          </p:cNvSpPr>
          <p:nvPr/>
        </p:nvSpPr>
        <p:spPr bwMode="auto">
          <a:xfrm>
            <a:off x="14288" y="-27384"/>
            <a:ext cx="3619500" cy="12382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
        <p:nvSpPr>
          <p:cNvPr id="12" name="Rectangle 3">
            <a:extLst>
              <a:ext uri="{FF2B5EF4-FFF2-40B4-BE49-F238E27FC236}">
                <a16:creationId xmlns:a16="http://schemas.microsoft.com/office/drawing/2014/main" id="{52B8EB9A-1D60-4A56-9C5E-CED10B920330}"/>
              </a:ext>
            </a:extLst>
          </p:cNvPr>
          <p:cNvSpPr>
            <a:spLocks noChangeArrowheads="1"/>
          </p:cNvSpPr>
          <p:nvPr/>
        </p:nvSpPr>
        <p:spPr bwMode="auto">
          <a:xfrm>
            <a:off x="14288" y="-24209"/>
            <a:ext cx="141287" cy="280352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en-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4638"/>
            <a:ext cx="8229600" cy="778098"/>
          </a:xfrm>
        </p:spPr>
        <p:txBody>
          <a:bodyPr/>
          <a:lstStyle/>
          <a:p>
            <a:pPr eaLnBrk="1" hangingPunct="1">
              <a:defRPr/>
            </a:pPr>
            <a:r>
              <a:rPr lang="en-US" dirty="0"/>
              <a:t>Security of </a:t>
            </a:r>
            <a:r>
              <a:rPr lang="en-AU" dirty="0" err="1"/>
              <a:t>Vigenère</a:t>
            </a:r>
            <a:r>
              <a:rPr lang="en-AU" dirty="0"/>
              <a:t> Cipher</a:t>
            </a:r>
          </a:p>
        </p:txBody>
      </p:sp>
      <p:sp>
        <p:nvSpPr>
          <p:cNvPr id="93187" name="Rectangle 3"/>
          <p:cNvSpPr>
            <a:spLocks noGrp="1" noChangeArrowheads="1"/>
          </p:cNvSpPr>
          <p:nvPr>
            <p:ph idx="1"/>
          </p:nvPr>
        </p:nvSpPr>
        <p:spPr>
          <a:xfrm>
            <a:off x="457200" y="1268760"/>
            <a:ext cx="8229600" cy="5184576"/>
          </a:xfrm>
        </p:spPr>
        <p:txBody>
          <a:bodyPr>
            <a:normAutofit fontScale="92500" lnSpcReduction="20000"/>
          </a:bodyPr>
          <a:lstStyle/>
          <a:p>
            <a:pPr eaLnBrk="1" hangingPunct="1">
              <a:defRPr/>
            </a:pPr>
            <a:r>
              <a:rPr lang="en-US" dirty="0"/>
              <a:t>It improves the security having multiple </a:t>
            </a:r>
            <a:r>
              <a:rPr lang="en-US" dirty="0" err="1"/>
              <a:t>ciphertext</a:t>
            </a:r>
            <a:r>
              <a:rPr lang="en-US" dirty="0"/>
              <a:t> letters for each plaintext letter </a:t>
            </a:r>
          </a:p>
          <a:p>
            <a:pPr eaLnBrk="1" hangingPunct="1">
              <a:defRPr/>
            </a:pPr>
            <a:r>
              <a:rPr lang="en-US" dirty="0">
                <a:solidFill>
                  <a:srgbClr val="FFFF00"/>
                </a:solidFill>
              </a:rPr>
              <a:t>Letter frequencies </a:t>
            </a:r>
            <a:r>
              <a:rPr lang="en-US" dirty="0"/>
              <a:t>are obscured but </a:t>
            </a:r>
            <a:r>
              <a:rPr lang="en-US" dirty="0">
                <a:solidFill>
                  <a:srgbClr val="FFFF00"/>
                </a:solidFill>
              </a:rPr>
              <a:t>not</a:t>
            </a:r>
            <a:r>
              <a:rPr lang="en-US" dirty="0"/>
              <a:t> totally </a:t>
            </a:r>
            <a:r>
              <a:rPr lang="en-US" dirty="0">
                <a:solidFill>
                  <a:srgbClr val="FFFF00"/>
                </a:solidFill>
              </a:rPr>
              <a:t>lost</a:t>
            </a:r>
          </a:p>
          <a:p>
            <a:pPr lvl="1" eaLnBrk="1" hangingPunct="1">
              <a:defRPr/>
            </a:pPr>
            <a:r>
              <a:rPr lang="en-US" dirty="0"/>
              <a:t>Start with letter frequency analysis, check  whether it matches the </a:t>
            </a:r>
            <a:r>
              <a:rPr lang="en-US" dirty="0" err="1"/>
              <a:t>monoalphabetic</a:t>
            </a:r>
            <a:r>
              <a:rPr lang="en-US" dirty="0"/>
              <a:t> cipher </a:t>
            </a:r>
            <a:r>
              <a:rPr lang="en-AU" altLang="en-US" dirty="0"/>
              <a:t>characteristics.</a:t>
            </a:r>
          </a:p>
          <a:p>
            <a:pPr lvl="2">
              <a:defRPr/>
            </a:pPr>
            <a:r>
              <a:rPr lang="en-AU" altLang="en-US" dirty="0" err="1"/>
              <a:t>i.e</a:t>
            </a:r>
            <a:r>
              <a:rPr lang="en-AU" altLang="en-US" dirty="0"/>
              <a:t> percentage of “e” occurrence </a:t>
            </a:r>
          </a:p>
          <a:p>
            <a:pPr lvl="1">
              <a:defRPr/>
            </a:pPr>
            <a:endParaRPr lang="en-US" dirty="0"/>
          </a:p>
          <a:p>
            <a:pPr lvl="1">
              <a:defRPr/>
            </a:pPr>
            <a:r>
              <a:rPr lang="en-US" dirty="0"/>
              <a:t>If not, </a:t>
            </a:r>
            <a:r>
              <a:rPr lang="en-SG" dirty="0"/>
              <a:t>if two identical sequences of plaintext letters occur at a distance that is an integer multiple of the keyword length, they will generate identical </a:t>
            </a:r>
            <a:r>
              <a:rPr lang="en-SG" dirty="0" err="1"/>
              <a:t>ciphertext</a:t>
            </a:r>
            <a:r>
              <a:rPr lang="en-SG" dirty="0"/>
              <a:t> sequences. </a:t>
            </a:r>
          </a:p>
          <a:p>
            <a:pPr lvl="2">
              <a:defRPr/>
            </a:pPr>
            <a:r>
              <a:rPr lang="en-SG" dirty="0" err="1"/>
              <a:t>i.e</a:t>
            </a:r>
            <a:r>
              <a:rPr lang="en-SG" dirty="0"/>
              <a:t> red </a:t>
            </a:r>
            <a:r>
              <a:rPr lang="en-SG" dirty="0">
                <a:sym typeface="Wingdings" panose="05000000000000000000" pitchFamily="2" charset="2"/>
              </a:rPr>
              <a:t> VTW.  In this case, by guessing, key word length could be either 3 or 9.  </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196B4265-4BA1-4C20-9D91-5FB88383EE6D}" type="slidenum">
              <a:rPr lang="en-US" altLang="en-US" smtClean="0"/>
              <a:pPr eaLnBrk="1" hangingPunct="1">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838200" y="1184891"/>
            <a:ext cx="7848600" cy="1315616"/>
          </a:xfrm>
        </p:spPr>
        <p:txBody>
          <a:bodyPr>
            <a:normAutofit fontScale="90000"/>
          </a:bodyPr>
          <a:lstStyle/>
          <a:p>
            <a:pPr>
              <a:defRPr/>
            </a:pPr>
            <a:r>
              <a:rPr lang="en-US" sz="4900" dirty="0"/>
              <a:t>Classical Ciphers</a:t>
            </a:r>
            <a:br>
              <a:rPr lang="en-US" sz="4900" dirty="0"/>
            </a:br>
            <a:br>
              <a:rPr lang="en-US" sz="4900" dirty="0"/>
            </a:br>
            <a:r>
              <a:rPr lang="en-US" sz="3100" dirty="0"/>
              <a:t>Encryption Techniques </a:t>
            </a:r>
            <a:endParaRPr lang="en-AU" sz="3100" dirty="0"/>
          </a:p>
        </p:txBody>
      </p:sp>
      <p:sp>
        <p:nvSpPr>
          <p:cNvPr id="2" name="Subtitle 1"/>
          <p:cNvSpPr>
            <a:spLocks noGrp="1"/>
          </p:cNvSpPr>
          <p:nvPr>
            <p:ph type="subTitle" idx="1"/>
          </p:nvPr>
        </p:nvSpPr>
        <p:spPr>
          <a:xfrm>
            <a:off x="1475656" y="4437112"/>
            <a:ext cx="6400800" cy="1752600"/>
          </a:xfrm>
        </p:spPr>
        <p:txBody>
          <a:bodyPr>
            <a:normAutofit/>
          </a:bodyPr>
          <a:lstStyle/>
          <a:p>
            <a:endParaRPr lang="en-US" dirty="0"/>
          </a:p>
          <a:p>
            <a:r>
              <a:rPr lang="en-US" altLang="en-US" sz="1900" dirty="0"/>
              <a:t>Adopted from “Cryptography and Network Security” by </a:t>
            </a:r>
          </a:p>
          <a:p>
            <a:r>
              <a:rPr lang="en-US" altLang="en-US" sz="1900" dirty="0"/>
              <a:t>W. Stallings.  </a:t>
            </a:r>
            <a:r>
              <a:rPr lang="en-SG" sz="1900" dirty="0"/>
              <a:t>ISBN: 9781292158587</a:t>
            </a:r>
            <a:br>
              <a:rPr lang="en-SG" sz="2100" dirty="0"/>
            </a:br>
            <a:endParaRPr lang="en-SG" sz="2100" dirty="0"/>
          </a:p>
        </p:txBody>
      </p:sp>
      <p:sp>
        <p:nvSpPr>
          <p:cNvPr id="6" name="Rectangle 70"/>
          <p:cNvSpPr>
            <a:spLocks noGrp="1" noChangeArrowheads="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2F80F128-B578-463B-B9E7-734B12556197}" type="slidenum">
              <a:rPr lang="en-US" altLang="en-US" smtClean="0"/>
              <a:pPr eaLnBrk="1" hangingPunct="1">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AU" dirty="0">
                <a:solidFill>
                  <a:srgbClr val="CCFFCC"/>
                </a:solidFill>
              </a:rPr>
              <a:t>Transposition Ciphers</a:t>
            </a:r>
          </a:p>
        </p:txBody>
      </p:sp>
      <p:sp>
        <p:nvSpPr>
          <p:cNvPr id="100355" name="Rectangle 3"/>
          <p:cNvSpPr>
            <a:spLocks noGrp="1" noChangeArrowheads="1"/>
          </p:cNvSpPr>
          <p:nvPr>
            <p:ph idx="1"/>
          </p:nvPr>
        </p:nvSpPr>
        <p:spPr/>
        <p:txBody>
          <a:bodyPr/>
          <a:lstStyle/>
          <a:p>
            <a:pPr eaLnBrk="1" hangingPunct="1">
              <a:defRPr/>
            </a:pPr>
            <a:r>
              <a:rPr lang="en-AU" b="1" dirty="0">
                <a:solidFill>
                  <a:srgbClr val="FFFF00"/>
                </a:solidFill>
              </a:rPr>
              <a:t>Transposition</a:t>
            </a:r>
            <a:r>
              <a:rPr lang="en-AU" dirty="0">
                <a:solidFill>
                  <a:srgbClr val="FFFF00"/>
                </a:solidFill>
              </a:rPr>
              <a:t> </a:t>
            </a:r>
            <a:r>
              <a:rPr lang="en-AU" dirty="0"/>
              <a:t>or </a:t>
            </a:r>
            <a:r>
              <a:rPr lang="en-AU" b="1" dirty="0">
                <a:solidFill>
                  <a:srgbClr val="FFFF00"/>
                </a:solidFill>
              </a:rPr>
              <a:t>permutation</a:t>
            </a:r>
            <a:r>
              <a:rPr lang="en-AU" dirty="0">
                <a:solidFill>
                  <a:srgbClr val="FFFF00"/>
                </a:solidFill>
              </a:rPr>
              <a:t> </a:t>
            </a:r>
            <a:r>
              <a:rPr lang="en-AU" dirty="0"/>
              <a:t>ciphers </a:t>
            </a:r>
          </a:p>
          <a:p>
            <a:pPr eaLnBrk="1" hangingPunct="1">
              <a:defRPr/>
            </a:pPr>
            <a:r>
              <a:rPr lang="en-AU" dirty="0"/>
              <a:t>hide the message by </a:t>
            </a:r>
            <a:r>
              <a:rPr lang="en-AU" dirty="0">
                <a:solidFill>
                  <a:srgbClr val="FFFF00"/>
                </a:solidFill>
              </a:rPr>
              <a:t>rearranging</a:t>
            </a:r>
            <a:r>
              <a:rPr lang="en-AU" dirty="0"/>
              <a:t> the letter order </a:t>
            </a:r>
          </a:p>
          <a:p>
            <a:pPr eaLnBrk="1" hangingPunct="1">
              <a:defRPr/>
            </a:pPr>
            <a:r>
              <a:rPr lang="en-AU" dirty="0"/>
              <a:t>without altering the actual letters used</a:t>
            </a:r>
          </a:p>
          <a:p>
            <a:pPr eaLnBrk="1" hangingPunct="1">
              <a:defRPr/>
            </a:pPr>
            <a:r>
              <a:rPr lang="en-AU" dirty="0"/>
              <a:t>can be recognised since they have the same frequency distribution as the original text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7E7F768-D880-4D1B-8A01-B5D1A948C520}" type="slidenum">
              <a:rPr lang="en-US" altLang="en-US" smtClean="0"/>
              <a:pPr eaLnBrk="1" hangingPunct="1">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AU" dirty="0"/>
              <a:t>Rail Fence cipher</a:t>
            </a:r>
          </a:p>
        </p:txBody>
      </p:sp>
      <p:sp>
        <p:nvSpPr>
          <p:cNvPr id="102403" name="Rectangle 3"/>
          <p:cNvSpPr>
            <a:spLocks noGrp="1" noChangeArrowheads="1"/>
          </p:cNvSpPr>
          <p:nvPr>
            <p:ph idx="1"/>
          </p:nvPr>
        </p:nvSpPr>
        <p:spPr/>
        <p:txBody>
          <a:bodyPr/>
          <a:lstStyle/>
          <a:p>
            <a:pPr eaLnBrk="1" hangingPunct="1">
              <a:lnSpc>
                <a:spcPct val="90000"/>
              </a:lnSpc>
              <a:defRPr/>
            </a:pPr>
            <a:r>
              <a:rPr lang="en-AU" sz="2800" dirty="0"/>
              <a:t>write message letters out diagonally over a number of rows </a:t>
            </a:r>
          </a:p>
          <a:p>
            <a:pPr eaLnBrk="1" hangingPunct="1">
              <a:lnSpc>
                <a:spcPct val="90000"/>
              </a:lnSpc>
              <a:defRPr/>
            </a:pPr>
            <a:r>
              <a:rPr lang="en-AU" sz="2800" dirty="0"/>
              <a:t>then read off the </a:t>
            </a:r>
            <a:r>
              <a:rPr lang="en-AU" sz="2800" dirty="0" err="1"/>
              <a:t>ciphertext</a:t>
            </a:r>
            <a:r>
              <a:rPr lang="en-AU" sz="2800" dirty="0"/>
              <a:t> row by row</a:t>
            </a:r>
          </a:p>
          <a:p>
            <a:pPr eaLnBrk="1" hangingPunct="1">
              <a:lnSpc>
                <a:spcPct val="90000"/>
              </a:lnSpc>
              <a:defRPr/>
            </a:pPr>
            <a:r>
              <a:rPr lang="en-US" sz="2800" dirty="0" err="1"/>
              <a:t>eg</a:t>
            </a:r>
            <a:r>
              <a:rPr lang="en-US" sz="2800" dirty="0"/>
              <a:t>. write message out as:</a:t>
            </a:r>
            <a:endParaRPr lang="en-AU" sz="2800" dirty="0"/>
          </a:p>
          <a:p>
            <a:pPr lvl="1" eaLnBrk="1" hangingPunct="1">
              <a:lnSpc>
                <a:spcPct val="90000"/>
              </a:lnSpc>
              <a:buFont typeface="Wingdings" panose="05000000000000000000" pitchFamily="2" charset="2"/>
              <a:buNone/>
              <a:defRPr/>
            </a:pPr>
            <a:r>
              <a:rPr lang="en-AU" dirty="0">
                <a:latin typeface="Courier New" pitchFamily="49" charset="0"/>
              </a:rPr>
              <a:t>m e m a t r h t g p r y</a:t>
            </a:r>
          </a:p>
          <a:p>
            <a:pPr lvl="1" eaLnBrk="1" hangingPunct="1">
              <a:lnSpc>
                <a:spcPct val="90000"/>
              </a:lnSpc>
              <a:buFont typeface="Wingdings" panose="05000000000000000000" pitchFamily="2" charset="2"/>
              <a:buNone/>
              <a:defRPr/>
            </a:pPr>
            <a:r>
              <a:rPr lang="en-AU" dirty="0">
                <a:latin typeface="Courier New" pitchFamily="49" charset="0"/>
              </a:rPr>
              <a:t> e t e f e t e o a </a:t>
            </a:r>
            <a:r>
              <a:rPr lang="en-AU" dirty="0" err="1">
                <a:latin typeface="Courier New" pitchFamily="49" charset="0"/>
              </a:rPr>
              <a:t>a</a:t>
            </a:r>
            <a:r>
              <a:rPr lang="en-AU" dirty="0">
                <a:latin typeface="Courier New" pitchFamily="49" charset="0"/>
              </a:rPr>
              <a:t> t</a:t>
            </a:r>
          </a:p>
          <a:p>
            <a:pPr eaLnBrk="1" hangingPunct="1">
              <a:lnSpc>
                <a:spcPct val="90000"/>
              </a:lnSpc>
              <a:defRPr/>
            </a:pPr>
            <a:r>
              <a:rPr lang="en-US" sz="2800" dirty="0"/>
              <a:t>giving </a:t>
            </a:r>
            <a:r>
              <a:rPr lang="en-US" sz="2800" dirty="0" err="1"/>
              <a:t>ciphertext</a:t>
            </a:r>
            <a:endParaRPr lang="en-US" sz="2800" dirty="0"/>
          </a:p>
          <a:p>
            <a:pPr lvl="1" eaLnBrk="1" hangingPunct="1">
              <a:lnSpc>
                <a:spcPct val="90000"/>
              </a:lnSpc>
              <a:buFont typeface="Wingdings" panose="05000000000000000000" pitchFamily="2" charset="2"/>
              <a:buNone/>
              <a:defRPr/>
            </a:pPr>
            <a:r>
              <a:rPr lang="en-AU" dirty="0">
                <a:solidFill>
                  <a:srgbClr val="FFFF00"/>
                </a:solidFill>
                <a:latin typeface="Courier New" pitchFamily="49" charset="0"/>
              </a:rPr>
              <a:t>MEMATRHTGPRYETEFETEOAAT</a:t>
            </a:r>
          </a:p>
          <a:p>
            <a:pPr lvl="1" eaLnBrk="1" hangingPunct="1">
              <a:lnSpc>
                <a:spcPct val="90000"/>
              </a:lnSpc>
              <a:buFont typeface="Wingdings" panose="05000000000000000000" pitchFamily="2" charset="2"/>
              <a:buNone/>
              <a:defRPr/>
            </a:pPr>
            <a:endParaRPr lang="en-AU" sz="2400" dirty="0"/>
          </a:p>
          <a:p>
            <a:pPr lvl="1" eaLnBrk="1" hangingPunct="1">
              <a:lnSpc>
                <a:spcPct val="90000"/>
              </a:lnSpc>
              <a:defRPr/>
            </a:pPr>
            <a:endParaRPr lang="en-AU" sz="24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AD1C8C14-963E-4C36-9405-0C4FDC57FDA0}" type="slidenum">
              <a:rPr lang="en-US" altLang="en-US" smtClean="0"/>
              <a:pPr eaLnBrk="1" hangingPunct="1">
                <a:defRPr/>
              </a:pPr>
              <a:t>31</a:t>
            </a:fld>
            <a:endParaRPr lang="en-US" altLang="en-US"/>
          </a:p>
        </p:txBody>
      </p:sp>
      <p:grpSp>
        <p:nvGrpSpPr>
          <p:cNvPr id="5" name="Group 4"/>
          <p:cNvGrpSpPr/>
          <p:nvPr/>
        </p:nvGrpSpPr>
        <p:grpSpPr>
          <a:xfrm>
            <a:off x="899592" y="3573016"/>
            <a:ext cx="4536504" cy="576064"/>
            <a:chOff x="899592" y="3573016"/>
            <a:chExt cx="4536504" cy="576064"/>
          </a:xfrm>
        </p:grpSpPr>
        <p:cxnSp>
          <p:nvCxnSpPr>
            <p:cNvPr id="3" name="Straight Arrow Connector 2"/>
            <p:cNvCxnSpPr/>
            <p:nvPr/>
          </p:nvCxnSpPr>
          <p:spPr>
            <a:xfrm>
              <a:off x="899592"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p:nvPr/>
          </p:nvCxnSpPr>
          <p:spPr>
            <a:xfrm>
              <a:off x="1259632"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9" name="Straight Arrow Connector 8"/>
            <p:cNvCxnSpPr/>
            <p:nvPr/>
          </p:nvCxnSpPr>
          <p:spPr>
            <a:xfrm>
              <a:off x="1691680"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2195736"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a:xfrm>
              <a:off x="2627784"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 name="Straight Arrow Connector 11"/>
            <p:cNvCxnSpPr/>
            <p:nvPr/>
          </p:nvCxnSpPr>
          <p:spPr>
            <a:xfrm>
              <a:off x="3059832"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a:off x="3491880"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a:off x="3923928"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a:off x="4355976"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a:off x="4788024"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 name="Straight Arrow Connector 16"/>
            <p:cNvCxnSpPr/>
            <p:nvPr/>
          </p:nvCxnSpPr>
          <p:spPr>
            <a:xfrm>
              <a:off x="5220072" y="3573016"/>
              <a:ext cx="216024" cy="576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74638"/>
            <a:ext cx="8229600" cy="778098"/>
          </a:xfrm>
        </p:spPr>
        <p:txBody>
          <a:bodyPr/>
          <a:lstStyle/>
          <a:p>
            <a:pPr eaLnBrk="1" hangingPunct="1">
              <a:defRPr/>
            </a:pPr>
            <a:r>
              <a:rPr lang="en-AU" dirty="0"/>
              <a:t>Row Transposition Ciphers</a:t>
            </a:r>
          </a:p>
        </p:txBody>
      </p:sp>
      <p:sp>
        <p:nvSpPr>
          <p:cNvPr id="104451" name="Rectangle 3"/>
          <p:cNvSpPr>
            <a:spLocks noGrp="1" noChangeArrowheads="1"/>
          </p:cNvSpPr>
          <p:nvPr>
            <p:ph idx="1"/>
          </p:nvPr>
        </p:nvSpPr>
        <p:spPr>
          <a:xfrm>
            <a:off x="467369" y="1447210"/>
            <a:ext cx="8229600" cy="4853136"/>
          </a:xfrm>
        </p:spPr>
        <p:txBody>
          <a:bodyPr>
            <a:normAutofit lnSpcReduction="10000"/>
          </a:bodyPr>
          <a:lstStyle/>
          <a:p>
            <a:pPr eaLnBrk="1" hangingPunct="1">
              <a:lnSpc>
                <a:spcPct val="80000"/>
              </a:lnSpc>
              <a:defRPr/>
            </a:pPr>
            <a:r>
              <a:rPr lang="en-AU" dirty="0"/>
              <a:t>write letters of the message out in rows over a specified number of columns</a:t>
            </a:r>
          </a:p>
          <a:p>
            <a:pPr eaLnBrk="1" hangingPunct="1">
              <a:lnSpc>
                <a:spcPct val="80000"/>
              </a:lnSpc>
              <a:defRPr/>
            </a:pPr>
            <a:endParaRPr lang="en-AU" dirty="0"/>
          </a:p>
          <a:p>
            <a:pPr eaLnBrk="1" hangingPunct="1">
              <a:lnSpc>
                <a:spcPct val="80000"/>
              </a:lnSpc>
              <a:defRPr/>
            </a:pPr>
            <a:r>
              <a:rPr lang="en-AU" dirty="0"/>
              <a:t>then reorder the columns according to some key before reading off the rows</a:t>
            </a:r>
            <a:endParaRPr lang="en-AU" sz="3600" dirty="0">
              <a:latin typeface="Courier New" pitchFamily="49" charset="0"/>
            </a:endParaRPr>
          </a:p>
          <a:p>
            <a:pPr lvl="1" eaLnBrk="1" hangingPunct="1">
              <a:lnSpc>
                <a:spcPct val="80000"/>
              </a:lnSpc>
              <a:buFont typeface="Wingdings" panose="05000000000000000000" pitchFamily="2" charset="2"/>
              <a:buNone/>
              <a:defRPr/>
            </a:pPr>
            <a:r>
              <a:rPr lang="en-AU" sz="2400" dirty="0">
                <a:latin typeface="Courier" pitchFamily="49" charset="0"/>
              </a:rPr>
              <a:t>Key:       </a:t>
            </a:r>
            <a:r>
              <a:rPr lang="en-AU" sz="2400" dirty="0">
                <a:solidFill>
                  <a:srgbClr val="CCFFCC"/>
                </a:solidFill>
                <a:latin typeface="Courier" pitchFamily="49" charset="0"/>
              </a:rPr>
              <a:t>4 3 1 2 5 6 7</a:t>
            </a:r>
          </a:p>
          <a:p>
            <a:pPr lvl="1" eaLnBrk="1" hangingPunct="1">
              <a:lnSpc>
                <a:spcPct val="80000"/>
              </a:lnSpc>
              <a:buFont typeface="Wingdings" panose="05000000000000000000" pitchFamily="2" charset="2"/>
              <a:buNone/>
              <a:defRPr/>
            </a:pPr>
            <a:r>
              <a:rPr lang="en-AU" sz="2400" dirty="0">
                <a:latin typeface="Courier" pitchFamily="49" charset="0"/>
              </a:rPr>
              <a:t>Plaintext: </a:t>
            </a:r>
            <a:r>
              <a:rPr lang="en-AU" sz="2400" dirty="0">
                <a:solidFill>
                  <a:srgbClr val="FFFFFF"/>
                </a:solidFill>
                <a:latin typeface="Courier" pitchFamily="49" charset="0"/>
              </a:rPr>
              <a:t>a t </a:t>
            </a:r>
            <a:r>
              <a:rPr lang="en-AU" sz="2400" dirty="0" err="1">
                <a:solidFill>
                  <a:srgbClr val="FFFFFF"/>
                </a:solidFill>
                <a:latin typeface="Courier" pitchFamily="49" charset="0"/>
              </a:rPr>
              <a:t>t</a:t>
            </a:r>
            <a:r>
              <a:rPr lang="en-AU" sz="2400" dirty="0">
                <a:solidFill>
                  <a:srgbClr val="FFFFFF"/>
                </a:solidFill>
                <a:latin typeface="Courier" pitchFamily="49" charset="0"/>
              </a:rPr>
              <a:t> a c k p</a:t>
            </a:r>
          </a:p>
          <a:p>
            <a:pPr lvl="1" eaLnBrk="1" hangingPunct="1">
              <a:lnSpc>
                <a:spcPct val="80000"/>
              </a:lnSpc>
              <a:buFont typeface="Wingdings" panose="05000000000000000000" pitchFamily="2" charset="2"/>
              <a:buNone/>
              <a:defRPr/>
            </a:pPr>
            <a:r>
              <a:rPr lang="en-AU" sz="2400" dirty="0">
                <a:latin typeface="Courier" pitchFamily="49" charset="0"/>
              </a:rPr>
              <a:t>           </a:t>
            </a:r>
            <a:r>
              <a:rPr lang="en-AU" sz="2400" dirty="0">
                <a:solidFill>
                  <a:srgbClr val="FFFFFF"/>
                </a:solidFill>
                <a:latin typeface="Courier" pitchFamily="49" charset="0"/>
              </a:rPr>
              <a:t>o s t p o n e</a:t>
            </a:r>
          </a:p>
          <a:p>
            <a:pPr lvl="1" eaLnBrk="1" hangingPunct="1">
              <a:lnSpc>
                <a:spcPct val="80000"/>
              </a:lnSpc>
              <a:buFont typeface="Wingdings" panose="05000000000000000000" pitchFamily="2" charset="2"/>
              <a:buNone/>
              <a:defRPr/>
            </a:pPr>
            <a:r>
              <a:rPr lang="en-AU" sz="2400" dirty="0">
                <a:latin typeface="Courier" pitchFamily="49" charset="0"/>
              </a:rPr>
              <a:t>           d u n t </a:t>
            </a:r>
            <a:r>
              <a:rPr lang="en-AU" sz="2400" dirty="0" err="1">
                <a:latin typeface="Courier" pitchFamily="49" charset="0"/>
              </a:rPr>
              <a:t>i</a:t>
            </a:r>
            <a:r>
              <a:rPr lang="en-AU" sz="2400" dirty="0">
                <a:latin typeface="Courier" pitchFamily="49" charset="0"/>
              </a:rPr>
              <a:t> l t</a:t>
            </a:r>
          </a:p>
          <a:p>
            <a:pPr lvl="1" eaLnBrk="1" hangingPunct="1">
              <a:lnSpc>
                <a:spcPct val="80000"/>
              </a:lnSpc>
              <a:buFont typeface="Wingdings" panose="05000000000000000000" pitchFamily="2" charset="2"/>
              <a:buNone/>
              <a:defRPr/>
            </a:pPr>
            <a:r>
              <a:rPr lang="en-AU" sz="2400" dirty="0">
                <a:latin typeface="Courier" pitchFamily="49" charset="0"/>
              </a:rPr>
              <a:t>           w o a m x y z</a:t>
            </a:r>
          </a:p>
          <a:p>
            <a:pPr lvl="1" eaLnBrk="1" hangingPunct="1">
              <a:lnSpc>
                <a:spcPct val="80000"/>
              </a:lnSpc>
              <a:buFont typeface="Wingdings" panose="05000000000000000000" pitchFamily="2" charset="2"/>
              <a:buNone/>
              <a:defRPr/>
            </a:pPr>
            <a:r>
              <a:rPr lang="en-AU" sz="2400" dirty="0" err="1">
                <a:latin typeface="Courier" pitchFamily="49" charset="0"/>
              </a:rPr>
              <a:t>Ciphertext</a:t>
            </a:r>
            <a:r>
              <a:rPr lang="en-AU" sz="2400" dirty="0">
                <a:latin typeface="Courier" pitchFamily="49" charset="0"/>
              </a:rPr>
              <a:t>: </a:t>
            </a:r>
          </a:p>
          <a:p>
            <a:pPr lvl="1" eaLnBrk="1" hangingPunct="1">
              <a:lnSpc>
                <a:spcPct val="80000"/>
              </a:lnSpc>
              <a:buFont typeface="Wingdings" panose="05000000000000000000" pitchFamily="2" charset="2"/>
              <a:buNone/>
              <a:defRPr/>
            </a:pPr>
            <a:r>
              <a:rPr lang="en-AU" sz="2400" dirty="0">
                <a:solidFill>
                  <a:srgbClr val="FFFF00"/>
                </a:solidFill>
                <a:latin typeface="Courier" pitchFamily="49" charset="0"/>
              </a:rPr>
              <a:t>TTNA APTM TSUO AODW COIX KNLY PETZ</a:t>
            </a:r>
          </a:p>
          <a:p>
            <a:pPr lvl="1" eaLnBrk="1" hangingPunct="1">
              <a:lnSpc>
                <a:spcPct val="80000"/>
              </a:lnSpc>
              <a:buFont typeface="Wingdings" panose="05000000000000000000" pitchFamily="2" charset="2"/>
              <a:buNone/>
              <a:defRPr/>
            </a:pPr>
            <a:r>
              <a:rPr lang="en-AU" sz="2400" dirty="0"/>
              <a:t> </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2AEB3D01-CC0A-4860-94F8-F32387312C81}" type="slidenum">
              <a:rPr lang="en-US" altLang="en-US" smtClean="0"/>
              <a:pPr eaLnBrk="1" hangingPunct="1">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en-US"/>
              <a:t>Rotor Machines</a:t>
            </a:r>
            <a:endParaRPr lang="en-AU"/>
          </a:p>
        </p:txBody>
      </p:sp>
      <p:sp>
        <p:nvSpPr>
          <p:cNvPr id="106499" name="Rectangle 3"/>
          <p:cNvSpPr>
            <a:spLocks noGrp="1" noChangeArrowheads="1"/>
          </p:cNvSpPr>
          <p:nvPr>
            <p:ph idx="1"/>
          </p:nvPr>
        </p:nvSpPr>
        <p:spPr/>
        <p:txBody>
          <a:bodyPr>
            <a:normAutofit fontScale="92500" lnSpcReduction="10000"/>
          </a:bodyPr>
          <a:lstStyle/>
          <a:p>
            <a:pPr eaLnBrk="1" hangingPunct="1">
              <a:lnSpc>
                <a:spcPct val="90000"/>
              </a:lnSpc>
              <a:defRPr/>
            </a:pPr>
            <a:r>
              <a:rPr lang="en-US" sz="2800" dirty="0"/>
              <a:t>before modern ciphers, rotor machines were most common complex ciphers in use</a:t>
            </a:r>
          </a:p>
          <a:p>
            <a:pPr eaLnBrk="1" hangingPunct="1">
              <a:lnSpc>
                <a:spcPct val="90000"/>
              </a:lnSpc>
              <a:defRPr/>
            </a:pPr>
            <a:r>
              <a:rPr lang="en-US" sz="2800" dirty="0"/>
              <a:t>widely used in WW2</a:t>
            </a:r>
          </a:p>
          <a:p>
            <a:pPr lvl="1" eaLnBrk="1" hangingPunct="1">
              <a:lnSpc>
                <a:spcPct val="90000"/>
              </a:lnSpc>
              <a:defRPr/>
            </a:pPr>
            <a:r>
              <a:rPr lang="en-US" sz="2400" dirty="0" err="1"/>
              <a:t>ie</a:t>
            </a:r>
            <a:r>
              <a:rPr lang="en-US" sz="2400" dirty="0"/>
              <a:t>. German Enigma</a:t>
            </a:r>
          </a:p>
          <a:p>
            <a:pPr lvl="1" eaLnBrk="1" hangingPunct="1">
              <a:lnSpc>
                <a:spcPct val="90000"/>
              </a:lnSpc>
              <a:defRPr/>
            </a:pPr>
            <a:r>
              <a:rPr lang="en-US" sz="2800" dirty="0"/>
              <a:t>implemented a very complex, varying substitution cipher</a:t>
            </a:r>
          </a:p>
          <a:p>
            <a:pPr eaLnBrk="1" hangingPunct="1">
              <a:lnSpc>
                <a:spcPct val="90000"/>
              </a:lnSpc>
              <a:defRPr/>
            </a:pPr>
            <a:r>
              <a:rPr lang="en-US" sz="2800" dirty="0"/>
              <a:t>used a series of cylinders, each giving one substitution, which rotated and changed after each letter was encrypted</a:t>
            </a:r>
          </a:p>
          <a:p>
            <a:pPr eaLnBrk="1" hangingPunct="1">
              <a:lnSpc>
                <a:spcPct val="90000"/>
              </a:lnSpc>
              <a:defRPr/>
            </a:pPr>
            <a:r>
              <a:rPr lang="en-US" sz="2800" dirty="0"/>
              <a:t>with 3 cylinders have 26</a:t>
            </a:r>
            <a:r>
              <a:rPr lang="en-US" sz="2800" baseline="30000" dirty="0"/>
              <a:t>3</a:t>
            </a:r>
            <a:r>
              <a:rPr lang="en-US" sz="2800" dirty="0"/>
              <a:t>=17576 alphabets</a:t>
            </a:r>
            <a:endParaRPr lang="en-AU" sz="2800" dirty="0"/>
          </a:p>
          <a:p>
            <a:pPr marL="0" indent="0">
              <a:lnSpc>
                <a:spcPct val="90000"/>
              </a:lnSpc>
              <a:buNone/>
              <a:defRPr/>
            </a:pPr>
            <a:endParaRPr lang="en-US" altLang="en-US" sz="2800" dirty="0">
              <a:solidFill>
                <a:srgbClr val="810081"/>
              </a:solidFill>
              <a:latin typeface="Times-Roman" charset="0"/>
            </a:endParaRPr>
          </a:p>
          <a:p>
            <a:pPr marL="0" indent="0">
              <a:lnSpc>
                <a:spcPct val="90000"/>
              </a:lnSpc>
              <a:buNone/>
              <a:defRPr/>
            </a:pPr>
            <a:r>
              <a:rPr lang="en-US" altLang="en-US" sz="2800" dirty="0">
                <a:solidFill>
                  <a:srgbClr val="810081"/>
                </a:solidFill>
                <a:latin typeface="Times-Roman" charset="0"/>
              </a:rPr>
              <a:t>https://www.youtube.com/watch?v=G2_Q9FoD-oQ</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5681B080-E303-4630-8FF3-1BDB354A7389}" type="slidenum">
              <a:rPr lang="en-US" altLang="en-US" smtClean="0"/>
              <a:pPr eaLnBrk="1" hangingPunct="1">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dirty="0" err="1"/>
              <a:t>Hagelin</a:t>
            </a:r>
            <a:r>
              <a:rPr lang="en-US" dirty="0"/>
              <a:t> Rotor Machine</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AAB055E-E803-4789-99AF-334F609ABA1D}" type="slidenum">
              <a:rPr lang="en-US" altLang="en-US" smtClean="0"/>
              <a:pPr eaLnBrk="1" hangingPunct="1">
                <a:defRPr/>
              </a:pPr>
              <a:t>34</a:t>
            </a:fld>
            <a:endParaRPr lang="en-US" altLang="en-US"/>
          </a:p>
        </p:txBody>
      </p:sp>
      <p:pic>
        <p:nvPicPr>
          <p:cNvPr id="614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524000"/>
            <a:ext cx="3552825" cy="495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en-US"/>
              <a:t>Product Ciphers</a:t>
            </a:r>
            <a:endParaRPr lang="en-AU"/>
          </a:p>
        </p:txBody>
      </p:sp>
      <p:sp>
        <p:nvSpPr>
          <p:cNvPr id="105475" name="Rectangle 3"/>
          <p:cNvSpPr>
            <a:spLocks noGrp="1" noChangeArrowheads="1"/>
          </p:cNvSpPr>
          <p:nvPr>
            <p:ph idx="1"/>
          </p:nvPr>
        </p:nvSpPr>
        <p:spPr/>
        <p:txBody>
          <a:bodyPr/>
          <a:lstStyle/>
          <a:p>
            <a:pPr eaLnBrk="1" hangingPunct="1">
              <a:lnSpc>
                <a:spcPct val="90000"/>
              </a:lnSpc>
              <a:defRPr/>
            </a:pPr>
            <a:r>
              <a:rPr lang="en-AU" sz="2800" dirty="0"/>
              <a:t>Ciphers using </a:t>
            </a:r>
            <a:r>
              <a:rPr lang="en-AU" sz="2800" dirty="0">
                <a:solidFill>
                  <a:srgbClr val="FFFF00"/>
                </a:solidFill>
              </a:rPr>
              <a:t>only</a:t>
            </a:r>
            <a:r>
              <a:rPr lang="en-AU" sz="2800" dirty="0"/>
              <a:t> substitutions </a:t>
            </a:r>
            <a:r>
              <a:rPr lang="en-AU" sz="2800" dirty="0">
                <a:solidFill>
                  <a:srgbClr val="FFFF00"/>
                </a:solidFill>
              </a:rPr>
              <a:t>or </a:t>
            </a:r>
            <a:r>
              <a:rPr lang="en-AU" sz="2800" dirty="0"/>
              <a:t>transpositions are </a:t>
            </a:r>
            <a:r>
              <a:rPr lang="en-AU" sz="2800" dirty="0">
                <a:solidFill>
                  <a:srgbClr val="FFFF00"/>
                </a:solidFill>
              </a:rPr>
              <a:t>not secure </a:t>
            </a:r>
            <a:r>
              <a:rPr lang="en-AU" sz="2800" dirty="0"/>
              <a:t>because of </a:t>
            </a:r>
            <a:r>
              <a:rPr lang="en-AU" sz="2800" dirty="0">
                <a:solidFill>
                  <a:srgbClr val="FFFF00"/>
                </a:solidFill>
              </a:rPr>
              <a:t>language characteristics</a:t>
            </a:r>
          </a:p>
          <a:p>
            <a:pPr eaLnBrk="1" hangingPunct="1">
              <a:lnSpc>
                <a:spcPct val="90000"/>
              </a:lnSpc>
              <a:defRPr/>
            </a:pPr>
            <a:r>
              <a:rPr lang="en-AU" sz="2800" dirty="0"/>
              <a:t>Since  </a:t>
            </a:r>
          </a:p>
          <a:p>
            <a:pPr lvl="1" eaLnBrk="1" hangingPunct="1">
              <a:lnSpc>
                <a:spcPct val="90000"/>
              </a:lnSpc>
              <a:defRPr/>
            </a:pPr>
            <a:r>
              <a:rPr lang="en-AU" sz="2400" dirty="0"/>
              <a:t>2 substitutions </a:t>
            </a:r>
            <a:r>
              <a:rPr lang="en-AU" sz="2400" dirty="0">
                <a:sym typeface="Wingdings"/>
              </a:rPr>
              <a:t></a:t>
            </a:r>
            <a:r>
              <a:rPr lang="en-AU" sz="2400" dirty="0"/>
              <a:t> more complex substitution </a:t>
            </a:r>
          </a:p>
          <a:p>
            <a:pPr lvl="1" eaLnBrk="1" hangingPunct="1">
              <a:lnSpc>
                <a:spcPct val="90000"/>
              </a:lnSpc>
              <a:defRPr/>
            </a:pPr>
            <a:r>
              <a:rPr lang="en-AU" sz="2400" dirty="0"/>
              <a:t>2 transpositions </a:t>
            </a:r>
            <a:r>
              <a:rPr lang="en-AU" sz="2400" dirty="0">
                <a:sym typeface="Wingdings"/>
              </a:rPr>
              <a:t></a:t>
            </a:r>
            <a:r>
              <a:rPr lang="en-AU" sz="2400" dirty="0"/>
              <a:t> more complex transposition </a:t>
            </a:r>
          </a:p>
          <a:p>
            <a:pPr eaLnBrk="1" hangingPunct="1">
              <a:lnSpc>
                <a:spcPct val="90000"/>
              </a:lnSpc>
              <a:defRPr/>
            </a:pPr>
            <a:endParaRPr lang="en-AU" sz="2800" dirty="0"/>
          </a:p>
          <a:p>
            <a:pPr eaLnBrk="1" hangingPunct="1">
              <a:lnSpc>
                <a:spcPct val="90000"/>
              </a:lnSpc>
              <a:defRPr/>
            </a:pPr>
            <a:r>
              <a:rPr lang="en-AU" sz="2800" dirty="0"/>
              <a:t>Substitution </a:t>
            </a:r>
            <a:r>
              <a:rPr lang="en-AU" sz="2800" dirty="0">
                <a:solidFill>
                  <a:srgbClr val="FFFF00"/>
                </a:solidFill>
              </a:rPr>
              <a:t>followed</a:t>
            </a:r>
            <a:r>
              <a:rPr lang="en-AU" sz="2800" dirty="0"/>
              <a:t> by a transposition </a:t>
            </a:r>
            <a:r>
              <a:rPr lang="en-AU" sz="2800" dirty="0">
                <a:sym typeface="Wingdings"/>
              </a:rPr>
              <a:t> </a:t>
            </a:r>
            <a:r>
              <a:rPr lang="en-AU" sz="2800" dirty="0"/>
              <a:t> new </a:t>
            </a:r>
            <a:r>
              <a:rPr lang="en-AU" sz="2800" dirty="0">
                <a:solidFill>
                  <a:srgbClr val="FFFF00"/>
                </a:solidFill>
              </a:rPr>
              <a:t>much harder cipher </a:t>
            </a:r>
            <a:r>
              <a:rPr lang="en-AU" sz="2800" dirty="0"/>
              <a:t>(basis of modern cipher)</a:t>
            </a:r>
          </a:p>
          <a:p>
            <a:pPr eaLnBrk="1" hangingPunct="1">
              <a:lnSpc>
                <a:spcPct val="90000"/>
              </a:lnSpc>
              <a:defRPr/>
            </a:pPr>
            <a:endParaRPr lang="en-AU" sz="28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01AF2494-0B17-4CB6-9442-D1F661D34AAD}" type="slidenum">
              <a:rPr lang="en-US" altLang="en-US" smtClean="0"/>
              <a:pPr eaLnBrk="1" hangingPunct="1">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en-US" dirty="0"/>
              <a:t>Summary</a:t>
            </a:r>
            <a:endParaRPr lang="en-AU" dirty="0"/>
          </a:p>
        </p:txBody>
      </p:sp>
      <p:sp>
        <p:nvSpPr>
          <p:cNvPr id="108547" name="Rectangle 3"/>
          <p:cNvSpPr>
            <a:spLocks noGrp="1" noChangeArrowheads="1"/>
          </p:cNvSpPr>
          <p:nvPr>
            <p:ph idx="1"/>
          </p:nvPr>
        </p:nvSpPr>
        <p:spPr>
          <a:xfrm>
            <a:off x="457200" y="1700808"/>
            <a:ext cx="8229600" cy="4953000"/>
          </a:xfrm>
        </p:spPr>
        <p:txBody>
          <a:bodyPr>
            <a:normAutofit/>
          </a:bodyPr>
          <a:lstStyle/>
          <a:p>
            <a:pPr lvl="1">
              <a:defRPr/>
            </a:pPr>
            <a:r>
              <a:rPr lang="en-US" dirty="0"/>
              <a:t>Terminology</a:t>
            </a:r>
          </a:p>
          <a:p>
            <a:pPr lvl="2">
              <a:defRPr/>
            </a:pPr>
            <a:r>
              <a:rPr lang="en-US" dirty="0"/>
              <a:t>cryptanalysis using letter frequencies</a:t>
            </a:r>
          </a:p>
          <a:p>
            <a:pPr lvl="2">
              <a:defRPr/>
            </a:pPr>
            <a:r>
              <a:rPr lang="en-US" dirty="0"/>
              <a:t>Brute force</a:t>
            </a:r>
          </a:p>
          <a:p>
            <a:pPr lvl="2">
              <a:defRPr/>
            </a:pPr>
            <a:r>
              <a:rPr lang="en-US" dirty="0"/>
              <a:t>One Time Pad</a:t>
            </a:r>
          </a:p>
          <a:p>
            <a:pPr lvl="1" eaLnBrk="1" hangingPunct="1">
              <a:defRPr/>
            </a:pPr>
            <a:r>
              <a:rPr lang="en-US" dirty="0"/>
              <a:t>stenography</a:t>
            </a:r>
            <a:endParaRPr lang="en-AU" dirty="0"/>
          </a:p>
          <a:p>
            <a:pPr lvl="1">
              <a:defRPr/>
            </a:pPr>
            <a:r>
              <a:rPr lang="en-US" dirty="0"/>
              <a:t>classical cipher techniques </a:t>
            </a:r>
          </a:p>
          <a:p>
            <a:pPr lvl="2">
              <a:defRPr/>
            </a:pPr>
            <a:r>
              <a:rPr lang="en-US" dirty="0"/>
              <a:t>substitution ciphers</a:t>
            </a:r>
          </a:p>
          <a:p>
            <a:pPr lvl="2">
              <a:defRPr/>
            </a:pPr>
            <a:r>
              <a:rPr lang="en-US" dirty="0"/>
              <a:t>transposition ciphers</a:t>
            </a:r>
          </a:p>
          <a:p>
            <a:pPr lvl="2">
              <a:defRPr/>
            </a:pPr>
            <a:r>
              <a:rPr lang="en-US" dirty="0"/>
              <a:t>product ciphers and rotor machines</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3CA84CD5-9AE7-4CF2-BFB6-D7546D5E23D7}" type="slidenum">
              <a:rPr lang="en-US" altLang="en-US" smtClean="0"/>
              <a:pPr eaLnBrk="1" hangingPunct="1">
                <a:defRPr/>
              </a:pPr>
              <a:t>36</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Content</a:t>
            </a:r>
          </a:p>
        </p:txBody>
      </p:sp>
      <p:sp>
        <p:nvSpPr>
          <p:cNvPr id="3" name="Content Placeholder 2"/>
          <p:cNvSpPr>
            <a:spLocks noGrp="1"/>
          </p:cNvSpPr>
          <p:nvPr>
            <p:ph idx="1"/>
          </p:nvPr>
        </p:nvSpPr>
        <p:spPr/>
        <p:txBody>
          <a:bodyPr>
            <a:normAutofit/>
          </a:bodyPr>
          <a:lstStyle/>
          <a:p>
            <a:r>
              <a:rPr lang="en-SG" dirty="0">
                <a:solidFill>
                  <a:srgbClr val="FFFF00"/>
                </a:solidFill>
              </a:rPr>
              <a:t>Cryptology</a:t>
            </a:r>
            <a:endParaRPr lang="en-SG" dirty="0"/>
          </a:p>
          <a:p>
            <a:pPr lvl="1"/>
            <a:r>
              <a:rPr lang="en-SG" sz="2400" dirty="0">
                <a:solidFill>
                  <a:srgbClr val="FFFF00"/>
                </a:solidFill>
              </a:rPr>
              <a:t>Cryptography </a:t>
            </a:r>
            <a:endParaRPr lang="en-SG" sz="2000" dirty="0"/>
          </a:p>
          <a:p>
            <a:pPr lvl="1"/>
            <a:r>
              <a:rPr lang="en-SG" sz="2400" dirty="0">
                <a:solidFill>
                  <a:srgbClr val="FFFF00"/>
                </a:solidFill>
              </a:rPr>
              <a:t>Cryptanalysis</a:t>
            </a:r>
            <a:r>
              <a:rPr lang="en-SG" sz="2400" dirty="0">
                <a:solidFill>
                  <a:srgbClr val="FF0000"/>
                </a:solidFill>
              </a:rPr>
              <a:t> </a:t>
            </a:r>
            <a:endParaRPr lang="en-SG" sz="2400" dirty="0"/>
          </a:p>
          <a:p>
            <a:endParaRPr lang="en-SG" dirty="0">
              <a:solidFill>
                <a:srgbClr val="FFFF00"/>
              </a:solidFill>
            </a:endParaRPr>
          </a:p>
          <a:p>
            <a:r>
              <a:rPr lang="en-SG" dirty="0">
                <a:solidFill>
                  <a:srgbClr val="FFFF00"/>
                </a:solidFill>
              </a:rPr>
              <a:t>Steganography </a:t>
            </a:r>
          </a:p>
          <a:p>
            <a:pPr lvl="1"/>
            <a:endParaRPr lang="en-SG" sz="2400" dirty="0"/>
          </a:p>
          <a:p>
            <a:r>
              <a:rPr lang="en-SG" dirty="0">
                <a:solidFill>
                  <a:srgbClr val="FFFF00"/>
                </a:solidFill>
              </a:rPr>
              <a:t>Classical ciphers</a:t>
            </a:r>
          </a:p>
          <a:p>
            <a:r>
              <a:rPr lang="en-SG" dirty="0">
                <a:solidFill>
                  <a:srgbClr val="FFFF00"/>
                </a:solidFill>
              </a:rPr>
              <a:t>Rotor Machines</a:t>
            </a:r>
          </a:p>
        </p:txBody>
      </p:sp>
      <p:sp>
        <p:nvSpPr>
          <p:cNvPr id="4" name="Slide Number Placeholder 3"/>
          <p:cNvSpPr>
            <a:spLocks noGrp="1"/>
          </p:cNvSpPr>
          <p:nvPr>
            <p:ph type="sldNum" sz="quarter" idx="12"/>
          </p:nvPr>
        </p:nvSpPr>
        <p:spPr/>
        <p:txBody>
          <a:bodyPr/>
          <a:lstStyle/>
          <a:p>
            <a:pPr>
              <a:defRPr/>
            </a:pPr>
            <a:fld id="{5B25D1E6-ACFE-4E7E-9194-277723DFC646}" type="slidenum">
              <a:rPr lang="en-US" altLang="en-US" smtClean="0"/>
              <a:pPr>
                <a:defRPr/>
              </a:pPr>
              <a:t>4</a:t>
            </a:fld>
            <a:endParaRPr lang="en-US" altLang="en-US" dirty="0"/>
          </a:p>
        </p:txBody>
      </p:sp>
      <p:pic>
        <p:nvPicPr>
          <p:cNvPr id="5" name="Picture 4"/>
          <p:cNvPicPr>
            <a:picLocks noChangeAspect="1"/>
          </p:cNvPicPr>
          <p:nvPr/>
        </p:nvPicPr>
        <p:blipFill>
          <a:blip r:embed="rId3"/>
          <a:stretch>
            <a:fillRect/>
          </a:stretch>
        </p:blipFill>
        <p:spPr>
          <a:xfrm>
            <a:off x="4609043" y="2708920"/>
            <a:ext cx="3233455" cy="792088"/>
          </a:xfrm>
          <a:prstGeom prst="rect">
            <a:avLst/>
          </a:prstGeom>
        </p:spPr>
      </p:pic>
      <p:pic>
        <p:nvPicPr>
          <p:cNvPr id="6" name="Picture 5"/>
          <p:cNvPicPr>
            <a:picLocks noChangeAspect="1"/>
          </p:cNvPicPr>
          <p:nvPr/>
        </p:nvPicPr>
        <p:blipFill>
          <a:blip r:embed="rId4"/>
          <a:stretch>
            <a:fillRect/>
          </a:stretch>
        </p:blipFill>
        <p:spPr>
          <a:xfrm>
            <a:off x="5796136" y="4013428"/>
            <a:ext cx="1115625" cy="596300"/>
          </a:xfrm>
          <a:prstGeom prst="rect">
            <a:avLst/>
          </a:prstGeom>
        </p:spPr>
      </p:pic>
    </p:spTree>
    <p:extLst>
      <p:ext uri="{BB962C8B-B14F-4D97-AF65-F5344CB8AC3E}">
        <p14:creationId xmlns:p14="http://schemas.microsoft.com/office/powerpoint/2010/main" val="4091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AU" dirty="0"/>
              <a:t>Terminology</a:t>
            </a:r>
          </a:p>
        </p:txBody>
      </p:sp>
      <p:sp>
        <p:nvSpPr>
          <p:cNvPr id="48131" name="Rectangle 3"/>
          <p:cNvSpPr>
            <a:spLocks noGrp="1" noChangeArrowheads="1"/>
          </p:cNvSpPr>
          <p:nvPr>
            <p:ph idx="1"/>
          </p:nvPr>
        </p:nvSpPr>
        <p:spPr>
          <a:xfrm>
            <a:off x="457200" y="1773238"/>
            <a:ext cx="8229600" cy="4779962"/>
          </a:xfrm>
        </p:spPr>
        <p:txBody>
          <a:bodyPr/>
          <a:lstStyle/>
          <a:p>
            <a:pPr eaLnBrk="1" hangingPunct="1">
              <a:defRPr/>
            </a:pPr>
            <a:r>
              <a:rPr lang="en-AU" sz="2400" b="1" dirty="0">
                <a:solidFill>
                  <a:srgbClr val="FFFF00"/>
                </a:solidFill>
              </a:rPr>
              <a:t>plaintext</a:t>
            </a:r>
            <a:r>
              <a:rPr lang="en-AU" sz="2400" dirty="0">
                <a:solidFill>
                  <a:srgbClr val="FFFF00"/>
                </a:solidFill>
              </a:rPr>
              <a:t> </a:t>
            </a:r>
            <a:r>
              <a:rPr lang="en-AU" sz="2400" dirty="0"/>
              <a:t>- original message</a:t>
            </a:r>
          </a:p>
          <a:p>
            <a:pPr eaLnBrk="1" hangingPunct="1">
              <a:defRPr/>
            </a:pPr>
            <a:r>
              <a:rPr lang="en-AU" sz="2400" b="1" dirty="0" err="1">
                <a:solidFill>
                  <a:srgbClr val="FFFF00"/>
                </a:solidFill>
              </a:rPr>
              <a:t>ciphertext</a:t>
            </a:r>
            <a:r>
              <a:rPr lang="en-AU" sz="2400" dirty="0">
                <a:solidFill>
                  <a:srgbClr val="FFFF00"/>
                </a:solidFill>
              </a:rPr>
              <a:t> </a:t>
            </a:r>
            <a:r>
              <a:rPr lang="en-AU" sz="2400" dirty="0"/>
              <a:t>- coded message </a:t>
            </a:r>
          </a:p>
          <a:p>
            <a:pPr eaLnBrk="1" hangingPunct="1">
              <a:defRPr/>
            </a:pPr>
            <a:r>
              <a:rPr lang="en-AU" sz="2400" b="1" dirty="0">
                <a:solidFill>
                  <a:srgbClr val="FFFF00"/>
                </a:solidFill>
              </a:rPr>
              <a:t>cipher</a:t>
            </a:r>
            <a:r>
              <a:rPr lang="en-AU" sz="2400" dirty="0">
                <a:solidFill>
                  <a:srgbClr val="FFFF00"/>
                </a:solidFill>
              </a:rPr>
              <a:t> </a:t>
            </a:r>
            <a:r>
              <a:rPr lang="en-AU" sz="2400" dirty="0"/>
              <a:t>- algorithm for transforming plaintext to </a:t>
            </a:r>
            <a:r>
              <a:rPr lang="en-AU" sz="2400" dirty="0" err="1"/>
              <a:t>ciphertext</a:t>
            </a:r>
            <a:r>
              <a:rPr lang="en-AU" sz="2400" dirty="0"/>
              <a:t> </a:t>
            </a:r>
          </a:p>
          <a:p>
            <a:pPr eaLnBrk="1" hangingPunct="1">
              <a:defRPr/>
            </a:pPr>
            <a:r>
              <a:rPr lang="en-AU" sz="2400" b="1" dirty="0">
                <a:solidFill>
                  <a:srgbClr val="FFFF00"/>
                </a:solidFill>
              </a:rPr>
              <a:t>key</a:t>
            </a:r>
            <a:r>
              <a:rPr lang="en-AU" sz="2400" dirty="0">
                <a:solidFill>
                  <a:srgbClr val="FFFF00"/>
                </a:solidFill>
              </a:rPr>
              <a:t> </a:t>
            </a:r>
            <a:r>
              <a:rPr lang="en-AU" sz="2400" dirty="0"/>
              <a:t>- info used in cipher, known only to sender/receiver </a:t>
            </a:r>
          </a:p>
          <a:p>
            <a:pPr eaLnBrk="1" hangingPunct="1">
              <a:defRPr/>
            </a:pPr>
            <a:r>
              <a:rPr lang="en-AU" sz="2400" b="1" dirty="0">
                <a:solidFill>
                  <a:srgbClr val="FFFF00"/>
                </a:solidFill>
              </a:rPr>
              <a:t>encipher</a:t>
            </a:r>
            <a:r>
              <a:rPr lang="en-AU" sz="2400" b="1" dirty="0"/>
              <a:t> (</a:t>
            </a:r>
            <a:r>
              <a:rPr lang="en-AU" sz="2400" b="1" dirty="0">
                <a:solidFill>
                  <a:srgbClr val="FFFF00"/>
                </a:solidFill>
              </a:rPr>
              <a:t>encrypt</a:t>
            </a:r>
            <a:r>
              <a:rPr lang="en-AU" sz="2400" b="1" dirty="0"/>
              <a:t>)</a:t>
            </a:r>
            <a:r>
              <a:rPr lang="en-AU" sz="2400" dirty="0"/>
              <a:t> - converting plaintext to </a:t>
            </a:r>
            <a:r>
              <a:rPr lang="en-AU" sz="2400" dirty="0" err="1"/>
              <a:t>ciphertext</a:t>
            </a:r>
            <a:r>
              <a:rPr lang="en-AU" sz="2400" dirty="0"/>
              <a:t> </a:t>
            </a:r>
          </a:p>
          <a:p>
            <a:pPr eaLnBrk="1" hangingPunct="1">
              <a:defRPr/>
            </a:pPr>
            <a:r>
              <a:rPr lang="en-AU" sz="2400" b="1" dirty="0">
                <a:solidFill>
                  <a:srgbClr val="FFFF00"/>
                </a:solidFill>
              </a:rPr>
              <a:t>decipher</a:t>
            </a:r>
            <a:r>
              <a:rPr lang="en-AU" sz="2400" b="1" dirty="0"/>
              <a:t> (</a:t>
            </a:r>
            <a:r>
              <a:rPr lang="en-AU" sz="2400" b="1" dirty="0">
                <a:solidFill>
                  <a:srgbClr val="FFFF00"/>
                </a:solidFill>
              </a:rPr>
              <a:t>decrypt</a:t>
            </a:r>
            <a:r>
              <a:rPr lang="en-AU" sz="2400" b="1" dirty="0"/>
              <a:t>)</a:t>
            </a:r>
            <a:r>
              <a:rPr lang="en-AU" sz="2400" dirty="0"/>
              <a:t> - recovering </a:t>
            </a:r>
            <a:r>
              <a:rPr lang="en-AU" sz="2400" dirty="0" err="1"/>
              <a:t>ciphertext</a:t>
            </a:r>
            <a:r>
              <a:rPr lang="en-AU" sz="2400" dirty="0"/>
              <a:t> from plaintext</a:t>
            </a:r>
          </a:p>
          <a:p>
            <a:pPr eaLnBrk="1" hangingPunct="1">
              <a:defRPr/>
            </a:pPr>
            <a:r>
              <a:rPr lang="en-AU" sz="2400" b="1" dirty="0">
                <a:solidFill>
                  <a:srgbClr val="FFFF00"/>
                </a:solidFill>
              </a:rPr>
              <a:t>cryptography</a:t>
            </a:r>
            <a:r>
              <a:rPr lang="en-AU" sz="2400" dirty="0">
                <a:solidFill>
                  <a:srgbClr val="FFFF00"/>
                </a:solidFill>
              </a:rPr>
              <a:t> </a:t>
            </a:r>
            <a:r>
              <a:rPr lang="en-AU" sz="2400" dirty="0"/>
              <a:t>- study of encryption principles/methods</a:t>
            </a:r>
          </a:p>
          <a:p>
            <a:pPr eaLnBrk="1" hangingPunct="1">
              <a:defRPr/>
            </a:pPr>
            <a:r>
              <a:rPr lang="en-AU" sz="2400" b="1" dirty="0">
                <a:solidFill>
                  <a:srgbClr val="FFFF00"/>
                </a:solidFill>
              </a:rPr>
              <a:t>cryptanalysis</a:t>
            </a:r>
            <a:r>
              <a:rPr lang="en-AU" sz="2400" b="1" dirty="0"/>
              <a:t> (codebreaking)</a:t>
            </a:r>
            <a:r>
              <a:rPr lang="en-AU" sz="2400" dirty="0"/>
              <a:t> - study of principles/ methods of deciphering </a:t>
            </a:r>
            <a:r>
              <a:rPr lang="en-AU" sz="2400" dirty="0" err="1"/>
              <a:t>ciphertext</a:t>
            </a:r>
            <a:r>
              <a:rPr lang="en-AU" sz="2400" dirty="0"/>
              <a:t> </a:t>
            </a:r>
            <a:r>
              <a:rPr lang="en-AU" sz="2400" i="1" dirty="0"/>
              <a:t>without</a:t>
            </a:r>
            <a:r>
              <a:rPr lang="en-AU" sz="2400" dirty="0"/>
              <a:t> knowing key</a:t>
            </a:r>
          </a:p>
          <a:p>
            <a:pPr eaLnBrk="1" hangingPunct="1">
              <a:defRPr/>
            </a:pPr>
            <a:r>
              <a:rPr lang="en-AU" sz="2400" b="1" dirty="0">
                <a:solidFill>
                  <a:srgbClr val="FFFF00"/>
                </a:solidFill>
              </a:rPr>
              <a:t>cryptology</a:t>
            </a:r>
            <a:r>
              <a:rPr lang="en-AU" sz="2400" dirty="0">
                <a:solidFill>
                  <a:srgbClr val="FFFF00"/>
                </a:solidFill>
              </a:rPr>
              <a:t> </a:t>
            </a:r>
            <a:r>
              <a:rPr lang="en-AU" sz="2400" dirty="0"/>
              <a:t>- field of both cryptography and cryptanalysis</a:t>
            </a:r>
            <a:endParaRPr lang="en-AU"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1FA25E22-F89C-4E20-9EC9-F7050ACF00EC}" type="slidenum">
              <a:rPr lang="en-US" altLang="en-US" smtClean="0"/>
              <a:pPr eaLnBrk="1" hangingPunct="1">
                <a:defRPr/>
              </a:pPr>
              <a:t>5</a:t>
            </a:fld>
            <a:endParaRPr lang="en-US" altLang="en-US"/>
          </a:p>
        </p:txBody>
      </p:sp>
    </p:spTree>
    <p:extLst>
      <p:ext uri="{BB962C8B-B14F-4D97-AF65-F5344CB8AC3E}">
        <p14:creationId xmlns:p14="http://schemas.microsoft.com/office/powerpoint/2010/main" val="6742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706090"/>
          </a:xfrm>
        </p:spPr>
        <p:txBody>
          <a:bodyPr>
            <a:normAutofit fontScale="90000"/>
          </a:bodyPr>
          <a:lstStyle/>
          <a:p>
            <a:pPr eaLnBrk="1" hangingPunct="1">
              <a:defRPr/>
            </a:pPr>
            <a:r>
              <a:rPr lang="en-US" dirty="0"/>
              <a:t>Cryptography</a:t>
            </a:r>
            <a:endParaRPr lang="en-AU" dirty="0"/>
          </a:p>
        </p:txBody>
      </p:sp>
      <p:sp>
        <p:nvSpPr>
          <p:cNvPr id="54275" name="Rectangle 3"/>
          <p:cNvSpPr>
            <a:spLocks noGrp="1" noChangeArrowheads="1"/>
          </p:cNvSpPr>
          <p:nvPr>
            <p:ph idx="1"/>
          </p:nvPr>
        </p:nvSpPr>
        <p:spPr>
          <a:xfrm>
            <a:off x="462209" y="1306339"/>
            <a:ext cx="8229600" cy="4724400"/>
          </a:xfrm>
        </p:spPr>
        <p:txBody>
          <a:bodyPr/>
          <a:lstStyle/>
          <a:p>
            <a:pPr eaLnBrk="1" hangingPunct="1">
              <a:defRPr/>
            </a:pPr>
            <a:r>
              <a:rPr lang="en-US" dirty="0"/>
              <a:t>Categorize cryptographic systems by:</a:t>
            </a:r>
          </a:p>
          <a:p>
            <a:pPr lvl="1" eaLnBrk="1" hangingPunct="1">
              <a:defRPr/>
            </a:pPr>
            <a:r>
              <a:rPr lang="en-US" dirty="0"/>
              <a:t>Different types of </a:t>
            </a:r>
            <a:r>
              <a:rPr lang="en-US" dirty="0">
                <a:solidFill>
                  <a:srgbClr val="FFFF00"/>
                </a:solidFill>
              </a:rPr>
              <a:t>encryption operations </a:t>
            </a:r>
            <a:r>
              <a:rPr lang="en-US" dirty="0"/>
              <a:t>used</a:t>
            </a:r>
          </a:p>
          <a:p>
            <a:pPr lvl="2" eaLnBrk="1" hangingPunct="1">
              <a:defRPr/>
            </a:pPr>
            <a:r>
              <a:rPr lang="en-US" dirty="0"/>
              <a:t>substitution / transposition / product (</a:t>
            </a:r>
            <a:r>
              <a:rPr lang="en-US" i="1" dirty="0"/>
              <a:t>multiple stages of substitutions and transpositions</a:t>
            </a:r>
            <a:r>
              <a:rPr lang="en-US" dirty="0"/>
              <a:t>)</a:t>
            </a:r>
          </a:p>
          <a:p>
            <a:pPr lvl="1" eaLnBrk="1" hangingPunct="1">
              <a:defRPr/>
            </a:pPr>
            <a:r>
              <a:rPr lang="en-US" dirty="0">
                <a:solidFill>
                  <a:srgbClr val="FFFF00"/>
                </a:solidFill>
              </a:rPr>
              <a:t>number of keys </a:t>
            </a:r>
            <a:r>
              <a:rPr lang="en-US" dirty="0"/>
              <a:t>used</a:t>
            </a:r>
          </a:p>
          <a:p>
            <a:pPr lvl="2" eaLnBrk="1" hangingPunct="1">
              <a:defRPr/>
            </a:pPr>
            <a:r>
              <a:rPr lang="en-US" dirty="0"/>
              <a:t>single-key or secret key / two-key or public key</a:t>
            </a:r>
          </a:p>
          <a:p>
            <a:pPr lvl="1" eaLnBrk="1" hangingPunct="1">
              <a:defRPr/>
            </a:pPr>
            <a:r>
              <a:rPr lang="en-US" dirty="0">
                <a:solidFill>
                  <a:srgbClr val="FFFF00"/>
                </a:solidFill>
              </a:rPr>
              <a:t>way</a:t>
            </a:r>
            <a:r>
              <a:rPr lang="en-US" dirty="0"/>
              <a:t> in which plaintext is </a:t>
            </a:r>
            <a:r>
              <a:rPr lang="en-US" dirty="0">
                <a:solidFill>
                  <a:srgbClr val="FFFF00"/>
                </a:solidFill>
              </a:rPr>
              <a:t>processed</a:t>
            </a:r>
          </a:p>
          <a:p>
            <a:pPr lvl="2" eaLnBrk="1" hangingPunct="1">
              <a:defRPr/>
            </a:pPr>
            <a:r>
              <a:rPr lang="en-US" dirty="0"/>
              <a:t>block (blocks of elements) / stream (one elements at a time)</a:t>
            </a:r>
            <a:endParaRPr lang="en-AU"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9617ABBB-7E90-4F43-9AB0-9536110176A7}" type="slidenum">
              <a:rPr lang="en-US" altLang="en-US" smtClean="0"/>
              <a:pPr eaLnBrk="1" hangingPunct="1">
                <a:defRPr/>
              </a:pPr>
              <a:t>6</a:t>
            </a:fld>
            <a:endParaRPr lang="en-US" altLang="en-US"/>
          </a:p>
        </p:txBody>
      </p:sp>
      <p:sp>
        <p:nvSpPr>
          <p:cNvPr id="3" name="TextBox 2"/>
          <p:cNvSpPr txBox="1"/>
          <p:nvPr/>
        </p:nvSpPr>
        <p:spPr>
          <a:xfrm>
            <a:off x="575556" y="5770737"/>
            <a:ext cx="7992888" cy="830997"/>
          </a:xfrm>
          <a:prstGeom prst="rect">
            <a:avLst/>
          </a:prstGeom>
          <a:noFill/>
        </p:spPr>
        <p:txBody>
          <a:bodyPr wrap="square" rtlCol="0">
            <a:spAutoFit/>
          </a:bodyPr>
          <a:lstStyle/>
          <a:p>
            <a:pPr algn="just"/>
            <a:r>
              <a:rPr lang="en-US" sz="2400" dirty="0"/>
              <a:t>Quiz : Identify the encryption operations in the following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229600" cy="644672"/>
          </a:xfrm>
        </p:spPr>
        <p:txBody>
          <a:bodyPr>
            <a:normAutofit fontScale="90000"/>
          </a:bodyPr>
          <a:lstStyle/>
          <a:p>
            <a:r>
              <a:rPr lang="en-US" dirty="0"/>
              <a:t>Caesar cipher</a:t>
            </a:r>
          </a:p>
        </p:txBody>
      </p:sp>
      <p:sp>
        <p:nvSpPr>
          <p:cNvPr id="3" name="Slide Number Placeholder 2"/>
          <p:cNvSpPr>
            <a:spLocks noGrp="1"/>
          </p:cNvSpPr>
          <p:nvPr>
            <p:ph type="sldNum" sz="quarter" idx="12"/>
          </p:nvPr>
        </p:nvSpPr>
        <p:spPr/>
        <p:txBody>
          <a:bodyPr/>
          <a:lstStyle/>
          <a:p>
            <a:pPr>
              <a:defRPr/>
            </a:pPr>
            <a:fld id="{A1DC09EB-CBE2-45EF-95FA-3BFFD93B5357}" type="slidenum">
              <a:rPr lang="en-US" altLang="en-US" smtClean="0"/>
              <a:pPr>
                <a:defRPr/>
              </a:pPr>
              <a:t>7</a:t>
            </a:fld>
            <a:endParaRPr lang="en-US" altLang="en-US"/>
          </a:p>
        </p:txBody>
      </p:sp>
      <p:sp>
        <p:nvSpPr>
          <p:cNvPr id="4" name="Rectangle 3"/>
          <p:cNvSpPr/>
          <p:nvPr/>
        </p:nvSpPr>
        <p:spPr>
          <a:xfrm>
            <a:off x="683568" y="1420566"/>
            <a:ext cx="8460432" cy="830997"/>
          </a:xfrm>
          <a:prstGeom prst="rect">
            <a:avLst/>
          </a:prstGeom>
        </p:spPr>
        <p:txBody>
          <a:bodyPr wrap="square">
            <a:spAutoFit/>
          </a:bodyPr>
          <a:lstStyle/>
          <a:p>
            <a:pPr eaLnBrk="1" hangingPunct="1">
              <a:buFont typeface="Wingdings" panose="05000000000000000000" pitchFamily="2" charset="2"/>
              <a:buNone/>
              <a:defRPr/>
            </a:pPr>
            <a:r>
              <a:rPr lang="en-AU" sz="2400" dirty="0">
                <a:solidFill>
                  <a:srgbClr val="FFFF00"/>
                </a:solidFill>
                <a:latin typeface="Courier" pitchFamily="49" charset="0"/>
              </a:rPr>
              <a:t>Plain:    meet me after the party</a:t>
            </a:r>
          </a:p>
          <a:p>
            <a:pPr eaLnBrk="1" hangingPunct="1">
              <a:buFont typeface="Wingdings" panose="05000000000000000000" pitchFamily="2" charset="2"/>
              <a:buNone/>
              <a:defRPr/>
            </a:pPr>
            <a:r>
              <a:rPr lang="en-AU" sz="2400" dirty="0">
                <a:solidFill>
                  <a:srgbClr val="FFFF00"/>
                </a:solidFill>
                <a:latin typeface="Courier" pitchFamily="49" charset="0"/>
              </a:rPr>
              <a:t>Cipher:	PHHW PH DIWHU WKH SDUWB</a:t>
            </a:r>
          </a:p>
        </p:txBody>
      </p:sp>
      <p:sp>
        <p:nvSpPr>
          <p:cNvPr id="6" name="TextBox 5"/>
          <p:cNvSpPr txBox="1"/>
          <p:nvPr/>
        </p:nvSpPr>
        <p:spPr>
          <a:xfrm>
            <a:off x="682896" y="2153378"/>
            <a:ext cx="7704856" cy="1384995"/>
          </a:xfrm>
          <a:prstGeom prst="rect">
            <a:avLst/>
          </a:prstGeom>
          <a:noFill/>
        </p:spPr>
        <p:txBody>
          <a:bodyPr wrap="square" rtlCol="0">
            <a:spAutoFit/>
          </a:bodyPr>
          <a:lstStyle/>
          <a:p>
            <a:r>
              <a:rPr lang="en-SG" sz="2800" dirty="0"/>
              <a:t>Replacing each letter of the alphabet with the letter standing </a:t>
            </a:r>
            <a:r>
              <a:rPr lang="en-SG" sz="2800" dirty="0">
                <a:solidFill>
                  <a:srgbClr val="00B0F0"/>
                </a:solidFill>
              </a:rPr>
              <a:t>three places </a:t>
            </a:r>
            <a:r>
              <a:rPr lang="en-SG" sz="2800" dirty="0"/>
              <a:t>further down the alphabet. </a:t>
            </a:r>
            <a:endParaRPr lang="en-SG" sz="2800" dirty="0">
              <a:effectLst/>
            </a:endParaRPr>
          </a:p>
        </p:txBody>
      </p:sp>
      <p:sp>
        <p:nvSpPr>
          <p:cNvPr id="7" name="Rectangle 6"/>
          <p:cNvSpPr/>
          <p:nvPr/>
        </p:nvSpPr>
        <p:spPr>
          <a:xfrm>
            <a:off x="663643" y="4825185"/>
            <a:ext cx="2492990" cy="369332"/>
          </a:xfrm>
          <a:prstGeom prst="rect">
            <a:avLst/>
          </a:prstGeom>
        </p:spPr>
        <p:txBody>
          <a:bodyPr wrap="none">
            <a:spAutoFit/>
          </a:bodyPr>
          <a:lstStyle/>
          <a:p>
            <a:r>
              <a:rPr lang="en-US" dirty="0"/>
              <a:t>Encryption operation : </a:t>
            </a:r>
            <a:endParaRPr lang="en-SG" dirty="0"/>
          </a:p>
        </p:txBody>
      </p:sp>
      <p:sp>
        <p:nvSpPr>
          <p:cNvPr id="8" name="Rectangle 7"/>
          <p:cNvSpPr/>
          <p:nvPr/>
        </p:nvSpPr>
        <p:spPr>
          <a:xfrm>
            <a:off x="3181876" y="4825185"/>
            <a:ext cx="1390124" cy="369332"/>
          </a:xfrm>
          <a:prstGeom prst="rect">
            <a:avLst/>
          </a:prstGeom>
        </p:spPr>
        <p:txBody>
          <a:bodyPr wrap="none">
            <a:spAutoFit/>
          </a:bodyPr>
          <a:lstStyle/>
          <a:p>
            <a:r>
              <a:rPr lang="en-US" dirty="0"/>
              <a:t>Substitution</a:t>
            </a:r>
            <a:endParaRPr lang="en-SG" dirty="0"/>
          </a:p>
        </p:txBody>
      </p:sp>
      <p:sp>
        <p:nvSpPr>
          <p:cNvPr id="11" name="Rectangle 10"/>
          <p:cNvSpPr/>
          <p:nvPr/>
        </p:nvSpPr>
        <p:spPr>
          <a:xfrm>
            <a:off x="682896" y="5314760"/>
            <a:ext cx="2518638" cy="369332"/>
          </a:xfrm>
          <a:prstGeom prst="rect">
            <a:avLst/>
          </a:prstGeom>
        </p:spPr>
        <p:txBody>
          <a:bodyPr wrap="none">
            <a:spAutoFit/>
          </a:bodyPr>
          <a:lstStyle/>
          <a:p>
            <a:r>
              <a:rPr lang="en-US" dirty="0"/>
              <a:t>Strength of the cipher :</a:t>
            </a:r>
            <a:endParaRPr lang="en-SG" dirty="0"/>
          </a:p>
        </p:txBody>
      </p:sp>
      <p:pic>
        <p:nvPicPr>
          <p:cNvPr id="5" name="Picture 4"/>
          <p:cNvPicPr>
            <a:picLocks noChangeAspect="1"/>
          </p:cNvPicPr>
          <p:nvPr/>
        </p:nvPicPr>
        <p:blipFill>
          <a:blip r:embed="rId3"/>
          <a:stretch>
            <a:fillRect/>
          </a:stretch>
        </p:blipFill>
        <p:spPr>
          <a:xfrm>
            <a:off x="751635" y="3772561"/>
            <a:ext cx="6872251" cy="783200"/>
          </a:xfrm>
          <a:prstGeom prst="rect">
            <a:avLst/>
          </a:prstGeom>
        </p:spPr>
      </p:pic>
      <p:sp>
        <p:nvSpPr>
          <p:cNvPr id="12" name="Rectangle 11"/>
          <p:cNvSpPr/>
          <p:nvPr/>
        </p:nvSpPr>
        <p:spPr>
          <a:xfrm>
            <a:off x="3201534" y="5314760"/>
            <a:ext cx="770404" cy="369332"/>
          </a:xfrm>
          <a:prstGeom prst="rect">
            <a:avLst/>
          </a:prstGeom>
        </p:spPr>
        <p:txBody>
          <a:bodyPr wrap="none">
            <a:spAutoFit/>
          </a:bodyPr>
          <a:lstStyle/>
          <a:p>
            <a:r>
              <a:rPr lang="en-US" dirty="0"/>
              <a:t>Weak</a:t>
            </a:r>
            <a:endParaRPr lang="en-SG" dirty="0"/>
          </a:p>
        </p:txBody>
      </p:sp>
    </p:spTree>
    <p:extLst>
      <p:ext uri="{BB962C8B-B14F-4D97-AF65-F5344CB8AC3E}">
        <p14:creationId xmlns:p14="http://schemas.microsoft.com/office/powerpoint/2010/main" val="328111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Simplifed </a:t>
            </a:r>
            <a:r>
              <a:rPr lang="en-SG" b="1" dirty="0">
                <a:solidFill>
                  <a:srgbClr val="FFFF00"/>
                </a:solidFill>
              </a:rPr>
              <a:t>Symmetric</a:t>
            </a:r>
            <a:r>
              <a:rPr lang="en-SG" dirty="0"/>
              <a:t> Cipher</a:t>
            </a:r>
          </a:p>
        </p:txBody>
      </p:sp>
      <p:sp>
        <p:nvSpPr>
          <p:cNvPr id="4" name="Slide Number Placeholder 3"/>
          <p:cNvSpPr>
            <a:spLocks noGrp="1"/>
          </p:cNvSpPr>
          <p:nvPr>
            <p:ph type="sldNum" sz="quarter" idx="12"/>
          </p:nvPr>
        </p:nvSpPr>
        <p:spPr/>
        <p:txBody>
          <a:bodyPr/>
          <a:lstStyle/>
          <a:p>
            <a:pPr>
              <a:defRPr/>
            </a:pPr>
            <a:fld id="{5B25D1E6-ACFE-4E7E-9194-277723DFC646}" type="slidenum">
              <a:rPr lang="en-US" altLang="en-US" smtClean="0"/>
              <a:pPr>
                <a:defRPr/>
              </a:pPr>
              <a:t>8</a:t>
            </a:fld>
            <a:endParaRPr lang="en-US" altLang="en-US"/>
          </a:p>
        </p:txBody>
      </p:sp>
      <p:pic>
        <p:nvPicPr>
          <p:cNvPr id="78850" name="Picture 2" descr="Symmetric key, Image by Micro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12" y="1647825"/>
            <a:ext cx="7499176" cy="392977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1018088" y="6352143"/>
            <a:ext cx="6573810" cy="369332"/>
          </a:xfrm>
          <a:prstGeom prst="rect">
            <a:avLst/>
          </a:prstGeom>
          <a:noFill/>
        </p:spPr>
        <p:txBody>
          <a:bodyPr wrap="none" rtlCol="0">
            <a:spAutoFit/>
          </a:bodyPr>
          <a:lstStyle/>
          <a:p>
            <a:r>
              <a:rPr lang="en-US" dirty="0"/>
              <a:t>Later chapters will have more details, this is for illustration only</a:t>
            </a:r>
          </a:p>
        </p:txBody>
      </p:sp>
    </p:spTree>
    <p:extLst>
      <p:ext uri="{BB962C8B-B14F-4D97-AF65-F5344CB8AC3E}">
        <p14:creationId xmlns:p14="http://schemas.microsoft.com/office/powerpoint/2010/main" val="415325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74638"/>
            <a:ext cx="8229600" cy="850106"/>
          </a:xfrm>
        </p:spPr>
        <p:txBody>
          <a:bodyPr/>
          <a:lstStyle/>
          <a:p>
            <a:pPr eaLnBrk="1" hangingPunct="1">
              <a:defRPr/>
            </a:pPr>
            <a:r>
              <a:rPr lang="en-US" b="1" dirty="0">
                <a:solidFill>
                  <a:srgbClr val="FFFF00"/>
                </a:solidFill>
              </a:rPr>
              <a:t>Symmetric</a:t>
            </a:r>
            <a:r>
              <a:rPr lang="en-US" dirty="0"/>
              <a:t> Encryption</a:t>
            </a:r>
            <a:endParaRPr lang="en-AU" dirty="0"/>
          </a:p>
        </p:txBody>
      </p:sp>
      <p:sp>
        <p:nvSpPr>
          <p:cNvPr id="46083" name="Rectangle 3"/>
          <p:cNvSpPr>
            <a:spLocks noGrp="1" noChangeArrowheads="1"/>
          </p:cNvSpPr>
          <p:nvPr>
            <p:ph idx="1"/>
          </p:nvPr>
        </p:nvSpPr>
        <p:spPr>
          <a:xfrm>
            <a:off x="459831" y="1417638"/>
            <a:ext cx="5048273" cy="4938712"/>
          </a:xfrm>
        </p:spPr>
        <p:txBody>
          <a:bodyPr>
            <a:normAutofit fontScale="92500" lnSpcReduction="20000"/>
          </a:bodyPr>
          <a:lstStyle/>
          <a:p>
            <a:pPr eaLnBrk="1" hangingPunct="1">
              <a:defRPr/>
            </a:pPr>
            <a:r>
              <a:rPr lang="en-AU" dirty="0"/>
              <a:t>Also known as single-key encryption</a:t>
            </a:r>
          </a:p>
          <a:p>
            <a:pPr eaLnBrk="1" hangingPunct="1">
              <a:defRPr/>
            </a:pPr>
            <a:r>
              <a:rPr lang="en-AU" dirty="0"/>
              <a:t>Sender and receiver </a:t>
            </a:r>
            <a:r>
              <a:rPr lang="en-AU" dirty="0">
                <a:solidFill>
                  <a:srgbClr val="FFFF00"/>
                </a:solidFill>
              </a:rPr>
              <a:t>share a</a:t>
            </a:r>
            <a:r>
              <a:rPr lang="en-AU" dirty="0"/>
              <a:t> </a:t>
            </a:r>
            <a:r>
              <a:rPr lang="en-AU" dirty="0">
                <a:solidFill>
                  <a:srgbClr val="FFFF00"/>
                </a:solidFill>
              </a:rPr>
              <a:t>common key</a:t>
            </a:r>
          </a:p>
          <a:p>
            <a:pPr eaLnBrk="1" hangingPunct="1">
              <a:lnSpc>
                <a:spcPct val="90000"/>
              </a:lnSpc>
              <a:defRPr/>
            </a:pPr>
            <a:r>
              <a:rPr lang="en-US" dirty="0"/>
              <a:t>Mathematically:</a:t>
            </a:r>
          </a:p>
          <a:p>
            <a:pPr lvl="1" eaLnBrk="1" hangingPunct="1">
              <a:lnSpc>
                <a:spcPct val="90000"/>
              </a:lnSpc>
              <a:buNone/>
              <a:defRPr/>
            </a:pPr>
            <a:r>
              <a:rPr lang="en-US" i="1" dirty="0"/>
              <a:t>	C </a:t>
            </a:r>
            <a:r>
              <a:rPr lang="en-US" dirty="0"/>
              <a:t>= E</a:t>
            </a:r>
            <a:r>
              <a:rPr lang="en-US" sz="2400" i="1" baseline="-25000" dirty="0"/>
              <a:t>K</a:t>
            </a:r>
            <a:r>
              <a:rPr lang="en-US" dirty="0"/>
              <a:t>(</a:t>
            </a:r>
            <a:r>
              <a:rPr lang="en-US" i="1" dirty="0"/>
              <a:t>P</a:t>
            </a:r>
            <a:r>
              <a:rPr lang="en-US" dirty="0"/>
              <a:t>)</a:t>
            </a:r>
          </a:p>
          <a:p>
            <a:pPr lvl="1" eaLnBrk="1" hangingPunct="1">
              <a:lnSpc>
                <a:spcPct val="90000"/>
              </a:lnSpc>
              <a:buNone/>
              <a:defRPr/>
            </a:pPr>
            <a:r>
              <a:rPr lang="en-US" i="1" dirty="0"/>
              <a:t>	P </a:t>
            </a:r>
            <a:r>
              <a:rPr lang="en-US" dirty="0"/>
              <a:t>= D</a:t>
            </a:r>
            <a:r>
              <a:rPr lang="en-US" sz="2400" i="1" baseline="-25000" dirty="0"/>
              <a:t>K</a:t>
            </a:r>
            <a:r>
              <a:rPr lang="en-US" dirty="0"/>
              <a:t>(</a:t>
            </a:r>
            <a:r>
              <a:rPr lang="en-US" i="1" dirty="0"/>
              <a:t>C</a:t>
            </a:r>
            <a:r>
              <a:rPr lang="en-US" dirty="0"/>
              <a:t>)</a:t>
            </a:r>
          </a:p>
          <a:p>
            <a:pPr eaLnBrk="1" hangingPunct="1">
              <a:defRPr/>
            </a:pPr>
            <a:r>
              <a:rPr lang="en-AU" dirty="0">
                <a:solidFill>
                  <a:srgbClr val="00B0F0"/>
                </a:solidFill>
              </a:rPr>
              <a:t>All classical encryption algorithms are symmetric key algorithms</a:t>
            </a:r>
          </a:p>
          <a:p>
            <a:pPr eaLnBrk="1" hangingPunct="1">
              <a:defRPr/>
            </a:pPr>
            <a:r>
              <a:rPr lang="en-US" dirty="0"/>
              <a:t>Symmetric key encryption is by far the </a:t>
            </a:r>
            <a:r>
              <a:rPr lang="en-US" u="sng" dirty="0"/>
              <a:t>most widely used</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77304185-8A02-4DD3-910D-06B465317AE1}" type="slidenum">
              <a:rPr lang="en-US" altLang="en-US" smtClean="0"/>
              <a:pPr eaLnBrk="1" hangingPunct="1">
                <a:defRPr/>
              </a:pPr>
              <a:t>9</a:t>
            </a:fld>
            <a:endParaRPr lang="en-US" altLang="en-US"/>
          </a:p>
        </p:txBody>
      </p:sp>
      <p:sp>
        <p:nvSpPr>
          <p:cNvPr id="2" name="Rectangle 1"/>
          <p:cNvSpPr/>
          <p:nvPr/>
        </p:nvSpPr>
        <p:spPr>
          <a:xfrm>
            <a:off x="5077036" y="2924944"/>
            <a:ext cx="2952328" cy="1477328"/>
          </a:xfrm>
          <a:prstGeom prst="rect">
            <a:avLst/>
          </a:prstGeom>
        </p:spPr>
        <p:txBody>
          <a:bodyPr wrap="square">
            <a:spAutoFit/>
          </a:bodyPr>
          <a:lstStyle/>
          <a:p>
            <a:r>
              <a:rPr lang="en-SG" dirty="0"/>
              <a:t>plaintext = P, </a:t>
            </a:r>
          </a:p>
          <a:p>
            <a:r>
              <a:rPr lang="en-SG" dirty="0" err="1"/>
              <a:t>ciphertext</a:t>
            </a:r>
            <a:r>
              <a:rPr lang="en-SG" dirty="0"/>
              <a:t> = C, </a:t>
            </a:r>
          </a:p>
          <a:p>
            <a:r>
              <a:rPr lang="en-SG" dirty="0"/>
              <a:t>key = K, </a:t>
            </a:r>
          </a:p>
          <a:p>
            <a:r>
              <a:rPr lang="en-SG" dirty="0"/>
              <a:t>encryption algorithm = E</a:t>
            </a:r>
            <a:r>
              <a:rPr lang="en-SG" baseline="-25000" dirty="0"/>
              <a:t>K</a:t>
            </a:r>
            <a:r>
              <a:rPr lang="en-SG" dirty="0"/>
              <a:t>, decryption algorithm = D</a:t>
            </a:r>
            <a:r>
              <a:rPr lang="en-SG" baseline="-25000" dirty="0"/>
              <a:t>K</a:t>
            </a:r>
            <a:r>
              <a:rPr lang="en-SG" dirty="0"/>
              <a:t>.</a:t>
            </a:r>
          </a:p>
        </p:txBody>
      </p:sp>
      <p:sp>
        <p:nvSpPr>
          <p:cNvPr id="3" name="Down Arrow 2"/>
          <p:cNvSpPr/>
          <p:nvPr/>
        </p:nvSpPr>
        <p:spPr>
          <a:xfrm rot="5400000">
            <a:off x="4067944" y="3062716"/>
            <a:ext cx="458760" cy="1322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4365910"/>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7657</TotalTime>
  <Words>4946</Words>
  <Application>Microsoft Office PowerPoint</Application>
  <PresentationFormat>On-screen Show (4:3)</PresentationFormat>
  <Paragraphs>565</Paragraphs>
  <Slides>36</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Courier</vt:lpstr>
      <vt:lpstr>Times-Italic</vt:lpstr>
      <vt:lpstr>Times-Roman</vt:lpstr>
      <vt:lpstr>Arial</vt:lpstr>
      <vt:lpstr>Calibri</vt:lpstr>
      <vt:lpstr>Courier New</vt:lpstr>
      <vt:lpstr>Helvetica</vt:lpstr>
      <vt:lpstr>Symbol</vt:lpstr>
      <vt:lpstr>Times</vt:lpstr>
      <vt:lpstr>Wingdings</vt:lpstr>
      <vt:lpstr>Black</vt:lpstr>
      <vt:lpstr>Welcome to ACG</vt:lpstr>
      <vt:lpstr>Admin matters</vt:lpstr>
      <vt:lpstr>Classical Ciphers  Encryption Techniques </vt:lpstr>
      <vt:lpstr>Content</vt:lpstr>
      <vt:lpstr>Terminology</vt:lpstr>
      <vt:lpstr>Cryptography</vt:lpstr>
      <vt:lpstr>Caesar cipher</vt:lpstr>
      <vt:lpstr>Simplifed Symmetric Cipher</vt:lpstr>
      <vt:lpstr>Symmetric Encryption</vt:lpstr>
      <vt:lpstr>Requirements</vt:lpstr>
      <vt:lpstr>Cryptanalysis</vt:lpstr>
      <vt:lpstr>Cryptanalytic Attacks Terminology</vt:lpstr>
      <vt:lpstr>Cryptanalytic Attacks</vt:lpstr>
      <vt:lpstr>Brute Force Search</vt:lpstr>
      <vt:lpstr>One-Time Pad (ideal cipher)</vt:lpstr>
      <vt:lpstr>Steganography</vt:lpstr>
      <vt:lpstr>Classical ciphers</vt:lpstr>
      <vt:lpstr>Substitution Ciphers</vt:lpstr>
      <vt:lpstr>Caesar Cipher</vt:lpstr>
      <vt:lpstr>Caesar Cipher</vt:lpstr>
      <vt:lpstr>Monoalphabetic Cipher</vt:lpstr>
      <vt:lpstr>Playfair Cipher</vt:lpstr>
      <vt:lpstr>Playfair Key Matrix</vt:lpstr>
      <vt:lpstr>Encrypting and Decrypting</vt:lpstr>
      <vt:lpstr>Security of Playfair Cipher</vt:lpstr>
      <vt:lpstr>Polyalphabetic Ciphers</vt:lpstr>
      <vt:lpstr>Vigenère Cipher</vt:lpstr>
      <vt:lpstr>PowerPoint Presentation</vt:lpstr>
      <vt:lpstr>Security of Vigenère Cipher</vt:lpstr>
      <vt:lpstr>Transposition Ciphers</vt:lpstr>
      <vt:lpstr>Rail Fence cipher</vt:lpstr>
      <vt:lpstr>Row Transposition Ciphers</vt:lpstr>
      <vt:lpstr>Rotor Machines</vt:lpstr>
      <vt:lpstr>Hagelin Rotor Machine</vt:lpstr>
      <vt:lpstr>Product Ciphers</vt:lpstr>
      <vt:lpstr>Summary</vt:lpstr>
    </vt:vector>
  </TitlesOfParts>
  <Manager/>
  <Company>School of IT&amp;EE,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Dr Lawrie Brown</dc:creator>
  <cp:keywords/>
  <dc:description/>
  <cp:lastModifiedBy>Casey How</cp:lastModifiedBy>
  <cp:revision>215</cp:revision>
  <cp:lastPrinted>2017-10-12T13:04:39Z</cp:lastPrinted>
  <dcterms:created xsi:type="dcterms:W3CDTF">2002-03-28T02:06:54Z</dcterms:created>
  <dcterms:modified xsi:type="dcterms:W3CDTF">2021-10-27T02:21:17Z</dcterms:modified>
  <cp:category/>
</cp:coreProperties>
</file>