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1" r:id="rId19"/>
    <p:sldId id="273" r:id="rId20"/>
    <p:sldId id="274"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17" autoAdjust="0"/>
  </p:normalViewPr>
  <p:slideViewPr>
    <p:cSldViewPr>
      <p:cViewPr varScale="1">
        <p:scale>
          <a:sx n="60" d="100"/>
          <a:sy n="60" d="100"/>
        </p:scale>
        <p:origin x="146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A8EC28E-4D9B-4788-9946-82A01DC19A8D}" type="datetimeFigureOut">
              <a:rPr lang="en-SG" smtClean="0"/>
              <a:t>9/2/2020</a:t>
            </a:fld>
            <a:endParaRPr lang="en-SG"/>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4CE91C1-6DF1-4DCB-8B55-265F39166EA8}" type="slidenum">
              <a:rPr lang="en-SG" smtClean="0"/>
              <a:t>‹#›</a:t>
            </a:fld>
            <a:endParaRPr lang="en-SG"/>
          </a:p>
        </p:txBody>
      </p:sp>
    </p:spTree>
    <p:extLst>
      <p:ext uri="{BB962C8B-B14F-4D97-AF65-F5344CB8AC3E}">
        <p14:creationId xmlns:p14="http://schemas.microsoft.com/office/powerpoint/2010/main" val="90415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lack of trust is not addressed</a:t>
            </a:r>
            <a:r>
              <a:rPr lang="en-SG" baseline="0" dirty="0"/>
              <a:t> by HMAC or encryption</a:t>
            </a:r>
            <a:r>
              <a:rPr lang="en-SG" dirty="0"/>
              <a:t>: </a:t>
            </a:r>
            <a:r>
              <a:rPr lang="en-SG" sz="1200" b="0" i="0" u="none" strike="noStrike" kern="1200" baseline="0" dirty="0">
                <a:solidFill>
                  <a:schemeClr val="tx1"/>
                </a:solidFill>
                <a:latin typeface="+mn-lt"/>
                <a:ea typeface="+mn-ea"/>
                <a:cs typeface="+mn-cs"/>
              </a:rPr>
              <a:t>Message authentication protects two parties who exchange messages from any third</a:t>
            </a:r>
          </a:p>
          <a:p>
            <a:r>
              <a:rPr lang="en-SG" sz="1200" b="0" i="0" u="none" strike="noStrike" kern="1200" baseline="0" dirty="0">
                <a:solidFill>
                  <a:schemeClr val="tx1"/>
                </a:solidFill>
                <a:latin typeface="+mn-lt"/>
                <a:ea typeface="+mn-ea"/>
                <a:cs typeface="+mn-cs"/>
              </a:rPr>
              <a:t>party. However, it does not protect the two parties against each other. Several forms of dispute between the two are possible.</a:t>
            </a:r>
          </a:p>
          <a:p>
            <a:r>
              <a:rPr lang="en-SG" sz="1200" b="0" i="0" u="none" strike="noStrike" kern="1200" baseline="0" dirty="0">
                <a:solidFill>
                  <a:schemeClr val="tx1"/>
                </a:solidFill>
                <a:latin typeface="+mn-lt"/>
                <a:ea typeface="+mn-ea"/>
                <a:cs typeface="+mn-cs"/>
              </a:rPr>
              <a:t>Consider Mary and John are exchanges messages with MAC authentication. (but they are not honest persons.)</a:t>
            </a:r>
          </a:p>
          <a:p>
            <a:r>
              <a:rPr lang="en-SG" sz="1200" b="1" i="0" u="none" strike="noStrike" kern="1200" baseline="0" dirty="0">
                <a:solidFill>
                  <a:schemeClr val="tx1"/>
                </a:solidFill>
                <a:latin typeface="+mn-lt"/>
                <a:ea typeface="+mn-ea"/>
                <a:cs typeface="+mn-cs"/>
              </a:rPr>
              <a:t>1. </a:t>
            </a:r>
            <a:r>
              <a:rPr lang="en-SG" sz="1200" b="0" i="0" u="none" strike="noStrike" kern="1200" baseline="0" dirty="0">
                <a:solidFill>
                  <a:schemeClr val="tx1"/>
                </a:solidFill>
                <a:latin typeface="+mn-lt"/>
                <a:ea typeface="+mn-ea"/>
                <a:cs typeface="+mn-cs"/>
              </a:rPr>
              <a:t>Mary may forge a different message and claim that it came from John. Mary</a:t>
            </a:r>
          </a:p>
          <a:p>
            <a:r>
              <a:rPr lang="en-SG" sz="1200" b="0" i="0" u="none" strike="noStrike" kern="1200" baseline="0" dirty="0">
                <a:solidFill>
                  <a:schemeClr val="tx1"/>
                </a:solidFill>
                <a:latin typeface="+mn-lt"/>
                <a:ea typeface="+mn-ea"/>
                <a:cs typeface="+mn-cs"/>
              </a:rPr>
              <a:t>would simply have to create a message and append an authentication code</a:t>
            </a:r>
          </a:p>
          <a:p>
            <a:r>
              <a:rPr lang="en-SG" sz="1200" b="0" i="0" u="none" strike="noStrike" kern="1200" baseline="0" dirty="0">
                <a:solidFill>
                  <a:schemeClr val="tx1"/>
                </a:solidFill>
                <a:latin typeface="+mn-lt"/>
                <a:ea typeface="+mn-ea"/>
                <a:cs typeface="+mn-cs"/>
              </a:rPr>
              <a:t>using the key that John and Mary share.</a:t>
            </a:r>
          </a:p>
          <a:p>
            <a:r>
              <a:rPr lang="en-SG" sz="1200" b="1" i="0" u="none" strike="noStrike" kern="1200" baseline="0" dirty="0">
                <a:solidFill>
                  <a:schemeClr val="tx1"/>
                </a:solidFill>
                <a:latin typeface="+mn-lt"/>
                <a:ea typeface="+mn-ea"/>
                <a:cs typeface="+mn-cs"/>
              </a:rPr>
              <a:t>2. </a:t>
            </a:r>
            <a:r>
              <a:rPr lang="en-SG" sz="1200" b="0" i="0" u="none" strike="noStrike" kern="1200" baseline="0" dirty="0">
                <a:solidFill>
                  <a:schemeClr val="tx1"/>
                </a:solidFill>
                <a:latin typeface="+mn-lt"/>
                <a:ea typeface="+mn-ea"/>
                <a:cs typeface="+mn-cs"/>
              </a:rPr>
              <a:t>John can deny sending the message. Because it is possible for Mary to forge a</a:t>
            </a:r>
          </a:p>
          <a:p>
            <a:r>
              <a:rPr lang="en-SG" sz="1200" b="0" i="0" u="none" strike="noStrike" kern="1200" baseline="0" dirty="0">
                <a:solidFill>
                  <a:schemeClr val="tx1"/>
                </a:solidFill>
                <a:latin typeface="+mn-lt"/>
                <a:ea typeface="+mn-ea"/>
                <a:cs typeface="+mn-cs"/>
              </a:rPr>
              <a:t>message, there is no way to prove that John did in fact send the message.</a:t>
            </a:r>
            <a:endParaRPr lang="en-SG" dirty="0"/>
          </a:p>
        </p:txBody>
      </p:sp>
      <p:sp>
        <p:nvSpPr>
          <p:cNvPr id="4" name="Slide Number Placeholder 3"/>
          <p:cNvSpPr>
            <a:spLocks noGrp="1"/>
          </p:cNvSpPr>
          <p:nvPr>
            <p:ph type="sldNum" sz="quarter" idx="10"/>
          </p:nvPr>
        </p:nvSpPr>
        <p:spPr/>
        <p:txBody>
          <a:bodyPr/>
          <a:lstStyle/>
          <a:p>
            <a:fld id="{94CE91C1-6DF1-4DCB-8B55-265F39166EA8}" type="slidenum">
              <a:rPr lang="en-SG" smtClean="0"/>
              <a:t>3</a:t>
            </a:fld>
            <a:endParaRPr lang="en-SG"/>
          </a:p>
        </p:txBody>
      </p:sp>
    </p:spTree>
    <p:extLst>
      <p:ext uri="{BB962C8B-B14F-4D97-AF65-F5344CB8AC3E}">
        <p14:creationId xmlns:p14="http://schemas.microsoft.com/office/powerpoint/2010/main" val="1290341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u="sng">
                <a:solidFill>
                  <a:srgbClr val="FF0000"/>
                </a:solidFill>
              </a:rPr>
              <a:t>Special Attention Required</a:t>
            </a:r>
          </a:p>
          <a:p>
            <a:endParaRPr lang="en-SG"/>
          </a:p>
          <a:p>
            <a:r>
              <a:rPr lang="en-SG" dirty="0"/>
              <a:t>The DSA</a:t>
            </a:r>
            <a:r>
              <a:rPr lang="en-SG" baseline="0" dirty="0"/>
              <a:t> has been </a:t>
            </a:r>
            <a:r>
              <a:rPr lang="en-SG" dirty="0"/>
              <a:t>discussed</a:t>
            </a:r>
            <a:r>
              <a:rPr lang="en-SG" baseline="0" dirty="0"/>
              <a:t> only. Not explained in detail. Therefore, the detail operations of DSA will not be  included in the examination paper.  </a:t>
            </a:r>
            <a:endParaRPr lang="en-SG" dirty="0"/>
          </a:p>
        </p:txBody>
      </p:sp>
      <p:sp>
        <p:nvSpPr>
          <p:cNvPr id="4" name="Slide Number Placeholder 3"/>
          <p:cNvSpPr>
            <a:spLocks noGrp="1"/>
          </p:cNvSpPr>
          <p:nvPr>
            <p:ph type="sldNum" sz="quarter" idx="10"/>
          </p:nvPr>
        </p:nvSpPr>
        <p:spPr/>
        <p:txBody>
          <a:bodyPr/>
          <a:lstStyle/>
          <a:p>
            <a:fld id="{94CE91C1-6DF1-4DCB-8B55-265F39166EA8}" type="slidenum">
              <a:rPr lang="en-SG" smtClean="0"/>
              <a:t>20</a:t>
            </a:fld>
            <a:endParaRPr lang="en-SG"/>
          </a:p>
        </p:txBody>
      </p:sp>
    </p:spTree>
    <p:extLst>
      <p:ext uri="{BB962C8B-B14F-4D97-AF65-F5344CB8AC3E}">
        <p14:creationId xmlns:p14="http://schemas.microsoft.com/office/powerpoint/2010/main" val="274021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4CE91C1-6DF1-4DCB-8B55-265F39166EA8}" type="slidenum">
              <a:rPr lang="en-SG" smtClean="0"/>
              <a:t>6</a:t>
            </a:fld>
            <a:endParaRPr lang="en-SG"/>
          </a:p>
        </p:txBody>
      </p:sp>
    </p:spTree>
    <p:extLst>
      <p:ext uri="{BB962C8B-B14F-4D97-AF65-F5344CB8AC3E}">
        <p14:creationId xmlns:p14="http://schemas.microsoft.com/office/powerpoint/2010/main" val="174613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u="sng" dirty="0">
                <a:solidFill>
                  <a:srgbClr val="FF0000"/>
                </a:solidFill>
              </a:rPr>
              <a:t>Special Attention Required</a:t>
            </a:r>
          </a:p>
          <a:p>
            <a:endParaRPr lang="en-US" dirty="0"/>
          </a:p>
        </p:txBody>
      </p:sp>
      <p:sp>
        <p:nvSpPr>
          <p:cNvPr id="4" name="Slide Number Placeholder 3"/>
          <p:cNvSpPr>
            <a:spLocks noGrp="1"/>
          </p:cNvSpPr>
          <p:nvPr>
            <p:ph type="sldNum" sz="quarter" idx="5"/>
          </p:nvPr>
        </p:nvSpPr>
        <p:spPr/>
        <p:txBody>
          <a:bodyPr/>
          <a:lstStyle/>
          <a:p>
            <a:fld id="{94CE91C1-6DF1-4DCB-8B55-265F39166EA8}" type="slidenum">
              <a:rPr lang="en-SG" smtClean="0"/>
              <a:t>8</a:t>
            </a:fld>
            <a:endParaRPr lang="en-SG"/>
          </a:p>
        </p:txBody>
      </p:sp>
    </p:spTree>
    <p:extLst>
      <p:ext uri="{BB962C8B-B14F-4D97-AF65-F5344CB8AC3E}">
        <p14:creationId xmlns:p14="http://schemas.microsoft.com/office/powerpoint/2010/main" val="324585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u="sng" dirty="0">
                <a:solidFill>
                  <a:srgbClr val="FF0000"/>
                </a:solidFill>
              </a:rPr>
              <a:t>Special Attention Required</a:t>
            </a:r>
          </a:p>
          <a:p>
            <a:endParaRPr lang="en-US" dirty="0"/>
          </a:p>
        </p:txBody>
      </p:sp>
      <p:sp>
        <p:nvSpPr>
          <p:cNvPr id="4" name="Slide Number Placeholder 3"/>
          <p:cNvSpPr>
            <a:spLocks noGrp="1"/>
          </p:cNvSpPr>
          <p:nvPr>
            <p:ph type="sldNum" sz="quarter" idx="5"/>
          </p:nvPr>
        </p:nvSpPr>
        <p:spPr/>
        <p:txBody>
          <a:bodyPr/>
          <a:lstStyle/>
          <a:p>
            <a:fld id="{94CE91C1-6DF1-4DCB-8B55-265F39166EA8}" type="slidenum">
              <a:rPr lang="en-SG" smtClean="0"/>
              <a:t>9</a:t>
            </a:fld>
            <a:endParaRPr lang="en-SG"/>
          </a:p>
        </p:txBody>
      </p:sp>
    </p:spTree>
    <p:extLst>
      <p:ext uri="{BB962C8B-B14F-4D97-AF65-F5344CB8AC3E}">
        <p14:creationId xmlns:p14="http://schemas.microsoft.com/office/powerpoint/2010/main" val="333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u="sng" dirty="0">
                <a:solidFill>
                  <a:srgbClr val="FF0000"/>
                </a:solidFill>
              </a:rPr>
              <a:t>Special Attention Required</a:t>
            </a:r>
          </a:p>
          <a:p>
            <a:endParaRPr lang="en-SG" b="1" dirty="0"/>
          </a:p>
          <a:p>
            <a:r>
              <a:rPr lang="en-SG" dirty="0"/>
              <a:t>Please</a:t>
            </a:r>
            <a:r>
              <a:rPr lang="en-SG" baseline="0" dirty="0"/>
              <a:t> remind the class that Arbitrated Digital Signatures and Digital Certificates both can provide similar digital signature verification process among two 'untrusted parties'.  Both of the schemes based on PKI (Public Key Infrastructure), however, Digital Certificates scheme does not require the signed messages to be sent to any trusted 3</a:t>
            </a:r>
            <a:r>
              <a:rPr lang="en-SG" baseline="30000" dirty="0"/>
              <a:t>rd</a:t>
            </a:r>
            <a:r>
              <a:rPr lang="en-SG" baseline="0" dirty="0"/>
              <a:t> party for the verification process.</a:t>
            </a:r>
            <a:endParaRPr lang="en-SG" dirty="0"/>
          </a:p>
        </p:txBody>
      </p:sp>
      <p:sp>
        <p:nvSpPr>
          <p:cNvPr id="4" name="Slide Number Placeholder 3"/>
          <p:cNvSpPr>
            <a:spLocks noGrp="1"/>
          </p:cNvSpPr>
          <p:nvPr>
            <p:ph type="sldNum" sz="quarter" idx="10"/>
          </p:nvPr>
        </p:nvSpPr>
        <p:spPr/>
        <p:txBody>
          <a:bodyPr/>
          <a:lstStyle/>
          <a:p>
            <a:fld id="{94CE91C1-6DF1-4DCB-8B55-265F39166EA8}" type="slidenum">
              <a:rPr lang="en-SG" smtClean="0"/>
              <a:t>10</a:t>
            </a:fld>
            <a:endParaRPr lang="en-SG"/>
          </a:p>
        </p:txBody>
      </p:sp>
    </p:spTree>
    <p:extLst>
      <p:ext uri="{BB962C8B-B14F-4D97-AF65-F5344CB8AC3E}">
        <p14:creationId xmlns:p14="http://schemas.microsoft.com/office/powerpoint/2010/main" val="214820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u="sng" dirty="0">
                <a:solidFill>
                  <a:srgbClr val="FF0000"/>
                </a:solidFill>
              </a:rPr>
              <a:t>Special Attention Required</a:t>
            </a:r>
          </a:p>
          <a:p>
            <a:endParaRPr lang="en-US" dirty="0"/>
          </a:p>
        </p:txBody>
      </p:sp>
      <p:sp>
        <p:nvSpPr>
          <p:cNvPr id="4" name="Slide Number Placeholder 3"/>
          <p:cNvSpPr>
            <a:spLocks noGrp="1"/>
          </p:cNvSpPr>
          <p:nvPr>
            <p:ph type="sldNum" sz="quarter" idx="5"/>
          </p:nvPr>
        </p:nvSpPr>
        <p:spPr/>
        <p:txBody>
          <a:bodyPr/>
          <a:lstStyle/>
          <a:p>
            <a:fld id="{94CE91C1-6DF1-4DCB-8B55-265F39166EA8}" type="slidenum">
              <a:rPr lang="en-SG" smtClean="0"/>
              <a:t>11</a:t>
            </a:fld>
            <a:endParaRPr lang="en-SG"/>
          </a:p>
        </p:txBody>
      </p:sp>
    </p:spTree>
    <p:extLst>
      <p:ext uri="{BB962C8B-B14F-4D97-AF65-F5344CB8AC3E}">
        <p14:creationId xmlns:p14="http://schemas.microsoft.com/office/powerpoint/2010/main" val="103999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www.herongyang.com</a:t>
            </a:r>
            <a:r>
              <a:rPr lang="en-US" dirty="0"/>
              <a:t>/Cryptography/</a:t>
            </a:r>
            <a:r>
              <a:rPr lang="en-US" dirty="0" err="1"/>
              <a:t>DSA</a:t>
            </a:r>
            <a:r>
              <a:rPr lang="en-US" dirty="0"/>
              <a:t>-Introduction-What-Is-</a:t>
            </a:r>
            <a:r>
              <a:rPr lang="en-US" dirty="0" err="1"/>
              <a:t>DSA</a:t>
            </a:r>
            <a:r>
              <a:rPr lang="en-US" dirty="0"/>
              <a:t>-Digital-Signature-</a:t>
            </a:r>
            <a:r>
              <a:rPr lang="en-US" dirty="0" err="1"/>
              <a:t>Algorithm.html</a:t>
            </a:r>
            <a:endParaRPr lang="en-US" dirty="0"/>
          </a:p>
          <a:p>
            <a:r>
              <a:rPr lang="en-US" sz="1200" b="1" i="0" kern="1200" dirty="0" err="1">
                <a:solidFill>
                  <a:schemeClr val="tx1"/>
                </a:solidFill>
                <a:effectLst/>
                <a:latin typeface="+mn-lt"/>
                <a:ea typeface="+mn-ea"/>
                <a:cs typeface="+mn-cs"/>
              </a:rPr>
              <a:t>DSA</a:t>
            </a:r>
            <a:r>
              <a:rPr lang="en-US" sz="1200" b="0" i="0" kern="1200" dirty="0">
                <a:solidFill>
                  <a:schemeClr val="tx1"/>
                </a:solidFill>
                <a:effectLst/>
                <a:latin typeface="+mn-lt"/>
                <a:ea typeface="+mn-ea"/>
                <a:cs typeface="+mn-cs"/>
              </a:rPr>
              <a:t>(Digital Signature Algorithm) can only be used for signing/verification, whereas </a:t>
            </a:r>
            <a:r>
              <a:rPr lang="en-US" sz="1200" b="1" i="0" kern="1200" dirty="0">
                <a:solidFill>
                  <a:schemeClr val="tx1"/>
                </a:solidFill>
                <a:effectLst/>
                <a:latin typeface="+mn-lt"/>
                <a:ea typeface="+mn-ea"/>
                <a:cs typeface="+mn-cs"/>
              </a:rPr>
              <a:t>RSA</a:t>
            </a:r>
            <a:r>
              <a:rPr lang="en-US" sz="1200" b="0" i="0" kern="1200" dirty="0">
                <a:solidFill>
                  <a:schemeClr val="tx1"/>
                </a:solidFill>
                <a:effectLst/>
                <a:latin typeface="+mn-lt"/>
                <a:ea typeface="+mn-ea"/>
                <a:cs typeface="+mn-cs"/>
              </a:rPr>
              <a:t> can be used for encryption/decrypt as well.</a:t>
            </a:r>
          </a:p>
          <a:p>
            <a:r>
              <a:rPr lang="en-US" sz="1200" b="1" i="0" kern="1200" dirty="0" err="1">
                <a:solidFill>
                  <a:schemeClr val="tx1"/>
                </a:solidFill>
                <a:effectLst/>
                <a:latin typeface="+mn-lt"/>
                <a:ea typeface="+mn-ea"/>
                <a:cs typeface="+mn-cs"/>
              </a:rPr>
              <a:t>DSA</a:t>
            </a:r>
            <a:r>
              <a:rPr lang="en-US" sz="1200" b="0" i="0" kern="1200" dirty="0">
                <a:solidFill>
                  <a:schemeClr val="tx1"/>
                </a:solidFill>
                <a:effectLst/>
                <a:latin typeface="+mn-lt"/>
                <a:ea typeface="+mn-ea"/>
                <a:cs typeface="+mn-cs"/>
              </a:rPr>
              <a:t> uses Discrete logarithm. </a:t>
            </a:r>
            <a:r>
              <a:rPr lang="en-US" sz="1200" b="1" i="0" kern="1200">
                <a:solidFill>
                  <a:schemeClr val="tx1"/>
                </a:solidFill>
                <a:effectLst/>
                <a:latin typeface="+mn-lt"/>
                <a:ea typeface="+mn-ea"/>
                <a:cs typeface="+mn-cs"/>
              </a:rPr>
              <a:t>RSA</a:t>
            </a:r>
            <a:r>
              <a:rPr lang="en-US" sz="1200" b="0" i="0" kern="1200">
                <a:solidFill>
                  <a:schemeClr val="tx1"/>
                </a:solidFill>
                <a:effectLst/>
                <a:latin typeface="+mn-lt"/>
                <a:ea typeface="+mn-ea"/>
                <a:cs typeface="+mn-cs"/>
              </a:rPr>
              <a:t> uses Integer Factorization.</a:t>
            </a:r>
            <a:endParaRPr lang="en-US" dirty="0"/>
          </a:p>
        </p:txBody>
      </p:sp>
      <p:sp>
        <p:nvSpPr>
          <p:cNvPr id="4" name="Slide Number Placeholder 3"/>
          <p:cNvSpPr>
            <a:spLocks noGrp="1"/>
          </p:cNvSpPr>
          <p:nvPr>
            <p:ph type="sldNum" sz="quarter" idx="5"/>
          </p:nvPr>
        </p:nvSpPr>
        <p:spPr/>
        <p:txBody>
          <a:bodyPr/>
          <a:lstStyle/>
          <a:p>
            <a:fld id="{94CE91C1-6DF1-4DCB-8B55-265F39166EA8}" type="slidenum">
              <a:rPr lang="en-SG" smtClean="0"/>
              <a:t>15</a:t>
            </a:fld>
            <a:endParaRPr lang="en-SG"/>
          </a:p>
        </p:txBody>
      </p:sp>
    </p:spTree>
    <p:extLst>
      <p:ext uri="{BB962C8B-B14F-4D97-AF65-F5344CB8AC3E}">
        <p14:creationId xmlns:p14="http://schemas.microsoft.com/office/powerpoint/2010/main" val="122522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www.herongyang.com</a:t>
            </a:r>
            <a:r>
              <a:rPr lang="en-US" dirty="0"/>
              <a:t>/Cryptography/</a:t>
            </a:r>
            <a:r>
              <a:rPr lang="en-US" dirty="0" err="1"/>
              <a:t>DSA</a:t>
            </a:r>
            <a:r>
              <a:rPr lang="en-US" dirty="0"/>
              <a:t>-Introduction-Algorithm-Illustration-</a:t>
            </a:r>
            <a:r>
              <a:rPr lang="en-US" dirty="0" err="1"/>
              <a:t>p7</a:t>
            </a:r>
            <a:r>
              <a:rPr lang="en-US" dirty="0"/>
              <a:t>-</a:t>
            </a:r>
            <a:r>
              <a:rPr lang="en-US" dirty="0" err="1"/>
              <a:t>q3.html</a:t>
            </a:r>
            <a:endParaRPr lang="en-US" dirty="0"/>
          </a:p>
        </p:txBody>
      </p:sp>
      <p:sp>
        <p:nvSpPr>
          <p:cNvPr id="4" name="Slide Number Placeholder 3"/>
          <p:cNvSpPr>
            <a:spLocks noGrp="1"/>
          </p:cNvSpPr>
          <p:nvPr>
            <p:ph type="sldNum" sz="quarter" idx="5"/>
          </p:nvPr>
        </p:nvSpPr>
        <p:spPr/>
        <p:txBody>
          <a:bodyPr/>
          <a:lstStyle/>
          <a:p>
            <a:fld id="{94CE91C1-6DF1-4DCB-8B55-265F39166EA8}" type="slidenum">
              <a:rPr lang="en-SG" smtClean="0"/>
              <a:t>16</a:t>
            </a:fld>
            <a:endParaRPr lang="en-SG"/>
          </a:p>
        </p:txBody>
      </p:sp>
    </p:spTree>
    <p:extLst>
      <p:ext uri="{BB962C8B-B14F-4D97-AF65-F5344CB8AC3E}">
        <p14:creationId xmlns:p14="http://schemas.microsoft.com/office/powerpoint/2010/main" val="180890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 r' and s'</a:t>
            </a:r>
            <a:r>
              <a:rPr lang="en-SG" baseline="0" dirty="0"/>
              <a:t> denote what have been received by the receiver. </a:t>
            </a:r>
          </a:p>
          <a:p>
            <a:r>
              <a:rPr lang="en-SG" baseline="0" dirty="0"/>
              <a:t>Hopeful that, M' = M , r' = r and s' = s.</a:t>
            </a:r>
          </a:p>
          <a:p>
            <a:r>
              <a:rPr lang="en-SG" baseline="0" dirty="0"/>
              <a:t>Then v should be equal to r'</a:t>
            </a:r>
            <a:endParaRPr lang="en-SG" dirty="0"/>
          </a:p>
        </p:txBody>
      </p:sp>
      <p:sp>
        <p:nvSpPr>
          <p:cNvPr id="4" name="Slide Number Placeholder 3"/>
          <p:cNvSpPr>
            <a:spLocks noGrp="1"/>
          </p:cNvSpPr>
          <p:nvPr>
            <p:ph type="sldNum" sz="quarter" idx="10"/>
          </p:nvPr>
        </p:nvSpPr>
        <p:spPr/>
        <p:txBody>
          <a:bodyPr/>
          <a:lstStyle/>
          <a:p>
            <a:fld id="{94CE91C1-6DF1-4DCB-8B55-265F39166EA8}" type="slidenum">
              <a:rPr lang="en-SG" smtClean="0"/>
              <a:t>19</a:t>
            </a:fld>
            <a:endParaRPr lang="en-SG"/>
          </a:p>
        </p:txBody>
      </p:sp>
    </p:spTree>
    <p:extLst>
      <p:ext uri="{BB962C8B-B14F-4D97-AF65-F5344CB8AC3E}">
        <p14:creationId xmlns:p14="http://schemas.microsoft.com/office/powerpoint/2010/main" val="337239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2/9/2020</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2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2/9/2020</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2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2/9/2020</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2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2/9/2020</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2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2/9/2020</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2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9144000" cy="6858000"/>
          </a:xfrm>
          <a:custGeom>
            <a:avLst/>
            <a:gdLst/>
            <a:ahLst/>
            <a:cxnLst/>
            <a:rect l="l" t="t" r="r" b="b"/>
            <a:pathLst>
              <a:path w="9144000" h="6858000">
                <a:moveTo>
                  <a:pt x="0" y="0"/>
                </a:moveTo>
                <a:lnTo>
                  <a:pt x="9143998" y="0"/>
                </a:lnTo>
                <a:lnTo>
                  <a:pt x="9143998" y="6857998"/>
                </a:lnTo>
                <a:lnTo>
                  <a:pt x="0" y="6857998"/>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801871" y="266382"/>
            <a:ext cx="7540257" cy="695960"/>
          </a:xfrm>
          <a:prstGeom prst="rect">
            <a:avLst/>
          </a:prstGeom>
        </p:spPr>
        <p:txBody>
          <a:bodyPr wrap="square" lIns="0" tIns="0" rIns="0" bIns="0">
            <a:spAutoFit/>
          </a:bodyPr>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a:xfrm>
            <a:off x="534670" y="1592579"/>
            <a:ext cx="8074659" cy="4166870"/>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2/9/2020</a:t>
            </a:fld>
            <a:endParaRPr lang="en-US"/>
          </a:p>
        </p:txBody>
      </p:sp>
      <p:sp>
        <p:nvSpPr>
          <p:cNvPr id="6" name="Holder 6"/>
          <p:cNvSpPr>
            <a:spLocks noGrp="1"/>
          </p:cNvSpPr>
          <p:nvPr>
            <p:ph type="sldNum" sz="quarter" idx="7"/>
          </p:nvPr>
        </p:nvSpPr>
        <p:spPr>
          <a:xfrm>
            <a:off x="8405522" y="6315859"/>
            <a:ext cx="220345" cy="329565"/>
          </a:xfrm>
          <a:prstGeom prst="rect">
            <a:avLst/>
          </a:prstGeom>
        </p:spPr>
        <p:txBody>
          <a:bodyPr wrap="square" lIns="0" tIns="0" rIns="0" bIns="0">
            <a:spAutoFit/>
          </a:bodyPr>
          <a:lstStyle>
            <a:lvl1pPr>
              <a:defRPr sz="1200" b="0" i="0">
                <a:solidFill>
                  <a:schemeClr val="bg1"/>
                </a:solidFill>
                <a:latin typeface="Arial"/>
                <a:cs typeface="Arial"/>
              </a:defRPr>
            </a:lvl1pPr>
          </a:lstStyle>
          <a:p>
            <a:pPr marL="25400">
              <a:lnSpc>
                <a:spcPts val="142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herongyang.com/Cryptography/DSA-Introduction-What-Is-DS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hyperlink" Target="https://www.youtube.com/watch?v=mgvA3z-vOzc" TargetMode="External"/><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emf"/><Relationship Id="rId2" Type="http://schemas.openxmlformats.org/officeDocument/2006/relationships/hyperlink" Target="https://www.docusign.com/videos/how-it-works" TargetMode="External"/><Relationship Id="rId1" Type="http://schemas.openxmlformats.org/officeDocument/2006/relationships/slideLayout" Target="../slideLayouts/slideLayout2.xml"/><Relationship Id="rId6" Type="http://schemas.openxmlformats.org/officeDocument/2006/relationships/hyperlink" Target="http://www.docusign.com/"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426220"/>
            <a:ext cx="4478655" cy="695960"/>
          </a:xfrm>
          <a:prstGeom prst="rect">
            <a:avLst/>
          </a:prstGeom>
        </p:spPr>
        <p:txBody>
          <a:bodyPr vert="horz" wrap="square" lIns="0" tIns="12700" rIns="0" bIns="0" rtlCol="0">
            <a:spAutoFit/>
          </a:bodyPr>
          <a:lstStyle/>
          <a:p>
            <a:pPr marL="12700">
              <a:lnSpc>
                <a:spcPct val="100000"/>
              </a:lnSpc>
              <a:spcBef>
                <a:spcPts val="100"/>
              </a:spcBef>
            </a:pPr>
            <a:r>
              <a:rPr spc="-5" dirty="0"/>
              <a:t>Cryptographic</a:t>
            </a:r>
            <a:r>
              <a:rPr spc="-50" dirty="0"/>
              <a:t> </a:t>
            </a:r>
            <a:r>
              <a:rPr spc="-5" dirty="0"/>
              <a:t>Hash</a:t>
            </a:r>
          </a:p>
        </p:txBody>
      </p:sp>
      <p:sp>
        <p:nvSpPr>
          <p:cNvPr id="5" name="object 5"/>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1</a:t>
            </a:fld>
            <a:endParaRPr dirty="0"/>
          </a:p>
        </p:txBody>
      </p:sp>
      <p:sp>
        <p:nvSpPr>
          <p:cNvPr id="3" name="object 3"/>
          <p:cNvSpPr txBox="1"/>
          <p:nvPr/>
        </p:nvSpPr>
        <p:spPr>
          <a:xfrm>
            <a:off x="2133600" y="3356741"/>
            <a:ext cx="4953000" cy="1010533"/>
          </a:xfrm>
          <a:prstGeom prst="rect">
            <a:avLst/>
          </a:prstGeom>
        </p:spPr>
        <p:txBody>
          <a:bodyPr vert="horz" wrap="square" lIns="0" tIns="12700" rIns="0" bIns="0" rtlCol="0">
            <a:spAutoFit/>
          </a:bodyPr>
          <a:lstStyle/>
          <a:p>
            <a:pPr marL="12700" algn="ctr">
              <a:lnSpc>
                <a:spcPct val="100000"/>
              </a:lnSpc>
              <a:spcBef>
                <a:spcPts val="100"/>
              </a:spcBef>
            </a:pPr>
            <a:r>
              <a:rPr lang="en-SG" sz="3200" spc="-5" dirty="0">
                <a:solidFill>
                  <a:srgbClr val="FFFFFF"/>
                </a:solidFill>
                <a:latin typeface="Calibri"/>
                <a:cs typeface="Calibri"/>
              </a:rPr>
              <a:t>Authentication Protocol</a:t>
            </a:r>
          </a:p>
          <a:p>
            <a:pPr marL="12700" algn="ctr">
              <a:lnSpc>
                <a:spcPct val="100000"/>
              </a:lnSpc>
              <a:spcBef>
                <a:spcPts val="100"/>
              </a:spcBef>
            </a:pPr>
            <a:r>
              <a:rPr sz="3200" spc="-5" dirty="0">
                <a:solidFill>
                  <a:srgbClr val="FFFFFF"/>
                </a:solidFill>
                <a:latin typeface="Calibri"/>
                <a:cs typeface="Calibri"/>
              </a:rPr>
              <a:t>Digital</a:t>
            </a:r>
            <a:r>
              <a:rPr sz="3200" spc="-40" dirty="0">
                <a:solidFill>
                  <a:srgbClr val="FFFFFF"/>
                </a:solidFill>
                <a:latin typeface="Calibri"/>
                <a:cs typeface="Calibri"/>
              </a:rPr>
              <a:t> </a:t>
            </a:r>
            <a:r>
              <a:rPr sz="3200" spc="-5" dirty="0">
                <a:solidFill>
                  <a:srgbClr val="FFFFFF"/>
                </a:solidFill>
                <a:latin typeface="Calibri"/>
                <a:cs typeface="Calibri"/>
              </a:rPr>
              <a:t>Signatures</a:t>
            </a:r>
            <a:endParaRPr sz="3200" dirty="0">
              <a:latin typeface="Calibri"/>
              <a:cs typeface="Calibri"/>
            </a:endParaRPr>
          </a:p>
        </p:txBody>
      </p:sp>
      <p:sp>
        <p:nvSpPr>
          <p:cNvPr id="4" name="object 4"/>
          <p:cNvSpPr txBox="1"/>
          <p:nvPr/>
        </p:nvSpPr>
        <p:spPr>
          <a:xfrm>
            <a:off x="1109980" y="5601835"/>
            <a:ext cx="700024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alibri"/>
                <a:cs typeface="Calibri"/>
              </a:rPr>
              <a:t>Adopted from “Cryptography </a:t>
            </a:r>
            <a:r>
              <a:rPr sz="2000" dirty="0">
                <a:solidFill>
                  <a:srgbClr val="FFFFFF"/>
                </a:solidFill>
                <a:latin typeface="Calibri"/>
                <a:cs typeface="Calibri"/>
              </a:rPr>
              <a:t>and </a:t>
            </a:r>
            <a:r>
              <a:rPr sz="2000" spc="-5" dirty="0">
                <a:solidFill>
                  <a:srgbClr val="FFFFFF"/>
                </a:solidFill>
                <a:latin typeface="Calibri"/>
                <a:cs typeface="Calibri"/>
              </a:rPr>
              <a:t>Network Security” </a:t>
            </a:r>
            <a:r>
              <a:rPr sz="2000" dirty="0">
                <a:solidFill>
                  <a:srgbClr val="FFFFFF"/>
                </a:solidFill>
                <a:latin typeface="Calibri"/>
                <a:cs typeface="Calibri"/>
              </a:rPr>
              <a:t>by </a:t>
            </a:r>
            <a:r>
              <a:rPr sz="2000" spc="-5" dirty="0">
                <a:solidFill>
                  <a:srgbClr val="FFFFFF"/>
                </a:solidFill>
                <a:latin typeface="Calibri"/>
                <a:cs typeface="Calibri"/>
              </a:rPr>
              <a:t>W.</a:t>
            </a:r>
            <a:r>
              <a:rPr sz="2000" spc="50" dirty="0">
                <a:solidFill>
                  <a:srgbClr val="FFFFFF"/>
                </a:solidFill>
                <a:latin typeface="Calibri"/>
                <a:cs typeface="Calibri"/>
              </a:rPr>
              <a:t> </a:t>
            </a:r>
            <a:r>
              <a:rPr sz="2000" dirty="0">
                <a:solidFill>
                  <a:srgbClr val="FFFFFF"/>
                </a:solidFill>
                <a:latin typeface="Calibri"/>
                <a:cs typeface="Calibri"/>
              </a:rPr>
              <a:t>Stallings</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4612" y="304800"/>
            <a:ext cx="6454775" cy="628377"/>
          </a:xfrm>
          <a:prstGeom prst="rect">
            <a:avLst/>
          </a:prstGeom>
        </p:spPr>
        <p:txBody>
          <a:bodyPr vert="horz" wrap="square" lIns="0" tIns="12700" rIns="0" bIns="0" rtlCol="0">
            <a:spAutoFit/>
          </a:bodyPr>
          <a:lstStyle/>
          <a:p>
            <a:pPr marL="12700">
              <a:lnSpc>
                <a:spcPct val="100000"/>
              </a:lnSpc>
              <a:spcBef>
                <a:spcPts val="100"/>
              </a:spcBef>
            </a:pPr>
            <a:r>
              <a:rPr sz="4000" spc="-5" dirty="0"/>
              <a:t>Arbitrated Digital</a:t>
            </a:r>
            <a:r>
              <a:rPr sz="4000" spc="-20" dirty="0"/>
              <a:t> </a:t>
            </a:r>
            <a:r>
              <a:rPr sz="4000" spc="-5" dirty="0"/>
              <a:t>Signatures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10</a:t>
            </a:fld>
            <a:endParaRPr dirty="0"/>
          </a:p>
        </p:txBody>
      </p:sp>
      <p:sp>
        <p:nvSpPr>
          <p:cNvPr id="3" name="object 3"/>
          <p:cNvSpPr txBox="1"/>
          <p:nvPr/>
        </p:nvSpPr>
        <p:spPr>
          <a:xfrm>
            <a:off x="516281" y="1066800"/>
            <a:ext cx="8109585" cy="5098061"/>
          </a:xfrm>
          <a:prstGeom prst="rect">
            <a:avLst/>
          </a:prstGeom>
        </p:spPr>
        <p:txBody>
          <a:bodyPr vert="horz" wrap="square" lIns="0" tIns="104139" rIns="0" bIns="0" rtlCol="0">
            <a:spAutoFit/>
          </a:bodyPr>
          <a:lstStyle/>
          <a:p>
            <a:pPr marL="355600" indent="-342900">
              <a:lnSpc>
                <a:spcPct val="100000"/>
              </a:lnSpc>
              <a:spcBef>
                <a:spcPts val="819"/>
              </a:spcBef>
              <a:buFont typeface="Arial"/>
              <a:buChar char="•"/>
              <a:tabLst>
                <a:tab pos="354965" algn="l"/>
                <a:tab pos="355600" algn="l"/>
              </a:tabLst>
            </a:pPr>
            <a:r>
              <a:rPr lang="en-SG" sz="3200" dirty="0">
                <a:solidFill>
                  <a:schemeClr val="bg1"/>
                </a:solidFill>
              </a:rPr>
              <a:t>Implementing an </a:t>
            </a:r>
            <a:r>
              <a:rPr lang="en-SG" sz="3200" dirty="0">
                <a:solidFill>
                  <a:srgbClr val="FFFF00"/>
                </a:solidFill>
              </a:rPr>
              <a:t>arbitrated digital signature </a:t>
            </a:r>
            <a:r>
              <a:rPr lang="en-SG" sz="3200" dirty="0">
                <a:solidFill>
                  <a:schemeClr val="bg1"/>
                </a:solidFill>
              </a:rPr>
              <a:t>invites </a:t>
            </a:r>
            <a:r>
              <a:rPr lang="en-SG" sz="3200" dirty="0">
                <a:solidFill>
                  <a:srgbClr val="FFFF00"/>
                </a:solidFill>
              </a:rPr>
              <a:t>a third party </a:t>
            </a:r>
            <a:r>
              <a:rPr lang="en-SG" sz="3200" dirty="0">
                <a:solidFill>
                  <a:schemeClr val="bg1"/>
                </a:solidFill>
              </a:rPr>
              <a:t>into the process called a "trusted arbiter." </a:t>
            </a:r>
            <a:endParaRPr lang="en-SG" sz="4800" spc="-5" dirty="0">
              <a:solidFill>
                <a:schemeClr val="bg1"/>
              </a:solidFill>
              <a:cs typeface="Calibri"/>
            </a:endParaRPr>
          </a:p>
          <a:p>
            <a:pPr marL="355600" indent="-342900">
              <a:lnSpc>
                <a:spcPct val="100000"/>
              </a:lnSpc>
              <a:spcBef>
                <a:spcPts val="819"/>
              </a:spcBef>
              <a:buFont typeface="Arial"/>
              <a:buChar char="•"/>
              <a:tabLst>
                <a:tab pos="354965" algn="l"/>
                <a:tab pos="355600" algn="l"/>
              </a:tabLst>
            </a:pPr>
            <a:r>
              <a:rPr sz="3200" spc="-5" dirty="0">
                <a:solidFill>
                  <a:srgbClr val="FFFFFF"/>
                </a:solidFill>
                <a:latin typeface="Calibri"/>
                <a:cs typeface="Calibri"/>
              </a:rPr>
              <a:t>Use of </a:t>
            </a:r>
            <a:r>
              <a:rPr sz="3200" dirty="0">
                <a:solidFill>
                  <a:srgbClr val="FFFFFF"/>
                </a:solidFill>
                <a:latin typeface="Calibri"/>
                <a:cs typeface="Calibri"/>
              </a:rPr>
              <a:t>a </a:t>
            </a:r>
            <a:r>
              <a:rPr sz="3200" spc="-5" dirty="0">
                <a:solidFill>
                  <a:srgbClr val="FFFFFF"/>
                </a:solidFill>
                <a:latin typeface="Calibri"/>
                <a:cs typeface="Calibri"/>
              </a:rPr>
              <a:t>arbiter (trusted </a:t>
            </a:r>
            <a:r>
              <a:rPr sz="3200" spc="0" dirty="0">
                <a:solidFill>
                  <a:srgbClr val="FFFFFF"/>
                </a:solidFill>
                <a:latin typeface="Calibri"/>
                <a:cs typeface="Calibri"/>
              </a:rPr>
              <a:t>3</a:t>
            </a:r>
            <a:r>
              <a:rPr sz="3150" spc="0" baseline="25132" dirty="0">
                <a:solidFill>
                  <a:srgbClr val="FFFFFF"/>
                </a:solidFill>
                <a:latin typeface="Calibri"/>
                <a:cs typeface="Calibri"/>
              </a:rPr>
              <a:t>rd</a:t>
            </a:r>
            <a:r>
              <a:rPr sz="3150" spc="22" baseline="25132" dirty="0">
                <a:solidFill>
                  <a:srgbClr val="FFFFFF"/>
                </a:solidFill>
                <a:latin typeface="Calibri"/>
                <a:cs typeface="Calibri"/>
              </a:rPr>
              <a:t> </a:t>
            </a:r>
            <a:r>
              <a:rPr sz="3200" spc="-5" dirty="0">
                <a:solidFill>
                  <a:srgbClr val="FFFFFF"/>
                </a:solidFill>
                <a:latin typeface="Calibri"/>
                <a:cs typeface="Calibri"/>
              </a:rPr>
              <a:t>party)</a:t>
            </a:r>
            <a:endParaRPr sz="3200" dirty="0">
              <a:latin typeface="Calibri"/>
              <a:cs typeface="Calibri"/>
            </a:endParaRPr>
          </a:p>
          <a:p>
            <a:pPr marL="749300" lvl="1" indent="-279400">
              <a:lnSpc>
                <a:spcPct val="100000"/>
              </a:lnSpc>
              <a:spcBef>
                <a:spcPts val="635"/>
              </a:spcBef>
              <a:buFont typeface="Arial"/>
              <a:buChar char="–"/>
              <a:tabLst>
                <a:tab pos="755650" algn="l"/>
              </a:tabLst>
            </a:pPr>
            <a:r>
              <a:rPr sz="2800" spc="-5" dirty="0">
                <a:solidFill>
                  <a:srgbClr val="FFFFFF"/>
                </a:solidFill>
                <a:latin typeface="Calibri"/>
                <a:cs typeface="Calibri"/>
              </a:rPr>
              <a:t>Arbiter receive signed messages from</a:t>
            </a:r>
            <a:r>
              <a:rPr sz="2800" spc="25" dirty="0">
                <a:solidFill>
                  <a:srgbClr val="FFFFFF"/>
                </a:solidFill>
                <a:latin typeface="Calibri"/>
                <a:cs typeface="Calibri"/>
              </a:rPr>
              <a:t> </a:t>
            </a:r>
            <a:r>
              <a:rPr sz="2800" spc="-5" dirty="0">
                <a:solidFill>
                  <a:srgbClr val="FFFFFF"/>
                </a:solidFill>
                <a:latin typeface="Calibri"/>
                <a:cs typeface="Calibri"/>
              </a:rPr>
              <a:t>sender</a:t>
            </a:r>
            <a:endParaRPr sz="2800" dirty="0">
              <a:latin typeface="Calibri"/>
              <a:cs typeface="Calibri"/>
            </a:endParaRPr>
          </a:p>
          <a:p>
            <a:pPr marL="749300" marR="85090" lvl="1" indent="-279400">
              <a:lnSpc>
                <a:spcPct val="102000"/>
              </a:lnSpc>
              <a:spcBef>
                <a:spcPts val="570"/>
              </a:spcBef>
              <a:buFont typeface="Arial"/>
              <a:buChar char="–"/>
              <a:tabLst>
                <a:tab pos="755650" algn="l"/>
                <a:tab pos="4544060" algn="l"/>
              </a:tabLst>
            </a:pPr>
            <a:r>
              <a:rPr sz="2800" spc="-5" dirty="0">
                <a:solidFill>
                  <a:srgbClr val="FFFFFF"/>
                </a:solidFill>
                <a:latin typeface="Calibri"/>
                <a:cs typeface="Calibri"/>
              </a:rPr>
              <a:t>Validate content</a:t>
            </a:r>
            <a:r>
              <a:rPr sz="2800" spc="25" dirty="0">
                <a:solidFill>
                  <a:srgbClr val="FFFFFF"/>
                </a:solidFill>
                <a:latin typeface="Calibri"/>
                <a:cs typeface="Calibri"/>
              </a:rPr>
              <a:t> </a:t>
            </a:r>
            <a:r>
              <a:rPr sz="2800" dirty="0">
                <a:solidFill>
                  <a:srgbClr val="FFFFFF"/>
                </a:solidFill>
                <a:latin typeface="Calibri"/>
                <a:cs typeface="Calibri"/>
              </a:rPr>
              <a:t>&amp;</a:t>
            </a:r>
            <a:r>
              <a:rPr sz="2800" spc="5" dirty="0">
                <a:solidFill>
                  <a:srgbClr val="FFFFFF"/>
                </a:solidFill>
                <a:latin typeface="Calibri"/>
                <a:cs typeface="Calibri"/>
              </a:rPr>
              <a:t> </a:t>
            </a:r>
            <a:r>
              <a:rPr sz="2800" spc="-5" dirty="0">
                <a:solidFill>
                  <a:srgbClr val="FFFFFF"/>
                </a:solidFill>
                <a:latin typeface="Calibri"/>
                <a:cs typeface="Calibri"/>
              </a:rPr>
              <a:t>origin</a:t>
            </a:r>
            <a:r>
              <a:rPr lang="en-SG" sz="2800" spc="-5" dirty="0">
                <a:solidFill>
                  <a:srgbClr val="FFFFFF"/>
                </a:solidFill>
                <a:latin typeface="Calibri"/>
                <a:cs typeface="Calibri"/>
              </a:rPr>
              <a:t> </a:t>
            </a:r>
            <a:r>
              <a:rPr sz="2800" spc="-5" dirty="0">
                <a:solidFill>
                  <a:srgbClr val="FFFFFF"/>
                </a:solidFill>
                <a:latin typeface="Calibri"/>
                <a:cs typeface="Calibri"/>
              </a:rPr>
              <a:t>from subject, message  and signature</a:t>
            </a:r>
            <a:endParaRPr sz="2800" dirty="0">
              <a:latin typeface="Calibri"/>
              <a:cs typeface="Calibri"/>
            </a:endParaRPr>
          </a:p>
          <a:p>
            <a:pPr marL="749300" marR="5080" lvl="1" indent="-279400">
              <a:lnSpc>
                <a:spcPts val="3329"/>
              </a:lnSpc>
              <a:spcBef>
                <a:spcPts val="750"/>
              </a:spcBef>
              <a:buFont typeface="Arial"/>
              <a:buChar char="–"/>
              <a:tabLst>
                <a:tab pos="755650" algn="l"/>
              </a:tabLst>
            </a:pPr>
            <a:r>
              <a:rPr sz="2800" spc="-5" dirty="0">
                <a:solidFill>
                  <a:srgbClr val="FFFFFF"/>
                </a:solidFill>
                <a:latin typeface="Calibri"/>
                <a:cs typeface="Calibri"/>
              </a:rPr>
              <a:t>Arbiter dated </a:t>
            </a:r>
            <a:r>
              <a:rPr sz="2800" dirty="0">
                <a:solidFill>
                  <a:srgbClr val="FFFFFF"/>
                </a:solidFill>
                <a:latin typeface="Calibri"/>
                <a:cs typeface="Calibri"/>
              </a:rPr>
              <a:t>the </a:t>
            </a:r>
            <a:r>
              <a:rPr sz="2800" spc="-5" dirty="0">
                <a:solidFill>
                  <a:srgbClr val="FFFFFF"/>
                </a:solidFill>
                <a:latin typeface="Calibri"/>
                <a:cs typeface="Calibri"/>
              </a:rPr>
              <a:t>message and indicated that </a:t>
            </a:r>
            <a:r>
              <a:rPr sz="2800" dirty="0">
                <a:solidFill>
                  <a:srgbClr val="FFFFFF"/>
                </a:solidFill>
                <a:latin typeface="Calibri"/>
                <a:cs typeface="Calibri"/>
              </a:rPr>
              <a:t>the  </a:t>
            </a:r>
            <a:r>
              <a:rPr sz="2800" spc="-5" dirty="0">
                <a:solidFill>
                  <a:srgbClr val="FFFFFF"/>
                </a:solidFill>
                <a:latin typeface="Calibri"/>
                <a:cs typeface="Calibri"/>
              </a:rPr>
              <a:t>message have </a:t>
            </a:r>
            <a:r>
              <a:rPr sz="2800" dirty="0">
                <a:solidFill>
                  <a:srgbClr val="FFFFFF"/>
                </a:solidFill>
                <a:latin typeface="Calibri"/>
                <a:cs typeface="Calibri"/>
              </a:rPr>
              <a:t>been</a:t>
            </a:r>
            <a:r>
              <a:rPr sz="2800" spc="0" dirty="0">
                <a:solidFill>
                  <a:srgbClr val="FFFFFF"/>
                </a:solidFill>
                <a:latin typeface="Calibri"/>
                <a:cs typeface="Calibri"/>
              </a:rPr>
              <a:t> </a:t>
            </a:r>
            <a:r>
              <a:rPr sz="2800" spc="-5" dirty="0">
                <a:solidFill>
                  <a:srgbClr val="FFFFFF"/>
                </a:solidFill>
                <a:latin typeface="Calibri"/>
                <a:cs typeface="Calibri"/>
              </a:rPr>
              <a:t>veriﬁed</a:t>
            </a:r>
            <a:endParaRPr sz="2800" dirty="0">
              <a:latin typeface="Calibri"/>
              <a:cs typeface="Calibri"/>
            </a:endParaRPr>
          </a:p>
          <a:p>
            <a:pPr marL="749300" lvl="1" indent="-279400">
              <a:lnSpc>
                <a:spcPct val="100000"/>
              </a:lnSpc>
              <a:spcBef>
                <a:spcPts val="605"/>
              </a:spcBef>
              <a:buFont typeface="Arial"/>
              <a:buChar char="–"/>
              <a:tabLst>
                <a:tab pos="755650" algn="l"/>
              </a:tabLst>
            </a:pPr>
            <a:r>
              <a:rPr sz="2800" dirty="0">
                <a:solidFill>
                  <a:srgbClr val="FFFFFF"/>
                </a:solidFill>
                <a:latin typeface="Calibri"/>
                <a:cs typeface="Calibri"/>
              </a:rPr>
              <a:t>Sent to</a:t>
            </a:r>
            <a:r>
              <a:rPr sz="2800" spc="-5" dirty="0">
                <a:solidFill>
                  <a:srgbClr val="FFFFFF"/>
                </a:solidFill>
                <a:latin typeface="Calibri"/>
                <a:cs typeface="Calibri"/>
              </a:rPr>
              <a:t> recipient(s)</a:t>
            </a:r>
            <a:endParaRPr sz="28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4612" y="409767"/>
            <a:ext cx="6454775" cy="695960"/>
          </a:xfrm>
          <a:prstGeom prst="rect">
            <a:avLst/>
          </a:prstGeom>
        </p:spPr>
        <p:txBody>
          <a:bodyPr vert="horz" wrap="square" lIns="0" tIns="12700" rIns="0" bIns="0" rtlCol="0">
            <a:spAutoFit/>
          </a:bodyPr>
          <a:lstStyle/>
          <a:p>
            <a:pPr marL="12700">
              <a:lnSpc>
                <a:spcPct val="100000"/>
              </a:lnSpc>
              <a:spcBef>
                <a:spcPts val="100"/>
              </a:spcBef>
            </a:pPr>
            <a:r>
              <a:rPr spc="-5" dirty="0"/>
              <a:t>Arbitrated Digital</a:t>
            </a:r>
            <a:r>
              <a:rPr spc="-20" dirty="0"/>
              <a:t> </a:t>
            </a:r>
            <a:r>
              <a:rPr spc="-5" dirty="0"/>
              <a:t>Signatures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11</a:t>
            </a:fld>
            <a:endParaRPr dirty="0"/>
          </a:p>
        </p:txBody>
      </p:sp>
      <p:sp>
        <p:nvSpPr>
          <p:cNvPr id="3" name="object 3"/>
          <p:cNvSpPr txBox="1"/>
          <p:nvPr/>
        </p:nvSpPr>
        <p:spPr>
          <a:xfrm>
            <a:off x="533400" y="1524000"/>
            <a:ext cx="8379461" cy="4576253"/>
          </a:xfrm>
          <a:prstGeom prst="rect">
            <a:avLst/>
          </a:prstGeom>
        </p:spPr>
        <p:txBody>
          <a:bodyPr vert="horz" wrap="square" lIns="0" tIns="104775" rIns="0" bIns="0" rtlCol="0">
            <a:spAutoFit/>
          </a:bodyPr>
          <a:lstStyle/>
          <a:p>
            <a:pPr marL="355600" indent="-342900">
              <a:lnSpc>
                <a:spcPct val="100000"/>
              </a:lnSpc>
              <a:spcBef>
                <a:spcPts val="825"/>
              </a:spcBef>
              <a:buFont typeface="Arial"/>
              <a:buChar char="•"/>
              <a:tabLst>
                <a:tab pos="354965" algn="l"/>
                <a:tab pos="355600" algn="l"/>
              </a:tabLst>
            </a:pPr>
            <a:r>
              <a:rPr sz="3200" spc="-5" dirty="0">
                <a:solidFill>
                  <a:srgbClr val="FFFFFF"/>
                </a:solidFill>
                <a:latin typeface="Calibri"/>
                <a:cs typeface="Calibri"/>
              </a:rPr>
              <a:t>Arbiter may or may not see </a:t>
            </a:r>
            <a:r>
              <a:rPr sz="3200" dirty="0">
                <a:solidFill>
                  <a:srgbClr val="FFFFFF"/>
                </a:solidFill>
                <a:latin typeface="Calibri"/>
                <a:cs typeface="Calibri"/>
              </a:rPr>
              <a:t>the</a:t>
            </a:r>
            <a:r>
              <a:rPr sz="3200" spc="0" dirty="0">
                <a:solidFill>
                  <a:srgbClr val="FFFFFF"/>
                </a:solidFill>
                <a:latin typeface="Calibri"/>
                <a:cs typeface="Calibri"/>
              </a:rPr>
              <a:t> </a:t>
            </a:r>
            <a:r>
              <a:rPr sz="3200" spc="-5" dirty="0">
                <a:solidFill>
                  <a:srgbClr val="FFFFFF"/>
                </a:solidFill>
                <a:latin typeface="Calibri"/>
                <a:cs typeface="Calibri"/>
              </a:rPr>
              <a:t>message.</a:t>
            </a:r>
            <a:endParaRPr sz="3200" dirty="0">
              <a:latin typeface="Calibri"/>
              <a:cs typeface="Calibri"/>
            </a:endParaRPr>
          </a:p>
          <a:p>
            <a:pPr marL="355600" indent="-342900">
              <a:lnSpc>
                <a:spcPct val="100000"/>
              </a:lnSpc>
              <a:spcBef>
                <a:spcPts val="730"/>
              </a:spcBef>
              <a:buFont typeface="Arial"/>
              <a:buChar char="•"/>
              <a:tabLst>
                <a:tab pos="354965" algn="l"/>
                <a:tab pos="355600" algn="l"/>
              </a:tabLst>
            </a:pPr>
            <a:r>
              <a:rPr sz="3200" dirty="0">
                <a:solidFill>
                  <a:srgbClr val="FFFFFF"/>
                </a:solidFill>
                <a:latin typeface="Calibri"/>
                <a:cs typeface="Calibri"/>
              </a:rPr>
              <a:t>Suitable level </a:t>
            </a:r>
            <a:r>
              <a:rPr sz="3200" spc="-5" dirty="0">
                <a:solidFill>
                  <a:srgbClr val="FFFFFF"/>
                </a:solidFill>
                <a:latin typeface="Calibri"/>
                <a:cs typeface="Calibri"/>
              </a:rPr>
              <a:t>of trust </a:t>
            </a:r>
            <a:r>
              <a:rPr sz="3200" dirty="0">
                <a:solidFill>
                  <a:srgbClr val="FFFFFF"/>
                </a:solidFill>
                <a:latin typeface="Calibri"/>
                <a:cs typeface="Calibri"/>
              </a:rPr>
              <a:t>in </a:t>
            </a:r>
            <a:r>
              <a:rPr sz="3200" spc="-5" dirty="0">
                <a:solidFill>
                  <a:srgbClr val="FFFFFF"/>
                </a:solidFill>
                <a:latin typeface="Calibri"/>
                <a:cs typeface="Calibri"/>
              </a:rPr>
              <a:t>arbiter required.</a:t>
            </a:r>
            <a:endParaRPr sz="3200" dirty="0">
              <a:latin typeface="Calibri"/>
              <a:cs typeface="Calibri"/>
            </a:endParaRPr>
          </a:p>
          <a:p>
            <a:pPr marL="355600" marR="5080" indent="-342900">
              <a:lnSpc>
                <a:spcPct val="100000"/>
              </a:lnSpc>
              <a:spcBef>
                <a:spcPts val="760"/>
              </a:spcBef>
              <a:buFont typeface="Arial"/>
              <a:buChar char="•"/>
              <a:tabLst>
                <a:tab pos="354965" algn="l"/>
                <a:tab pos="355600" algn="l"/>
              </a:tabLst>
            </a:pPr>
            <a:r>
              <a:rPr sz="3200" spc="-5" dirty="0">
                <a:solidFill>
                  <a:srgbClr val="FFFFFF"/>
                </a:solidFill>
                <a:latin typeface="Calibri"/>
                <a:cs typeface="Calibri"/>
              </a:rPr>
              <a:t>Implemented together with </a:t>
            </a:r>
            <a:r>
              <a:rPr sz="3200" spc="-5" dirty="0">
                <a:solidFill>
                  <a:srgbClr val="FFFF00"/>
                </a:solidFill>
                <a:latin typeface="Calibri"/>
                <a:cs typeface="Calibri"/>
              </a:rPr>
              <a:t>private </a:t>
            </a:r>
            <a:r>
              <a:rPr sz="3200" spc="-5" dirty="0">
                <a:solidFill>
                  <a:srgbClr val="FFFFFF"/>
                </a:solidFill>
                <a:latin typeface="Calibri"/>
                <a:cs typeface="Calibri"/>
              </a:rPr>
              <a:t>or </a:t>
            </a:r>
            <a:r>
              <a:rPr sz="3200" spc="-5" dirty="0">
                <a:solidFill>
                  <a:srgbClr val="FFFF00"/>
                </a:solidFill>
                <a:latin typeface="Calibri"/>
                <a:cs typeface="Calibri"/>
              </a:rPr>
              <a:t>public-  </a:t>
            </a:r>
            <a:r>
              <a:rPr sz="3200" dirty="0">
                <a:solidFill>
                  <a:srgbClr val="FFFF00"/>
                </a:solidFill>
                <a:latin typeface="Calibri"/>
                <a:cs typeface="Calibri"/>
              </a:rPr>
              <a:t>key</a:t>
            </a:r>
            <a:r>
              <a:rPr sz="3200" spc="-10" dirty="0">
                <a:solidFill>
                  <a:srgbClr val="FFFF00"/>
                </a:solidFill>
                <a:latin typeface="Calibri"/>
                <a:cs typeface="Calibri"/>
              </a:rPr>
              <a:t> </a:t>
            </a:r>
            <a:r>
              <a:rPr lang="en-SG" sz="3200" spc="-10" dirty="0">
                <a:solidFill>
                  <a:srgbClr val="FFFFFF"/>
                </a:solidFill>
                <a:latin typeface="Calibri"/>
                <a:cs typeface="Calibri"/>
              </a:rPr>
              <a:t>encryption.  Need:-</a:t>
            </a:r>
            <a:endParaRPr sz="3600" dirty="0">
              <a:solidFill>
                <a:schemeClr val="bg1"/>
              </a:solidFill>
              <a:latin typeface="Calibri"/>
              <a:cs typeface="Calibri"/>
            </a:endParaRPr>
          </a:p>
          <a:p>
            <a:pPr marL="749300" lvl="1" indent="-279400">
              <a:lnSpc>
                <a:spcPct val="100000"/>
              </a:lnSpc>
              <a:spcBef>
                <a:spcPts val="625"/>
              </a:spcBef>
              <a:buFont typeface="Arial"/>
              <a:buChar char="–"/>
              <a:tabLst>
                <a:tab pos="755650" algn="l"/>
              </a:tabLst>
            </a:pPr>
            <a:r>
              <a:rPr lang="en-SG" sz="2800" dirty="0">
                <a:solidFill>
                  <a:srgbClr val="FFFF00"/>
                </a:solidFill>
              </a:rPr>
              <a:t>Complete trust </a:t>
            </a:r>
            <a:r>
              <a:rPr lang="en-SG" sz="2800" dirty="0">
                <a:solidFill>
                  <a:schemeClr val="bg1"/>
                </a:solidFill>
              </a:rPr>
              <a:t>from both the sender and receiver that the arbiter will not only time-stamp and forward the document as instructed, but also not alter the data in any way.</a:t>
            </a:r>
            <a:endParaRPr lang="en-SG" sz="2800" spc="-5" dirty="0">
              <a:solidFill>
                <a:schemeClr val="bg1"/>
              </a:solidFill>
              <a:latin typeface="Calibri"/>
              <a:cs typeface="Calibri"/>
            </a:endParaRPr>
          </a:p>
          <a:p>
            <a:pPr marL="749300" lvl="1" indent="-279400">
              <a:lnSpc>
                <a:spcPct val="100000"/>
              </a:lnSpc>
              <a:spcBef>
                <a:spcPts val="625"/>
              </a:spcBef>
              <a:buFont typeface="Arial"/>
              <a:buChar char="–"/>
              <a:tabLst>
                <a:tab pos="755650" algn="l"/>
              </a:tabLst>
            </a:pPr>
            <a:r>
              <a:rPr sz="2800" spc="-5" dirty="0">
                <a:solidFill>
                  <a:srgbClr val="FFFFFF"/>
                </a:solidFill>
                <a:latin typeface="Calibri"/>
                <a:cs typeface="Calibri"/>
              </a:rPr>
              <a:t>Prevent sender from disowning</a:t>
            </a:r>
            <a:r>
              <a:rPr sz="2800" spc="10" dirty="0">
                <a:solidFill>
                  <a:srgbClr val="FFFFFF"/>
                </a:solidFill>
                <a:latin typeface="Calibri"/>
                <a:cs typeface="Calibri"/>
              </a:rPr>
              <a:t> </a:t>
            </a:r>
            <a:r>
              <a:rPr sz="2800" spc="-5" dirty="0">
                <a:solidFill>
                  <a:srgbClr val="FFFFFF"/>
                </a:solidFill>
                <a:latin typeface="Calibri"/>
                <a:cs typeface="Calibri"/>
              </a:rPr>
              <a:t>message</a:t>
            </a:r>
            <a:endParaRPr sz="28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1408" y="2714829"/>
            <a:ext cx="5895975" cy="695960"/>
          </a:xfrm>
          <a:prstGeom prst="rect">
            <a:avLst/>
          </a:prstGeom>
        </p:spPr>
        <p:txBody>
          <a:bodyPr vert="horz" wrap="square" lIns="0" tIns="12700" rIns="0" bIns="0" rtlCol="0">
            <a:spAutoFit/>
          </a:bodyPr>
          <a:lstStyle/>
          <a:p>
            <a:pPr marL="12700">
              <a:lnSpc>
                <a:spcPct val="100000"/>
              </a:lnSpc>
              <a:spcBef>
                <a:spcPts val="100"/>
              </a:spcBef>
            </a:pPr>
            <a:r>
              <a:rPr spc="-5" dirty="0"/>
              <a:t>Digital Signature</a:t>
            </a:r>
            <a:r>
              <a:rPr spc="-15" dirty="0"/>
              <a:t> </a:t>
            </a:r>
            <a:r>
              <a:rPr spc="-5" dirty="0"/>
              <a:t>Schemes</a:t>
            </a:r>
          </a:p>
        </p:txBody>
      </p:sp>
      <p:sp>
        <p:nvSpPr>
          <p:cNvPr id="3" name="object 3"/>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414" y="498158"/>
            <a:ext cx="7680959" cy="695960"/>
          </a:xfrm>
          <a:prstGeom prst="rect">
            <a:avLst/>
          </a:prstGeom>
        </p:spPr>
        <p:txBody>
          <a:bodyPr vert="horz" wrap="square" lIns="0" tIns="12700" rIns="0" bIns="0" rtlCol="0">
            <a:spAutoFit/>
          </a:bodyPr>
          <a:lstStyle/>
          <a:p>
            <a:pPr marL="12700">
              <a:lnSpc>
                <a:spcPct val="100000"/>
              </a:lnSpc>
              <a:spcBef>
                <a:spcPts val="100"/>
              </a:spcBef>
            </a:pPr>
            <a:r>
              <a:rPr spc="-5" dirty="0"/>
              <a:t>Mechanism of Signature</a:t>
            </a:r>
            <a:r>
              <a:rPr dirty="0"/>
              <a:t> </a:t>
            </a:r>
            <a:r>
              <a:rPr spc="-5" dirty="0"/>
              <a:t>Schemes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13</a:t>
            </a:fld>
            <a:endParaRPr dirty="0"/>
          </a:p>
        </p:txBody>
      </p:sp>
      <p:sp>
        <p:nvSpPr>
          <p:cNvPr id="3" name="object 3"/>
          <p:cNvSpPr txBox="1"/>
          <p:nvPr/>
        </p:nvSpPr>
        <p:spPr>
          <a:xfrm>
            <a:off x="535939" y="1592579"/>
            <a:ext cx="7422515" cy="4562788"/>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Calibri"/>
                <a:cs typeface="Calibri"/>
              </a:rPr>
              <a:t>The scheme </a:t>
            </a:r>
            <a:r>
              <a:rPr sz="3200" dirty="0">
                <a:solidFill>
                  <a:srgbClr val="FFFFFF"/>
                </a:solidFill>
                <a:latin typeface="Calibri"/>
                <a:cs typeface="Calibri"/>
              </a:rPr>
              <a:t>deﬁnes </a:t>
            </a:r>
            <a:r>
              <a:rPr sz="3200" spc="-5" dirty="0">
                <a:solidFill>
                  <a:srgbClr val="FFFFFF"/>
                </a:solidFill>
                <a:latin typeface="Calibri"/>
                <a:cs typeface="Calibri"/>
              </a:rPr>
              <a:t>these </a:t>
            </a:r>
            <a:r>
              <a:rPr sz="3200" b="1" dirty="0">
                <a:solidFill>
                  <a:srgbClr val="FFFF00"/>
                </a:solidFill>
                <a:latin typeface="Calibri"/>
                <a:cs typeface="Calibri"/>
              </a:rPr>
              <a:t>3</a:t>
            </a:r>
            <a:r>
              <a:rPr sz="3200" spc="0" dirty="0">
                <a:solidFill>
                  <a:srgbClr val="FFFFFF"/>
                </a:solidFill>
                <a:latin typeface="Calibri"/>
                <a:cs typeface="Calibri"/>
              </a:rPr>
              <a:t> </a:t>
            </a:r>
            <a:r>
              <a:rPr sz="3200" spc="-5" dirty="0">
                <a:solidFill>
                  <a:srgbClr val="FFFFFF"/>
                </a:solidFill>
                <a:latin typeface="Calibri"/>
                <a:cs typeface="Calibri"/>
              </a:rPr>
              <a:t>algorithms</a:t>
            </a:r>
            <a:endParaRPr sz="3200" dirty="0">
              <a:latin typeface="Calibri"/>
              <a:cs typeface="Calibri"/>
            </a:endParaRPr>
          </a:p>
          <a:p>
            <a:pPr marL="355600" indent="-342900">
              <a:lnSpc>
                <a:spcPct val="100000"/>
              </a:lnSpc>
              <a:spcBef>
                <a:spcPts val="2170"/>
              </a:spcBef>
              <a:buFont typeface="Arial"/>
              <a:buChar char="•"/>
              <a:tabLst>
                <a:tab pos="354965" algn="l"/>
                <a:tab pos="355600" algn="l"/>
              </a:tabLst>
            </a:pPr>
            <a:r>
              <a:rPr sz="2800" spc="-5" dirty="0">
                <a:solidFill>
                  <a:srgbClr val="FFFF00"/>
                </a:solidFill>
                <a:latin typeface="Calibri"/>
                <a:cs typeface="Calibri"/>
              </a:rPr>
              <a:t>Key </a:t>
            </a:r>
            <a:r>
              <a:rPr lang="en-SG" sz="2800" spc="-5" dirty="0">
                <a:solidFill>
                  <a:srgbClr val="FFFF00"/>
                </a:solidFill>
                <a:latin typeface="Calibri"/>
                <a:cs typeface="Calibri"/>
              </a:rPr>
              <a:t>generation</a:t>
            </a:r>
            <a:r>
              <a:rPr sz="2800" dirty="0">
                <a:solidFill>
                  <a:srgbClr val="FFFF00"/>
                </a:solidFill>
                <a:latin typeface="Calibri"/>
                <a:cs typeface="Calibri"/>
              </a:rPr>
              <a:t> </a:t>
            </a:r>
            <a:r>
              <a:rPr sz="2800" spc="-5" dirty="0">
                <a:solidFill>
                  <a:srgbClr val="FFFF00"/>
                </a:solidFill>
                <a:latin typeface="Calibri"/>
                <a:cs typeface="Calibri"/>
              </a:rPr>
              <a:t>algorithm</a:t>
            </a:r>
            <a:endParaRPr sz="2800" dirty="0">
              <a:latin typeface="Calibri"/>
              <a:cs typeface="Calibri"/>
            </a:endParaRPr>
          </a:p>
          <a:p>
            <a:pPr marL="755650" lvl="1" indent="-285750">
              <a:lnSpc>
                <a:spcPct val="100000"/>
              </a:lnSpc>
              <a:spcBef>
                <a:spcPts val="285"/>
              </a:spcBef>
              <a:buFont typeface="Arial"/>
              <a:buChar char="–"/>
              <a:tabLst>
                <a:tab pos="755650" algn="l"/>
              </a:tabLst>
            </a:pPr>
            <a:r>
              <a:rPr sz="2400" spc="-5" dirty="0">
                <a:solidFill>
                  <a:srgbClr val="FFFFFF"/>
                </a:solidFill>
                <a:latin typeface="Calibri"/>
                <a:cs typeface="Calibri"/>
              </a:rPr>
              <a:t>Randomly select </a:t>
            </a:r>
            <a:r>
              <a:rPr sz="2400" dirty="0">
                <a:solidFill>
                  <a:srgbClr val="FFFFFF"/>
                </a:solidFill>
                <a:latin typeface="Calibri"/>
                <a:cs typeface="Calibri"/>
              </a:rPr>
              <a:t>a key</a:t>
            </a:r>
            <a:r>
              <a:rPr sz="2400" spc="0" dirty="0">
                <a:solidFill>
                  <a:srgbClr val="FFFFFF"/>
                </a:solidFill>
                <a:latin typeface="Calibri"/>
                <a:cs typeface="Calibri"/>
              </a:rPr>
              <a:t> </a:t>
            </a:r>
            <a:r>
              <a:rPr sz="2400" dirty="0">
                <a:solidFill>
                  <a:srgbClr val="FFFFFF"/>
                </a:solidFill>
                <a:latin typeface="Calibri"/>
                <a:cs typeface="Calibri"/>
              </a:rPr>
              <a:t>pair</a:t>
            </a:r>
            <a:endParaRPr sz="2400" dirty="0">
              <a:latin typeface="Calibri"/>
              <a:cs typeface="Calibri"/>
            </a:endParaRPr>
          </a:p>
          <a:p>
            <a:pPr lvl="1">
              <a:lnSpc>
                <a:spcPct val="100000"/>
              </a:lnSpc>
              <a:spcBef>
                <a:spcPts val="25"/>
              </a:spcBef>
              <a:buClr>
                <a:srgbClr val="FFFFFF"/>
              </a:buClr>
              <a:buFont typeface="Arial"/>
              <a:buChar char="–"/>
            </a:pPr>
            <a:endParaRPr sz="3000" dirty="0">
              <a:latin typeface="Times New Roman"/>
              <a:cs typeface="Times New Roman"/>
            </a:endParaRPr>
          </a:p>
          <a:p>
            <a:pPr marL="355600" indent="-342900">
              <a:lnSpc>
                <a:spcPct val="100000"/>
              </a:lnSpc>
              <a:buFont typeface="Arial"/>
              <a:buChar char="•"/>
              <a:tabLst>
                <a:tab pos="354965" algn="l"/>
                <a:tab pos="355600" algn="l"/>
              </a:tabLst>
            </a:pPr>
            <a:r>
              <a:rPr sz="2800" spc="-5" dirty="0">
                <a:solidFill>
                  <a:srgbClr val="FFFF00"/>
                </a:solidFill>
                <a:latin typeface="Calibri"/>
                <a:cs typeface="Calibri"/>
              </a:rPr>
              <a:t>Signature algorithm</a:t>
            </a:r>
            <a:endParaRPr sz="2800" dirty="0">
              <a:latin typeface="Calibri"/>
              <a:cs typeface="Calibri"/>
            </a:endParaRPr>
          </a:p>
          <a:p>
            <a:pPr marL="755650" lvl="1" indent="-285750">
              <a:lnSpc>
                <a:spcPct val="100000"/>
              </a:lnSpc>
              <a:spcBef>
                <a:spcPts val="285"/>
              </a:spcBef>
              <a:buFont typeface="Arial"/>
              <a:buChar char="–"/>
              <a:tabLst>
                <a:tab pos="755650" algn="l"/>
                <a:tab pos="3642995" algn="l"/>
                <a:tab pos="4079240" algn="l"/>
              </a:tabLst>
            </a:pPr>
            <a:r>
              <a:rPr sz="2400" spc="-5" dirty="0">
                <a:solidFill>
                  <a:srgbClr val="FFFFFF"/>
                </a:solidFill>
                <a:latin typeface="Calibri"/>
                <a:cs typeface="Calibri"/>
              </a:rPr>
              <a:t>Message </a:t>
            </a:r>
            <a:r>
              <a:rPr sz="2400" dirty="0">
                <a:solidFill>
                  <a:srgbClr val="FFFFFF"/>
                </a:solidFill>
                <a:latin typeface="Calibri"/>
                <a:cs typeface="Calibri"/>
              </a:rPr>
              <a:t>+</a:t>
            </a:r>
            <a:r>
              <a:rPr sz="2400" spc="10" dirty="0">
                <a:solidFill>
                  <a:srgbClr val="FFFFFF"/>
                </a:solidFill>
                <a:latin typeface="Calibri"/>
                <a:cs typeface="Calibri"/>
              </a:rPr>
              <a:t> </a:t>
            </a:r>
            <a:r>
              <a:rPr sz="2400" spc="-5" dirty="0">
                <a:solidFill>
                  <a:srgbClr val="FFFFFF"/>
                </a:solidFill>
                <a:latin typeface="Calibri"/>
                <a:cs typeface="Calibri"/>
              </a:rPr>
              <a:t>Private</a:t>
            </a:r>
            <a:r>
              <a:rPr sz="2400" dirty="0">
                <a:solidFill>
                  <a:srgbClr val="FFFFFF"/>
                </a:solidFill>
                <a:latin typeface="Calibri"/>
                <a:cs typeface="Calibri"/>
              </a:rPr>
              <a:t> key</a:t>
            </a:r>
            <a:r>
              <a:rPr lang="en-SG" sz="2400" dirty="0">
                <a:solidFill>
                  <a:srgbClr val="FFFFFF"/>
                </a:solidFill>
                <a:latin typeface="Calibri"/>
                <a:cs typeface="Calibri"/>
              </a:rPr>
              <a:t> </a:t>
            </a:r>
            <a:r>
              <a:rPr lang="en-SG" sz="2400" dirty="0">
                <a:solidFill>
                  <a:srgbClr val="FFFFFF"/>
                </a:solidFill>
                <a:latin typeface="Calibri"/>
                <a:cs typeface="Calibri"/>
                <a:sym typeface="Wingdings" panose="05000000000000000000" pitchFamily="2" charset="2"/>
              </a:rPr>
              <a:t> </a:t>
            </a:r>
            <a:r>
              <a:rPr sz="2400" spc="-5" dirty="0">
                <a:solidFill>
                  <a:srgbClr val="FFFFFF"/>
                </a:solidFill>
                <a:latin typeface="Calibri"/>
                <a:cs typeface="Calibri"/>
              </a:rPr>
              <a:t>Signature</a:t>
            </a:r>
            <a:endParaRPr sz="2400" dirty="0">
              <a:latin typeface="Calibri"/>
              <a:cs typeface="Calibri"/>
            </a:endParaRPr>
          </a:p>
          <a:p>
            <a:pPr lvl="1">
              <a:lnSpc>
                <a:spcPct val="100000"/>
              </a:lnSpc>
              <a:spcBef>
                <a:spcPts val="25"/>
              </a:spcBef>
              <a:buClr>
                <a:srgbClr val="FFFFFF"/>
              </a:buClr>
              <a:buFont typeface="Arial"/>
              <a:buChar char="–"/>
            </a:pPr>
            <a:endParaRPr sz="3000" dirty="0">
              <a:latin typeface="Times New Roman"/>
              <a:cs typeface="Times New Roman"/>
            </a:endParaRPr>
          </a:p>
          <a:p>
            <a:pPr marL="355600" indent="-342900">
              <a:lnSpc>
                <a:spcPct val="100000"/>
              </a:lnSpc>
              <a:buFont typeface="Arial"/>
              <a:buChar char="•"/>
              <a:tabLst>
                <a:tab pos="354965" algn="l"/>
                <a:tab pos="355600" algn="l"/>
              </a:tabLst>
            </a:pPr>
            <a:r>
              <a:rPr sz="2800" spc="-5" dirty="0">
                <a:solidFill>
                  <a:srgbClr val="FFFF00"/>
                </a:solidFill>
                <a:latin typeface="Calibri"/>
                <a:cs typeface="Calibri"/>
              </a:rPr>
              <a:t>Signature </a:t>
            </a:r>
            <a:r>
              <a:rPr lang="en-SG" sz="2800" spc="-5">
                <a:solidFill>
                  <a:srgbClr val="FFFF00"/>
                </a:solidFill>
                <a:latin typeface="Calibri"/>
                <a:cs typeface="Calibri"/>
              </a:rPr>
              <a:t>verification</a:t>
            </a:r>
            <a:r>
              <a:rPr sz="2800">
                <a:solidFill>
                  <a:srgbClr val="FFFF00"/>
                </a:solidFill>
                <a:latin typeface="Calibri"/>
                <a:cs typeface="Calibri"/>
              </a:rPr>
              <a:t> </a:t>
            </a:r>
            <a:r>
              <a:rPr sz="2800" spc="-5" dirty="0">
                <a:solidFill>
                  <a:srgbClr val="FFFF00"/>
                </a:solidFill>
                <a:latin typeface="Calibri"/>
                <a:cs typeface="Calibri"/>
              </a:rPr>
              <a:t>algorithm</a:t>
            </a:r>
            <a:endParaRPr sz="2800" dirty="0">
              <a:latin typeface="Calibri"/>
              <a:cs typeface="Calibri"/>
            </a:endParaRPr>
          </a:p>
          <a:p>
            <a:pPr marL="749300" marR="5080" lvl="1" indent="-279400">
              <a:lnSpc>
                <a:spcPts val="2620"/>
              </a:lnSpc>
              <a:spcBef>
                <a:spcPts val="590"/>
              </a:spcBef>
              <a:buFont typeface="Arial"/>
              <a:buChar char="–"/>
              <a:tabLst>
                <a:tab pos="755650" algn="l"/>
              </a:tabLst>
            </a:pPr>
            <a:r>
              <a:rPr sz="2400" dirty="0">
                <a:solidFill>
                  <a:srgbClr val="FFFFFF"/>
                </a:solidFill>
                <a:latin typeface="Calibri"/>
                <a:cs typeface="Calibri"/>
              </a:rPr>
              <a:t>Public key + </a:t>
            </a:r>
            <a:r>
              <a:rPr sz="2400" spc="-5" dirty="0">
                <a:solidFill>
                  <a:srgbClr val="FFFFFF"/>
                </a:solidFill>
                <a:latin typeface="Calibri"/>
                <a:cs typeface="Calibri"/>
              </a:rPr>
              <a:t>Signature </a:t>
            </a:r>
            <a:r>
              <a:rPr lang="en-SG" sz="2400" spc="1010">
                <a:solidFill>
                  <a:srgbClr val="FFFFFF"/>
                </a:solidFill>
                <a:latin typeface="Arial"/>
                <a:cs typeface="Arial"/>
                <a:sym typeface="Wingdings" panose="05000000000000000000" pitchFamily="2" charset="2"/>
              </a:rPr>
              <a:t></a:t>
            </a:r>
            <a:r>
              <a:rPr sz="2400" spc="-100">
                <a:solidFill>
                  <a:srgbClr val="FFFFFF"/>
                </a:solidFill>
                <a:latin typeface="Arial"/>
                <a:cs typeface="Arial"/>
              </a:rPr>
              <a:t> </a:t>
            </a:r>
            <a:r>
              <a:rPr sz="2400" spc="-5" dirty="0">
                <a:solidFill>
                  <a:srgbClr val="FFFFFF"/>
                </a:solidFill>
                <a:latin typeface="Calibri"/>
                <a:cs typeface="Calibri"/>
              </a:rPr>
              <a:t>True </a:t>
            </a:r>
            <a:r>
              <a:rPr sz="2400" dirty="0">
                <a:solidFill>
                  <a:srgbClr val="FFFFFF"/>
                </a:solidFill>
                <a:latin typeface="Calibri"/>
                <a:cs typeface="Calibri"/>
              </a:rPr>
              <a:t>/ </a:t>
            </a:r>
            <a:r>
              <a:rPr sz="2400" spc="-5" dirty="0">
                <a:solidFill>
                  <a:srgbClr val="FFFFFF"/>
                </a:solidFill>
                <a:latin typeface="Calibri"/>
                <a:cs typeface="Calibri"/>
              </a:rPr>
              <a:t>False (Validated </a:t>
            </a:r>
            <a:r>
              <a:rPr sz="2400" dirty="0">
                <a:solidFill>
                  <a:srgbClr val="FFFFFF"/>
                </a:solidFill>
                <a:latin typeface="Calibri"/>
                <a:cs typeface="Calibri"/>
              </a:rPr>
              <a:t>/ </a:t>
            </a:r>
            <a:r>
              <a:rPr sz="2400" spc="-5" dirty="0">
                <a:solidFill>
                  <a:srgbClr val="FFFFFF"/>
                </a:solidFill>
                <a:latin typeface="Calibri"/>
                <a:cs typeface="Calibri"/>
              </a:rPr>
              <a:t>Not  Validated)</a:t>
            </a:r>
            <a:endParaRPr sz="24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1250" y="528638"/>
            <a:ext cx="6606540" cy="635000"/>
          </a:xfrm>
          <a:prstGeom prst="rect">
            <a:avLst/>
          </a:prstGeom>
        </p:spPr>
        <p:txBody>
          <a:bodyPr vert="horz" wrap="square" lIns="0" tIns="12700" rIns="0" bIns="0" rtlCol="0">
            <a:spAutoFit/>
          </a:bodyPr>
          <a:lstStyle/>
          <a:p>
            <a:pPr marL="12700">
              <a:lnSpc>
                <a:spcPct val="100000"/>
              </a:lnSpc>
              <a:spcBef>
                <a:spcPts val="100"/>
              </a:spcBef>
            </a:pPr>
            <a:r>
              <a:rPr sz="4000" spc="-5" dirty="0"/>
              <a:t>Digital Signature Standard</a:t>
            </a:r>
            <a:r>
              <a:rPr sz="4000" spc="-20" dirty="0"/>
              <a:t> </a:t>
            </a:r>
            <a:r>
              <a:rPr sz="4000" spc="-5" dirty="0"/>
              <a:t>(DSS)</a:t>
            </a:r>
            <a:endParaRPr sz="4000"/>
          </a:p>
        </p:txBody>
      </p:sp>
      <p:sp>
        <p:nvSpPr>
          <p:cNvPr id="3" name="object 3"/>
          <p:cNvSpPr txBox="1"/>
          <p:nvPr/>
        </p:nvSpPr>
        <p:spPr>
          <a:xfrm>
            <a:off x="535939" y="1513612"/>
            <a:ext cx="6666865" cy="3495040"/>
          </a:xfrm>
          <a:prstGeom prst="rect">
            <a:avLst/>
          </a:prstGeom>
        </p:spPr>
        <p:txBody>
          <a:bodyPr vert="horz" wrap="square" lIns="0" tIns="12700" rIns="0" bIns="0" rtlCol="0">
            <a:spAutoFit/>
          </a:bodyPr>
          <a:lstStyle/>
          <a:p>
            <a:pPr marL="355600" indent="-342900">
              <a:lnSpc>
                <a:spcPts val="3550"/>
              </a:lnSpc>
              <a:spcBef>
                <a:spcPts val="100"/>
              </a:spcBef>
              <a:buFont typeface="Arial"/>
              <a:buChar char="•"/>
              <a:tabLst>
                <a:tab pos="354965" algn="l"/>
                <a:tab pos="355600" algn="l"/>
              </a:tabLst>
            </a:pPr>
            <a:r>
              <a:rPr sz="3000" u="heavy" dirty="0">
                <a:solidFill>
                  <a:srgbClr val="FFFFFF"/>
                </a:solidFill>
                <a:uFill>
                  <a:solidFill>
                    <a:srgbClr val="FFFFFF"/>
                  </a:solidFill>
                </a:uFill>
                <a:latin typeface="Calibri"/>
                <a:cs typeface="Calibri"/>
              </a:rPr>
              <a:t>US Govt</a:t>
            </a:r>
            <a:r>
              <a:rPr sz="3000" dirty="0">
                <a:solidFill>
                  <a:srgbClr val="FFFFFF"/>
                </a:solidFill>
                <a:latin typeface="Calibri"/>
                <a:cs typeface="Calibri"/>
              </a:rPr>
              <a:t> </a:t>
            </a:r>
            <a:r>
              <a:rPr sz="3000" spc="-5" dirty="0">
                <a:solidFill>
                  <a:srgbClr val="FFFFFF"/>
                </a:solidFill>
                <a:latin typeface="Calibri"/>
                <a:cs typeface="Calibri"/>
              </a:rPr>
              <a:t>approved signature</a:t>
            </a:r>
            <a:r>
              <a:rPr sz="3000" spc="-20" dirty="0">
                <a:solidFill>
                  <a:srgbClr val="FFFFFF"/>
                </a:solidFill>
                <a:latin typeface="Calibri"/>
                <a:cs typeface="Calibri"/>
              </a:rPr>
              <a:t> </a:t>
            </a:r>
            <a:r>
              <a:rPr sz="3000" u="heavy" spc="-5" dirty="0">
                <a:solidFill>
                  <a:srgbClr val="FFFFFF"/>
                </a:solidFill>
                <a:uFill>
                  <a:solidFill>
                    <a:srgbClr val="FFFFFF"/>
                  </a:solidFill>
                </a:uFill>
                <a:latin typeface="Calibri"/>
                <a:cs typeface="Calibri"/>
              </a:rPr>
              <a:t>scheme</a:t>
            </a:r>
            <a:endParaRPr sz="3000">
              <a:latin typeface="Calibri"/>
              <a:cs typeface="Calibri"/>
            </a:endParaRPr>
          </a:p>
          <a:p>
            <a:pPr marL="755650" lvl="1" indent="-285750">
              <a:lnSpc>
                <a:spcPts val="3060"/>
              </a:lnSpc>
              <a:buFont typeface="Arial"/>
              <a:buChar char="–"/>
              <a:tabLst>
                <a:tab pos="755650" algn="l"/>
              </a:tabLst>
            </a:pPr>
            <a:r>
              <a:rPr sz="2600" spc="-5" dirty="0">
                <a:solidFill>
                  <a:srgbClr val="FFFFFF"/>
                </a:solidFill>
                <a:latin typeface="Calibri"/>
                <a:cs typeface="Calibri"/>
              </a:rPr>
              <a:t>designed </a:t>
            </a:r>
            <a:r>
              <a:rPr sz="2600" dirty="0">
                <a:solidFill>
                  <a:srgbClr val="FFFFFF"/>
                </a:solidFill>
                <a:latin typeface="Calibri"/>
                <a:cs typeface="Calibri"/>
              </a:rPr>
              <a:t>by </a:t>
            </a:r>
            <a:r>
              <a:rPr sz="2600" spc="-5" dirty="0">
                <a:solidFill>
                  <a:srgbClr val="FFFFFF"/>
                </a:solidFill>
                <a:latin typeface="Calibri"/>
                <a:cs typeface="Calibri"/>
              </a:rPr>
              <a:t>NIST </a:t>
            </a:r>
            <a:r>
              <a:rPr sz="2600" dirty="0">
                <a:solidFill>
                  <a:srgbClr val="FFFFFF"/>
                </a:solidFill>
                <a:latin typeface="Calibri"/>
                <a:cs typeface="Calibri"/>
              </a:rPr>
              <a:t>&amp; </a:t>
            </a:r>
            <a:r>
              <a:rPr sz="2600" spc="-5" dirty="0">
                <a:solidFill>
                  <a:srgbClr val="FFFFFF"/>
                </a:solidFill>
                <a:latin typeface="Calibri"/>
                <a:cs typeface="Calibri"/>
              </a:rPr>
              <a:t>NSA </a:t>
            </a:r>
            <a:r>
              <a:rPr sz="2600" dirty="0">
                <a:solidFill>
                  <a:srgbClr val="FFFFFF"/>
                </a:solidFill>
                <a:latin typeface="Calibri"/>
                <a:cs typeface="Calibri"/>
              </a:rPr>
              <a:t>in </a:t>
            </a:r>
            <a:r>
              <a:rPr sz="2600" spc="-5" dirty="0">
                <a:solidFill>
                  <a:srgbClr val="FFFFFF"/>
                </a:solidFill>
                <a:latin typeface="Calibri"/>
                <a:cs typeface="Calibri"/>
              </a:rPr>
              <a:t>early</a:t>
            </a:r>
            <a:r>
              <a:rPr sz="2600" spc="0" dirty="0">
                <a:solidFill>
                  <a:srgbClr val="FFFFFF"/>
                </a:solidFill>
                <a:latin typeface="Calibri"/>
                <a:cs typeface="Calibri"/>
              </a:rPr>
              <a:t> </a:t>
            </a:r>
            <a:r>
              <a:rPr sz="2600" spc="-5" dirty="0">
                <a:solidFill>
                  <a:srgbClr val="FFFFFF"/>
                </a:solidFill>
                <a:latin typeface="Calibri"/>
                <a:cs typeface="Calibri"/>
              </a:rPr>
              <a:t>90's</a:t>
            </a:r>
            <a:endParaRPr sz="2600">
              <a:latin typeface="Calibri"/>
              <a:cs typeface="Calibri"/>
            </a:endParaRPr>
          </a:p>
          <a:p>
            <a:pPr marL="755650" lvl="1" indent="-285750">
              <a:lnSpc>
                <a:spcPts val="3110"/>
              </a:lnSpc>
              <a:buFont typeface="Arial"/>
              <a:buChar char="–"/>
              <a:tabLst>
                <a:tab pos="755650" algn="l"/>
              </a:tabLst>
            </a:pPr>
            <a:r>
              <a:rPr sz="2600" spc="-5" dirty="0">
                <a:solidFill>
                  <a:srgbClr val="FFFFFF"/>
                </a:solidFill>
                <a:latin typeface="Calibri"/>
                <a:cs typeface="Calibri"/>
              </a:rPr>
              <a:t>published as FIPS-186 </a:t>
            </a:r>
            <a:r>
              <a:rPr sz="2600" dirty="0">
                <a:solidFill>
                  <a:srgbClr val="FFFFFF"/>
                </a:solidFill>
                <a:latin typeface="Calibri"/>
                <a:cs typeface="Calibri"/>
              </a:rPr>
              <a:t>in</a:t>
            </a:r>
            <a:r>
              <a:rPr sz="2600" spc="5" dirty="0">
                <a:solidFill>
                  <a:srgbClr val="FFFFFF"/>
                </a:solidFill>
                <a:latin typeface="Calibri"/>
                <a:cs typeface="Calibri"/>
              </a:rPr>
              <a:t> </a:t>
            </a:r>
            <a:r>
              <a:rPr sz="2600" spc="-5" dirty="0">
                <a:solidFill>
                  <a:srgbClr val="FFFFFF"/>
                </a:solidFill>
                <a:latin typeface="Calibri"/>
                <a:cs typeface="Calibri"/>
              </a:rPr>
              <a:t>1991</a:t>
            </a:r>
            <a:endParaRPr sz="2600">
              <a:latin typeface="Calibri"/>
              <a:cs typeface="Calibri"/>
            </a:endParaRPr>
          </a:p>
          <a:p>
            <a:pPr marL="469900">
              <a:lnSpc>
                <a:spcPct val="100000"/>
              </a:lnSpc>
              <a:spcBef>
                <a:spcPts val="80"/>
              </a:spcBef>
            </a:pPr>
            <a:r>
              <a:rPr sz="2600" dirty="0">
                <a:solidFill>
                  <a:srgbClr val="FFFFFF"/>
                </a:solidFill>
                <a:latin typeface="Arial"/>
                <a:cs typeface="Arial"/>
              </a:rPr>
              <a:t>– </a:t>
            </a:r>
            <a:r>
              <a:rPr sz="2600" spc="-5" dirty="0">
                <a:solidFill>
                  <a:srgbClr val="FFFFFF"/>
                </a:solidFill>
                <a:latin typeface="Calibri"/>
                <a:cs typeface="Calibri"/>
              </a:rPr>
              <a:t>revised </a:t>
            </a:r>
            <a:r>
              <a:rPr sz="2600" dirty="0">
                <a:solidFill>
                  <a:srgbClr val="FFFFFF"/>
                </a:solidFill>
                <a:latin typeface="Calibri"/>
                <a:cs typeface="Calibri"/>
              </a:rPr>
              <a:t>in </a:t>
            </a:r>
            <a:r>
              <a:rPr sz="2600" spc="-5" dirty="0">
                <a:solidFill>
                  <a:srgbClr val="FFFFFF"/>
                </a:solidFill>
                <a:latin typeface="Calibri"/>
                <a:cs typeface="Calibri"/>
              </a:rPr>
              <a:t>1993, 1996 </a:t>
            </a:r>
            <a:r>
              <a:rPr sz="2600" dirty="0">
                <a:solidFill>
                  <a:srgbClr val="FFFFFF"/>
                </a:solidFill>
                <a:latin typeface="Calibri"/>
                <a:cs typeface="Calibri"/>
              </a:rPr>
              <a:t>&amp; then</a:t>
            </a:r>
            <a:r>
              <a:rPr sz="2600" spc="75" dirty="0">
                <a:solidFill>
                  <a:srgbClr val="FFFFFF"/>
                </a:solidFill>
                <a:latin typeface="Calibri"/>
                <a:cs typeface="Calibri"/>
              </a:rPr>
              <a:t> </a:t>
            </a:r>
            <a:r>
              <a:rPr sz="2600" spc="-5" dirty="0">
                <a:solidFill>
                  <a:srgbClr val="FFFFFF"/>
                </a:solidFill>
                <a:latin typeface="Calibri"/>
                <a:cs typeface="Calibri"/>
              </a:rPr>
              <a:t>2000</a:t>
            </a:r>
            <a:endParaRPr sz="2600">
              <a:latin typeface="Calibri"/>
              <a:cs typeface="Calibri"/>
            </a:endParaRPr>
          </a:p>
          <a:p>
            <a:pPr>
              <a:lnSpc>
                <a:spcPct val="100000"/>
              </a:lnSpc>
              <a:spcBef>
                <a:spcPts val="30"/>
              </a:spcBef>
            </a:pPr>
            <a:endParaRPr sz="3100">
              <a:latin typeface="Times New Roman"/>
              <a:cs typeface="Times New Roman"/>
            </a:endParaRPr>
          </a:p>
          <a:p>
            <a:pPr marL="355600" indent="-342900">
              <a:lnSpc>
                <a:spcPct val="100000"/>
              </a:lnSpc>
              <a:buFont typeface="Arial"/>
              <a:buChar char="•"/>
              <a:tabLst>
                <a:tab pos="354965" algn="l"/>
                <a:tab pos="355600" algn="l"/>
              </a:tabLst>
            </a:pPr>
            <a:r>
              <a:rPr sz="3000" dirty="0">
                <a:solidFill>
                  <a:srgbClr val="FFFF00"/>
                </a:solidFill>
                <a:latin typeface="Calibri"/>
                <a:cs typeface="Calibri"/>
              </a:rPr>
              <a:t>Uses </a:t>
            </a:r>
            <a:r>
              <a:rPr sz="3000" dirty="0">
                <a:solidFill>
                  <a:srgbClr val="FFFFFF"/>
                </a:solidFill>
                <a:latin typeface="Calibri"/>
                <a:cs typeface="Calibri"/>
              </a:rPr>
              <a:t>the </a:t>
            </a:r>
            <a:r>
              <a:rPr sz="3000" spc="-5" dirty="0">
                <a:solidFill>
                  <a:srgbClr val="FFFF00"/>
                </a:solidFill>
                <a:latin typeface="Calibri"/>
                <a:cs typeface="Calibri"/>
              </a:rPr>
              <a:t>SHA </a:t>
            </a:r>
            <a:r>
              <a:rPr sz="3000" spc="-5" dirty="0">
                <a:solidFill>
                  <a:srgbClr val="FFFFFF"/>
                </a:solidFill>
                <a:latin typeface="Calibri"/>
                <a:cs typeface="Calibri"/>
              </a:rPr>
              <a:t>hash</a:t>
            </a:r>
            <a:r>
              <a:rPr sz="3000" spc="-15" dirty="0">
                <a:solidFill>
                  <a:srgbClr val="FFFFFF"/>
                </a:solidFill>
                <a:latin typeface="Calibri"/>
                <a:cs typeface="Calibri"/>
              </a:rPr>
              <a:t> </a:t>
            </a:r>
            <a:r>
              <a:rPr sz="3000" spc="-5" dirty="0">
                <a:solidFill>
                  <a:srgbClr val="FFFFFF"/>
                </a:solidFill>
                <a:latin typeface="Calibri"/>
                <a:cs typeface="Calibri"/>
              </a:rPr>
              <a:t>algorithm</a:t>
            </a:r>
            <a:endParaRPr sz="3000">
              <a:latin typeface="Calibri"/>
              <a:cs typeface="Calibri"/>
            </a:endParaRPr>
          </a:p>
          <a:p>
            <a:pPr>
              <a:lnSpc>
                <a:spcPct val="100000"/>
              </a:lnSpc>
              <a:spcBef>
                <a:spcPts val="35"/>
              </a:spcBef>
              <a:buChar char="•"/>
            </a:pPr>
            <a:endParaRPr sz="3100">
              <a:latin typeface="Times New Roman"/>
              <a:cs typeface="Times New Roman"/>
            </a:endParaRPr>
          </a:p>
          <a:p>
            <a:pPr marL="355600" indent="-342900">
              <a:lnSpc>
                <a:spcPct val="100000"/>
              </a:lnSpc>
              <a:buFont typeface="Arial"/>
              <a:buChar char="•"/>
              <a:tabLst>
                <a:tab pos="354965" algn="l"/>
                <a:tab pos="355600" algn="l"/>
              </a:tabLst>
            </a:pPr>
            <a:r>
              <a:rPr sz="3000" spc="-5" dirty="0">
                <a:solidFill>
                  <a:srgbClr val="FFFF00"/>
                </a:solidFill>
                <a:latin typeface="Calibri"/>
                <a:cs typeface="Calibri"/>
              </a:rPr>
              <a:t>DSS </a:t>
            </a:r>
            <a:r>
              <a:rPr sz="3000" dirty="0">
                <a:solidFill>
                  <a:srgbClr val="FFFFFF"/>
                </a:solidFill>
                <a:latin typeface="Calibri"/>
                <a:cs typeface="Calibri"/>
              </a:rPr>
              <a:t>is the </a:t>
            </a:r>
            <a:r>
              <a:rPr sz="3000" spc="-5" dirty="0">
                <a:solidFill>
                  <a:srgbClr val="FFFFFF"/>
                </a:solidFill>
                <a:latin typeface="Calibri"/>
                <a:cs typeface="Calibri"/>
              </a:rPr>
              <a:t>standard, </a:t>
            </a:r>
            <a:r>
              <a:rPr sz="3000" spc="-5" dirty="0">
                <a:solidFill>
                  <a:srgbClr val="FFFF00"/>
                </a:solidFill>
                <a:latin typeface="Calibri"/>
                <a:cs typeface="Calibri"/>
              </a:rPr>
              <a:t>DSA </a:t>
            </a:r>
            <a:r>
              <a:rPr sz="3000" dirty="0">
                <a:solidFill>
                  <a:srgbClr val="FFFFFF"/>
                </a:solidFill>
                <a:latin typeface="Calibri"/>
                <a:cs typeface="Calibri"/>
              </a:rPr>
              <a:t>is the</a:t>
            </a:r>
            <a:r>
              <a:rPr sz="3000" spc="-20" dirty="0">
                <a:solidFill>
                  <a:srgbClr val="FFFFFF"/>
                </a:solidFill>
                <a:latin typeface="Calibri"/>
                <a:cs typeface="Calibri"/>
              </a:rPr>
              <a:t> </a:t>
            </a:r>
            <a:r>
              <a:rPr sz="3000" spc="-5" dirty="0">
                <a:solidFill>
                  <a:srgbClr val="FFFFFF"/>
                </a:solidFill>
                <a:latin typeface="Calibri"/>
                <a:cs typeface="Calibri"/>
              </a:rPr>
              <a:t>algorithm</a:t>
            </a:r>
            <a:endParaRPr sz="3000">
              <a:latin typeface="Calibri"/>
              <a:cs typeface="Calibri"/>
            </a:endParaRPr>
          </a:p>
        </p:txBody>
      </p:sp>
      <p:sp>
        <p:nvSpPr>
          <p:cNvPr id="4" name="object 4"/>
          <p:cNvSpPr txBox="1"/>
          <p:nvPr/>
        </p:nvSpPr>
        <p:spPr>
          <a:xfrm>
            <a:off x="8418222" y="6434772"/>
            <a:ext cx="1949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14</a:t>
            </a:r>
            <a:endParaRPr sz="1200">
              <a:latin typeface="Arial"/>
              <a:cs typeface="Arial"/>
            </a:endParaRPr>
          </a:p>
        </p:txBody>
      </p:sp>
      <p:sp>
        <p:nvSpPr>
          <p:cNvPr id="5" name="object 5"/>
          <p:cNvSpPr txBox="1"/>
          <p:nvPr/>
        </p:nvSpPr>
        <p:spPr>
          <a:xfrm>
            <a:off x="402267" y="5838283"/>
            <a:ext cx="7510145" cy="746760"/>
          </a:xfrm>
          <a:prstGeom prst="rect">
            <a:avLst/>
          </a:prstGeom>
        </p:spPr>
        <p:txBody>
          <a:bodyPr vert="horz" wrap="square" lIns="0" tIns="33019" rIns="0" bIns="0" rtlCol="0">
            <a:spAutoFit/>
          </a:bodyPr>
          <a:lstStyle/>
          <a:p>
            <a:pPr marL="457200" marR="5080" indent="-444500">
              <a:lnSpc>
                <a:spcPts val="2800"/>
              </a:lnSpc>
              <a:spcBef>
                <a:spcPts val="259"/>
              </a:spcBef>
              <a:tabLst>
                <a:tab pos="380365" algn="l"/>
              </a:tabLst>
            </a:pPr>
            <a:r>
              <a:rPr sz="2400" dirty="0">
                <a:solidFill>
                  <a:srgbClr val="FFFFFF"/>
                </a:solidFill>
                <a:latin typeface="Arial"/>
                <a:cs typeface="Arial"/>
              </a:rPr>
              <a:t>*	</a:t>
            </a:r>
            <a:r>
              <a:rPr sz="2400" spc="-5" dirty="0">
                <a:solidFill>
                  <a:srgbClr val="FFFFFF"/>
                </a:solidFill>
                <a:latin typeface="Arial"/>
                <a:cs typeface="Arial"/>
              </a:rPr>
              <a:t>FIPS 186-2 (2000) </a:t>
            </a:r>
            <a:r>
              <a:rPr sz="2400" dirty="0">
                <a:solidFill>
                  <a:srgbClr val="FFFFFF"/>
                </a:solidFill>
                <a:latin typeface="Arial"/>
                <a:cs typeface="Arial"/>
              </a:rPr>
              <a:t>includes </a:t>
            </a:r>
            <a:r>
              <a:rPr sz="2400" spc="-5" dirty="0">
                <a:solidFill>
                  <a:srgbClr val="FFFFFF"/>
                </a:solidFill>
                <a:latin typeface="Arial"/>
                <a:cs typeface="Arial"/>
              </a:rPr>
              <a:t>alternative </a:t>
            </a:r>
            <a:r>
              <a:rPr sz="2400" dirty="0">
                <a:solidFill>
                  <a:srgbClr val="FFFFFF"/>
                </a:solidFill>
                <a:latin typeface="Arial"/>
                <a:cs typeface="Arial"/>
              </a:rPr>
              <a:t>RSA &amp;</a:t>
            </a:r>
            <a:r>
              <a:rPr sz="2400" spc="-100" dirty="0">
                <a:solidFill>
                  <a:srgbClr val="FFFFFF"/>
                </a:solidFill>
                <a:latin typeface="Arial"/>
                <a:cs typeface="Arial"/>
              </a:rPr>
              <a:t> </a:t>
            </a:r>
            <a:r>
              <a:rPr sz="2400" spc="-5" dirty="0">
                <a:solidFill>
                  <a:srgbClr val="FFFFFF"/>
                </a:solidFill>
                <a:latin typeface="Arial"/>
                <a:cs typeface="Arial"/>
              </a:rPr>
              <a:t>elliptic  curve signature</a:t>
            </a:r>
            <a:r>
              <a:rPr sz="2400" dirty="0">
                <a:solidFill>
                  <a:srgbClr val="FFFFFF"/>
                </a:solidFill>
                <a:latin typeface="Arial"/>
                <a:cs typeface="Arial"/>
              </a:rPr>
              <a:t> </a:t>
            </a:r>
            <a:r>
              <a:rPr sz="2400" spc="-5" dirty="0">
                <a:solidFill>
                  <a:srgbClr val="FFFFFF"/>
                </a:solidFill>
                <a:latin typeface="Arial"/>
                <a:cs typeface="Arial"/>
              </a:rPr>
              <a:t>variants</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80370"/>
            <a:ext cx="6852920" cy="635000"/>
          </a:xfrm>
          <a:prstGeom prst="rect">
            <a:avLst/>
          </a:prstGeom>
        </p:spPr>
        <p:txBody>
          <a:bodyPr vert="horz" wrap="square" lIns="0" tIns="12700" rIns="0" bIns="0" rtlCol="0">
            <a:spAutoFit/>
          </a:bodyPr>
          <a:lstStyle/>
          <a:p>
            <a:pPr marL="12700">
              <a:lnSpc>
                <a:spcPct val="100000"/>
              </a:lnSpc>
              <a:spcBef>
                <a:spcPts val="100"/>
              </a:spcBef>
            </a:pPr>
            <a:r>
              <a:rPr sz="4000" spc="-5" dirty="0"/>
              <a:t>Digital Signature Algorithm</a:t>
            </a:r>
            <a:r>
              <a:rPr sz="4000" spc="-20" dirty="0"/>
              <a:t> </a:t>
            </a:r>
            <a:r>
              <a:rPr sz="4000" spc="-5" dirty="0"/>
              <a:t>(DSA)</a:t>
            </a:r>
            <a:endParaRPr sz="4000"/>
          </a:p>
        </p:txBody>
      </p:sp>
      <p:sp>
        <p:nvSpPr>
          <p:cNvPr id="3" name="object 3"/>
          <p:cNvSpPr txBox="1"/>
          <p:nvPr/>
        </p:nvSpPr>
        <p:spPr>
          <a:xfrm>
            <a:off x="503772" y="1600200"/>
            <a:ext cx="7802028" cy="1613261"/>
          </a:xfrm>
          <a:prstGeom prst="rect">
            <a:avLst/>
          </a:prstGeom>
        </p:spPr>
        <p:txBody>
          <a:bodyPr vert="horz" wrap="square" lIns="0" tIns="104139" rIns="0" bIns="0" rtlCol="0">
            <a:spAutoFit/>
          </a:bodyPr>
          <a:lstStyle/>
          <a:p>
            <a:pPr marL="355600" indent="-342900">
              <a:lnSpc>
                <a:spcPct val="100000"/>
              </a:lnSpc>
              <a:spcBef>
                <a:spcPts val="819"/>
              </a:spcBef>
              <a:buFont typeface="Arial"/>
              <a:buChar char="•"/>
              <a:tabLst>
                <a:tab pos="354965" algn="l"/>
                <a:tab pos="355600" algn="l"/>
              </a:tabLst>
            </a:pPr>
            <a:r>
              <a:rPr sz="3200" dirty="0">
                <a:solidFill>
                  <a:srgbClr val="FFFFFF"/>
                </a:solidFill>
                <a:latin typeface="Calibri"/>
                <a:cs typeface="Calibri"/>
              </a:rPr>
              <a:t>A </a:t>
            </a:r>
            <a:r>
              <a:rPr sz="3200" spc="-5" dirty="0">
                <a:solidFill>
                  <a:srgbClr val="FFFFFF"/>
                </a:solidFill>
                <a:latin typeface="Calibri"/>
                <a:cs typeface="Calibri"/>
              </a:rPr>
              <a:t>digital </a:t>
            </a:r>
            <a:r>
              <a:rPr sz="3200" b="1" spc="-5" dirty="0">
                <a:solidFill>
                  <a:srgbClr val="FFFF00"/>
                </a:solidFill>
                <a:latin typeface="Calibri"/>
                <a:cs typeface="Calibri"/>
              </a:rPr>
              <a:t>signature scheme</a:t>
            </a:r>
            <a:endParaRPr sz="3200" dirty="0">
              <a:latin typeface="Calibri"/>
              <a:cs typeface="Calibri"/>
            </a:endParaRPr>
          </a:p>
          <a:p>
            <a:pPr marL="755650" lvl="1" indent="-285750">
              <a:lnSpc>
                <a:spcPct val="100000"/>
              </a:lnSpc>
              <a:spcBef>
                <a:spcPts val="635"/>
              </a:spcBef>
              <a:buFont typeface="Arial"/>
              <a:buChar char="–"/>
              <a:tabLst>
                <a:tab pos="755650" algn="l"/>
              </a:tabLst>
            </a:pPr>
            <a:r>
              <a:rPr sz="2800" spc="-5" dirty="0">
                <a:solidFill>
                  <a:srgbClr val="FFFFFF"/>
                </a:solidFill>
                <a:latin typeface="Calibri"/>
                <a:cs typeface="Calibri"/>
              </a:rPr>
              <a:t>320 </a:t>
            </a:r>
            <a:r>
              <a:rPr sz="2800" dirty="0">
                <a:solidFill>
                  <a:srgbClr val="FFFFFF"/>
                </a:solidFill>
                <a:latin typeface="Calibri"/>
                <a:cs typeface="Calibri"/>
              </a:rPr>
              <a:t>bit </a:t>
            </a:r>
            <a:r>
              <a:rPr sz="2800" spc="-5" dirty="0">
                <a:solidFill>
                  <a:srgbClr val="FFFFFF"/>
                </a:solidFill>
                <a:latin typeface="Calibri"/>
                <a:cs typeface="Calibri"/>
              </a:rPr>
              <a:t>signature</a:t>
            </a:r>
            <a:r>
              <a:rPr lang="en-SG" sz="2800" spc="-5" dirty="0">
                <a:solidFill>
                  <a:srgbClr val="FFFFFF"/>
                </a:solidFill>
                <a:latin typeface="Calibri"/>
                <a:cs typeface="Calibri"/>
              </a:rPr>
              <a:t> (length of signature)</a:t>
            </a:r>
            <a:r>
              <a:rPr sz="2800" spc="-5" dirty="0">
                <a:solidFill>
                  <a:srgbClr val="FFFFFF"/>
                </a:solidFill>
                <a:latin typeface="Calibri"/>
                <a:cs typeface="Calibri"/>
              </a:rPr>
              <a:t>,</a:t>
            </a:r>
            <a:endParaRPr sz="2800" dirty="0">
              <a:latin typeface="Calibri"/>
              <a:cs typeface="Calibri"/>
            </a:endParaRPr>
          </a:p>
          <a:p>
            <a:pPr marL="755650" lvl="1" indent="-285750">
              <a:lnSpc>
                <a:spcPct val="100000"/>
              </a:lnSpc>
              <a:spcBef>
                <a:spcPts val="640"/>
              </a:spcBef>
              <a:buFont typeface="Arial"/>
              <a:buChar char="–"/>
              <a:tabLst>
                <a:tab pos="755650" algn="l"/>
              </a:tabLst>
            </a:pPr>
            <a:r>
              <a:rPr sz="2800" spc="-5" dirty="0">
                <a:solidFill>
                  <a:srgbClr val="FFFFFF"/>
                </a:solidFill>
                <a:latin typeface="Calibri"/>
                <a:cs typeface="Calibri"/>
              </a:rPr>
              <a:t>512-1024 </a:t>
            </a:r>
            <a:r>
              <a:rPr sz="2800" dirty="0">
                <a:solidFill>
                  <a:srgbClr val="FFFFFF"/>
                </a:solidFill>
                <a:latin typeface="Calibri"/>
                <a:cs typeface="Calibri"/>
              </a:rPr>
              <a:t>bit </a:t>
            </a:r>
            <a:r>
              <a:rPr sz="2800" spc="-5" dirty="0">
                <a:solidFill>
                  <a:srgbClr val="FFFFFF"/>
                </a:solidFill>
                <a:latin typeface="Calibri"/>
                <a:cs typeface="Calibri"/>
              </a:rPr>
              <a:t>security</a:t>
            </a:r>
            <a:r>
              <a:rPr lang="en-SG" sz="2800" spc="-5" dirty="0">
                <a:solidFill>
                  <a:srgbClr val="FFFFFF"/>
                </a:solidFill>
                <a:latin typeface="Calibri"/>
                <a:cs typeface="Calibri"/>
              </a:rPr>
              <a:t> (key)</a:t>
            </a:r>
            <a:endParaRPr sz="2800" dirty="0">
              <a:latin typeface="Calibri"/>
              <a:cs typeface="Calibri"/>
            </a:endParaRPr>
          </a:p>
        </p:txBody>
      </p:sp>
      <p:sp>
        <p:nvSpPr>
          <p:cNvPr id="4" name="object 4"/>
          <p:cNvSpPr txBox="1"/>
          <p:nvPr/>
        </p:nvSpPr>
        <p:spPr>
          <a:xfrm>
            <a:off x="8418222" y="6434772"/>
            <a:ext cx="1949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15</a:t>
            </a:r>
            <a:endParaRPr sz="1200">
              <a:latin typeface="Arial"/>
              <a:cs typeface="Arial"/>
            </a:endParaRPr>
          </a:p>
        </p:txBody>
      </p:sp>
      <p:sp>
        <p:nvSpPr>
          <p:cNvPr id="5" name="object 5"/>
          <p:cNvSpPr txBox="1"/>
          <p:nvPr/>
        </p:nvSpPr>
        <p:spPr>
          <a:xfrm>
            <a:off x="445103" y="3352800"/>
            <a:ext cx="7919366" cy="3011081"/>
          </a:xfrm>
          <a:prstGeom prst="rect">
            <a:avLst/>
          </a:prstGeom>
        </p:spPr>
        <p:txBody>
          <a:bodyPr vert="horz" wrap="square" lIns="0" tIns="12700" rIns="0" bIns="0" rtlCol="0">
            <a:spAutoFit/>
          </a:bodyPr>
          <a:lstStyle/>
          <a:p>
            <a:pPr marL="417195" indent="-342900">
              <a:lnSpc>
                <a:spcPct val="100000"/>
              </a:lnSpc>
              <a:spcBef>
                <a:spcPts val="100"/>
              </a:spcBef>
              <a:buFont typeface="Arial"/>
              <a:buChar char="•"/>
              <a:tabLst>
                <a:tab pos="417195" algn="l"/>
                <a:tab pos="417830" algn="l"/>
              </a:tabLst>
            </a:pPr>
            <a:r>
              <a:rPr sz="3200" spc="-5" dirty="0">
                <a:solidFill>
                  <a:srgbClr val="FFFFFF"/>
                </a:solidFill>
                <a:latin typeface="Calibri"/>
                <a:cs typeface="Calibri"/>
              </a:rPr>
              <a:t>Smaller </a:t>
            </a:r>
            <a:r>
              <a:rPr sz="3200" dirty="0">
                <a:solidFill>
                  <a:srgbClr val="FFFFFF"/>
                </a:solidFill>
                <a:latin typeface="Calibri"/>
                <a:cs typeface="Calibri"/>
              </a:rPr>
              <a:t>&amp; </a:t>
            </a:r>
            <a:r>
              <a:rPr sz="3200" spc="-5" dirty="0">
                <a:solidFill>
                  <a:srgbClr val="FFFFFF"/>
                </a:solidFill>
                <a:latin typeface="Calibri"/>
                <a:cs typeface="Calibri"/>
              </a:rPr>
              <a:t>faster than</a:t>
            </a:r>
            <a:r>
              <a:rPr sz="3200" spc="0" dirty="0">
                <a:solidFill>
                  <a:srgbClr val="FFFFFF"/>
                </a:solidFill>
                <a:latin typeface="Calibri"/>
                <a:cs typeface="Calibri"/>
              </a:rPr>
              <a:t> </a:t>
            </a:r>
            <a:r>
              <a:rPr sz="3200" dirty="0">
                <a:solidFill>
                  <a:srgbClr val="FFFFFF"/>
                </a:solidFill>
                <a:latin typeface="Calibri"/>
                <a:cs typeface="Calibri"/>
              </a:rPr>
              <a:t>RSA</a:t>
            </a:r>
            <a:endParaRPr sz="3200" dirty="0">
              <a:latin typeface="Calibri"/>
              <a:cs typeface="Calibri"/>
            </a:endParaRPr>
          </a:p>
          <a:p>
            <a:pPr marL="417195" marR="1858645" indent="-342900">
              <a:lnSpc>
                <a:spcPct val="100000"/>
              </a:lnSpc>
              <a:spcBef>
                <a:spcPts val="3060"/>
              </a:spcBef>
              <a:buFont typeface="Arial"/>
              <a:buChar char="•"/>
              <a:tabLst>
                <a:tab pos="417195" algn="l"/>
                <a:tab pos="417830" algn="l"/>
              </a:tabLst>
            </a:pPr>
            <a:r>
              <a:rPr sz="3200" spc="-5" dirty="0">
                <a:solidFill>
                  <a:srgbClr val="FFFFFF"/>
                </a:solidFill>
                <a:latin typeface="Calibri"/>
                <a:cs typeface="Calibri"/>
              </a:rPr>
              <a:t>Security</a:t>
            </a:r>
            <a:r>
              <a:rPr lang="en-SG" sz="3200" spc="-5" dirty="0">
                <a:solidFill>
                  <a:srgbClr val="FFFFFF"/>
                </a:solidFill>
                <a:latin typeface="Calibri"/>
                <a:cs typeface="Calibri"/>
              </a:rPr>
              <a:t> </a:t>
            </a:r>
            <a:r>
              <a:rPr lang="en-SG" sz="3200" spc="-5" dirty="0">
                <a:solidFill>
                  <a:srgbClr val="FFFFFF"/>
                </a:solidFill>
                <a:latin typeface="Calibri"/>
                <a:cs typeface="Calibri"/>
                <a:sym typeface="Wingdings" panose="05000000000000000000" pitchFamily="2" charset="2"/>
              </a:rPr>
              <a:t> </a:t>
            </a:r>
            <a:r>
              <a:rPr sz="3200" b="1" spc="-5" dirty="0">
                <a:solidFill>
                  <a:srgbClr val="FFFF00"/>
                </a:solidFill>
                <a:latin typeface="Calibri"/>
                <a:cs typeface="Calibri"/>
              </a:rPr>
              <a:t>discrete logarithm </a:t>
            </a:r>
            <a:r>
              <a:rPr sz="3200" b="1" spc="-5" dirty="0">
                <a:solidFill>
                  <a:srgbClr val="FFFFFF"/>
                </a:solidFill>
                <a:latin typeface="Calibri"/>
                <a:cs typeface="Calibri"/>
              </a:rPr>
              <a:t> </a:t>
            </a:r>
            <a:r>
              <a:rPr sz="3200" dirty="0">
                <a:solidFill>
                  <a:srgbClr val="FFFFFF"/>
                </a:solidFill>
                <a:latin typeface="Calibri"/>
                <a:cs typeface="Calibri"/>
              </a:rPr>
              <a:t>(</a:t>
            </a:r>
            <a:r>
              <a:rPr lang="en-SG" sz="3200" dirty="0">
                <a:solidFill>
                  <a:srgbClr val="FFFFFF"/>
                </a:solidFill>
                <a:latin typeface="Calibri"/>
                <a:cs typeface="Calibri"/>
              </a:rPr>
              <a:t>computationally</a:t>
            </a:r>
            <a:r>
              <a:rPr sz="3200" dirty="0">
                <a:solidFill>
                  <a:srgbClr val="FFFFFF"/>
                </a:solidFill>
                <a:latin typeface="Calibri"/>
                <a:cs typeface="Calibri"/>
              </a:rPr>
              <a:t> </a:t>
            </a:r>
            <a:r>
              <a:rPr sz="3200" spc="-5" dirty="0">
                <a:solidFill>
                  <a:srgbClr val="FFFFFF"/>
                </a:solidFill>
                <a:latin typeface="Calibri"/>
                <a:cs typeface="Calibri"/>
              </a:rPr>
              <a:t>hard</a:t>
            </a:r>
            <a:r>
              <a:rPr sz="3200" spc="-45" dirty="0">
                <a:solidFill>
                  <a:srgbClr val="FFFFFF"/>
                </a:solidFill>
                <a:latin typeface="Calibri"/>
                <a:cs typeface="Calibri"/>
              </a:rPr>
              <a:t> </a:t>
            </a:r>
            <a:r>
              <a:rPr sz="3200" spc="-5" dirty="0">
                <a:solidFill>
                  <a:srgbClr val="FFFFFF"/>
                </a:solidFill>
                <a:latin typeface="Calibri"/>
                <a:cs typeface="Calibri"/>
              </a:rPr>
              <a:t>problem)</a:t>
            </a:r>
            <a:endParaRPr sz="3200" dirty="0">
              <a:latin typeface="Calibri"/>
              <a:cs typeface="Calibri"/>
            </a:endParaRPr>
          </a:p>
          <a:p>
            <a:pPr marL="12700">
              <a:lnSpc>
                <a:spcPts val="2130"/>
              </a:lnSpc>
              <a:spcBef>
                <a:spcPts val="2395"/>
              </a:spcBef>
            </a:pPr>
            <a:r>
              <a:rPr sz="1800" u="sng" dirty="0">
                <a:solidFill>
                  <a:srgbClr val="FFFFFF"/>
                </a:solidFill>
                <a:uFill>
                  <a:solidFill>
                    <a:srgbClr val="FFFFFF"/>
                  </a:solidFill>
                </a:uFill>
                <a:latin typeface="Arial"/>
                <a:cs typeface="Arial"/>
              </a:rPr>
              <a:t>Optional</a:t>
            </a:r>
            <a:r>
              <a:rPr sz="1800" u="sng" spc="-5" dirty="0">
                <a:solidFill>
                  <a:srgbClr val="FFFFFF"/>
                </a:solidFill>
                <a:uFill>
                  <a:solidFill>
                    <a:srgbClr val="FFFFFF"/>
                  </a:solidFill>
                </a:uFill>
                <a:latin typeface="Arial"/>
                <a:cs typeface="Arial"/>
              </a:rPr>
              <a:t> Reading</a:t>
            </a:r>
            <a:endParaRPr sz="1800" dirty="0">
              <a:latin typeface="Arial"/>
              <a:cs typeface="Arial"/>
            </a:endParaRPr>
          </a:p>
          <a:p>
            <a:pPr marL="12700" marR="5080">
              <a:lnSpc>
                <a:spcPts val="2200"/>
              </a:lnSpc>
              <a:spcBef>
                <a:spcPts val="10"/>
              </a:spcBef>
            </a:pPr>
            <a:r>
              <a:rPr sz="1800" spc="-5" dirty="0">
                <a:solidFill>
                  <a:srgbClr val="FFFFFF"/>
                </a:solidFill>
                <a:latin typeface="Arial"/>
                <a:cs typeface="Arial"/>
                <a:hlinkClick r:id="rId3"/>
              </a:rPr>
              <a:t>http://www.herongyang.com/Cryptography/DSA-Introduction-What-Is-DSA- </a:t>
            </a:r>
            <a:r>
              <a:rPr sz="1800" spc="-5" dirty="0">
                <a:solidFill>
                  <a:srgbClr val="FFFFFF"/>
                </a:solidFill>
                <a:latin typeface="Arial"/>
                <a:cs typeface="Arial"/>
              </a:rPr>
              <a:t> Digital-Signature-Algorithm.html </a:t>
            </a:r>
            <a:r>
              <a:rPr sz="1800" dirty="0">
                <a:solidFill>
                  <a:srgbClr val="FFFFFF"/>
                </a:solidFill>
                <a:latin typeface="Arial"/>
                <a:cs typeface="Arial"/>
              </a:rPr>
              <a:t>or your </a:t>
            </a:r>
            <a:r>
              <a:rPr sz="1800" spc="-5" dirty="0">
                <a:solidFill>
                  <a:srgbClr val="FFFFFF"/>
                </a:solidFill>
                <a:latin typeface="Arial"/>
                <a:cs typeface="Arial"/>
              </a:rPr>
              <a:t>textbook</a:t>
            </a:r>
            <a:endParaRPr sz="1800" dirty="0">
              <a:latin typeface="Arial"/>
              <a:cs typeface="Arial"/>
            </a:endParaRPr>
          </a:p>
        </p:txBody>
      </p:sp>
      <p:sp>
        <p:nvSpPr>
          <p:cNvPr id="6" name="TextBox 5"/>
          <p:cNvSpPr txBox="1"/>
          <p:nvPr/>
        </p:nvSpPr>
        <p:spPr>
          <a:xfrm>
            <a:off x="445103" y="1015425"/>
            <a:ext cx="6513258" cy="584775"/>
          </a:xfrm>
          <a:prstGeom prst="rect">
            <a:avLst/>
          </a:prstGeom>
          <a:noFill/>
        </p:spPr>
        <p:txBody>
          <a:bodyPr wrap="none" rtlCol="0">
            <a:spAutoFit/>
          </a:bodyPr>
          <a:lstStyle/>
          <a:p>
            <a:pPr marL="285750" indent="-285750">
              <a:buFont typeface="Arial" panose="020B0604020202020204" pitchFamily="34" charset="0"/>
              <a:buChar char="•"/>
            </a:pPr>
            <a:r>
              <a:rPr lang="en-SG" sz="3200" dirty="0">
                <a:solidFill>
                  <a:schemeClr val="bg1"/>
                </a:solidFill>
              </a:rPr>
              <a:t>Based on Asymmetric Key 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871" y="266382"/>
            <a:ext cx="7540257" cy="628377"/>
          </a:xfrm>
          <a:prstGeom prst="rect">
            <a:avLst/>
          </a:prstGeom>
        </p:spPr>
        <p:txBody>
          <a:bodyPr vert="horz" wrap="square" lIns="0" tIns="12700" rIns="0" bIns="0" rtlCol="0">
            <a:spAutoFit/>
          </a:bodyPr>
          <a:lstStyle/>
          <a:p>
            <a:pPr marL="17145">
              <a:lnSpc>
                <a:spcPct val="100000"/>
              </a:lnSpc>
              <a:spcBef>
                <a:spcPts val="100"/>
              </a:spcBef>
            </a:pPr>
            <a:r>
              <a:rPr sz="4000" spc="-5" dirty="0"/>
              <a:t>Digital Signature Algorithm</a:t>
            </a:r>
            <a:r>
              <a:rPr sz="4000" spc="-20" dirty="0"/>
              <a:t> </a:t>
            </a:r>
            <a:r>
              <a:rPr sz="4000" spc="-5" dirty="0"/>
              <a:t>(DSA)</a:t>
            </a:r>
            <a:r>
              <a:rPr lang="en-SG" sz="4000" spc="-5" dirty="0"/>
              <a:t> - 1</a:t>
            </a:r>
            <a:endParaRPr sz="4000" spc="-5" dirty="0"/>
          </a:p>
        </p:txBody>
      </p:sp>
      <p:sp>
        <p:nvSpPr>
          <p:cNvPr id="4" name="object 4"/>
          <p:cNvSpPr txBox="1">
            <a:spLocks noGrp="1"/>
          </p:cNvSpPr>
          <p:nvPr>
            <p:ph type="sldNum" sz="quarter" idx="7"/>
          </p:nvPr>
        </p:nvSpPr>
        <p:spPr>
          <a:prstGeom prst="rect">
            <a:avLst/>
          </a:prstGeom>
        </p:spPr>
        <p:txBody>
          <a:bodyPr vert="horz" wrap="square" lIns="0" tIns="131445" rIns="0" bIns="0" rtlCol="0">
            <a:spAutoFit/>
          </a:bodyPr>
          <a:lstStyle/>
          <a:p>
            <a:pPr marL="25400">
              <a:lnSpc>
                <a:spcPct val="100000"/>
              </a:lnSpc>
              <a:spcBef>
                <a:spcPts val="1035"/>
              </a:spcBef>
            </a:pPr>
            <a:fld id="{81D60167-4931-47E6-BA6A-407CBD079E47}" type="slidenum">
              <a:rPr dirty="0"/>
              <a:t>16</a:t>
            </a:fld>
            <a:endParaRPr dirty="0"/>
          </a:p>
        </p:txBody>
      </p:sp>
      <p:sp>
        <p:nvSpPr>
          <p:cNvPr id="3" name="object 3"/>
          <p:cNvSpPr txBox="1"/>
          <p:nvPr/>
        </p:nvSpPr>
        <p:spPr>
          <a:xfrm>
            <a:off x="685800" y="928918"/>
            <a:ext cx="7940067" cy="5702843"/>
          </a:xfrm>
          <a:prstGeom prst="rect">
            <a:avLst/>
          </a:prstGeom>
        </p:spPr>
        <p:txBody>
          <a:bodyPr vert="horz" wrap="square" lIns="0" tIns="95250" rIns="0" bIns="0" rtlCol="0">
            <a:spAutoFit/>
          </a:bodyPr>
          <a:lstStyle/>
          <a:p>
            <a:pPr marL="156210">
              <a:lnSpc>
                <a:spcPct val="100000"/>
              </a:lnSpc>
              <a:spcBef>
                <a:spcPts val="750"/>
              </a:spcBef>
            </a:pPr>
            <a:r>
              <a:rPr sz="2800" dirty="0">
                <a:solidFill>
                  <a:srgbClr val="FFFF00"/>
                </a:solidFill>
                <a:latin typeface="Arial"/>
                <a:cs typeface="Arial"/>
              </a:rPr>
              <a:t>Key</a:t>
            </a:r>
            <a:r>
              <a:rPr sz="2800" spc="-10" dirty="0">
                <a:solidFill>
                  <a:srgbClr val="FFFF00"/>
                </a:solidFill>
                <a:latin typeface="Arial"/>
                <a:cs typeface="Arial"/>
              </a:rPr>
              <a:t> </a:t>
            </a:r>
            <a:r>
              <a:rPr sz="2800" spc="-5" dirty="0">
                <a:solidFill>
                  <a:srgbClr val="FFFF00"/>
                </a:solidFill>
                <a:latin typeface="Arial"/>
                <a:cs typeface="Arial"/>
              </a:rPr>
              <a:t>Generation</a:t>
            </a:r>
            <a:r>
              <a:rPr lang="en-SG" sz="2800" spc="-5" dirty="0">
                <a:solidFill>
                  <a:srgbClr val="FFFF00"/>
                </a:solidFill>
                <a:latin typeface="Arial"/>
                <a:cs typeface="Arial"/>
              </a:rPr>
              <a:t> </a:t>
            </a:r>
            <a:r>
              <a:rPr lang="en-SG" sz="2800" spc="-5" dirty="0">
                <a:solidFill>
                  <a:schemeClr val="bg1"/>
                </a:solidFill>
                <a:latin typeface="Arial"/>
                <a:cs typeface="Arial"/>
              </a:rPr>
              <a:t>– </a:t>
            </a:r>
            <a:r>
              <a:rPr lang="en-SG" sz="2400" i="1" spc="-5" dirty="0">
                <a:solidFill>
                  <a:schemeClr val="bg1"/>
                </a:solidFill>
                <a:latin typeface="Arial"/>
                <a:cs typeface="Arial"/>
              </a:rPr>
              <a:t>By the signing person</a:t>
            </a:r>
          </a:p>
          <a:p>
            <a:pPr marL="156210">
              <a:lnSpc>
                <a:spcPct val="100000"/>
              </a:lnSpc>
              <a:spcBef>
                <a:spcPts val="750"/>
              </a:spcBef>
            </a:pPr>
            <a:r>
              <a:rPr lang="en-SG" sz="2400" i="1" spc="-5" dirty="0">
                <a:solidFill>
                  <a:schemeClr val="bg1"/>
                </a:solidFill>
                <a:latin typeface="Arial"/>
                <a:cs typeface="Arial"/>
              </a:rPr>
              <a:t>Domain Parameters : </a:t>
            </a:r>
            <a:r>
              <a:rPr lang="en-SG" sz="2400" i="1" spc="-5" dirty="0">
                <a:solidFill>
                  <a:srgbClr val="FFFF00"/>
                </a:solidFill>
                <a:latin typeface="Arial"/>
                <a:cs typeface="Arial"/>
              </a:rPr>
              <a:t>p, q , g</a:t>
            </a:r>
            <a:endParaRPr sz="2400" i="1" dirty="0">
              <a:solidFill>
                <a:srgbClr val="FFFF00"/>
              </a:solidFill>
              <a:latin typeface="Arial"/>
              <a:cs typeface="Arial"/>
            </a:endParaRPr>
          </a:p>
          <a:p>
            <a:pPr marL="812800" lvl="1" indent="-342900">
              <a:lnSpc>
                <a:spcPts val="3190"/>
              </a:lnSpc>
              <a:spcBef>
                <a:spcPts val="885"/>
              </a:spcBef>
              <a:buFont typeface="Arial"/>
              <a:buChar char="•"/>
              <a:tabLst>
                <a:tab pos="354965" algn="l"/>
                <a:tab pos="355600" algn="l"/>
                <a:tab pos="2978150" algn="l"/>
                <a:tab pos="3546475" algn="l"/>
              </a:tabLst>
            </a:pPr>
            <a:r>
              <a:rPr sz="2800" spc="-5" dirty="0">
                <a:solidFill>
                  <a:srgbClr val="FFFFFF"/>
                </a:solidFill>
                <a:latin typeface="Calibri"/>
                <a:cs typeface="Calibri"/>
              </a:rPr>
              <a:t>Prime</a:t>
            </a:r>
            <a:r>
              <a:rPr sz="2800" spc="5" dirty="0">
                <a:solidFill>
                  <a:srgbClr val="FFFFFF"/>
                </a:solidFill>
                <a:latin typeface="Calibri"/>
                <a:cs typeface="Calibri"/>
              </a:rPr>
              <a:t> </a:t>
            </a:r>
            <a:r>
              <a:rPr sz="2800" spc="-5" dirty="0">
                <a:solidFill>
                  <a:srgbClr val="FFFFFF"/>
                </a:solidFill>
                <a:latin typeface="Calibri"/>
                <a:cs typeface="Calibri"/>
              </a:rPr>
              <a:t>number</a:t>
            </a:r>
            <a:r>
              <a:rPr sz="2800" spc="5" dirty="0">
                <a:solidFill>
                  <a:srgbClr val="FFFFFF"/>
                </a:solidFill>
                <a:latin typeface="Calibri"/>
                <a:cs typeface="Calibri"/>
              </a:rPr>
              <a:t> </a:t>
            </a:r>
            <a:r>
              <a:rPr sz="2800" spc="-5" dirty="0">
                <a:solidFill>
                  <a:srgbClr val="FFFFFF"/>
                </a:solidFill>
                <a:latin typeface="Calibri"/>
                <a:cs typeface="Calibri"/>
              </a:rPr>
              <a:t>(</a:t>
            </a:r>
            <a:r>
              <a:rPr sz="2800" spc="-5" dirty="0">
                <a:solidFill>
                  <a:srgbClr val="FFFF00"/>
                </a:solidFill>
                <a:latin typeface="Calibri"/>
                <a:cs typeface="Calibri"/>
              </a:rPr>
              <a:t>p</a:t>
            </a:r>
            <a:r>
              <a:rPr sz="2800" spc="-5" dirty="0">
                <a:solidFill>
                  <a:srgbClr val="FFFFFF"/>
                </a:solidFill>
                <a:latin typeface="Calibri"/>
                <a:cs typeface="Calibri"/>
              </a:rPr>
              <a:t>)</a:t>
            </a:r>
            <a:r>
              <a:rPr lang="en-SG" sz="2800" spc="-5" dirty="0">
                <a:solidFill>
                  <a:srgbClr val="FFFFFF"/>
                </a:solidFill>
                <a:latin typeface="Calibri"/>
                <a:cs typeface="Calibri"/>
              </a:rPr>
              <a:t> </a:t>
            </a:r>
            <a:r>
              <a:rPr lang="en-SG" sz="2800" spc="1135" dirty="0">
                <a:solidFill>
                  <a:srgbClr val="FFFFFF"/>
                </a:solidFill>
                <a:latin typeface="Arial"/>
                <a:cs typeface="Arial"/>
                <a:sym typeface="Wingdings" panose="05000000000000000000" pitchFamily="2" charset="2"/>
              </a:rPr>
              <a:t></a:t>
            </a:r>
            <a:r>
              <a:rPr sz="2800" spc="-5" dirty="0">
                <a:solidFill>
                  <a:srgbClr val="FFFFFF"/>
                </a:solidFill>
                <a:latin typeface="Calibri"/>
                <a:cs typeface="Calibri"/>
              </a:rPr>
              <a:t>2</a:t>
            </a:r>
            <a:r>
              <a:rPr sz="2800" i="1" spc="-7" baseline="24691" dirty="0">
                <a:solidFill>
                  <a:srgbClr val="FFFFFF"/>
                </a:solidFill>
                <a:latin typeface="Calibri"/>
                <a:cs typeface="Calibri"/>
              </a:rPr>
              <a:t>L-</a:t>
            </a:r>
            <a:r>
              <a:rPr sz="2800" spc="-7" baseline="24691" dirty="0">
                <a:solidFill>
                  <a:srgbClr val="FFFFFF"/>
                </a:solidFill>
                <a:latin typeface="Calibri"/>
                <a:cs typeface="Calibri"/>
              </a:rPr>
              <a:t>1 </a:t>
            </a:r>
            <a:r>
              <a:rPr sz="2800" dirty="0">
                <a:solidFill>
                  <a:srgbClr val="FFFFFF"/>
                </a:solidFill>
                <a:latin typeface="Calibri"/>
                <a:cs typeface="Calibri"/>
              </a:rPr>
              <a:t>&lt; </a:t>
            </a:r>
            <a:r>
              <a:rPr sz="2800" i="1" dirty="0">
                <a:solidFill>
                  <a:srgbClr val="FFFFFF"/>
                </a:solidFill>
                <a:latin typeface="Calibri"/>
                <a:cs typeface="Calibri"/>
              </a:rPr>
              <a:t>p &lt;</a:t>
            </a:r>
            <a:r>
              <a:rPr sz="2800" i="1" spc="-150" dirty="0">
                <a:solidFill>
                  <a:srgbClr val="FFFFFF"/>
                </a:solidFill>
                <a:latin typeface="Calibri"/>
                <a:cs typeface="Calibri"/>
              </a:rPr>
              <a:t> </a:t>
            </a:r>
            <a:r>
              <a:rPr sz="2800" dirty="0">
                <a:solidFill>
                  <a:srgbClr val="FFFFFF"/>
                </a:solidFill>
                <a:latin typeface="Calibri"/>
                <a:cs typeface="Calibri"/>
              </a:rPr>
              <a:t>2</a:t>
            </a:r>
            <a:r>
              <a:rPr sz="2800" i="1" baseline="24691" dirty="0">
                <a:solidFill>
                  <a:srgbClr val="FFFFFF"/>
                </a:solidFill>
                <a:latin typeface="Calibri"/>
                <a:cs typeface="Calibri"/>
              </a:rPr>
              <a:t>L</a:t>
            </a:r>
            <a:endParaRPr sz="2800" baseline="24691" dirty="0">
              <a:latin typeface="Calibri"/>
              <a:cs typeface="Calibri"/>
            </a:endParaRPr>
          </a:p>
          <a:p>
            <a:pPr marL="927100" lvl="1">
              <a:lnSpc>
                <a:spcPts val="2830"/>
              </a:lnSpc>
              <a:tabLst>
                <a:tab pos="2463800" algn="l"/>
                <a:tab pos="2753360" algn="l"/>
              </a:tabLst>
            </a:pPr>
            <a:r>
              <a:rPr sz="2000" dirty="0">
                <a:solidFill>
                  <a:srgbClr val="FFFFFF"/>
                </a:solidFill>
                <a:latin typeface="Arial"/>
                <a:cs typeface="Arial"/>
              </a:rPr>
              <a:t>– </a:t>
            </a:r>
            <a:r>
              <a:rPr sz="2000" i="1" dirty="0">
                <a:solidFill>
                  <a:srgbClr val="FFFFFF"/>
                </a:solidFill>
                <a:latin typeface="Calibri"/>
                <a:cs typeface="Calibri"/>
              </a:rPr>
              <a:t>L</a:t>
            </a:r>
            <a:r>
              <a:rPr sz="2000" i="1" spc="250" dirty="0">
                <a:solidFill>
                  <a:srgbClr val="FFFFFF"/>
                </a:solidFill>
                <a:latin typeface="Calibri"/>
                <a:cs typeface="Calibri"/>
              </a:rPr>
              <a:t> </a:t>
            </a:r>
            <a:r>
              <a:rPr sz="2000" spc="-5" dirty="0">
                <a:solidFill>
                  <a:srgbClr val="FFFFFF"/>
                </a:solidFill>
                <a:latin typeface="Calibri"/>
                <a:cs typeface="Calibri"/>
              </a:rPr>
              <a:t>(bit</a:t>
            </a:r>
            <a:r>
              <a:rPr sz="2000" dirty="0">
                <a:solidFill>
                  <a:srgbClr val="FFFFFF"/>
                </a:solidFill>
                <a:latin typeface="Calibri"/>
                <a:cs typeface="Calibri"/>
              </a:rPr>
              <a:t> length</a:t>
            </a:r>
            <a:r>
              <a:rPr lang="en-SG" sz="2000" dirty="0">
                <a:solidFill>
                  <a:srgbClr val="FFFFFF"/>
                </a:solidFill>
                <a:latin typeface="Calibri"/>
                <a:cs typeface="Calibri"/>
              </a:rPr>
              <a:t> of p</a:t>
            </a:r>
            <a:r>
              <a:rPr sz="2000" dirty="0">
                <a:solidFill>
                  <a:srgbClr val="FFFFFF"/>
                </a:solidFill>
                <a:latin typeface="Calibri"/>
                <a:cs typeface="Calibri"/>
              </a:rPr>
              <a:t>)</a:t>
            </a:r>
            <a:r>
              <a:rPr lang="en-SG" sz="2000" dirty="0">
                <a:solidFill>
                  <a:srgbClr val="FFFFFF"/>
                </a:solidFill>
                <a:latin typeface="Calibri"/>
                <a:cs typeface="Calibri"/>
              </a:rPr>
              <a:t>  </a:t>
            </a:r>
            <a:r>
              <a:rPr sz="2000" i="1" dirty="0">
                <a:solidFill>
                  <a:srgbClr val="FFFFFF"/>
                </a:solidFill>
                <a:latin typeface="Calibri"/>
                <a:cs typeface="Calibri"/>
              </a:rPr>
              <a:t>=</a:t>
            </a:r>
            <a:r>
              <a:rPr lang="en-SG" sz="2000" i="1" dirty="0">
                <a:solidFill>
                  <a:srgbClr val="FFFFFF"/>
                </a:solidFill>
                <a:latin typeface="Calibri"/>
                <a:cs typeface="Calibri"/>
              </a:rPr>
              <a:t> </a:t>
            </a:r>
            <a:r>
              <a:rPr sz="2000" spc="-5" dirty="0">
                <a:solidFill>
                  <a:srgbClr val="FFFFFF"/>
                </a:solidFill>
                <a:latin typeface="Calibri"/>
                <a:cs typeface="Calibri"/>
              </a:rPr>
              <a:t>512 </a:t>
            </a:r>
            <a:r>
              <a:rPr sz="2000" dirty="0">
                <a:solidFill>
                  <a:srgbClr val="FFFFFF"/>
                </a:solidFill>
                <a:latin typeface="Calibri"/>
                <a:cs typeface="Calibri"/>
              </a:rPr>
              <a:t>≤ </a:t>
            </a:r>
            <a:r>
              <a:rPr sz="2000" i="1" dirty="0">
                <a:solidFill>
                  <a:srgbClr val="FFFFFF"/>
                </a:solidFill>
                <a:latin typeface="Calibri"/>
                <a:cs typeface="Calibri"/>
              </a:rPr>
              <a:t>L ≤</a:t>
            </a:r>
            <a:r>
              <a:rPr sz="2000" i="1" spc="-5" dirty="0">
                <a:solidFill>
                  <a:srgbClr val="FFFFFF"/>
                </a:solidFill>
                <a:latin typeface="Calibri"/>
                <a:cs typeface="Calibri"/>
              </a:rPr>
              <a:t> </a:t>
            </a:r>
            <a:r>
              <a:rPr sz="2000" dirty="0">
                <a:solidFill>
                  <a:srgbClr val="FFFFFF"/>
                </a:solidFill>
                <a:latin typeface="Calibri"/>
                <a:cs typeface="Calibri"/>
              </a:rPr>
              <a:t>1024</a:t>
            </a:r>
            <a:r>
              <a:rPr lang="en-SG" sz="2000" dirty="0">
                <a:solidFill>
                  <a:srgbClr val="FFFFFF"/>
                </a:solidFill>
                <a:latin typeface="Calibri"/>
                <a:cs typeface="Calibri"/>
              </a:rPr>
              <a:t> (</a:t>
            </a:r>
            <a:r>
              <a:rPr lang="en-SG" sz="2000" dirty="0">
                <a:solidFill>
                  <a:srgbClr val="FFFF00"/>
                </a:solidFill>
                <a:latin typeface="Calibri"/>
                <a:cs typeface="Calibri"/>
              </a:rPr>
              <a:t>original</a:t>
            </a:r>
            <a:r>
              <a:rPr lang="en-SG" sz="2000" dirty="0">
                <a:solidFill>
                  <a:srgbClr val="FFFFFF"/>
                </a:solidFill>
                <a:latin typeface="Calibri"/>
                <a:cs typeface="Calibri"/>
              </a:rPr>
              <a:t>)</a:t>
            </a:r>
            <a:endParaRPr sz="2000" dirty="0">
              <a:latin typeface="Calibri"/>
              <a:cs typeface="Calibri"/>
            </a:endParaRPr>
          </a:p>
          <a:p>
            <a:pPr marL="927100" lvl="1">
              <a:spcBef>
                <a:spcPts val="20"/>
              </a:spcBef>
              <a:tabLst>
                <a:tab pos="3649345" algn="l"/>
              </a:tabLst>
            </a:pPr>
            <a:r>
              <a:rPr sz="2000" dirty="0">
                <a:solidFill>
                  <a:srgbClr val="FFFFFF"/>
                </a:solidFill>
                <a:latin typeface="Arial"/>
                <a:cs typeface="Arial"/>
              </a:rPr>
              <a:t>– </a:t>
            </a:r>
            <a:r>
              <a:rPr sz="2000" i="1" dirty="0">
                <a:solidFill>
                  <a:srgbClr val="FFFFFF"/>
                </a:solidFill>
                <a:latin typeface="Calibri"/>
                <a:cs typeface="Calibri"/>
              </a:rPr>
              <a:t>L </a:t>
            </a:r>
            <a:r>
              <a:rPr sz="2000" i="1" spc="-5" dirty="0">
                <a:solidFill>
                  <a:srgbClr val="FFFFFF"/>
                </a:solidFill>
                <a:latin typeface="Calibri"/>
                <a:cs typeface="Calibri"/>
              </a:rPr>
              <a:t>in </a:t>
            </a:r>
            <a:r>
              <a:rPr lang="en-SG" sz="2000" i="1" spc="-5" dirty="0">
                <a:solidFill>
                  <a:srgbClr val="FFFFFF"/>
                </a:solidFill>
                <a:latin typeface="Calibri"/>
                <a:cs typeface="Calibri"/>
              </a:rPr>
              <a:t>multiple</a:t>
            </a:r>
            <a:r>
              <a:rPr sz="2000" dirty="0">
                <a:solidFill>
                  <a:srgbClr val="FFFFFF"/>
                </a:solidFill>
                <a:latin typeface="Calibri"/>
                <a:cs typeface="Calibri"/>
              </a:rPr>
              <a:t> of</a:t>
            </a:r>
            <a:r>
              <a:rPr sz="2000" spc="265" dirty="0">
                <a:solidFill>
                  <a:srgbClr val="FFFFFF"/>
                </a:solidFill>
                <a:latin typeface="Calibri"/>
                <a:cs typeface="Calibri"/>
              </a:rPr>
              <a:t> </a:t>
            </a:r>
            <a:r>
              <a:rPr sz="2000" dirty="0">
                <a:solidFill>
                  <a:srgbClr val="FFFFFF"/>
                </a:solidFill>
                <a:latin typeface="Calibri"/>
                <a:cs typeface="Calibri"/>
              </a:rPr>
              <a:t>64 </a:t>
            </a:r>
            <a:r>
              <a:rPr sz="2000" spc="-5" dirty="0">
                <a:solidFill>
                  <a:srgbClr val="FFFFFF"/>
                </a:solidFill>
                <a:latin typeface="Calibri"/>
                <a:cs typeface="Calibri"/>
              </a:rPr>
              <a:t>(i.e.	</a:t>
            </a:r>
            <a:r>
              <a:rPr sz="2000" dirty="0">
                <a:solidFill>
                  <a:srgbClr val="FFFFFF"/>
                </a:solidFill>
                <a:latin typeface="Calibri"/>
                <a:cs typeface="Calibri"/>
              </a:rPr>
              <a:t>512,</a:t>
            </a:r>
            <a:r>
              <a:rPr sz="2000" spc="-10" dirty="0">
                <a:solidFill>
                  <a:srgbClr val="FFFFFF"/>
                </a:solidFill>
                <a:latin typeface="Calibri"/>
                <a:cs typeface="Calibri"/>
              </a:rPr>
              <a:t> </a:t>
            </a:r>
            <a:r>
              <a:rPr sz="2000" spc="-5" dirty="0">
                <a:solidFill>
                  <a:srgbClr val="FFFFFF"/>
                </a:solidFill>
                <a:latin typeface="Calibri"/>
                <a:cs typeface="Calibri"/>
              </a:rPr>
              <a:t>576,..1024)</a:t>
            </a:r>
            <a:endParaRPr lang="en-SG" sz="2000" spc="-5" dirty="0">
              <a:solidFill>
                <a:srgbClr val="FFFFFF"/>
              </a:solidFill>
              <a:latin typeface="Calibri"/>
              <a:cs typeface="Calibri"/>
            </a:endParaRPr>
          </a:p>
          <a:p>
            <a:pPr marL="927100" lvl="1">
              <a:spcBef>
                <a:spcPts val="20"/>
              </a:spcBef>
              <a:tabLst>
                <a:tab pos="3649345" algn="l"/>
              </a:tabLst>
            </a:pPr>
            <a:r>
              <a:rPr lang="en-US" sz="2000" dirty="0">
                <a:solidFill>
                  <a:srgbClr val="FFFFFF"/>
                </a:solidFill>
                <a:latin typeface="Arial"/>
                <a:cs typeface="Arial"/>
              </a:rPr>
              <a:t>– If </a:t>
            </a:r>
            <a:r>
              <a:rPr lang="en-US" sz="2000" i="1" dirty="0">
                <a:solidFill>
                  <a:srgbClr val="FFFFFF"/>
                </a:solidFill>
                <a:cs typeface="Calibri"/>
              </a:rPr>
              <a:t>L</a:t>
            </a:r>
            <a:r>
              <a:rPr lang="en-US" sz="2000" i="1" spc="-5" dirty="0">
                <a:solidFill>
                  <a:srgbClr val="FFFFFF"/>
                </a:solidFill>
                <a:cs typeface="Calibri"/>
              </a:rPr>
              <a:t> = </a:t>
            </a:r>
            <a:r>
              <a:rPr lang="en-US" sz="2000" spc="-5" dirty="0">
                <a:solidFill>
                  <a:srgbClr val="FFFFFF"/>
                </a:solidFill>
                <a:cs typeface="Calibri"/>
              </a:rPr>
              <a:t>1024, then p, a prime number is 2</a:t>
            </a:r>
            <a:r>
              <a:rPr lang="en-US" sz="2000" spc="-5" baseline="30000" dirty="0">
                <a:solidFill>
                  <a:srgbClr val="FFFFFF"/>
                </a:solidFill>
                <a:cs typeface="Calibri"/>
              </a:rPr>
              <a:t>1023</a:t>
            </a:r>
            <a:r>
              <a:rPr lang="en-US" sz="2000" spc="-5" dirty="0">
                <a:solidFill>
                  <a:srgbClr val="FFFFFF"/>
                </a:solidFill>
                <a:cs typeface="Calibri"/>
              </a:rPr>
              <a:t> &lt; p &lt; 2</a:t>
            </a:r>
            <a:r>
              <a:rPr lang="en-US" sz="2000" spc="-5" baseline="30000" dirty="0">
                <a:solidFill>
                  <a:srgbClr val="FFFFFF"/>
                </a:solidFill>
                <a:cs typeface="Calibri"/>
              </a:rPr>
              <a:t>1024</a:t>
            </a:r>
          </a:p>
          <a:p>
            <a:pPr marL="812800" lvl="1" indent="-342900">
              <a:lnSpc>
                <a:spcPts val="3220"/>
              </a:lnSpc>
              <a:spcBef>
                <a:spcPts val="30"/>
              </a:spcBef>
              <a:buFont typeface="Arial"/>
              <a:buChar char="•"/>
              <a:tabLst>
                <a:tab pos="354965" algn="l"/>
                <a:tab pos="355600" algn="l"/>
              </a:tabLst>
            </a:pPr>
            <a:r>
              <a:rPr sz="2800" spc="-5" dirty="0">
                <a:solidFill>
                  <a:srgbClr val="FFFFFF"/>
                </a:solidFill>
                <a:latin typeface="Calibri"/>
                <a:cs typeface="Calibri"/>
              </a:rPr>
              <a:t>Prime divisor (</a:t>
            </a:r>
            <a:r>
              <a:rPr sz="2800" spc="-5" dirty="0">
                <a:solidFill>
                  <a:srgbClr val="FFFF00"/>
                </a:solidFill>
                <a:latin typeface="Calibri"/>
                <a:cs typeface="Calibri"/>
              </a:rPr>
              <a:t>q</a:t>
            </a:r>
            <a:r>
              <a:rPr sz="2800" spc="-5" dirty="0">
                <a:solidFill>
                  <a:srgbClr val="FFFFFF"/>
                </a:solidFill>
                <a:latin typeface="Calibri"/>
                <a:cs typeface="Calibri"/>
              </a:rPr>
              <a:t>) </a:t>
            </a:r>
            <a:r>
              <a:rPr sz="2800" dirty="0">
                <a:solidFill>
                  <a:srgbClr val="FFFFFF"/>
                </a:solidFill>
                <a:latin typeface="Calibri"/>
                <a:cs typeface="Calibri"/>
              </a:rPr>
              <a:t>– A </a:t>
            </a:r>
            <a:r>
              <a:rPr lang="en-SG" sz="2800" spc="-5" dirty="0">
                <a:solidFill>
                  <a:srgbClr val="FFFFFF"/>
                </a:solidFill>
                <a:latin typeface="Calibri"/>
                <a:cs typeface="Calibri"/>
              </a:rPr>
              <a:t>N</a:t>
            </a:r>
            <a:r>
              <a:rPr sz="2800" spc="-5" dirty="0">
                <a:solidFill>
                  <a:srgbClr val="FFFFFF"/>
                </a:solidFill>
                <a:latin typeface="Calibri"/>
                <a:cs typeface="Calibri"/>
              </a:rPr>
              <a:t> </a:t>
            </a:r>
            <a:r>
              <a:rPr sz="2800" dirty="0">
                <a:solidFill>
                  <a:srgbClr val="FFFFFF"/>
                </a:solidFill>
                <a:latin typeface="Calibri"/>
                <a:cs typeface="Calibri"/>
              </a:rPr>
              <a:t>bits </a:t>
            </a:r>
            <a:r>
              <a:rPr sz="2800" spc="-5" dirty="0">
                <a:solidFill>
                  <a:srgbClr val="FFFFFF"/>
                </a:solidFill>
                <a:latin typeface="Calibri"/>
                <a:cs typeface="Calibri"/>
              </a:rPr>
              <a:t>prime</a:t>
            </a:r>
            <a:r>
              <a:rPr sz="2800" spc="5" dirty="0">
                <a:solidFill>
                  <a:srgbClr val="FFFFFF"/>
                </a:solidFill>
                <a:latin typeface="Calibri"/>
                <a:cs typeface="Calibri"/>
              </a:rPr>
              <a:t> </a:t>
            </a:r>
            <a:r>
              <a:rPr sz="2800" spc="-5" dirty="0">
                <a:solidFill>
                  <a:srgbClr val="FFFFFF"/>
                </a:solidFill>
                <a:latin typeface="Calibri"/>
                <a:cs typeface="Calibri"/>
              </a:rPr>
              <a:t>number</a:t>
            </a:r>
            <a:endParaRPr lang="en-SG" sz="2800" spc="-5" dirty="0">
              <a:solidFill>
                <a:srgbClr val="FFFFFF"/>
              </a:solidFill>
              <a:latin typeface="Calibri"/>
              <a:cs typeface="Calibri"/>
            </a:endParaRPr>
          </a:p>
          <a:p>
            <a:pPr marL="927100" lvl="2">
              <a:lnSpc>
                <a:spcPts val="3220"/>
              </a:lnSpc>
              <a:spcBef>
                <a:spcPts val="30"/>
              </a:spcBef>
              <a:tabLst>
                <a:tab pos="354965" algn="l"/>
                <a:tab pos="355600" algn="l"/>
              </a:tabLst>
            </a:pPr>
            <a:r>
              <a:rPr lang="en-SG" sz="2000" spc="-5" dirty="0">
                <a:solidFill>
                  <a:srgbClr val="FFFFFF"/>
                </a:solidFill>
                <a:latin typeface="Calibri"/>
                <a:cs typeface="Calibri"/>
              </a:rPr>
              <a:t>- </a:t>
            </a:r>
            <a:r>
              <a:rPr lang="en-SG" sz="2000" i="1" spc="-5" dirty="0">
                <a:solidFill>
                  <a:srgbClr val="FFFFFF"/>
                </a:solidFill>
                <a:latin typeface="Calibri"/>
                <a:cs typeface="Calibri"/>
              </a:rPr>
              <a:t>N</a:t>
            </a:r>
            <a:r>
              <a:rPr lang="en-SG" sz="2000" spc="-5" dirty="0">
                <a:solidFill>
                  <a:srgbClr val="FFFFFF"/>
                </a:solidFill>
                <a:latin typeface="Calibri"/>
                <a:cs typeface="Calibri"/>
              </a:rPr>
              <a:t> (bit length of q) = 160 (</a:t>
            </a:r>
            <a:r>
              <a:rPr lang="en-SG" sz="2000" spc="-5" dirty="0">
                <a:solidFill>
                  <a:srgbClr val="FFFF00"/>
                </a:solidFill>
                <a:latin typeface="Calibri"/>
                <a:cs typeface="Calibri"/>
              </a:rPr>
              <a:t>original</a:t>
            </a:r>
            <a:r>
              <a:rPr lang="en-SG" sz="2000" spc="-5" dirty="0">
                <a:solidFill>
                  <a:srgbClr val="FFFFFF"/>
                </a:solidFill>
                <a:latin typeface="Calibri"/>
                <a:cs typeface="Calibri"/>
              </a:rPr>
              <a:t>)</a:t>
            </a:r>
          </a:p>
          <a:p>
            <a:pPr marL="812800" lvl="1" indent="-342900">
              <a:lnSpc>
                <a:spcPts val="3220"/>
              </a:lnSpc>
              <a:buFont typeface="Arial"/>
              <a:buChar char="•"/>
              <a:tabLst>
                <a:tab pos="354965" algn="l"/>
                <a:tab pos="355600" algn="l"/>
              </a:tabLst>
            </a:pPr>
            <a:r>
              <a:rPr lang="en-SG" sz="2800" dirty="0">
                <a:solidFill>
                  <a:schemeClr val="bg1"/>
                </a:solidFill>
                <a:cs typeface="Calibri"/>
              </a:rPr>
              <a:t>Generator</a:t>
            </a:r>
            <a:r>
              <a:rPr lang="en-SG" sz="2800" dirty="0">
                <a:solidFill>
                  <a:srgbClr val="FFFF00"/>
                </a:solidFill>
                <a:cs typeface="Calibri"/>
              </a:rPr>
              <a:t> </a:t>
            </a:r>
            <a:r>
              <a:rPr lang="en-SG" sz="2800" dirty="0">
                <a:solidFill>
                  <a:schemeClr val="bg1"/>
                </a:solidFill>
                <a:cs typeface="Calibri"/>
              </a:rPr>
              <a:t>(</a:t>
            </a:r>
            <a:r>
              <a:rPr lang="en-SG" sz="2800" dirty="0">
                <a:solidFill>
                  <a:srgbClr val="FFFF00"/>
                </a:solidFill>
                <a:cs typeface="Calibri"/>
              </a:rPr>
              <a:t>g</a:t>
            </a:r>
            <a:r>
              <a:rPr lang="en-SG" sz="2800" dirty="0">
                <a:solidFill>
                  <a:schemeClr val="bg1"/>
                </a:solidFill>
                <a:cs typeface="Calibri"/>
              </a:rPr>
              <a:t>)</a:t>
            </a:r>
            <a:r>
              <a:rPr lang="en-SG" sz="2800" dirty="0">
                <a:solidFill>
                  <a:srgbClr val="FFFF00"/>
                </a:solidFill>
                <a:cs typeface="Calibri"/>
              </a:rPr>
              <a:t> </a:t>
            </a:r>
            <a:r>
              <a:rPr lang="en-SG" sz="2800" dirty="0">
                <a:solidFill>
                  <a:srgbClr val="FFFFFF"/>
                </a:solidFill>
                <a:cs typeface="Calibri"/>
              </a:rPr>
              <a:t>= </a:t>
            </a:r>
            <a:r>
              <a:rPr lang="en-SG" sz="2800" i="1" dirty="0">
                <a:solidFill>
                  <a:srgbClr val="FFFFFF"/>
                </a:solidFill>
                <a:cs typeface="Calibri"/>
              </a:rPr>
              <a:t>h</a:t>
            </a:r>
            <a:r>
              <a:rPr lang="en-SG" sz="2800" baseline="24691" dirty="0">
                <a:solidFill>
                  <a:srgbClr val="FFFFFF"/>
                </a:solidFill>
                <a:cs typeface="Calibri"/>
              </a:rPr>
              <a:t>(</a:t>
            </a:r>
            <a:r>
              <a:rPr lang="en-SG" sz="2800" i="1" baseline="24691" dirty="0">
                <a:solidFill>
                  <a:srgbClr val="FFFFFF"/>
                </a:solidFill>
                <a:cs typeface="Calibri"/>
              </a:rPr>
              <a:t>p-</a:t>
            </a:r>
            <a:r>
              <a:rPr lang="en-SG" sz="2800" spc="-7" baseline="24691" dirty="0">
                <a:solidFill>
                  <a:srgbClr val="FFFFFF"/>
                </a:solidFill>
                <a:cs typeface="Calibri"/>
              </a:rPr>
              <a:t>1)/</a:t>
            </a:r>
            <a:r>
              <a:rPr lang="en-SG" sz="2800" i="1" spc="-7" baseline="24691" dirty="0">
                <a:solidFill>
                  <a:srgbClr val="FFFFFF"/>
                </a:solidFill>
                <a:cs typeface="Calibri"/>
              </a:rPr>
              <a:t>q </a:t>
            </a:r>
            <a:r>
              <a:rPr lang="en-SG" sz="2800" spc="-5" dirty="0">
                <a:solidFill>
                  <a:srgbClr val="FFFFFF"/>
                </a:solidFill>
                <a:cs typeface="Calibri"/>
              </a:rPr>
              <a:t>mod</a:t>
            </a:r>
            <a:r>
              <a:rPr lang="en-SG" sz="2800" spc="-150" dirty="0">
                <a:solidFill>
                  <a:srgbClr val="FFFFFF"/>
                </a:solidFill>
                <a:cs typeface="Calibri"/>
              </a:rPr>
              <a:t> </a:t>
            </a:r>
            <a:r>
              <a:rPr lang="en-SG" sz="2800" i="1" dirty="0">
                <a:solidFill>
                  <a:srgbClr val="FFFFFF"/>
                </a:solidFill>
                <a:cs typeface="Calibri"/>
              </a:rPr>
              <a:t>p</a:t>
            </a:r>
            <a:endParaRPr lang="en-SG" sz="2800" dirty="0">
              <a:cs typeface="Calibri"/>
            </a:endParaRPr>
          </a:p>
          <a:p>
            <a:pPr marL="1212850" lvl="2" indent="-285750">
              <a:spcBef>
                <a:spcPts val="50"/>
              </a:spcBef>
              <a:buFont typeface="Arial"/>
              <a:buChar char="–"/>
              <a:tabLst>
                <a:tab pos="755650" algn="l"/>
                <a:tab pos="4694555" algn="l"/>
              </a:tabLst>
            </a:pPr>
            <a:r>
              <a:rPr lang="en-SG" sz="2000" spc="-5" dirty="0">
                <a:solidFill>
                  <a:srgbClr val="FFFFFF"/>
                </a:solidFill>
                <a:cs typeface="Calibri"/>
              </a:rPr>
              <a:t>where </a:t>
            </a:r>
            <a:r>
              <a:rPr lang="en-SG" sz="2000" i="1" dirty="0">
                <a:solidFill>
                  <a:srgbClr val="FFFFFF"/>
                </a:solidFill>
                <a:cs typeface="Calibri"/>
              </a:rPr>
              <a:t>h </a:t>
            </a:r>
            <a:r>
              <a:rPr lang="en-SG" sz="2000" dirty="0">
                <a:solidFill>
                  <a:srgbClr val="FFFFFF"/>
                </a:solidFill>
                <a:cs typeface="Calibri"/>
              </a:rPr>
              <a:t>is any random </a:t>
            </a:r>
            <a:r>
              <a:rPr lang="en-SG" sz="2000" spc="-5" dirty="0">
                <a:solidFill>
                  <a:srgbClr val="FFFFFF"/>
                </a:solidFill>
                <a:cs typeface="Calibri"/>
              </a:rPr>
              <a:t>integer with</a:t>
            </a:r>
            <a:r>
              <a:rPr lang="en-SG" sz="2000" spc="35" dirty="0">
                <a:solidFill>
                  <a:srgbClr val="FFFFFF"/>
                </a:solidFill>
                <a:cs typeface="Calibri"/>
              </a:rPr>
              <a:t> </a:t>
            </a:r>
            <a:r>
              <a:rPr lang="en-SG" sz="2000" dirty="0">
                <a:solidFill>
                  <a:srgbClr val="FFFFFF"/>
                </a:solidFill>
                <a:cs typeface="Calibri"/>
              </a:rPr>
              <a:t>1 &lt; </a:t>
            </a:r>
            <a:r>
              <a:rPr lang="en-SG" sz="2000" i="1" dirty="0">
                <a:solidFill>
                  <a:srgbClr val="FFFFFF"/>
                </a:solidFill>
                <a:cs typeface="Calibri"/>
              </a:rPr>
              <a:t>h &lt; </a:t>
            </a:r>
            <a:r>
              <a:rPr lang="en-SG" sz="2000" dirty="0">
                <a:solidFill>
                  <a:srgbClr val="FFFFFF"/>
                </a:solidFill>
                <a:cs typeface="Calibri"/>
              </a:rPr>
              <a:t>(</a:t>
            </a:r>
            <a:r>
              <a:rPr lang="en-SG" sz="2000" i="1" dirty="0">
                <a:solidFill>
                  <a:srgbClr val="FFFFFF"/>
                </a:solidFill>
                <a:cs typeface="Calibri"/>
              </a:rPr>
              <a:t>p -</a:t>
            </a:r>
            <a:r>
              <a:rPr lang="en-SG" sz="2000" i="1" spc="-25" dirty="0">
                <a:solidFill>
                  <a:srgbClr val="FFFFFF"/>
                </a:solidFill>
                <a:cs typeface="Calibri"/>
              </a:rPr>
              <a:t> </a:t>
            </a:r>
            <a:r>
              <a:rPr lang="en-SG" sz="2000" dirty="0">
                <a:solidFill>
                  <a:srgbClr val="FFFFFF"/>
                </a:solidFill>
                <a:cs typeface="Calibri"/>
              </a:rPr>
              <a:t>1)</a:t>
            </a:r>
            <a:endParaRPr lang="en-SG" sz="2000" dirty="0">
              <a:cs typeface="Calibri"/>
            </a:endParaRPr>
          </a:p>
          <a:p>
            <a:pPr marL="1212850" lvl="2" indent="-285750">
              <a:lnSpc>
                <a:spcPts val="2845"/>
              </a:lnSpc>
              <a:spcBef>
                <a:spcPts val="20"/>
              </a:spcBef>
              <a:buFont typeface="Arial"/>
              <a:buChar char="–"/>
              <a:tabLst>
                <a:tab pos="755650" algn="l"/>
                <a:tab pos="2980690" algn="l"/>
              </a:tabLst>
            </a:pPr>
            <a:r>
              <a:rPr lang="en-SG" sz="2000" dirty="0">
                <a:solidFill>
                  <a:srgbClr val="FFFFFF"/>
                </a:solidFill>
                <a:cs typeface="Calibri"/>
              </a:rPr>
              <a:t>and </a:t>
            </a:r>
            <a:r>
              <a:rPr lang="en-SG" sz="2000" i="1" spc="-5" dirty="0">
                <a:solidFill>
                  <a:srgbClr val="FFFFFF"/>
                </a:solidFill>
                <a:cs typeface="Calibri"/>
              </a:rPr>
              <a:t>h</a:t>
            </a:r>
            <a:r>
              <a:rPr lang="en-SG" sz="2000" spc="-7" baseline="24305" dirty="0">
                <a:solidFill>
                  <a:srgbClr val="FFFFFF"/>
                </a:solidFill>
                <a:cs typeface="Calibri"/>
              </a:rPr>
              <a:t>(</a:t>
            </a:r>
            <a:r>
              <a:rPr lang="en-SG" sz="2000" i="1" spc="-7" baseline="24305" dirty="0">
                <a:solidFill>
                  <a:srgbClr val="FFFFFF"/>
                </a:solidFill>
                <a:cs typeface="Calibri"/>
              </a:rPr>
              <a:t>p-</a:t>
            </a:r>
            <a:r>
              <a:rPr lang="en-SG" sz="2000" spc="-7" baseline="24305" dirty="0">
                <a:solidFill>
                  <a:srgbClr val="FFFFFF"/>
                </a:solidFill>
                <a:cs typeface="Calibri"/>
              </a:rPr>
              <a:t>1)/</a:t>
            </a:r>
            <a:r>
              <a:rPr lang="en-SG" sz="2000" i="1" spc="-7" baseline="24305" dirty="0">
                <a:solidFill>
                  <a:srgbClr val="FFFFFF"/>
                </a:solidFill>
                <a:cs typeface="Calibri"/>
              </a:rPr>
              <a:t>q</a:t>
            </a:r>
            <a:r>
              <a:rPr lang="en-SG" sz="2000" i="1" spc="-172" baseline="24305" dirty="0">
                <a:solidFill>
                  <a:srgbClr val="FFFFFF"/>
                </a:solidFill>
                <a:cs typeface="Calibri"/>
              </a:rPr>
              <a:t> </a:t>
            </a:r>
            <a:r>
              <a:rPr lang="en-SG" sz="2000" spc="-5" dirty="0">
                <a:solidFill>
                  <a:srgbClr val="FFFFFF"/>
                </a:solidFill>
                <a:cs typeface="Calibri"/>
              </a:rPr>
              <a:t>mod</a:t>
            </a:r>
            <a:r>
              <a:rPr lang="en-SG" sz="2000" dirty="0">
                <a:solidFill>
                  <a:srgbClr val="FFFFFF"/>
                </a:solidFill>
                <a:cs typeface="Calibri"/>
              </a:rPr>
              <a:t> </a:t>
            </a:r>
            <a:r>
              <a:rPr lang="en-SG" sz="2000" i="1" dirty="0">
                <a:solidFill>
                  <a:srgbClr val="FFFFFF"/>
                </a:solidFill>
                <a:cs typeface="Calibri"/>
              </a:rPr>
              <a:t>p	</a:t>
            </a:r>
            <a:r>
              <a:rPr lang="en-SG" sz="2000" dirty="0">
                <a:solidFill>
                  <a:srgbClr val="FFFFFF"/>
                </a:solidFill>
                <a:cs typeface="Calibri"/>
              </a:rPr>
              <a:t>&gt;</a:t>
            </a:r>
            <a:r>
              <a:rPr lang="en-SG" sz="2000" spc="-10" dirty="0">
                <a:solidFill>
                  <a:srgbClr val="FFFFFF"/>
                </a:solidFill>
                <a:cs typeface="Calibri"/>
              </a:rPr>
              <a:t> </a:t>
            </a:r>
            <a:r>
              <a:rPr lang="en-SG" sz="2000" dirty="0">
                <a:solidFill>
                  <a:srgbClr val="FFFFFF"/>
                </a:solidFill>
                <a:cs typeface="Calibri"/>
              </a:rPr>
              <a:t>1</a:t>
            </a:r>
            <a:endParaRPr lang="en-SG" sz="2000" dirty="0">
              <a:cs typeface="Calibri"/>
            </a:endParaRPr>
          </a:p>
          <a:p>
            <a:pPr marL="812800" lvl="1" indent="-342900">
              <a:lnSpc>
                <a:spcPts val="3220"/>
              </a:lnSpc>
              <a:spcBef>
                <a:spcPts val="30"/>
              </a:spcBef>
              <a:buFont typeface="Arial" panose="020B0604020202020204" pitchFamily="34" charset="0"/>
              <a:buChar char="•"/>
              <a:tabLst>
                <a:tab pos="354965" algn="l"/>
                <a:tab pos="355600" algn="l"/>
              </a:tabLst>
            </a:pPr>
            <a:r>
              <a:rPr lang="en-SG" sz="2400" spc="-5" dirty="0">
                <a:solidFill>
                  <a:srgbClr val="FFFF00"/>
                </a:solidFill>
                <a:cs typeface="Calibri"/>
              </a:rPr>
              <a:t>DSA Standard (2013) : acceptable L, N pairs</a:t>
            </a:r>
          </a:p>
          <a:p>
            <a:pPr marL="1270000" lvl="2" indent="-342900">
              <a:lnSpc>
                <a:spcPts val="3220"/>
              </a:lnSpc>
              <a:spcBef>
                <a:spcPts val="30"/>
              </a:spcBef>
              <a:buFontTx/>
              <a:buChar char="-"/>
              <a:tabLst>
                <a:tab pos="354965" algn="l"/>
                <a:tab pos="355600" algn="l"/>
              </a:tabLst>
            </a:pPr>
            <a:r>
              <a:rPr lang="en-SG" dirty="0">
                <a:solidFill>
                  <a:srgbClr val="FFFF00"/>
                </a:solidFill>
              </a:rPr>
              <a:t>(1024, 160), (2048, 224), (2048, 256), or (3072, 256)</a:t>
            </a:r>
          </a:p>
          <a:p>
            <a:pPr marL="469900" indent="-457200">
              <a:lnSpc>
                <a:spcPts val="3220"/>
              </a:lnSpc>
              <a:spcBef>
                <a:spcPts val="30"/>
              </a:spcBef>
              <a:buFontTx/>
              <a:buChar char="-"/>
              <a:tabLst>
                <a:tab pos="354965" algn="l"/>
                <a:tab pos="355600" algn="l"/>
              </a:tabLst>
            </a:pPr>
            <a:endParaRPr sz="2800" dirty="0">
              <a:solidFill>
                <a:schemeClr val="bg1"/>
              </a:solidFill>
              <a:cs typeface="Calibri"/>
            </a:endParaRPr>
          </a:p>
        </p:txBody>
      </p:sp>
    </p:spTree>
    <p:extLst>
      <p:ext uri="{BB962C8B-B14F-4D97-AF65-F5344CB8AC3E}">
        <p14:creationId xmlns:p14="http://schemas.microsoft.com/office/powerpoint/2010/main" val="273874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871" y="266382"/>
            <a:ext cx="7540257" cy="628377"/>
          </a:xfrm>
          <a:prstGeom prst="rect">
            <a:avLst/>
          </a:prstGeom>
        </p:spPr>
        <p:txBody>
          <a:bodyPr vert="horz" wrap="square" lIns="0" tIns="12700" rIns="0" bIns="0" rtlCol="0">
            <a:spAutoFit/>
          </a:bodyPr>
          <a:lstStyle/>
          <a:p>
            <a:pPr marL="17145">
              <a:lnSpc>
                <a:spcPct val="100000"/>
              </a:lnSpc>
              <a:spcBef>
                <a:spcPts val="100"/>
              </a:spcBef>
            </a:pPr>
            <a:r>
              <a:rPr sz="4000" spc="-5" dirty="0"/>
              <a:t>Digital Signature Algorithm</a:t>
            </a:r>
            <a:r>
              <a:rPr sz="4000" spc="-20" dirty="0"/>
              <a:t> </a:t>
            </a:r>
            <a:r>
              <a:rPr sz="4000" spc="-5" dirty="0"/>
              <a:t>(DSA)</a:t>
            </a:r>
            <a:r>
              <a:rPr lang="en-SG" sz="4000" spc="-5" dirty="0"/>
              <a:t> - 2</a:t>
            </a:r>
            <a:endParaRPr sz="4000" spc="-5" dirty="0"/>
          </a:p>
        </p:txBody>
      </p:sp>
      <p:sp>
        <p:nvSpPr>
          <p:cNvPr id="4" name="object 4"/>
          <p:cNvSpPr txBox="1">
            <a:spLocks noGrp="1"/>
          </p:cNvSpPr>
          <p:nvPr>
            <p:ph type="sldNum" sz="quarter" idx="7"/>
          </p:nvPr>
        </p:nvSpPr>
        <p:spPr>
          <a:prstGeom prst="rect">
            <a:avLst/>
          </a:prstGeom>
        </p:spPr>
        <p:txBody>
          <a:bodyPr vert="horz" wrap="square" lIns="0" tIns="131445" rIns="0" bIns="0" rtlCol="0">
            <a:spAutoFit/>
          </a:bodyPr>
          <a:lstStyle/>
          <a:p>
            <a:pPr marL="25400">
              <a:lnSpc>
                <a:spcPct val="100000"/>
              </a:lnSpc>
              <a:spcBef>
                <a:spcPts val="1035"/>
              </a:spcBef>
            </a:pPr>
            <a:fld id="{81D60167-4931-47E6-BA6A-407CBD079E47}" type="slidenum">
              <a:rPr dirty="0"/>
              <a:t>17</a:t>
            </a:fld>
            <a:endParaRPr dirty="0"/>
          </a:p>
        </p:txBody>
      </p:sp>
      <p:sp>
        <p:nvSpPr>
          <p:cNvPr id="3" name="object 3"/>
          <p:cNvSpPr txBox="1"/>
          <p:nvPr/>
        </p:nvSpPr>
        <p:spPr>
          <a:xfrm>
            <a:off x="685800" y="928918"/>
            <a:ext cx="7940067" cy="3443250"/>
          </a:xfrm>
          <a:prstGeom prst="rect">
            <a:avLst/>
          </a:prstGeom>
        </p:spPr>
        <p:txBody>
          <a:bodyPr vert="horz" wrap="square" lIns="0" tIns="95250" rIns="0" bIns="0" rtlCol="0">
            <a:spAutoFit/>
          </a:bodyPr>
          <a:lstStyle/>
          <a:p>
            <a:pPr marL="355600" indent="-342900">
              <a:lnSpc>
                <a:spcPts val="3204"/>
              </a:lnSpc>
              <a:buFont typeface="Arial"/>
              <a:buChar char="•"/>
              <a:tabLst>
                <a:tab pos="354965" algn="l"/>
                <a:tab pos="355600" algn="l"/>
                <a:tab pos="6195695" algn="l"/>
              </a:tabLst>
            </a:pPr>
            <a:r>
              <a:rPr lang="en-SG" sz="2800" spc="-5" dirty="0">
                <a:solidFill>
                  <a:srgbClr val="FFFFFF"/>
                </a:solidFill>
                <a:latin typeface="Calibri"/>
                <a:cs typeface="Calibri"/>
              </a:rPr>
              <a:t>Generation of per user keys</a:t>
            </a:r>
          </a:p>
          <a:p>
            <a:pPr marL="812800" lvl="1" indent="-342900">
              <a:lnSpc>
                <a:spcPts val="3204"/>
              </a:lnSpc>
              <a:buFont typeface="Arial"/>
              <a:buChar char="•"/>
              <a:tabLst>
                <a:tab pos="354965" algn="l"/>
                <a:tab pos="355600" algn="l"/>
                <a:tab pos="6195695" algn="l"/>
              </a:tabLst>
            </a:pPr>
            <a:r>
              <a:rPr sz="2800" spc="-5" dirty="0">
                <a:solidFill>
                  <a:srgbClr val="FFFFFF"/>
                </a:solidFill>
                <a:latin typeface="Calibri"/>
                <a:cs typeface="Calibri"/>
              </a:rPr>
              <a:t>User’s Private Key </a:t>
            </a:r>
            <a:r>
              <a:rPr sz="2800" dirty="0">
                <a:solidFill>
                  <a:srgbClr val="FFFFFF"/>
                </a:solidFill>
                <a:latin typeface="Calibri"/>
                <a:cs typeface="Calibri"/>
              </a:rPr>
              <a:t>(</a:t>
            </a:r>
            <a:r>
              <a:rPr sz="2800" dirty="0">
                <a:solidFill>
                  <a:srgbClr val="FFFF00"/>
                </a:solidFill>
                <a:latin typeface="Calibri"/>
                <a:cs typeface="Calibri"/>
              </a:rPr>
              <a:t>x</a:t>
            </a:r>
            <a:r>
              <a:rPr sz="2800" dirty="0">
                <a:solidFill>
                  <a:srgbClr val="FFFFFF"/>
                </a:solidFill>
                <a:latin typeface="Calibri"/>
                <a:cs typeface="Calibri"/>
              </a:rPr>
              <a:t>) </a:t>
            </a:r>
            <a:endParaRPr lang="en-SG" sz="2800" dirty="0">
              <a:solidFill>
                <a:srgbClr val="FFFFFF"/>
              </a:solidFill>
              <a:latin typeface="Calibri"/>
              <a:cs typeface="Calibri"/>
            </a:endParaRPr>
          </a:p>
          <a:p>
            <a:pPr marL="812800" lvl="1" indent="-342900">
              <a:lnSpc>
                <a:spcPts val="3204"/>
              </a:lnSpc>
              <a:buFont typeface="Arial"/>
              <a:buChar char="•"/>
              <a:tabLst>
                <a:tab pos="354965" algn="l"/>
                <a:tab pos="355600" algn="l"/>
                <a:tab pos="6195695" algn="l"/>
              </a:tabLst>
            </a:pPr>
            <a:r>
              <a:rPr lang="en-SG" sz="2800" spc="1135" dirty="0">
                <a:solidFill>
                  <a:srgbClr val="FFFFFF"/>
                </a:solidFill>
                <a:latin typeface="Calibri"/>
                <a:cs typeface="Calibri"/>
                <a:sym typeface="Wingdings" panose="05000000000000000000" pitchFamily="2" charset="2"/>
              </a:rPr>
              <a:t>x </a:t>
            </a:r>
            <a:r>
              <a:rPr lang="en-SG" sz="2800" spc="1135" dirty="0">
                <a:solidFill>
                  <a:srgbClr val="FFFFFF"/>
                </a:solidFill>
                <a:latin typeface="Arial"/>
                <a:cs typeface="Arial"/>
                <a:sym typeface="Wingdings" panose="05000000000000000000" pitchFamily="2" charset="2"/>
              </a:rPr>
              <a:t></a:t>
            </a:r>
            <a:r>
              <a:rPr sz="2800" spc="-5" dirty="0">
                <a:solidFill>
                  <a:srgbClr val="FFFFFF"/>
                </a:solidFill>
                <a:latin typeface="Calibri"/>
                <a:cs typeface="Calibri"/>
              </a:rPr>
              <a:t>random</a:t>
            </a:r>
            <a:r>
              <a:rPr sz="2800" spc="5" dirty="0">
                <a:solidFill>
                  <a:srgbClr val="FFFFFF"/>
                </a:solidFill>
                <a:latin typeface="Calibri"/>
                <a:cs typeface="Calibri"/>
              </a:rPr>
              <a:t> </a:t>
            </a:r>
            <a:r>
              <a:rPr sz="2800" spc="-5" dirty="0">
                <a:solidFill>
                  <a:srgbClr val="FFFFFF"/>
                </a:solidFill>
                <a:latin typeface="Calibri"/>
                <a:cs typeface="Calibri"/>
              </a:rPr>
              <a:t>integer,</a:t>
            </a:r>
            <a:r>
              <a:rPr lang="en-SG" sz="2800" spc="-5" dirty="0">
                <a:solidFill>
                  <a:srgbClr val="FFFFFF"/>
                </a:solidFill>
                <a:latin typeface="Calibri"/>
                <a:cs typeface="Calibri"/>
              </a:rPr>
              <a:t> </a:t>
            </a:r>
            <a:r>
              <a:rPr sz="2800" dirty="0">
                <a:solidFill>
                  <a:srgbClr val="FFFFFF"/>
                </a:solidFill>
                <a:latin typeface="Calibri"/>
                <a:cs typeface="Calibri"/>
              </a:rPr>
              <a:t>0 &lt; x &lt;</a:t>
            </a:r>
            <a:r>
              <a:rPr sz="2800" spc="-110" dirty="0">
                <a:solidFill>
                  <a:srgbClr val="FFFFFF"/>
                </a:solidFill>
                <a:latin typeface="Calibri"/>
                <a:cs typeface="Calibri"/>
              </a:rPr>
              <a:t> </a:t>
            </a:r>
            <a:r>
              <a:rPr sz="2800" dirty="0">
                <a:solidFill>
                  <a:srgbClr val="FFFFFF"/>
                </a:solidFill>
                <a:latin typeface="Calibri"/>
                <a:cs typeface="Calibri"/>
              </a:rPr>
              <a:t>q</a:t>
            </a:r>
            <a:endParaRPr sz="2800" dirty="0">
              <a:latin typeface="Calibri"/>
              <a:cs typeface="Calibri"/>
            </a:endParaRPr>
          </a:p>
          <a:p>
            <a:pPr marL="812800" lvl="1" indent="-342900">
              <a:lnSpc>
                <a:spcPts val="3220"/>
              </a:lnSpc>
              <a:spcBef>
                <a:spcPts val="60"/>
              </a:spcBef>
              <a:buFont typeface="Arial"/>
              <a:buChar char="•"/>
              <a:tabLst>
                <a:tab pos="354965" algn="l"/>
                <a:tab pos="355600" algn="l"/>
                <a:tab pos="2875280" algn="l"/>
                <a:tab pos="3391535" algn="l"/>
                <a:tab pos="3882390" algn="l"/>
                <a:tab pos="4440555" algn="l"/>
              </a:tabLst>
            </a:pPr>
            <a:r>
              <a:rPr sz="2800" dirty="0">
                <a:solidFill>
                  <a:srgbClr val="FFFFFF"/>
                </a:solidFill>
                <a:latin typeface="Calibri"/>
                <a:cs typeface="Calibri"/>
              </a:rPr>
              <a:t>User’s Public Key	</a:t>
            </a:r>
            <a:r>
              <a:rPr sz="2800" spc="-10" dirty="0">
                <a:solidFill>
                  <a:srgbClr val="FFFFFF"/>
                </a:solidFill>
                <a:latin typeface="Calibri"/>
                <a:cs typeface="Calibri"/>
              </a:rPr>
              <a:t>(</a:t>
            </a:r>
            <a:r>
              <a:rPr sz="2800" spc="-10" dirty="0">
                <a:solidFill>
                  <a:srgbClr val="FFFF00"/>
                </a:solidFill>
                <a:latin typeface="Calibri"/>
                <a:cs typeface="Calibri"/>
              </a:rPr>
              <a:t>y</a:t>
            </a:r>
            <a:r>
              <a:rPr sz="2800" spc="-10" dirty="0">
                <a:solidFill>
                  <a:srgbClr val="FFFFFF"/>
                </a:solidFill>
                <a:latin typeface="Calibri"/>
                <a:cs typeface="Calibri"/>
              </a:rPr>
              <a:t>)</a:t>
            </a:r>
            <a:r>
              <a:rPr lang="en-SG" sz="2800" spc="-10" dirty="0">
                <a:solidFill>
                  <a:srgbClr val="FFFFFF"/>
                </a:solidFill>
                <a:latin typeface="Calibri"/>
                <a:cs typeface="Calibri"/>
              </a:rPr>
              <a:t> </a:t>
            </a:r>
          </a:p>
          <a:p>
            <a:pPr marL="812800" lvl="1" indent="-342900">
              <a:lnSpc>
                <a:spcPts val="3220"/>
              </a:lnSpc>
              <a:spcBef>
                <a:spcPts val="60"/>
              </a:spcBef>
              <a:buFont typeface="Arial"/>
              <a:buChar char="•"/>
              <a:tabLst>
                <a:tab pos="354965" algn="l"/>
                <a:tab pos="355600" algn="l"/>
                <a:tab pos="2875280" algn="l"/>
                <a:tab pos="3391535" algn="l"/>
                <a:tab pos="3882390" algn="l"/>
                <a:tab pos="4440555" algn="l"/>
              </a:tabLst>
            </a:pPr>
            <a:r>
              <a:rPr sz="2800" dirty="0">
                <a:solidFill>
                  <a:srgbClr val="FFFF00"/>
                </a:solidFill>
                <a:latin typeface="Calibri"/>
                <a:cs typeface="Calibri"/>
              </a:rPr>
              <a:t>y</a:t>
            </a:r>
            <a:r>
              <a:rPr sz="2800" dirty="0">
                <a:solidFill>
                  <a:srgbClr val="FFFFFF"/>
                </a:solidFill>
                <a:latin typeface="Calibri"/>
                <a:cs typeface="Calibri"/>
              </a:rPr>
              <a:t> =</a:t>
            </a:r>
            <a:r>
              <a:rPr lang="en-SG" sz="2800" dirty="0">
                <a:solidFill>
                  <a:srgbClr val="FFFFFF"/>
                </a:solidFill>
                <a:latin typeface="Calibri"/>
                <a:cs typeface="Calibri"/>
              </a:rPr>
              <a:t> </a:t>
            </a:r>
            <a:r>
              <a:rPr sz="2800" dirty="0" err="1">
                <a:solidFill>
                  <a:srgbClr val="FFFFFF"/>
                </a:solidFill>
                <a:latin typeface="Calibri"/>
                <a:cs typeface="Calibri"/>
              </a:rPr>
              <a:t>g</a:t>
            </a:r>
            <a:r>
              <a:rPr sz="2800" baseline="24691" dirty="0" err="1">
                <a:solidFill>
                  <a:srgbClr val="FFFF00"/>
                </a:solidFill>
                <a:latin typeface="Calibri"/>
                <a:cs typeface="Calibri"/>
              </a:rPr>
              <a:t>x</a:t>
            </a:r>
            <a:r>
              <a:rPr sz="2800" baseline="24691" dirty="0">
                <a:solidFill>
                  <a:srgbClr val="FFFFFF"/>
                </a:solidFill>
                <a:latin typeface="Calibri"/>
                <a:cs typeface="Calibri"/>
              </a:rPr>
              <a:t> </a:t>
            </a:r>
            <a:r>
              <a:rPr sz="2800" dirty="0">
                <a:solidFill>
                  <a:srgbClr val="FFFFFF"/>
                </a:solidFill>
                <a:latin typeface="Calibri"/>
                <a:cs typeface="Calibri"/>
              </a:rPr>
              <a:t>mod</a:t>
            </a:r>
            <a:r>
              <a:rPr sz="2800" spc="-10" dirty="0">
                <a:solidFill>
                  <a:srgbClr val="FFFFFF"/>
                </a:solidFill>
                <a:latin typeface="Calibri"/>
                <a:cs typeface="Calibri"/>
              </a:rPr>
              <a:t> </a:t>
            </a:r>
            <a:r>
              <a:rPr sz="2800" dirty="0">
                <a:solidFill>
                  <a:srgbClr val="FFFFFF"/>
                </a:solidFill>
                <a:latin typeface="Calibri"/>
                <a:cs typeface="Calibri"/>
              </a:rPr>
              <a:t>p</a:t>
            </a:r>
          </a:p>
          <a:p>
            <a:pPr marL="355600" marR="12700" indent="-342900">
              <a:lnSpc>
                <a:spcPts val="2650"/>
              </a:lnSpc>
              <a:spcBef>
                <a:spcPts val="560"/>
              </a:spcBef>
              <a:buFont typeface="Arial"/>
              <a:buChar char="•"/>
              <a:tabLst>
                <a:tab pos="354965" algn="l"/>
                <a:tab pos="355600" algn="l"/>
                <a:tab pos="2091055" algn="l"/>
                <a:tab pos="2908300" algn="l"/>
                <a:tab pos="5829935" algn="l"/>
              </a:tabLst>
            </a:pPr>
            <a:r>
              <a:rPr sz="2800" spc="-5" dirty="0">
                <a:solidFill>
                  <a:srgbClr val="FFFFFF"/>
                </a:solidFill>
                <a:latin typeface="Calibri"/>
                <a:cs typeface="Calibri"/>
              </a:rPr>
              <a:t>User’s Per-message secret</a:t>
            </a:r>
            <a:r>
              <a:rPr sz="2800" spc="40" dirty="0">
                <a:solidFill>
                  <a:srgbClr val="FFFFFF"/>
                </a:solidFill>
                <a:latin typeface="Calibri"/>
                <a:cs typeface="Calibri"/>
              </a:rPr>
              <a:t> </a:t>
            </a:r>
            <a:r>
              <a:rPr sz="2800" spc="-5" dirty="0">
                <a:solidFill>
                  <a:srgbClr val="FFFFFF"/>
                </a:solidFill>
                <a:latin typeface="Calibri"/>
                <a:cs typeface="Calibri"/>
              </a:rPr>
              <a:t>Number</a:t>
            </a:r>
            <a:r>
              <a:rPr sz="2800" spc="5" dirty="0">
                <a:solidFill>
                  <a:srgbClr val="FFFFFF"/>
                </a:solidFill>
                <a:latin typeface="Calibri"/>
                <a:cs typeface="Calibri"/>
              </a:rPr>
              <a:t> </a:t>
            </a:r>
            <a:r>
              <a:rPr sz="2800" dirty="0">
                <a:solidFill>
                  <a:srgbClr val="FFFFFF"/>
                </a:solidFill>
                <a:latin typeface="Calibri"/>
                <a:cs typeface="Calibri"/>
              </a:rPr>
              <a:t>(</a:t>
            </a:r>
            <a:r>
              <a:rPr sz="2800" dirty="0">
                <a:solidFill>
                  <a:srgbClr val="FFFF00"/>
                </a:solidFill>
                <a:latin typeface="Calibri"/>
                <a:cs typeface="Calibri"/>
              </a:rPr>
              <a:t>k</a:t>
            </a:r>
            <a:r>
              <a:rPr sz="2800" dirty="0">
                <a:solidFill>
                  <a:srgbClr val="FFFFFF"/>
                </a:solidFill>
                <a:latin typeface="Calibri"/>
                <a:cs typeface="Calibri"/>
              </a:rPr>
              <a:t>)	</a:t>
            </a:r>
            <a:endParaRPr lang="en-SG" sz="2800" dirty="0">
              <a:solidFill>
                <a:srgbClr val="FFFFFF"/>
              </a:solidFill>
              <a:latin typeface="Calibri"/>
              <a:cs typeface="Calibri"/>
            </a:endParaRPr>
          </a:p>
          <a:p>
            <a:pPr marL="355600" marR="12700" indent="-342900">
              <a:lnSpc>
                <a:spcPts val="2650"/>
              </a:lnSpc>
              <a:spcBef>
                <a:spcPts val="560"/>
              </a:spcBef>
              <a:buFont typeface="Arial"/>
              <a:buChar char="•"/>
              <a:tabLst>
                <a:tab pos="354965" algn="l"/>
                <a:tab pos="355600" algn="l"/>
                <a:tab pos="2091055" algn="l"/>
                <a:tab pos="2908300" algn="l"/>
                <a:tab pos="5829935" algn="l"/>
              </a:tabLst>
            </a:pPr>
            <a:r>
              <a:rPr lang="en-SG" sz="2800" spc="1135" dirty="0">
                <a:solidFill>
                  <a:srgbClr val="FFFF00"/>
                </a:solidFill>
                <a:latin typeface="Calibri"/>
                <a:cs typeface="Calibri"/>
                <a:sym typeface="Wingdings" panose="05000000000000000000" pitchFamily="2" charset="2"/>
              </a:rPr>
              <a:t>k</a:t>
            </a:r>
            <a:r>
              <a:rPr lang="en-SG" sz="2800" spc="1135" dirty="0">
                <a:solidFill>
                  <a:srgbClr val="FFFFFF"/>
                </a:solidFill>
                <a:latin typeface="Arial"/>
                <a:cs typeface="Arial"/>
                <a:sym typeface="Wingdings" panose="05000000000000000000" pitchFamily="2" charset="2"/>
              </a:rPr>
              <a:t></a:t>
            </a:r>
            <a:r>
              <a:rPr sz="2800" spc="-220" dirty="0">
                <a:solidFill>
                  <a:srgbClr val="FFFFFF"/>
                </a:solidFill>
                <a:latin typeface="Arial"/>
                <a:cs typeface="Arial"/>
              </a:rPr>
              <a:t> </a:t>
            </a:r>
            <a:r>
              <a:rPr sz="2800" spc="-5" dirty="0">
                <a:solidFill>
                  <a:srgbClr val="FFFFFF"/>
                </a:solidFill>
                <a:latin typeface="Calibri"/>
                <a:cs typeface="Calibri"/>
              </a:rPr>
              <a:t>random  integer,</a:t>
            </a:r>
            <a:r>
              <a:rPr sz="2800" spc="0" dirty="0">
                <a:solidFill>
                  <a:srgbClr val="FFFFFF"/>
                </a:solidFill>
                <a:latin typeface="Calibri"/>
                <a:cs typeface="Calibri"/>
              </a:rPr>
              <a:t> </a:t>
            </a:r>
            <a:r>
              <a:rPr sz="2800" dirty="0">
                <a:solidFill>
                  <a:srgbClr val="FFFFFF"/>
                </a:solidFill>
                <a:latin typeface="Calibri"/>
                <a:cs typeface="Calibri"/>
              </a:rPr>
              <a:t>0</a:t>
            </a:r>
            <a:r>
              <a:rPr sz="2800" spc="0" dirty="0">
                <a:solidFill>
                  <a:srgbClr val="FFFFFF"/>
                </a:solidFill>
                <a:latin typeface="Calibri"/>
                <a:cs typeface="Calibri"/>
              </a:rPr>
              <a:t> </a:t>
            </a:r>
            <a:r>
              <a:rPr sz="2800" dirty="0">
                <a:solidFill>
                  <a:srgbClr val="FFFFFF"/>
                </a:solidFill>
                <a:latin typeface="Calibri"/>
                <a:cs typeface="Calibri"/>
              </a:rPr>
              <a:t>&lt;</a:t>
            </a:r>
            <a:r>
              <a:rPr lang="en-SG" sz="2800" dirty="0">
                <a:solidFill>
                  <a:srgbClr val="FFFFFF"/>
                </a:solidFill>
                <a:latin typeface="Calibri"/>
                <a:cs typeface="Calibri"/>
              </a:rPr>
              <a:t> </a:t>
            </a:r>
            <a:r>
              <a:rPr sz="2800" dirty="0">
                <a:solidFill>
                  <a:srgbClr val="FFFF00"/>
                </a:solidFill>
                <a:latin typeface="Calibri"/>
                <a:cs typeface="Calibri"/>
              </a:rPr>
              <a:t>k </a:t>
            </a:r>
            <a:r>
              <a:rPr sz="2800" dirty="0">
                <a:solidFill>
                  <a:srgbClr val="FFFFFF"/>
                </a:solidFill>
                <a:latin typeface="Calibri"/>
                <a:cs typeface="Calibri"/>
              </a:rPr>
              <a:t>&lt;</a:t>
            </a:r>
            <a:r>
              <a:rPr sz="2800" spc="-5" dirty="0">
                <a:solidFill>
                  <a:srgbClr val="FFFFFF"/>
                </a:solidFill>
                <a:latin typeface="Calibri"/>
                <a:cs typeface="Calibri"/>
              </a:rPr>
              <a:t> </a:t>
            </a:r>
            <a:r>
              <a:rPr sz="2800" dirty="0">
                <a:solidFill>
                  <a:srgbClr val="FFFFFF"/>
                </a:solidFill>
                <a:latin typeface="Calibri"/>
                <a:cs typeface="Calibri"/>
              </a:rPr>
              <a:t>q</a:t>
            </a:r>
            <a:r>
              <a:rPr lang="en-SG" sz="2800" dirty="0">
                <a:solidFill>
                  <a:srgbClr val="FFFFFF"/>
                </a:solidFill>
                <a:latin typeface="Calibri"/>
                <a:cs typeface="Calibri"/>
              </a:rPr>
              <a:t> </a:t>
            </a:r>
          </a:p>
          <a:p>
            <a:pPr marL="355600" marR="12700" indent="-342900">
              <a:lnSpc>
                <a:spcPts val="2650"/>
              </a:lnSpc>
              <a:spcBef>
                <a:spcPts val="560"/>
              </a:spcBef>
              <a:buFont typeface="Arial"/>
              <a:buChar char="•"/>
              <a:tabLst>
                <a:tab pos="354965" algn="l"/>
                <a:tab pos="355600" algn="l"/>
                <a:tab pos="2091055" algn="l"/>
                <a:tab pos="2908300" algn="l"/>
                <a:tab pos="5829935" algn="l"/>
              </a:tabLst>
            </a:pPr>
            <a:r>
              <a:rPr lang="en-SG" sz="2800" dirty="0">
                <a:solidFill>
                  <a:srgbClr val="FFFF00"/>
                </a:solidFill>
                <a:latin typeface="Calibri"/>
                <a:cs typeface="Calibri"/>
              </a:rPr>
              <a:t>k</a:t>
            </a:r>
            <a:r>
              <a:rPr lang="en-SG" sz="2800" dirty="0">
                <a:solidFill>
                  <a:srgbClr val="FFFFFF"/>
                </a:solidFill>
                <a:latin typeface="Calibri"/>
                <a:cs typeface="Calibri"/>
              </a:rPr>
              <a:t> should never be reused</a:t>
            </a:r>
            <a:endParaRPr sz="2800" dirty="0">
              <a:latin typeface="Calibri"/>
              <a:cs typeface="Calibri"/>
            </a:endParaRPr>
          </a:p>
        </p:txBody>
      </p:sp>
    </p:spTree>
    <p:extLst>
      <p:ext uri="{BB962C8B-B14F-4D97-AF65-F5344CB8AC3E}">
        <p14:creationId xmlns:p14="http://schemas.microsoft.com/office/powerpoint/2010/main" val="360683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7970" y="528638"/>
            <a:ext cx="6852920" cy="635000"/>
          </a:xfrm>
          <a:prstGeom prst="rect">
            <a:avLst/>
          </a:prstGeom>
        </p:spPr>
        <p:txBody>
          <a:bodyPr vert="horz" wrap="square" lIns="0" tIns="12700" rIns="0" bIns="0" rtlCol="0">
            <a:spAutoFit/>
          </a:bodyPr>
          <a:lstStyle/>
          <a:p>
            <a:pPr marL="12700">
              <a:lnSpc>
                <a:spcPct val="100000"/>
              </a:lnSpc>
              <a:spcBef>
                <a:spcPts val="100"/>
              </a:spcBef>
            </a:pPr>
            <a:r>
              <a:rPr sz="4000" spc="-5" dirty="0"/>
              <a:t>Digital Signature Algorithm</a:t>
            </a:r>
            <a:r>
              <a:rPr sz="4000" spc="-20" dirty="0"/>
              <a:t> </a:t>
            </a:r>
            <a:r>
              <a:rPr sz="4000" spc="-5" dirty="0"/>
              <a:t>(DSA)</a:t>
            </a:r>
            <a:endParaRPr sz="4000"/>
          </a:p>
        </p:txBody>
      </p:sp>
      <p:sp>
        <p:nvSpPr>
          <p:cNvPr id="3" name="object 3"/>
          <p:cNvSpPr/>
          <p:nvPr/>
        </p:nvSpPr>
        <p:spPr>
          <a:xfrm>
            <a:off x="304800" y="1620148"/>
            <a:ext cx="8714104" cy="4900641"/>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sldNum" sz="quarter" idx="7"/>
          </p:nvPr>
        </p:nvSpPr>
        <p:spPr>
          <a:prstGeom prst="rect">
            <a:avLst/>
          </a:prstGeom>
        </p:spPr>
        <p:txBody>
          <a:bodyPr vert="horz" wrap="square" lIns="0" tIns="131445" rIns="0" bIns="0" rtlCol="0">
            <a:spAutoFit/>
          </a:bodyPr>
          <a:lstStyle/>
          <a:p>
            <a:pPr marL="25400">
              <a:lnSpc>
                <a:spcPct val="100000"/>
              </a:lnSpc>
              <a:spcBef>
                <a:spcPts val="1035"/>
              </a:spcBef>
            </a:pPr>
            <a:fld id="{81D60167-4931-47E6-BA6A-407CBD079E47}" type="slidenum">
              <a:rPr dirty="0"/>
              <a:t>18</a:t>
            </a:fld>
            <a:endParaRPr dirty="0"/>
          </a:p>
        </p:txBody>
      </p:sp>
      <p:sp>
        <p:nvSpPr>
          <p:cNvPr id="5" name="Rounded Rectangle 4"/>
          <p:cNvSpPr/>
          <p:nvPr/>
        </p:nvSpPr>
        <p:spPr>
          <a:xfrm>
            <a:off x="685800" y="3886200"/>
            <a:ext cx="3657600" cy="2209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1552157" y="6096000"/>
            <a:ext cx="1924886" cy="369332"/>
          </a:xfrm>
          <a:prstGeom prst="rect">
            <a:avLst/>
          </a:prstGeom>
          <a:noFill/>
        </p:spPr>
        <p:txBody>
          <a:bodyPr wrap="none" rtlCol="0">
            <a:spAutoFit/>
          </a:bodyPr>
          <a:lstStyle/>
          <a:p>
            <a:r>
              <a:rPr lang="en-SG" dirty="0">
                <a:solidFill>
                  <a:srgbClr val="002060"/>
                </a:solidFill>
              </a:rPr>
              <a:t>Signature Creation</a:t>
            </a:r>
          </a:p>
        </p:txBody>
      </p:sp>
      <p:sp>
        <p:nvSpPr>
          <p:cNvPr id="7" name="Rounded Rectangle 6"/>
          <p:cNvSpPr/>
          <p:nvPr/>
        </p:nvSpPr>
        <p:spPr>
          <a:xfrm>
            <a:off x="5638800" y="3886200"/>
            <a:ext cx="2514600" cy="22860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5715000" y="6127809"/>
            <a:ext cx="2196627" cy="369332"/>
          </a:xfrm>
          <a:prstGeom prst="rect">
            <a:avLst/>
          </a:prstGeom>
          <a:noFill/>
        </p:spPr>
        <p:txBody>
          <a:bodyPr wrap="none" rtlCol="0">
            <a:spAutoFit/>
          </a:bodyPr>
          <a:lstStyle/>
          <a:p>
            <a:r>
              <a:rPr lang="en-SG" dirty="0">
                <a:solidFill>
                  <a:srgbClr val="002060"/>
                </a:solidFill>
              </a:rPr>
              <a:t>Signature Verification</a:t>
            </a:r>
          </a:p>
        </p:txBody>
      </p:sp>
      <p:sp>
        <p:nvSpPr>
          <p:cNvPr id="9" name="TextBox 8"/>
          <p:cNvSpPr txBox="1"/>
          <p:nvPr/>
        </p:nvSpPr>
        <p:spPr>
          <a:xfrm>
            <a:off x="990600" y="3461411"/>
            <a:ext cx="2668423" cy="369332"/>
          </a:xfrm>
          <a:prstGeom prst="rect">
            <a:avLst/>
          </a:prstGeom>
          <a:noFill/>
        </p:spPr>
        <p:txBody>
          <a:bodyPr wrap="none" rtlCol="0">
            <a:spAutoFit/>
          </a:bodyPr>
          <a:lstStyle/>
          <a:p>
            <a:r>
              <a:rPr lang="en-SG" i="1" dirty="0">
                <a:solidFill>
                  <a:srgbClr val="00B050"/>
                </a:solidFill>
              </a:rPr>
              <a:t>PU</a:t>
            </a:r>
            <a:r>
              <a:rPr lang="en-SG" i="1" baseline="-25000" dirty="0">
                <a:solidFill>
                  <a:srgbClr val="00B050"/>
                </a:solidFill>
              </a:rPr>
              <a:t>G</a:t>
            </a:r>
            <a:r>
              <a:rPr lang="en-SG" i="1" dirty="0">
                <a:solidFill>
                  <a:srgbClr val="00B050"/>
                </a:solidFill>
              </a:rPr>
              <a:t> = A global public key  </a:t>
            </a:r>
          </a:p>
        </p:txBody>
      </p:sp>
      <p:sp>
        <p:nvSpPr>
          <p:cNvPr id="10" name="TextBox 9">
            <a:extLst>
              <a:ext uri="{FF2B5EF4-FFF2-40B4-BE49-F238E27FC236}">
                <a16:creationId xmlns:a16="http://schemas.microsoft.com/office/drawing/2014/main" id="{2B8A8019-B42E-478B-B55F-FF60F5AAF230}"/>
              </a:ext>
            </a:extLst>
          </p:cNvPr>
          <p:cNvSpPr txBox="1"/>
          <p:nvPr/>
        </p:nvSpPr>
        <p:spPr>
          <a:xfrm>
            <a:off x="2971800" y="5257800"/>
            <a:ext cx="914400" cy="369332"/>
          </a:xfrm>
          <a:prstGeom prst="rect">
            <a:avLst/>
          </a:prstGeom>
          <a:noFill/>
        </p:spPr>
        <p:txBody>
          <a:bodyPr wrap="square" rtlCol="0">
            <a:spAutoFit/>
          </a:bodyPr>
          <a:lstStyle/>
          <a:p>
            <a:r>
              <a:rPr lang="en-US" dirty="0" err="1"/>
              <a:t>r,s</a:t>
            </a:r>
            <a:endParaRPr lang="en-US" dirty="0"/>
          </a:p>
        </p:txBody>
      </p:sp>
      <p:sp>
        <p:nvSpPr>
          <p:cNvPr id="11" name="TextBox 10">
            <a:extLst>
              <a:ext uri="{FF2B5EF4-FFF2-40B4-BE49-F238E27FC236}">
                <a16:creationId xmlns:a16="http://schemas.microsoft.com/office/drawing/2014/main" id="{D961A891-F2B9-4701-8244-81E8B661EAAC}"/>
              </a:ext>
            </a:extLst>
          </p:cNvPr>
          <p:cNvSpPr txBox="1"/>
          <p:nvPr/>
        </p:nvSpPr>
        <p:spPr>
          <a:xfrm>
            <a:off x="7086600" y="5105400"/>
            <a:ext cx="914400" cy="369332"/>
          </a:xfrm>
          <a:prstGeom prst="rect">
            <a:avLst/>
          </a:prstGeom>
          <a:noFill/>
        </p:spPr>
        <p:txBody>
          <a:bodyPr wrap="square" rtlCol="0">
            <a:spAutoFit/>
          </a:bodyPr>
          <a:lstStyle/>
          <a:p>
            <a:r>
              <a:rPr lang="en-US" dirty="0"/>
              <a:t>v</a:t>
            </a:r>
          </a:p>
        </p:txBody>
      </p:sp>
      <p:sp>
        <p:nvSpPr>
          <p:cNvPr id="12" name="TextBox 11">
            <a:extLst>
              <a:ext uri="{FF2B5EF4-FFF2-40B4-BE49-F238E27FC236}">
                <a16:creationId xmlns:a16="http://schemas.microsoft.com/office/drawing/2014/main" id="{B058C731-F8F6-4EC9-AF33-576C393AB40E}"/>
              </a:ext>
            </a:extLst>
          </p:cNvPr>
          <p:cNvSpPr txBox="1"/>
          <p:nvPr/>
        </p:nvSpPr>
        <p:spPr>
          <a:xfrm>
            <a:off x="6941266" y="5563117"/>
            <a:ext cx="1524000" cy="646331"/>
          </a:xfrm>
          <a:prstGeom prst="rect">
            <a:avLst/>
          </a:prstGeom>
          <a:noFill/>
        </p:spPr>
        <p:txBody>
          <a:bodyPr wrap="square" rtlCol="0">
            <a:spAutoFit/>
          </a:bodyPr>
          <a:lstStyle/>
          <a:p>
            <a:r>
              <a:rPr lang="en-US" dirty="0"/>
              <a:t>If v = r, then authenticated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145">
              <a:lnSpc>
                <a:spcPct val="100000"/>
              </a:lnSpc>
              <a:spcBef>
                <a:spcPts val="100"/>
              </a:spcBef>
            </a:pPr>
            <a:r>
              <a:rPr spc="-5" dirty="0"/>
              <a:t>Digital Signature Algorithm</a:t>
            </a:r>
            <a:r>
              <a:rPr spc="-20" dirty="0"/>
              <a:t> </a:t>
            </a:r>
            <a:r>
              <a:rPr spc="-5" dirty="0"/>
              <a:t>(DSA)</a:t>
            </a:r>
          </a:p>
        </p:txBody>
      </p:sp>
      <p:sp>
        <p:nvSpPr>
          <p:cNvPr id="3" name="object 3"/>
          <p:cNvSpPr/>
          <p:nvPr/>
        </p:nvSpPr>
        <p:spPr>
          <a:xfrm>
            <a:off x="523701" y="1712421"/>
            <a:ext cx="2718262" cy="4156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23701" y="2015836"/>
            <a:ext cx="3832167" cy="46966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23701" y="2373284"/>
            <a:ext cx="2231967" cy="465512"/>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546283" y="1318225"/>
            <a:ext cx="3779520" cy="2443618"/>
          </a:xfrm>
          <a:prstGeom prst="rect">
            <a:avLst/>
          </a:prstGeom>
        </p:spPr>
        <p:txBody>
          <a:bodyPr vert="horz" wrap="square" lIns="0" tIns="67945" rIns="0" bIns="0" rtlCol="0">
            <a:spAutoFit/>
          </a:bodyPr>
          <a:lstStyle/>
          <a:p>
            <a:pPr marL="301625">
              <a:lnSpc>
                <a:spcPct val="100000"/>
              </a:lnSpc>
              <a:spcBef>
                <a:spcPts val="535"/>
              </a:spcBef>
            </a:pPr>
            <a:r>
              <a:rPr sz="2000" spc="-5" dirty="0">
                <a:solidFill>
                  <a:srgbClr val="FF0000"/>
                </a:solidFill>
                <a:latin typeface="Arial"/>
                <a:cs typeface="Arial"/>
              </a:rPr>
              <a:t>SIGNING</a:t>
            </a:r>
            <a:r>
              <a:rPr lang="en-SG" sz="2000" spc="-5" dirty="0">
                <a:solidFill>
                  <a:srgbClr val="FF0000"/>
                </a:solidFill>
                <a:latin typeface="Arial"/>
                <a:cs typeface="Arial"/>
              </a:rPr>
              <a:t> (Signature Creation)</a:t>
            </a:r>
            <a:endParaRPr sz="2000" dirty="0">
              <a:latin typeface="Arial"/>
              <a:cs typeface="Arial"/>
            </a:endParaRPr>
          </a:p>
          <a:p>
            <a:pPr marL="355600" indent="-342900">
              <a:lnSpc>
                <a:spcPct val="100000"/>
              </a:lnSpc>
              <a:spcBef>
                <a:spcPts val="439"/>
              </a:spcBef>
              <a:buClr>
                <a:srgbClr val="0000FF"/>
              </a:buClr>
              <a:buSzPct val="80000"/>
              <a:buFont typeface="Arial"/>
              <a:buChar char="➢"/>
              <a:tabLst>
                <a:tab pos="354965" algn="l"/>
                <a:tab pos="355600" algn="l"/>
              </a:tabLst>
            </a:pPr>
            <a:r>
              <a:rPr lang="en-SG" sz="2000" dirty="0">
                <a:solidFill>
                  <a:srgbClr val="FFFFFF"/>
                </a:solidFill>
                <a:latin typeface="Calibri"/>
                <a:cs typeface="Calibri"/>
              </a:rPr>
              <a:t>Requires </a:t>
            </a:r>
            <a:r>
              <a:rPr lang="en-SG" sz="2000" dirty="0" err="1">
                <a:solidFill>
                  <a:srgbClr val="FFFFFF"/>
                </a:solidFill>
                <a:latin typeface="Calibri"/>
                <a:cs typeface="Calibri"/>
              </a:rPr>
              <a:t>p,q,g,x,k</a:t>
            </a:r>
            <a:r>
              <a:rPr lang="en-SG" sz="2000" dirty="0">
                <a:solidFill>
                  <a:srgbClr val="FFFFFF"/>
                </a:solidFill>
                <a:latin typeface="Calibri"/>
                <a:cs typeface="Calibri"/>
              </a:rPr>
              <a:t>, M</a:t>
            </a:r>
          </a:p>
          <a:p>
            <a:pPr marL="355600" indent="-342900">
              <a:lnSpc>
                <a:spcPct val="100000"/>
              </a:lnSpc>
              <a:spcBef>
                <a:spcPts val="439"/>
              </a:spcBef>
              <a:buClr>
                <a:srgbClr val="0000FF"/>
              </a:buClr>
              <a:buSzPct val="80000"/>
              <a:buFont typeface="Arial"/>
              <a:buChar char="➢"/>
              <a:tabLst>
                <a:tab pos="354965" algn="l"/>
                <a:tab pos="355600" algn="l"/>
              </a:tabLst>
            </a:pPr>
            <a:r>
              <a:rPr sz="2000" dirty="0">
                <a:solidFill>
                  <a:srgbClr val="FFFFFF"/>
                </a:solidFill>
                <a:latin typeface="Calibri"/>
                <a:cs typeface="Calibri"/>
              </a:rPr>
              <a:t>r = ( g </a:t>
            </a:r>
            <a:r>
              <a:rPr sz="1950" spc="15" baseline="25641" dirty="0">
                <a:solidFill>
                  <a:srgbClr val="FFFFFF"/>
                </a:solidFill>
                <a:latin typeface="Calibri"/>
                <a:cs typeface="Calibri"/>
              </a:rPr>
              <a:t>k </a:t>
            </a:r>
            <a:r>
              <a:rPr sz="2000" dirty="0">
                <a:solidFill>
                  <a:srgbClr val="FFFFFF"/>
                </a:solidFill>
                <a:latin typeface="Calibri"/>
                <a:cs typeface="Calibri"/>
              </a:rPr>
              <a:t>mod p ) mod</a:t>
            </a:r>
            <a:r>
              <a:rPr sz="2000" spc="-55" dirty="0">
                <a:solidFill>
                  <a:srgbClr val="FFFFFF"/>
                </a:solidFill>
                <a:latin typeface="Calibri"/>
                <a:cs typeface="Calibri"/>
              </a:rPr>
              <a:t> </a:t>
            </a:r>
            <a:r>
              <a:rPr sz="2000" dirty="0">
                <a:solidFill>
                  <a:srgbClr val="FFFFFF"/>
                </a:solidFill>
                <a:latin typeface="Calibri"/>
                <a:cs typeface="Calibri"/>
              </a:rPr>
              <a:t>q</a:t>
            </a:r>
            <a:endParaRPr sz="2000" dirty="0">
              <a:latin typeface="Calibri"/>
              <a:cs typeface="Calibri"/>
            </a:endParaRPr>
          </a:p>
          <a:p>
            <a:pPr marL="355600" indent="-342900">
              <a:lnSpc>
                <a:spcPct val="100000"/>
              </a:lnSpc>
              <a:spcBef>
                <a:spcPts val="480"/>
              </a:spcBef>
              <a:buClr>
                <a:srgbClr val="0000FF"/>
              </a:buClr>
              <a:buSzPct val="80000"/>
              <a:buChar char="➢"/>
              <a:tabLst>
                <a:tab pos="354965" algn="l"/>
                <a:tab pos="355600" algn="l"/>
              </a:tabLst>
            </a:pPr>
            <a:r>
              <a:rPr sz="2000" dirty="0">
                <a:solidFill>
                  <a:srgbClr val="FFFFFF"/>
                </a:solidFill>
                <a:latin typeface="Arial"/>
                <a:cs typeface="Arial"/>
              </a:rPr>
              <a:t>s = [ k </a:t>
            </a:r>
            <a:r>
              <a:rPr sz="1950" spc="7" baseline="25641" dirty="0">
                <a:solidFill>
                  <a:srgbClr val="FFFFFF"/>
                </a:solidFill>
                <a:latin typeface="Arial"/>
                <a:cs typeface="Arial"/>
              </a:rPr>
              <a:t>-1 </a:t>
            </a:r>
            <a:r>
              <a:rPr sz="2000" dirty="0">
                <a:solidFill>
                  <a:srgbClr val="FFFFFF"/>
                </a:solidFill>
                <a:latin typeface="Arial"/>
                <a:cs typeface="Arial"/>
              </a:rPr>
              <a:t>( H </a:t>
            </a:r>
            <a:r>
              <a:rPr sz="2000" spc="-5" dirty="0">
                <a:solidFill>
                  <a:srgbClr val="FFFFFF"/>
                </a:solidFill>
                <a:latin typeface="Arial"/>
                <a:cs typeface="Arial"/>
              </a:rPr>
              <a:t>(M) </a:t>
            </a:r>
            <a:r>
              <a:rPr sz="2000" dirty="0">
                <a:solidFill>
                  <a:srgbClr val="FFFFFF"/>
                </a:solidFill>
                <a:latin typeface="Arial"/>
                <a:cs typeface="Arial"/>
              </a:rPr>
              <a:t>+ x r ) ] </a:t>
            </a:r>
            <a:r>
              <a:rPr sz="2000" spc="-5" dirty="0">
                <a:solidFill>
                  <a:srgbClr val="FFFFFF"/>
                </a:solidFill>
                <a:latin typeface="Arial"/>
                <a:cs typeface="Arial"/>
              </a:rPr>
              <a:t>mod</a:t>
            </a:r>
            <a:r>
              <a:rPr sz="2000" spc="-120" dirty="0">
                <a:solidFill>
                  <a:srgbClr val="FFFFFF"/>
                </a:solidFill>
                <a:latin typeface="Arial"/>
                <a:cs typeface="Arial"/>
              </a:rPr>
              <a:t> </a:t>
            </a:r>
            <a:r>
              <a:rPr sz="2000" dirty="0">
                <a:solidFill>
                  <a:srgbClr val="FFFFFF"/>
                </a:solidFill>
                <a:latin typeface="Arial"/>
                <a:cs typeface="Arial"/>
              </a:rPr>
              <a:t>q</a:t>
            </a:r>
            <a:endParaRPr lang="en-SG" sz="2000" dirty="0">
              <a:solidFill>
                <a:srgbClr val="FFFFFF"/>
              </a:solidFill>
              <a:latin typeface="Arial"/>
              <a:cs typeface="Arial"/>
            </a:endParaRPr>
          </a:p>
          <a:p>
            <a:pPr marL="812800" lvl="1" indent="-342900">
              <a:spcBef>
                <a:spcPts val="480"/>
              </a:spcBef>
              <a:buClr>
                <a:srgbClr val="0000FF"/>
              </a:buClr>
              <a:buSzPct val="80000"/>
              <a:buChar char="➢"/>
              <a:tabLst>
                <a:tab pos="354965" algn="l"/>
                <a:tab pos="355600" algn="l"/>
              </a:tabLst>
            </a:pPr>
            <a:r>
              <a:rPr lang="en-SG" sz="1600" i="1" dirty="0">
                <a:solidFill>
                  <a:srgbClr val="FFFFFF"/>
                </a:solidFill>
                <a:latin typeface="Arial"/>
                <a:cs typeface="Arial"/>
              </a:rPr>
              <a:t>Where x is the private key</a:t>
            </a:r>
            <a:endParaRPr sz="1600" i="1" dirty="0">
              <a:latin typeface="Arial"/>
              <a:cs typeface="Arial"/>
            </a:endParaRPr>
          </a:p>
          <a:p>
            <a:pPr marL="355600" indent="-342900">
              <a:lnSpc>
                <a:spcPct val="100000"/>
              </a:lnSpc>
              <a:spcBef>
                <a:spcPts val="400"/>
              </a:spcBef>
              <a:buClr>
                <a:srgbClr val="0000FF"/>
              </a:buClr>
              <a:buSzPct val="80000"/>
              <a:buFont typeface="Arial"/>
              <a:buChar char="➢"/>
              <a:tabLst>
                <a:tab pos="354965" algn="l"/>
                <a:tab pos="355600" algn="l"/>
              </a:tabLst>
            </a:pPr>
            <a:r>
              <a:rPr sz="2000" spc="-5" dirty="0">
                <a:solidFill>
                  <a:srgbClr val="FFFFFF"/>
                </a:solidFill>
                <a:latin typeface="Calibri"/>
                <a:cs typeface="Calibri"/>
              </a:rPr>
              <a:t>Signature </a:t>
            </a:r>
            <a:r>
              <a:rPr sz="2000" dirty="0">
                <a:solidFill>
                  <a:srgbClr val="FFFFFF"/>
                </a:solidFill>
                <a:latin typeface="Calibri"/>
                <a:cs typeface="Calibri"/>
              </a:rPr>
              <a:t>= ( </a:t>
            </a:r>
            <a:r>
              <a:rPr sz="2000" spc="-5" dirty="0">
                <a:solidFill>
                  <a:srgbClr val="FFFFFF"/>
                </a:solidFill>
                <a:latin typeface="Calibri"/>
                <a:cs typeface="Calibri"/>
              </a:rPr>
              <a:t>r, </a:t>
            </a:r>
            <a:r>
              <a:rPr sz="2000" dirty="0">
                <a:solidFill>
                  <a:srgbClr val="FFFFFF"/>
                </a:solidFill>
                <a:latin typeface="Calibri"/>
                <a:cs typeface="Calibri"/>
              </a:rPr>
              <a:t>s</a:t>
            </a:r>
            <a:r>
              <a:rPr sz="2000" spc="-5" dirty="0">
                <a:solidFill>
                  <a:srgbClr val="FFFFFF"/>
                </a:solidFill>
                <a:latin typeface="Calibri"/>
                <a:cs typeface="Calibri"/>
              </a:rPr>
              <a:t> </a:t>
            </a:r>
            <a:r>
              <a:rPr sz="2000" dirty="0">
                <a:solidFill>
                  <a:srgbClr val="FFFFFF"/>
                </a:solidFill>
                <a:latin typeface="Calibri"/>
                <a:cs typeface="Calibri"/>
              </a:rPr>
              <a:t>)</a:t>
            </a:r>
            <a:r>
              <a:rPr lang="en-SG" sz="2000" dirty="0">
                <a:solidFill>
                  <a:srgbClr val="FFFFFF"/>
                </a:solidFill>
                <a:latin typeface="Calibri"/>
                <a:cs typeface="Calibri"/>
              </a:rPr>
              <a:t> is sent with message M</a:t>
            </a:r>
            <a:endParaRPr sz="2000" dirty="0">
              <a:latin typeface="Calibri"/>
              <a:cs typeface="Calibri"/>
            </a:endParaRPr>
          </a:p>
        </p:txBody>
      </p:sp>
      <p:sp>
        <p:nvSpPr>
          <p:cNvPr id="7" name="object 7"/>
          <p:cNvSpPr/>
          <p:nvPr/>
        </p:nvSpPr>
        <p:spPr>
          <a:xfrm>
            <a:off x="4879571" y="1712421"/>
            <a:ext cx="2194559" cy="41563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879571" y="2015835"/>
            <a:ext cx="2984268" cy="507076"/>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4879571" y="2373283"/>
            <a:ext cx="2601883" cy="507076"/>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879571" y="2739043"/>
            <a:ext cx="3603567" cy="469669"/>
          </a:xfrm>
          <a:prstGeom prst="rect">
            <a:avLst/>
          </a:prstGeom>
          <a:blipFill>
            <a:blip r:embed="rId9" cstate="print"/>
            <a:stretch>
              <a:fillRect/>
            </a:stretch>
          </a:blipFill>
        </p:spPr>
        <p:txBody>
          <a:bodyPr wrap="square" lIns="0" tIns="0" rIns="0" bIns="0" rtlCol="0"/>
          <a:lstStyle/>
          <a:p>
            <a:endParaRPr/>
          </a:p>
        </p:txBody>
      </p:sp>
      <p:sp>
        <p:nvSpPr>
          <p:cNvPr id="12" name="object 12"/>
          <p:cNvSpPr txBox="1"/>
          <p:nvPr/>
        </p:nvSpPr>
        <p:spPr>
          <a:xfrm>
            <a:off x="4885727" y="4024246"/>
            <a:ext cx="1880870" cy="391160"/>
          </a:xfrm>
          <a:prstGeom prst="rect">
            <a:avLst/>
          </a:prstGeom>
        </p:spPr>
        <p:txBody>
          <a:bodyPr vert="horz" wrap="square" lIns="0" tIns="12700" rIns="0" bIns="0" rtlCol="0">
            <a:spAutoFit/>
          </a:bodyPr>
          <a:lstStyle/>
          <a:p>
            <a:pPr marL="355600" indent="-342900">
              <a:lnSpc>
                <a:spcPct val="100000"/>
              </a:lnSpc>
              <a:spcBef>
                <a:spcPts val="100"/>
              </a:spcBef>
              <a:buClr>
                <a:srgbClr val="0000FF"/>
              </a:buClr>
              <a:buSzPct val="79166"/>
              <a:buFont typeface="Arial"/>
              <a:buChar char="➢"/>
              <a:tabLst>
                <a:tab pos="355600" algn="l"/>
                <a:tab pos="1322070" algn="l"/>
                <a:tab pos="1611630" algn="l"/>
              </a:tabLst>
            </a:pPr>
            <a:r>
              <a:rPr sz="2400" b="1" spc="-5" dirty="0">
                <a:solidFill>
                  <a:srgbClr val="FFFFFF"/>
                </a:solidFill>
                <a:latin typeface="Calibri"/>
                <a:cs typeface="Calibri"/>
              </a:rPr>
              <a:t>Test:</a:t>
            </a:r>
            <a:r>
              <a:rPr sz="2400" b="1" dirty="0">
                <a:solidFill>
                  <a:srgbClr val="FFFFFF"/>
                </a:solidFill>
                <a:latin typeface="Calibri"/>
                <a:cs typeface="Calibri"/>
              </a:rPr>
              <a:t> v	=	r</a:t>
            </a:r>
            <a:r>
              <a:rPr sz="2400" b="1" spc="-85" dirty="0">
                <a:solidFill>
                  <a:srgbClr val="FFFFFF"/>
                </a:solidFill>
                <a:latin typeface="Calibri"/>
                <a:cs typeface="Calibri"/>
              </a:rPr>
              <a:t> </a:t>
            </a:r>
            <a:r>
              <a:rPr sz="2400" b="1" dirty="0">
                <a:solidFill>
                  <a:srgbClr val="FFFFFF"/>
                </a:solidFill>
                <a:latin typeface="Calibri"/>
                <a:cs typeface="Calibri"/>
              </a:rPr>
              <a:t>’</a:t>
            </a:r>
            <a:endParaRPr sz="2400" dirty="0">
              <a:latin typeface="Calibri"/>
              <a:cs typeface="Calibri"/>
            </a:endParaRPr>
          </a:p>
        </p:txBody>
      </p:sp>
      <p:sp>
        <p:nvSpPr>
          <p:cNvPr id="13" name="object 13"/>
          <p:cNvSpPr txBox="1"/>
          <p:nvPr/>
        </p:nvSpPr>
        <p:spPr>
          <a:xfrm>
            <a:off x="4846510" y="1329464"/>
            <a:ext cx="4145089" cy="2507738"/>
          </a:xfrm>
          <a:prstGeom prst="rect">
            <a:avLst/>
          </a:prstGeom>
        </p:spPr>
        <p:txBody>
          <a:bodyPr vert="horz" wrap="square" lIns="0" tIns="67945" rIns="0" bIns="0" rtlCol="0">
            <a:spAutoFit/>
          </a:bodyPr>
          <a:lstStyle/>
          <a:p>
            <a:pPr marL="301625">
              <a:lnSpc>
                <a:spcPct val="100000"/>
              </a:lnSpc>
              <a:spcBef>
                <a:spcPts val="535"/>
              </a:spcBef>
            </a:pPr>
            <a:r>
              <a:rPr sz="2000" spc="-15" dirty="0">
                <a:solidFill>
                  <a:srgbClr val="FF0000"/>
                </a:solidFill>
                <a:latin typeface="Arial"/>
                <a:cs typeface="Arial"/>
              </a:rPr>
              <a:t>VERIFICATION</a:t>
            </a:r>
            <a:r>
              <a:rPr lang="en-SG" sz="2000" spc="-15" dirty="0">
                <a:solidFill>
                  <a:srgbClr val="FF0000"/>
                </a:solidFill>
                <a:latin typeface="Arial"/>
                <a:cs typeface="Arial"/>
              </a:rPr>
              <a:t> (on receiving end)</a:t>
            </a:r>
            <a:endParaRPr lang="en-SG" sz="2000" dirty="0">
              <a:solidFill>
                <a:srgbClr val="FFFFFF"/>
              </a:solidFill>
              <a:latin typeface="Calibri"/>
              <a:cs typeface="Calibri"/>
            </a:endParaRPr>
          </a:p>
          <a:p>
            <a:pPr marL="355600" indent="-342900">
              <a:lnSpc>
                <a:spcPct val="100000"/>
              </a:lnSpc>
              <a:spcBef>
                <a:spcPts val="439"/>
              </a:spcBef>
              <a:buClr>
                <a:srgbClr val="0000FF"/>
              </a:buClr>
              <a:buSzPct val="80000"/>
              <a:buFont typeface="Arial"/>
              <a:buChar char="➢"/>
              <a:tabLst>
                <a:tab pos="354965" algn="l"/>
                <a:tab pos="355600" algn="l"/>
              </a:tabLst>
            </a:pPr>
            <a:r>
              <a:rPr lang="en-SG" sz="2000" dirty="0">
                <a:solidFill>
                  <a:srgbClr val="FFFFFF"/>
                </a:solidFill>
                <a:latin typeface="Calibri"/>
                <a:cs typeface="Calibri"/>
              </a:rPr>
              <a:t>Requires </a:t>
            </a:r>
            <a:r>
              <a:rPr lang="en-SG" sz="2000" dirty="0" err="1">
                <a:solidFill>
                  <a:srgbClr val="FFFFFF"/>
                </a:solidFill>
                <a:latin typeface="Calibri"/>
                <a:cs typeface="Calibri"/>
              </a:rPr>
              <a:t>p,q,g,y,M',s',r</a:t>
            </a:r>
            <a:r>
              <a:rPr lang="en-SG" sz="2000" dirty="0">
                <a:solidFill>
                  <a:srgbClr val="FFFFFF"/>
                </a:solidFill>
                <a:latin typeface="Calibri"/>
                <a:cs typeface="Calibri"/>
              </a:rPr>
              <a:t>'</a:t>
            </a:r>
          </a:p>
          <a:p>
            <a:pPr marL="355600" indent="-342900">
              <a:lnSpc>
                <a:spcPct val="100000"/>
              </a:lnSpc>
              <a:spcBef>
                <a:spcPts val="439"/>
              </a:spcBef>
              <a:buClr>
                <a:srgbClr val="0000FF"/>
              </a:buClr>
              <a:buSzPct val="80000"/>
              <a:buFont typeface="Arial"/>
              <a:buChar char="➢"/>
              <a:tabLst>
                <a:tab pos="354965" algn="l"/>
                <a:tab pos="355600" algn="l"/>
              </a:tabLst>
            </a:pPr>
            <a:r>
              <a:rPr sz="2000" dirty="0">
                <a:solidFill>
                  <a:srgbClr val="FFFFFF"/>
                </a:solidFill>
                <a:latin typeface="Calibri"/>
                <a:cs typeface="Calibri"/>
              </a:rPr>
              <a:t>w = ( </a:t>
            </a:r>
            <a:r>
              <a:rPr sz="2000" spc="-5" dirty="0">
                <a:solidFill>
                  <a:srgbClr val="FFFFFF"/>
                </a:solidFill>
                <a:latin typeface="Calibri"/>
                <a:cs typeface="Calibri"/>
              </a:rPr>
              <a:t>s’ </a:t>
            </a:r>
            <a:r>
              <a:rPr sz="2000" dirty="0">
                <a:solidFill>
                  <a:srgbClr val="FFFFFF"/>
                </a:solidFill>
                <a:latin typeface="Calibri"/>
                <a:cs typeface="Calibri"/>
              </a:rPr>
              <a:t>) </a:t>
            </a:r>
            <a:r>
              <a:rPr sz="1950" spc="7" baseline="25641" dirty="0">
                <a:solidFill>
                  <a:srgbClr val="FFFFFF"/>
                </a:solidFill>
                <a:latin typeface="Calibri"/>
                <a:cs typeface="Calibri"/>
              </a:rPr>
              <a:t>-1 </a:t>
            </a:r>
            <a:r>
              <a:rPr sz="2000" dirty="0">
                <a:solidFill>
                  <a:srgbClr val="FFFFFF"/>
                </a:solidFill>
                <a:latin typeface="Calibri"/>
                <a:cs typeface="Calibri"/>
              </a:rPr>
              <a:t>mod</a:t>
            </a:r>
            <a:r>
              <a:rPr sz="2000" spc="-25" dirty="0">
                <a:solidFill>
                  <a:srgbClr val="FFFFFF"/>
                </a:solidFill>
                <a:latin typeface="Calibri"/>
                <a:cs typeface="Calibri"/>
              </a:rPr>
              <a:t> </a:t>
            </a:r>
            <a:r>
              <a:rPr sz="2000" dirty="0">
                <a:solidFill>
                  <a:srgbClr val="FFFFFF"/>
                </a:solidFill>
                <a:latin typeface="Calibri"/>
                <a:cs typeface="Calibri"/>
              </a:rPr>
              <a:t>q</a:t>
            </a:r>
            <a:endParaRPr sz="2000" dirty="0">
              <a:latin typeface="Calibri"/>
              <a:cs typeface="Calibri"/>
            </a:endParaRPr>
          </a:p>
          <a:p>
            <a:pPr marL="355600" indent="-342900">
              <a:lnSpc>
                <a:spcPct val="100000"/>
              </a:lnSpc>
              <a:spcBef>
                <a:spcPts val="480"/>
              </a:spcBef>
              <a:buClr>
                <a:srgbClr val="0000FF"/>
              </a:buClr>
              <a:buSzPct val="80000"/>
              <a:buChar char="➢"/>
              <a:tabLst>
                <a:tab pos="354965" algn="l"/>
                <a:tab pos="355600" algn="l"/>
                <a:tab pos="2205990" algn="l"/>
              </a:tabLst>
            </a:pPr>
            <a:r>
              <a:rPr sz="2000" spc="0" dirty="0">
                <a:solidFill>
                  <a:srgbClr val="FFFFFF"/>
                </a:solidFill>
                <a:latin typeface="Arial"/>
                <a:cs typeface="Arial"/>
              </a:rPr>
              <a:t>u</a:t>
            </a:r>
            <a:r>
              <a:rPr sz="1950" spc="0" baseline="-21367" dirty="0">
                <a:solidFill>
                  <a:srgbClr val="FFFFFF"/>
                </a:solidFill>
                <a:latin typeface="Arial"/>
                <a:cs typeface="Arial"/>
              </a:rPr>
              <a:t>1 </a:t>
            </a:r>
            <a:r>
              <a:rPr sz="2000" dirty="0">
                <a:solidFill>
                  <a:srgbClr val="FFFFFF"/>
                </a:solidFill>
                <a:latin typeface="Arial"/>
                <a:cs typeface="Arial"/>
              </a:rPr>
              <a:t>= ( H</a:t>
            </a:r>
            <a:r>
              <a:rPr sz="2000" spc="0" dirty="0">
                <a:solidFill>
                  <a:srgbClr val="FFFFFF"/>
                </a:solidFill>
                <a:latin typeface="Arial"/>
                <a:cs typeface="Arial"/>
              </a:rPr>
              <a:t> </a:t>
            </a:r>
            <a:r>
              <a:rPr sz="2000" spc="-5" dirty="0">
                <a:solidFill>
                  <a:srgbClr val="FFFFFF"/>
                </a:solidFill>
                <a:latin typeface="Arial"/>
                <a:cs typeface="Arial"/>
              </a:rPr>
              <a:t>(M’</a:t>
            </a:r>
            <a:r>
              <a:rPr sz="2000" dirty="0">
                <a:solidFill>
                  <a:srgbClr val="FFFFFF"/>
                </a:solidFill>
                <a:latin typeface="Arial"/>
                <a:cs typeface="Arial"/>
              </a:rPr>
              <a:t> </a:t>
            </a:r>
            <a:r>
              <a:rPr sz="2000" spc="-5" dirty="0">
                <a:solidFill>
                  <a:srgbClr val="FFFFFF"/>
                </a:solidFill>
                <a:latin typeface="Arial"/>
                <a:cs typeface="Arial"/>
              </a:rPr>
              <a:t>)w)	mod</a:t>
            </a:r>
            <a:r>
              <a:rPr sz="2000" spc="-10" dirty="0">
                <a:solidFill>
                  <a:srgbClr val="FFFFFF"/>
                </a:solidFill>
                <a:latin typeface="Arial"/>
                <a:cs typeface="Arial"/>
              </a:rPr>
              <a:t> </a:t>
            </a:r>
            <a:r>
              <a:rPr sz="2000" dirty="0">
                <a:solidFill>
                  <a:srgbClr val="FFFFFF"/>
                </a:solidFill>
                <a:latin typeface="Arial"/>
                <a:cs typeface="Arial"/>
              </a:rPr>
              <a:t>q</a:t>
            </a:r>
            <a:endParaRPr sz="2000" dirty="0">
              <a:latin typeface="Arial"/>
              <a:cs typeface="Arial"/>
            </a:endParaRPr>
          </a:p>
          <a:p>
            <a:pPr marL="355600" indent="-342900">
              <a:lnSpc>
                <a:spcPct val="100000"/>
              </a:lnSpc>
              <a:spcBef>
                <a:spcPts val="400"/>
              </a:spcBef>
              <a:buClr>
                <a:srgbClr val="0000FF"/>
              </a:buClr>
              <a:buSzPct val="80000"/>
              <a:buChar char="➢"/>
              <a:tabLst>
                <a:tab pos="354965" algn="l"/>
                <a:tab pos="355600" algn="l"/>
                <a:tab pos="1824989" algn="l"/>
              </a:tabLst>
            </a:pPr>
            <a:r>
              <a:rPr sz="2000" spc="0" dirty="0">
                <a:solidFill>
                  <a:srgbClr val="FFFFFF"/>
                </a:solidFill>
                <a:latin typeface="Arial"/>
                <a:cs typeface="Arial"/>
              </a:rPr>
              <a:t>u</a:t>
            </a:r>
            <a:r>
              <a:rPr sz="1950" spc="0" baseline="-21367" dirty="0">
                <a:solidFill>
                  <a:srgbClr val="FFFFFF"/>
                </a:solidFill>
                <a:latin typeface="Arial"/>
                <a:cs typeface="Arial"/>
              </a:rPr>
              <a:t>2 </a:t>
            </a:r>
            <a:r>
              <a:rPr sz="2000" dirty="0">
                <a:solidFill>
                  <a:srgbClr val="FFFFFF"/>
                </a:solidFill>
                <a:latin typeface="Arial"/>
                <a:cs typeface="Arial"/>
              </a:rPr>
              <a:t>= </a:t>
            </a:r>
            <a:r>
              <a:rPr sz="2000" spc="-5" dirty="0">
                <a:solidFill>
                  <a:srgbClr val="FFFFFF"/>
                </a:solidFill>
                <a:latin typeface="Arial"/>
                <a:cs typeface="Arial"/>
              </a:rPr>
              <a:t>((</a:t>
            </a:r>
            <a:r>
              <a:rPr sz="2000" spc="0" dirty="0">
                <a:solidFill>
                  <a:srgbClr val="FFFFFF"/>
                </a:solidFill>
                <a:latin typeface="Arial"/>
                <a:cs typeface="Arial"/>
              </a:rPr>
              <a:t> </a:t>
            </a:r>
            <a:r>
              <a:rPr sz="2000" spc="-5" dirty="0">
                <a:solidFill>
                  <a:srgbClr val="FFFFFF"/>
                </a:solidFill>
                <a:latin typeface="Arial"/>
                <a:cs typeface="Arial"/>
              </a:rPr>
              <a:t>r’</a:t>
            </a:r>
            <a:r>
              <a:rPr sz="2000" dirty="0">
                <a:solidFill>
                  <a:srgbClr val="FFFFFF"/>
                </a:solidFill>
                <a:latin typeface="Arial"/>
                <a:cs typeface="Arial"/>
              </a:rPr>
              <a:t> </a:t>
            </a:r>
            <a:r>
              <a:rPr sz="2000" spc="-5" dirty="0">
                <a:solidFill>
                  <a:srgbClr val="FFFFFF"/>
                </a:solidFill>
                <a:latin typeface="Arial"/>
                <a:cs typeface="Arial"/>
              </a:rPr>
              <a:t>)w)	mod</a:t>
            </a:r>
            <a:r>
              <a:rPr sz="2000" spc="-10" dirty="0">
                <a:solidFill>
                  <a:srgbClr val="FFFFFF"/>
                </a:solidFill>
                <a:latin typeface="Arial"/>
                <a:cs typeface="Arial"/>
              </a:rPr>
              <a:t> </a:t>
            </a:r>
            <a:r>
              <a:rPr sz="2000" dirty="0">
                <a:solidFill>
                  <a:srgbClr val="FFFFFF"/>
                </a:solidFill>
                <a:latin typeface="Arial"/>
                <a:cs typeface="Arial"/>
              </a:rPr>
              <a:t>q</a:t>
            </a:r>
            <a:endParaRPr sz="2000" dirty="0">
              <a:latin typeface="Arial"/>
              <a:cs typeface="Arial"/>
            </a:endParaRPr>
          </a:p>
          <a:p>
            <a:pPr marL="355600" indent="-342900">
              <a:lnSpc>
                <a:spcPct val="100000"/>
              </a:lnSpc>
              <a:spcBef>
                <a:spcPts val="500"/>
              </a:spcBef>
              <a:buClr>
                <a:srgbClr val="0000FF"/>
              </a:buClr>
              <a:buSzPct val="80000"/>
              <a:buChar char="➢"/>
              <a:tabLst>
                <a:tab pos="354965" algn="l"/>
                <a:tab pos="355600" algn="l"/>
              </a:tabLst>
            </a:pPr>
            <a:r>
              <a:rPr sz="2000" dirty="0">
                <a:solidFill>
                  <a:srgbClr val="FFFFFF"/>
                </a:solidFill>
                <a:latin typeface="Arial"/>
                <a:cs typeface="Arial"/>
              </a:rPr>
              <a:t>v = </a:t>
            </a:r>
            <a:r>
              <a:rPr sz="2000" spc="-5" dirty="0">
                <a:solidFill>
                  <a:srgbClr val="FFFFFF"/>
                </a:solidFill>
                <a:latin typeface="Arial"/>
                <a:cs typeface="Arial"/>
              </a:rPr>
              <a:t>(( </a:t>
            </a:r>
            <a:r>
              <a:rPr sz="3000" spc="60" baseline="-29166" dirty="0">
                <a:solidFill>
                  <a:srgbClr val="FFFFFF"/>
                </a:solidFill>
                <a:latin typeface="Arial"/>
                <a:cs typeface="Arial"/>
              </a:rPr>
              <a:t>g</a:t>
            </a:r>
            <a:r>
              <a:rPr sz="1600" spc="40" dirty="0">
                <a:solidFill>
                  <a:srgbClr val="FFFFFF"/>
                </a:solidFill>
                <a:latin typeface="Arial"/>
                <a:cs typeface="Arial"/>
              </a:rPr>
              <a:t>u</a:t>
            </a:r>
            <a:r>
              <a:rPr sz="1575" spc="60" baseline="26455" dirty="0">
                <a:solidFill>
                  <a:srgbClr val="FFFFFF"/>
                </a:solidFill>
                <a:latin typeface="Arial"/>
                <a:cs typeface="Arial"/>
              </a:rPr>
              <a:t>1</a:t>
            </a:r>
            <a:r>
              <a:rPr sz="3000" spc="60" baseline="-27777" dirty="0">
                <a:solidFill>
                  <a:srgbClr val="FFFFFF"/>
                </a:solidFill>
                <a:latin typeface="Arial"/>
                <a:cs typeface="Arial"/>
              </a:rPr>
              <a:t>y</a:t>
            </a:r>
            <a:r>
              <a:rPr sz="1600" spc="40" dirty="0">
                <a:solidFill>
                  <a:srgbClr val="FFFFFF"/>
                </a:solidFill>
                <a:latin typeface="Arial"/>
                <a:cs typeface="Arial"/>
              </a:rPr>
              <a:t>u</a:t>
            </a:r>
            <a:r>
              <a:rPr sz="1575" spc="60" baseline="26455" dirty="0">
                <a:solidFill>
                  <a:srgbClr val="FFFFFF"/>
                </a:solidFill>
                <a:latin typeface="Arial"/>
                <a:cs typeface="Arial"/>
              </a:rPr>
              <a:t>2 </a:t>
            </a:r>
            <a:r>
              <a:rPr sz="2000" dirty="0">
                <a:solidFill>
                  <a:srgbClr val="FFFFFF"/>
                </a:solidFill>
                <a:latin typeface="Arial"/>
                <a:cs typeface="Arial"/>
              </a:rPr>
              <a:t>) </a:t>
            </a:r>
            <a:r>
              <a:rPr sz="2000" spc="-5" dirty="0">
                <a:solidFill>
                  <a:srgbClr val="FFFFFF"/>
                </a:solidFill>
                <a:latin typeface="Arial"/>
                <a:cs typeface="Arial"/>
              </a:rPr>
              <a:t>mod </a:t>
            </a:r>
            <a:r>
              <a:rPr sz="2000" dirty="0">
                <a:solidFill>
                  <a:srgbClr val="FFFFFF"/>
                </a:solidFill>
                <a:latin typeface="Arial"/>
                <a:cs typeface="Arial"/>
              </a:rPr>
              <a:t>p ) </a:t>
            </a:r>
            <a:r>
              <a:rPr sz="2000" spc="-5" dirty="0">
                <a:solidFill>
                  <a:srgbClr val="FFFFFF"/>
                </a:solidFill>
                <a:latin typeface="Arial"/>
                <a:cs typeface="Arial"/>
              </a:rPr>
              <a:t>mod</a:t>
            </a:r>
            <a:r>
              <a:rPr sz="2000" spc="-290" dirty="0">
                <a:solidFill>
                  <a:srgbClr val="FFFFFF"/>
                </a:solidFill>
                <a:latin typeface="Arial"/>
                <a:cs typeface="Arial"/>
              </a:rPr>
              <a:t> </a:t>
            </a:r>
            <a:r>
              <a:rPr sz="2000" dirty="0">
                <a:solidFill>
                  <a:srgbClr val="FFFFFF"/>
                </a:solidFill>
                <a:latin typeface="Arial"/>
                <a:cs typeface="Arial"/>
              </a:rPr>
              <a:t>q</a:t>
            </a:r>
            <a:endParaRPr lang="en-SG" sz="2000" dirty="0">
              <a:solidFill>
                <a:srgbClr val="FFFFFF"/>
              </a:solidFill>
              <a:latin typeface="Arial"/>
              <a:cs typeface="Arial"/>
            </a:endParaRPr>
          </a:p>
          <a:p>
            <a:pPr marL="812800" lvl="1" indent="-342900">
              <a:spcBef>
                <a:spcPts val="500"/>
              </a:spcBef>
              <a:buClr>
                <a:srgbClr val="0000FF"/>
              </a:buClr>
              <a:buSzPct val="80000"/>
              <a:buChar char="➢"/>
              <a:tabLst>
                <a:tab pos="354965" algn="l"/>
                <a:tab pos="355600" algn="l"/>
              </a:tabLst>
            </a:pPr>
            <a:r>
              <a:rPr lang="en-SG" sz="1600" i="1" dirty="0">
                <a:solidFill>
                  <a:srgbClr val="FFFFFF"/>
                </a:solidFill>
                <a:latin typeface="Arial"/>
                <a:cs typeface="Arial"/>
              </a:rPr>
              <a:t>Where y is the public key of sender</a:t>
            </a:r>
            <a:endParaRPr sz="1600" i="1" dirty="0">
              <a:latin typeface="Arial"/>
              <a:cs typeface="Arial"/>
            </a:endParaRPr>
          </a:p>
        </p:txBody>
      </p:sp>
      <p:sp>
        <p:nvSpPr>
          <p:cNvPr id="14" name="object 14"/>
          <p:cNvSpPr/>
          <p:nvPr/>
        </p:nvSpPr>
        <p:spPr>
          <a:xfrm>
            <a:off x="1547663" y="5013176"/>
            <a:ext cx="5184775" cy="923925"/>
          </a:xfrm>
          <a:custGeom>
            <a:avLst/>
            <a:gdLst/>
            <a:ahLst/>
            <a:cxnLst/>
            <a:rect l="l" t="t" r="r" b="b"/>
            <a:pathLst>
              <a:path w="5184775" h="923925">
                <a:moveTo>
                  <a:pt x="0" y="0"/>
                </a:moveTo>
                <a:lnTo>
                  <a:pt x="5184574" y="0"/>
                </a:lnTo>
                <a:lnTo>
                  <a:pt x="5184574" y="923329"/>
                </a:lnTo>
                <a:lnTo>
                  <a:pt x="0" y="923329"/>
                </a:lnTo>
                <a:lnTo>
                  <a:pt x="0" y="0"/>
                </a:lnTo>
                <a:close/>
              </a:path>
            </a:pathLst>
          </a:custGeom>
          <a:ln w="9524">
            <a:solidFill>
              <a:srgbClr val="FFFFFF"/>
            </a:solidFill>
          </a:ln>
        </p:spPr>
        <p:txBody>
          <a:bodyPr wrap="square" lIns="0" tIns="0" rIns="0" bIns="0" rtlCol="0"/>
          <a:lstStyle/>
          <a:p>
            <a:endParaRPr/>
          </a:p>
        </p:txBody>
      </p:sp>
      <p:sp>
        <p:nvSpPr>
          <p:cNvPr id="15" name="object 15"/>
          <p:cNvSpPr txBox="1"/>
          <p:nvPr/>
        </p:nvSpPr>
        <p:spPr>
          <a:xfrm>
            <a:off x="1639103" y="5046196"/>
            <a:ext cx="1061085" cy="566420"/>
          </a:xfrm>
          <a:prstGeom prst="rect">
            <a:avLst/>
          </a:prstGeom>
        </p:spPr>
        <p:txBody>
          <a:bodyPr vert="horz" wrap="square" lIns="0" tIns="12700" rIns="0" bIns="0" rtlCol="0">
            <a:spAutoFit/>
          </a:bodyPr>
          <a:lstStyle/>
          <a:p>
            <a:pPr>
              <a:lnSpc>
                <a:spcPts val="2130"/>
              </a:lnSpc>
              <a:spcBef>
                <a:spcPts val="100"/>
              </a:spcBef>
              <a:tabLst>
                <a:tab pos="913765" algn="l"/>
              </a:tabLst>
            </a:pPr>
            <a:r>
              <a:rPr sz="1800" dirty="0">
                <a:solidFill>
                  <a:srgbClr val="FFFFFF"/>
                </a:solidFill>
                <a:latin typeface="Arial"/>
                <a:cs typeface="Arial"/>
              </a:rPr>
              <a:t>M	=</a:t>
            </a:r>
            <a:endParaRPr sz="1800">
              <a:latin typeface="Arial"/>
              <a:cs typeface="Arial"/>
            </a:endParaRPr>
          </a:p>
          <a:p>
            <a:pPr>
              <a:lnSpc>
                <a:spcPts val="2130"/>
              </a:lnSpc>
              <a:tabLst>
                <a:tab pos="913765" algn="l"/>
              </a:tabLst>
            </a:pPr>
            <a:r>
              <a:rPr sz="1800" dirty="0">
                <a:solidFill>
                  <a:srgbClr val="FFFFFF"/>
                </a:solidFill>
                <a:latin typeface="Arial"/>
                <a:cs typeface="Arial"/>
              </a:rPr>
              <a:t>H</a:t>
            </a:r>
            <a:r>
              <a:rPr sz="1800" spc="-5" dirty="0">
                <a:solidFill>
                  <a:srgbClr val="FFFFFF"/>
                </a:solidFill>
                <a:latin typeface="Arial"/>
                <a:cs typeface="Arial"/>
              </a:rPr>
              <a:t>(M</a:t>
            </a:r>
            <a:r>
              <a:rPr sz="1800" dirty="0">
                <a:solidFill>
                  <a:srgbClr val="FFFFFF"/>
                </a:solidFill>
                <a:latin typeface="Arial"/>
                <a:cs typeface="Arial"/>
              </a:rPr>
              <a:t>)	=</a:t>
            </a:r>
            <a:endParaRPr sz="1800">
              <a:latin typeface="Arial"/>
              <a:cs typeface="Arial"/>
            </a:endParaRPr>
          </a:p>
        </p:txBody>
      </p:sp>
      <p:sp>
        <p:nvSpPr>
          <p:cNvPr id="18" name="object 18"/>
          <p:cNvSpPr txBox="1">
            <a:spLocks noGrp="1"/>
          </p:cNvSpPr>
          <p:nvPr>
            <p:ph type="sldNum" sz="quarter" idx="7"/>
          </p:nvPr>
        </p:nvSpPr>
        <p:spPr>
          <a:prstGeom prst="rect">
            <a:avLst/>
          </a:prstGeom>
        </p:spPr>
        <p:txBody>
          <a:bodyPr vert="horz" wrap="square" lIns="0" tIns="131445" rIns="0" bIns="0" rtlCol="0">
            <a:spAutoFit/>
          </a:bodyPr>
          <a:lstStyle/>
          <a:p>
            <a:pPr marL="25400">
              <a:lnSpc>
                <a:spcPct val="100000"/>
              </a:lnSpc>
              <a:spcBef>
                <a:spcPts val="1035"/>
              </a:spcBef>
            </a:pPr>
            <a:fld id="{81D60167-4931-47E6-BA6A-407CBD079E47}" type="slidenum">
              <a:rPr dirty="0"/>
              <a:t>19</a:t>
            </a:fld>
            <a:endParaRPr dirty="0"/>
          </a:p>
        </p:txBody>
      </p:sp>
      <p:sp>
        <p:nvSpPr>
          <p:cNvPr id="16" name="object 16"/>
          <p:cNvSpPr txBox="1"/>
          <p:nvPr/>
        </p:nvSpPr>
        <p:spPr>
          <a:xfrm>
            <a:off x="1639103" y="5592295"/>
            <a:ext cx="1061085" cy="299720"/>
          </a:xfrm>
          <a:prstGeom prst="rect">
            <a:avLst/>
          </a:prstGeom>
        </p:spPr>
        <p:txBody>
          <a:bodyPr vert="horz" wrap="square" lIns="0" tIns="12700" rIns="0" bIns="0" rtlCol="0">
            <a:spAutoFit/>
          </a:bodyPr>
          <a:lstStyle/>
          <a:p>
            <a:pPr>
              <a:lnSpc>
                <a:spcPct val="100000"/>
              </a:lnSpc>
              <a:spcBef>
                <a:spcPts val="100"/>
              </a:spcBef>
            </a:pPr>
            <a:r>
              <a:rPr sz="1800" spc="-5" dirty="0">
                <a:solidFill>
                  <a:srgbClr val="FFFFFF"/>
                </a:solidFill>
                <a:latin typeface="Arial"/>
                <a:cs typeface="Arial"/>
              </a:rPr>
              <a:t>M’ </a:t>
            </a:r>
            <a:r>
              <a:rPr sz="1800" dirty="0">
                <a:solidFill>
                  <a:srgbClr val="FFFFFF"/>
                </a:solidFill>
                <a:latin typeface="Arial"/>
                <a:cs typeface="Arial"/>
              </a:rPr>
              <a:t>, </a:t>
            </a:r>
            <a:r>
              <a:rPr sz="1800" spc="25" dirty="0">
                <a:solidFill>
                  <a:srgbClr val="FFFFFF"/>
                </a:solidFill>
                <a:latin typeface="Arial"/>
                <a:cs typeface="Arial"/>
              </a:rPr>
              <a:t>r’ </a:t>
            </a:r>
            <a:r>
              <a:rPr sz="1800" dirty="0">
                <a:solidFill>
                  <a:srgbClr val="FFFFFF"/>
                </a:solidFill>
                <a:latin typeface="Arial"/>
                <a:cs typeface="Arial"/>
              </a:rPr>
              <a:t>,</a:t>
            </a:r>
            <a:r>
              <a:rPr sz="1800" spc="-254" dirty="0">
                <a:solidFill>
                  <a:srgbClr val="FFFFFF"/>
                </a:solidFill>
                <a:latin typeface="Arial"/>
                <a:cs typeface="Arial"/>
              </a:rPr>
              <a:t> </a:t>
            </a:r>
            <a:r>
              <a:rPr sz="1800" spc="15" dirty="0">
                <a:solidFill>
                  <a:srgbClr val="FFFFFF"/>
                </a:solidFill>
                <a:latin typeface="Arial"/>
                <a:cs typeface="Arial"/>
              </a:rPr>
              <a:t>s’=</a:t>
            </a:r>
            <a:endParaRPr sz="1800">
              <a:latin typeface="Arial"/>
              <a:cs typeface="Arial"/>
            </a:endParaRPr>
          </a:p>
        </p:txBody>
      </p:sp>
      <p:sp>
        <p:nvSpPr>
          <p:cNvPr id="17" name="object 17"/>
          <p:cNvSpPr txBox="1"/>
          <p:nvPr/>
        </p:nvSpPr>
        <p:spPr>
          <a:xfrm>
            <a:off x="3467903" y="5046196"/>
            <a:ext cx="2821305" cy="845819"/>
          </a:xfrm>
          <a:prstGeom prst="rect">
            <a:avLst/>
          </a:prstGeom>
        </p:spPr>
        <p:txBody>
          <a:bodyPr vert="horz" wrap="square" lIns="0" tIns="12700" rIns="0" bIns="0" rtlCol="0">
            <a:spAutoFit/>
          </a:bodyPr>
          <a:lstStyle/>
          <a:p>
            <a:pPr>
              <a:lnSpc>
                <a:spcPts val="2130"/>
              </a:lnSpc>
              <a:spcBef>
                <a:spcPts val="100"/>
              </a:spcBef>
            </a:pPr>
            <a:r>
              <a:rPr sz="1800" spc="-5" dirty="0">
                <a:solidFill>
                  <a:srgbClr val="FFFFFF"/>
                </a:solidFill>
                <a:latin typeface="Arial"/>
                <a:cs typeface="Arial"/>
              </a:rPr>
              <a:t>message to </a:t>
            </a:r>
            <a:r>
              <a:rPr sz="1800" dirty="0">
                <a:solidFill>
                  <a:srgbClr val="FFFFFF"/>
                </a:solidFill>
                <a:latin typeface="Arial"/>
                <a:cs typeface="Arial"/>
              </a:rPr>
              <a:t>be</a:t>
            </a:r>
            <a:r>
              <a:rPr sz="1800" spc="-10" dirty="0">
                <a:solidFill>
                  <a:srgbClr val="FFFFFF"/>
                </a:solidFill>
                <a:latin typeface="Arial"/>
                <a:cs typeface="Arial"/>
              </a:rPr>
              <a:t> </a:t>
            </a:r>
            <a:r>
              <a:rPr sz="1800" dirty="0">
                <a:solidFill>
                  <a:srgbClr val="FFFFFF"/>
                </a:solidFill>
                <a:latin typeface="Arial"/>
                <a:cs typeface="Arial"/>
              </a:rPr>
              <a:t>signed</a:t>
            </a:r>
            <a:endParaRPr sz="1800">
              <a:latin typeface="Arial"/>
              <a:cs typeface="Arial"/>
            </a:endParaRPr>
          </a:p>
          <a:p>
            <a:pPr marR="5080">
              <a:lnSpc>
                <a:spcPts val="2200"/>
              </a:lnSpc>
              <a:spcBef>
                <a:spcPts val="10"/>
              </a:spcBef>
            </a:pPr>
            <a:r>
              <a:rPr sz="1800" dirty="0">
                <a:solidFill>
                  <a:srgbClr val="FFFFFF"/>
                </a:solidFill>
                <a:latin typeface="Arial"/>
                <a:cs typeface="Arial"/>
              </a:rPr>
              <a:t>hash of M using SHA-1 or</a:t>
            </a:r>
            <a:r>
              <a:rPr sz="1800" spc="-114" dirty="0">
                <a:solidFill>
                  <a:srgbClr val="FFFFFF"/>
                </a:solidFill>
                <a:latin typeface="Arial"/>
                <a:cs typeface="Arial"/>
              </a:rPr>
              <a:t> </a:t>
            </a:r>
            <a:r>
              <a:rPr sz="1800" dirty="0">
                <a:solidFill>
                  <a:srgbClr val="FFFFFF"/>
                </a:solidFill>
                <a:latin typeface="Arial"/>
                <a:cs typeface="Arial"/>
              </a:rPr>
              <a:t>2  </a:t>
            </a:r>
            <a:r>
              <a:rPr sz="1800" spc="-5" dirty="0">
                <a:solidFill>
                  <a:srgbClr val="FFFFFF"/>
                </a:solidFill>
                <a:latin typeface="Arial"/>
                <a:cs typeface="Arial"/>
              </a:rPr>
              <a:t>received version </a:t>
            </a:r>
            <a:r>
              <a:rPr sz="1800" dirty="0">
                <a:solidFill>
                  <a:srgbClr val="FFFFFF"/>
                </a:solidFill>
                <a:latin typeface="Arial"/>
                <a:cs typeface="Arial"/>
              </a:rPr>
              <a:t>of </a:t>
            </a:r>
            <a:r>
              <a:rPr sz="1800" spc="-5" dirty="0">
                <a:solidFill>
                  <a:srgbClr val="FFFFFF"/>
                </a:solidFill>
                <a:latin typeface="Arial"/>
                <a:cs typeface="Arial"/>
              </a:rPr>
              <a:t>M, </a:t>
            </a:r>
            <a:r>
              <a:rPr sz="1800" spc="-50" dirty="0">
                <a:solidFill>
                  <a:srgbClr val="FFFFFF"/>
                </a:solidFill>
                <a:latin typeface="Arial"/>
                <a:cs typeface="Arial"/>
              </a:rPr>
              <a:t>r,</a:t>
            </a:r>
            <a:r>
              <a:rPr sz="1800" spc="-25" dirty="0">
                <a:solidFill>
                  <a:srgbClr val="FFFFFF"/>
                </a:solidFill>
                <a:latin typeface="Arial"/>
                <a:cs typeface="Arial"/>
              </a:rPr>
              <a:t> </a:t>
            </a:r>
            <a:r>
              <a:rPr sz="1800" dirty="0">
                <a:solidFill>
                  <a:srgbClr val="FFFFFF"/>
                </a:solidFill>
                <a:latin typeface="Arial"/>
                <a:cs typeface="Arial"/>
              </a:rPr>
              <a:t>s</a:t>
            </a:r>
            <a:endParaRPr sz="1800">
              <a:latin typeface="Arial"/>
              <a:cs typeface="Arial"/>
            </a:endParaRPr>
          </a:p>
        </p:txBody>
      </p:sp>
      <p:sp>
        <p:nvSpPr>
          <p:cNvPr id="11" name="TextBox 10"/>
          <p:cNvSpPr txBox="1"/>
          <p:nvPr/>
        </p:nvSpPr>
        <p:spPr>
          <a:xfrm>
            <a:off x="685800" y="4024246"/>
            <a:ext cx="3352800" cy="923330"/>
          </a:xfrm>
          <a:prstGeom prst="rect">
            <a:avLst/>
          </a:prstGeom>
          <a:solidFill>
            <a:schemeClr val="accent1"/>
          </a:solidFill>
        </p:spPr>
        <p:txBody>
          <a:bodyPr wrap="square" rtlCol="0">
            <a:spAutoFit/>
          </a:bodyPr>
          <a:lstStyle/>
          <a:p>
            <a:r>
              <a:rPr lang="en-SG" dirty="0">
                <a:solidFill>
                  <a:srgbClr val="FFFFFF"/>
                </a:solidFill>
                <a:latin typeface="Arial"/>
                <a:cs typeface="Arial"/>
              </a:rPr>
              <a:t>k </a:t>
            </a:r>
            <a:r>
              <a:rPr lang="en-SG" spc="7" baseline="25641" dirty="0">
                <a:solidFill>
                  <a:srgbClr val="FFFFFF"/>
                </a:solidFill>
                <a:latin typeface="Arial"/>
                <a:cs typeface="Arial"/>
              </a:rPr>
              <a:t>-1 </a:t>
            </a:r>
            <a:r>
              <a:rPr lang="en-SG" spc="7" dirty="0">
                <a:solidFill>
                  <a:srgbClr val="FFFFFF"/>
                </a:solidFill>
                <a:latin typeface="Arial"/>
                <a:cs typeface="Arial"/>
              </a:rPr>
              <a:t>mod q </a:t>
            </a:r>
          </a:p>
          <a:p>
            <a:r>
              <a:rPr lang="en-SG" spc="7" dirty="0">
                <a:solidFill>
                  <a:srgbClr val="FFFFFF"/>
                </a:solidFill>
                <a:latin typeface="Arial"/>
                <a:cs typeface="Arial"/>
              </a:rPr>
              <a:t>denotes a </a:t>
            </a:r>
            <a:r>
              <a:rPr lang="en-SG" spc="7" dirty="0">
                <a:solidFill>
                  <a:srgbClr val="FFFFFF"/>
                </a:solidFill>
                <a:latin typeface="Arial"/>
                <a:cs typeface="Arial"/>
                <a:hlinkClick r:id="rId10"/>
              </a:rPr>
              <a:t>modular inverse computation</a:t>
            </a:r>
            <a:endParaRPr lang="en-SG"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5740" y="498158"/>
            <a:ext cx="2145460" cy="689932"/>
          </a:xfrm>
          <a:prstGeom prst="rect">
            <a:avLst/>
          </a:prstGeom>
        </p:spPr>
        <p:txBody>
          <a:bodyPr vert="horz" wrap="square" lIns="0" tIns="12700" rIns="0" bIns="0" rtlCol="0">
            <a:spAutoFit/>
          </a:bodyPr>
          <a:lstStyle/>
          <a:p>
            <a:pPr marL="12700">
              <a:lnSpc>
                <a:spcPct val="100000"/>
              </a:lnSpc>
              <a:spcBef>
                <a:spcPts val="100"/>
              </a:spcBef>
            </a:pPr>
            <a:r>
              <a:rPr spc="-5" dirty="0"/>
              <a:t>Co</a:t>
            </a:r>
            <a:r>
              <a:rPr dirty="0"/>
              <a:t>nt</a:t>
            </a:r>
            <a:r>
              <a:rPr spc="-5" dirty="0"/>
              <a:t>e</a:t>
            </a:r>
            <a:r>
              <a:rPr dirty="0"/>
              <a:t>nt</a:t>
            </a:r>
            <a:r>
              <a:rPr lang="en-SG" dirty="0"/>
              <a:t>s</a:t>
            </a:r>
            <a:endParaRPr dirty="0"/>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2</a:t>
            </a:fld>
            <a:endParaRPr dirty="0"/>
          </a:p>
        </p:txBody>
      </p:sp>
      <p:sp>
        <p:nvSpPr>
          <p:cNvPr id="3" name="object 3"/>
          <p:cNvSpPr txBox="1">
            <a:spLocks noGrp="1"/>
          </p:cNvSpPr>
          <p:nvPr>
            <p:ph type="body" idx="1"/>
          </p:nvPr>
        </p:nvSpPr>
        <p:spPr>
          <a:xfrm>
            <a:off x="534670" y="1592579"/>
            <a:ext cx="8074659" cy="4262705"/>
          </a:xfrm>
          <a:prstGeom prst="rect">
            <a:avLst/>
          </a:prstGeom>
        </p:spPr>
        <p:txBody>
          <a:bodyPr vert="horz" wrap="square" lIns="0" tIns="73660" rIns="0" bIns="0" rtlCol="0">
            <a:spAutoFit/>
          </a:bodyPr>
          <a:lstStyle/>
          <a:p>
            <a:pPr marL="356870" marR="5080" indent="-342900">
              <a:lnSpc>
                <a:spcPts val="3400"/>
              </a:lnSpc>
              <a:spcBef>
                <a:spcPts val="580"/>
              </a:spcBef>
              <a:buFont typeface="Arial"/>
              <a:buChar char="•"/>
              <a:tabLst>
                <a:tab pos="356235" algn="l"/>
                <a:tab pos="356870" algn="l"/>
              </a:tabLst>
            </a:pPr>
            <a:r>
              <a:rPr lang="en-SG" dirty="0"/>
              <a:t>Function</a:t>
            </a:r>
            <a:r>
              <a:rPr dirty="0"/>
              <a:t>, </a:t>
            </a:r>
            <a:r>
              <a:rPr spc="-5" dirty="0"/>
              <a:t>requirements </a:t>
            </a:r>
            <a:r>
              <a:rPr dirty="0"/>
              <a:t>&amp; </a:t>
            </a:r>
            <a:r>
              <a:rPr lang="en-SG" dirty="0"/>
              <a:t>application</a:t>
            </a:r>
            <a:r>
              <a:rPr dirty="0"/>
              <a:t> </a:t>
            </a:r>
            <a:r>
              <a:rPr spc="-5" dirty="0"/>
              <a:t>of digital  signatures</a:t>
            </a:r>
          </a:p>
          <a:p>
            <a:pPr marL="1270">
              <a:lnSpc>
                <a:spcPct val="100000"/>
              </a:lnSpc>
              <a:spcBef>
                <a:spcPts val="45"/>
              </a:spcBef>
              <a:buClr>
                <a:srgbClr val="FFFFFF"/>
              </a:buClr>
              <a:buFont typeface="Arial"/>
              <a:buChar char="•"/>
            </a:pPr>
            <a:endParaRPr sz="3950" dirty="0">
              <a:latin typeface="Times New Roman"/>
              <a:cs typeface="Times New Roman"/>
            </a:endParaRPr>
          </a:p>
          <a:p>
            <a:pPr marL="356870" indent="-342900">
              <a:lnSpc>
                <a:spcPct val="100000"/>
              </a:lnSpc>
              <a:buFont typeface="Arial"/>
              <a:buChar char="•"/>
              <a:tabLst>
                <a:tab pos="356235" algn="l"/>
                <a:tab pos="356870" algn="l"/>
              </a:tabLst>
            </a:pPr>
            <a:r>
              <a:rPr spc="-5" dirty="0"/>
              <a:t>How </a:t>
            </a:r>
            <a:r>
              <a:rPr dirty="0"/>
              <a:t>is </a:t>
            </a:r>
            <a:r>
              <a:rPr spc="-5" dirty="0"/>
              <a:t>digital signature</a:t>
            </a:r>
            <a:r>
              <a:rPr spc="5" dirty="0"/>
              <a:t> </a:t>
            </a:r>
            <a:r>
              <a:rPr spc="-5" dirty="0"/>
              <a:t>implemented</a:t>
            </a:r>
          </a:p>
          <a:p>
            <a:pPr marL="1270">
              <a:lnSpc>
                <a:spcPct val="100000"/>
              </a:lnSpc>
              <a:spcBef>
                <a:spcPts val="15"/>
              </a:spcBef>
              <a:buClr>
                <a:srgbClr val="FFFFFF"/>
              </a:buClr>
              <a:buFont typeface="Arial"/>
              <a:buChar char="•"/>
            </a:pPr>
            <a:endParaRPr sz="3950" dirty="0">
              <a:latin typeface="Times New Roman"/>
              <a:cs typeface="Times New Roman"/>
            </a:endParaRPr>
          </a:p>
          <a:p>
            <a:pPr marL="356870" indent="-342900">
              <a:lnSpc>
                <a:spcPct val="100000"/>
              </a:lnSpc>
              <a:buFont typeface="Arial"/>
              <a:buChar char="•"/>
              <a:tabLst>
                <a:tab pos="356235" algn="l"/>
                <a:tab pos="356870" algn="l"/>
              </a:tabLst>
            </a:pPr>
            <a:r>
              <a:rPr spc="-5" dirty="0"/>
              <a:t>Type of digital</a:t>
            </a:r>
            <a:r>
              <a:rPr spc="0" dirty="0"/>
              <a:t> </a:t>
            </a:r>
            <a:r>
              <a:rPr spc="-5" dirty="0"/>
              <a:t>signatures</a:t>
            </a:r>
          </a:p>
          <a:p>
            <a:pPr marL="1270">
              <a:lnSpc>
                <a:spcPct val="100000"/>
              </a:lnSpc>
              <a:spcBef>
                <a:spcPts val="5"/>
              </a:spcBef>
              <a:buClr>
                <a:srgbClr val="FFFFFF"/>
              </a:buClr>
              <a:buFont typeface="Arial"/>
              <a:buChar char="•"/>
            </a:pPr>
            <a:endParaRPr sz="4050" dirty="0">
              <a:latin typeface="Times New Roman"/>
              <a:cs typeface="Times New Roman"/>
            </a:endParaRPr>
          </a:p>
          <a:p>
            <a:pPr marL="356870" indent="-342900">
              <a:lnSpc>
                <a:spcPct val="100000"/>
              </a:lnSpc>
              <a:buFont typeface="Arial"/>
              <a:buChar char="•"/>
              <a:tabLst>
                <a:tab pos="356235" algn="l"/>
                <a:tab pos="356870" algn="l"/>
              </a:tabLst>
            </a:pPr>
            <a:r>
              <a:rPr spc="-5" dirty="0"/>
              <a:t>Digital Signature Scheme and</a:t>
            </a:r>
            <a:r>
              <a:rPr spc="10" dirty="0"/>
              <a:t> </a:t>
            </a:r>
            <a:r>
              <a:rPr spc="-5" dirty="0"/>
              <a:t>standards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2576" y="498158"/>
            <a:ext cx="2183765" cy="695960"/>
          </a:xfrm>
          <a:prstGeom prst="rect">
            <a:avLst/>
          </a:prstGeom>
        </p:spPr>
        <p:txBody>
          <a:bodyPr vert="horz" wrap="square" lIns="0" tIns="12700" rIns="0" bIns="0" rtlCol="0">
            <a:spAutoFit/>
          </a:bodyPr>
          <a:lstStyle/>
          <a:p>
            <a:pPr marL="12700">
              <a:lnSpc>
                <a:spcPct val="100000"/>
              </a:lnSpc>
              <a:spcBef>
                <a:spcPts val="100"/>
              </a:spcBef>
            </a:pPr>
            <a:r>
              <a:rPr dirty="0"/>
              <a:t>Su</a:t>
            </a:r>
            <a:r>
              <a:rPr spc="-5" dirty="0"/>
              <a:t>mmar</a:t>
            </a:r>
            <a:r>
              <a:rPr dirty="0"/>
              <a:t>y</a:t>
            </a:r>
          </a:p>
        </p:txBody>
      </p:sp>
      <p:sp>
        <p:nvSpPr>
          <p:cNvPr id="4" name="object 4"/>
          <p:cNvSpPr txBox="1"/>
          <p:nvPr/>
        </p:nvSpPr>
        <p:spPr>
          <a:xfrm>
            <a:off x="8418222" y="6449208"/>
            <a:ext cx="194945" cy="196215"/>
          </a:xfrm>
          <a:prstGeom prst="rect">
            <a:avLst/>
          </a:prstGeom>
        </p:spPr>
        <p:txBody>
          <a:bodyPr vert="horz" wrap="square" lIns="0" tIns="0" rIns="0" bIns="0" rtlCol="0">
            <a:spAutoFit/>
          </a:bodyPr>
          <a:lstStyle/>
          <a:p>
            <a:pPr marL="12700">
              <a:lnSpc>
                <a:spcPts val="1425"/>
              </a:lnSpc>
            </a:pPr>
            <a:r>
              <a:rPr sz="1200" dirty="0">
                <a:solidFill>
                  <a:srgbClr val="FFFFFF"/>
                </a:solidFill>
                <a:latin typeface="Arial"/>
                <a:cs typeface="Arial"/>
              </a:rPr>
              <a:t>19</a:t>
            </a:r>
            <a:endParaRPr sz="1200">
              <a:latin typeface="Arial"/>
              <a:cs typeface="Arial"/>
            </a:endParaRPr>
          </a:p>
        </p:txBody>
      </p:sp>
      <p:sp>
        <p:nvSpPr>
          <p:cNvPr id="3" name="object 3"/>
          <p:cNvSpPr txBox="1"/>
          <p:nvPr/>
        </p:nvSpPr>
        <p:spPr>
          <a:xfrm>
            <a:off x="535939" y="1633220"/>
            <a:ext cx="8016875" cy="3718967"/>
          </a:xfrm>
          <a:prstGeom prst="rect">
            <a:avLst/>
          </a:prstGeom>
        </p:spPr>
        <p:txBody>
          <a:bodyPr vert="horz" wrap="square" lIns="0" tIns="33020" rIns="0" bIns="0" rtlCol="0">
            <a:spAutoFit/>
          </a:bodyPr>
          <a:lstStyle/>
          <a:p>
            <a:pPr marL="355600" marR="67310" indent="-342900">
              <a:lnSpc>
                <a:spcPts val="3300"/>
              </a:lnSpc>
              <a:spcBef>
                <a:spcPts val="260"/>
              </a:spcBef>
              <a:buFont typeface="Arial"/>
              <a:buChar char="•"/>
              <a:tabLst>
                <a:tab pos="354965" algn="l"/>
                <a:tab pos="355600" algn="l"/>
              </a:tabLst>
            </a:pPr>
            <a:r>
              <a:rPr sz="2800" spc="-5" dirty="0">
                <a:solidFill>
                  <a:srgbClr val="FFFFFF"/>
                </a:solidFill>
                <a:latin typeface="Calibri"/>
                <a:cs typeface="Calibri"/>
              </a:rPr>
              <a:t>Digital Signature (DS) </a:t>
            </a:r>
            <a:r>
              <a:rPr sz="2800" dirty="0">
                <a:solidFill>
                  <a:srgbClr val="FFFFFF"/>
                </a:solidFill>
                <a:latin typeface="Calibri"/>
                <a:cs typeface="Calibri"/>
              </a:rPr>
              <a:t>is </a:t>
            </a:r>
            <a:r>
              <a:rPr sz="2800" spc="-5" dirty="0">
                <a:solidFill>
                  <a:srgbClr val="FFFFFF"/>
                </a:solidFill>
                <a:latin typeface="Calibri"/>
                <a:cs typeface="Calibri"/>
              </a:rPr>
              <a:t>used </a:t>
            </a:r>
            <a:r>
              <a:rPr sz="2800" dirty="0">
                <a:solidFill>
                  <a:srgbClr val="FFFFFF"/>
                </a:solidFill>
                <a:latin typeface="Calibri"/>
                <a:cs typeface="Calibri"/>
              </a:rPr>
              <a:t>to </a:t>
            </a:r>
            <a:r>
              <a:rPr sz="2800" spc="-5" dirty="0">
                <a:solidFill>
                  <a:srgbClr val="FFFFFF"/>
                </a:solidFill>
                <a:latin typeface="Calibri"/>
                <a:cs typeface="Calibri"/>
              </a:rPr>
              <a:t>ensure </a:t>
            </a:r>
            <a:r>
              <a:rPr sz="2800" spc="-5" dirty="0">
                <a:solidFill>
                  <a:srgbClr val="FFFF00"/>
                </a:solidFill>
                <a:latin typeface="Calibri"/>
                <a:cs typeface="Calibri"/>
              </a:rPr>
              <a:t> </a:t>
            </a:r>
            <a:r>
              <a:rPr lang="en-SG" sz="2800" spc="-5" dirty="0">
                <a:solidFill>
                  <a:srgbClr val="FFFF00"/>
                </a:solidFill>
                <a:latin typeface="Calibri"/>
                <a:cs typeface="Calibri"/>
              </a:rPr>
              <a:t>authentication</a:t>
            </a:r>
            <a:r>
              <a:rPr sz="2800" dirty="0">
                <a:solidFill>
                  <a:srgbClr val="FFFF00"/>
                </a:solidFill>
                <a:latin typeface="Calibri"/>
                <a:cs typeface="Calibri"/>
              </a:rPr>
              <a:t> </a:t>
            </a:r>
            <a:r>
              <a:rPr sz="2800" spc="-5" dirty="0">
                <a:solidFill>
                  <a:srgbClr val="FFFFFF"/>
                </a:solidFill>
                <a:latin typeface="Calibri"/>
                <a:cs typeface="Calibri"/>
              </a:rPr>
              <a:t>and </a:t>
            </a:r>
            <a:r>
              <a:rPr sz="2800" dirty="0">
                <a:solidFill>
                  <a:srgbClr val="FFFF00"/>
                </a:solidFill>
                <a:latin typeface="Calibri"/>
                <a:cs typeface="Calibri"/>
              </a:rPr>
              <a:t>Non-</a:t>
            </a:r>
            <a:r>
              <a:rPr lang="en-SG" sz="2800" dirty="0">
                <a:solidFill>
                  <a:srgbClr val="FFFF00"/>
                </a:solidFill>
                <a:latin typeface="Calibri"/>
                <a:cs typeface="Calibri"/>
              </a:rPr>
              <a:t>repudiation</a:t>
            </a:r>
            <a:r>
              <a:rPr sz="2800" dirty="0">
                <a:solidFill>
                  <a:srgbClr val="FFFF00"/>
                </a:solidFill>
                <a:latin typeface="Calibri"/>
                <a:cs typeface="Calibri"/>
              </a:rPr>
              <a:t> </a:t>
            </a:r>
            <a:r>
              <a:rPr sz="2800" spc="-5" dirty="0">
                <a:solidFill>
                  <a:srgbClr val="FFFFFF"/>
                </a:solidFill>
                <a:latin typeface="Calibri"/>
                <a:cs typeface="Calibri"/>
              </a:rPr>
              <a:t>of </a:t>
            </a:r>
            <a:r>
              <a:rPr sz="2800" dirty="0">
                <a:solidFill>
                  <a:srgbClr val="FFFFFF"/>
                </a:solidFill>
                <a:latin typeface="Calibri"/>
                <a:cs typeface="Calibri"/>
              </a:rPr>
              <a:t>the</a:t>
            </a:r>
            <a:r>
              <a:rPr sz="2800" spc="-10" dirty="0">
                <a:solidFill>
                  <a:srgbClr val="FFFFFF"/>
                </a:solidFill>
                <a:latin typeface="Calibri"/>
                <a:cs typeface="Calibri"/>
              </a:rPr>
              <a:t> </a:t>
            </a:r>
            <a:r>
              <a:rPr sz="2800" spc="-5" dirty="0">
                <a:solidFill>
                  <a:srgbClr val="FFFFFF"/>
                </a:solidFill>
                <a:latin typeface="Calibri"/>
                <a:cs typeface="Calibri"/>
              </a:rPr>
              <a:t>message.</a:t>
            </a:r>
            <a:endParaRPr sz="2800" dirty="0">
              <a:latin typeface="Calibri"/>
              <a:cs typeface="Calibri"/>
            </a:endParaRPr>
          </a:p>
          <a:p>
            <a:pPr marL="355600" indent="-342900">
              <a:lnSpc>
                <a:spcPct val="100000"/>
              </a:lnSpc>
              <a:spcBef>
                <a:spcPts val="610"/>
              </a:spcBef>
              <a:buFont typeface="Arial"/>
              <a:buChar char="•"/>
              <a:tabLst>
                <a:tab pos="354965" algn="l"/>
                <a:tab pos="355600" algn="l"/>
              </a:tabLst>
            </a:pPr>
            <a:r>
              <a:rPr sz="2800" spc="-5" dirty="0">
                <a:solidFill>
                  <a:srgbClr val="FFFFFF"/>
                </a:solidFill>
                <a:latin typeface="Calibri"/>
                <a:cs typeface="Calibri"/>
              </a:rPr>
              <a:t>Digital Signature could </a:t>
            </a:r>
            <a:r>
              <a:rPr sz="2800" dirty="0">
                <a:solidFill>
                  <a:srgbClr val="FFFFFF"/>
                </a:solidFill>
                <a:latin typeface="Calibri"/>
                <a:cs typeface="Calibri"/>
              </a:rPr>
              <a:t>be </a:t>
            </a:r>
            <a:r>
              <a:rPr sz="2800" spc="-5" dirty="0">
                <a:solidFill>
                  <a:srgbClr val="FFFFFF"/>
                </a:solidFill>
                <a:latin typeface="Calibri"/>
                <a:cs typeface="Calibri"/>
              </a:rPr>
              <a:t>used directly or</a:t>
            </a:r>
            <a:r>
              <a:rPr sz="2800" spc="75" dirty="0">
                <a:solidFill>
                  <a:srgbClr val="FFFFFF"/>
                </a:solidFill>
                <a:latin typeface="Calibri"/>
                <a:cs typeface="Calibri"/>
              </a:rPr>
              <a:t> </a:t>
            </a:r>
            <a:r>
              <a:rPr sz="2800" spc="-5" dirty="0">
                <a:solidFill>
                  <a:srgbClr val="FFFFFF"/>
                </a:solidFill>
                <a:latin typeface="Calibri"/>
                <a:cs typeface="Calibri"/>
              </a:rPr>
              <a:t>arbitrated.</a:t>
            </a:r>
            <a:endParaRPr sz="2800" dirty="0">
              <a:latin typeface="Calibri"/>
              <a:cs typeface="Calibri"/>
            </a:endParaRPr>
          </a:p>
          <a:p>
            <a:pPr marL="355600" marR="152400" indent="-342900">
              <a:lnSpc>
                <a:spcPct val="100099"/>
              </a:lnSpc>
              <a:spcBef>
                <a:spcPts val="635"/>
              </a:spcBef>
              <a:buFont typeface="Arial"/>
              <a:buChar char="•"/>
              <a:tabLst>
                <a:tab pos="354965" algn="l"/>
                <a:tab pos="355600" algn="l"/>
              </a:tabLst>
            </a:pPr>
            <a:r>
              <a:rPr sz="2800" spc="-5" dirty="0">
                <a:solidFill>
                  <a:srgbClr val="FFFFFF"/>
                </a:solidFill>
                <a:latin typeface="Calibri"/>
                <a:cs typeface="Calibri"/>
              </a:rPr>
              <a:t>Schemes are </a:t>
            </a:r>
            <a:r>
              <a:rPr sz="2800" dirty="0">
                <a:solidFill>
                  <a:srgbClr val="FFFFFF"/>
                </a:solidFill>
                <a:latin typeface="Calibri"/>
                <a:cs typeface="Calibri"/>
              </a:rPr>
              <a:t>deﬁned </a:t>
            </a:r>
            <a:r>
              <a:rPr sz="2800" spc="-5" dirty="0">
                <a:solidFill>
                  <a:srgbClr val="FFFFFF"/>
                </a:solidFill>
                <a:latin typeface="Calibri"/>
                <a:cs typeface="Calibri"/>
              </a:rPr>
              <a:t>based on </a:t>
            </a:r>
            <a:r>
              <a:rPr sz="2800" dirty="0">
                <a:solidFill>
                  <a:srgbClr val="FFFFFF"/>
                </a:solidFill>
                <a:latin typeface="Calibri"/>
                <a:cs typeface="Calibri"/>
              </a:rPr>
              <a:t>their key </a:t>
            </a:r>
            <a:r>
              <a:rPr lang="en-SG" sz="2800" dirty="0">
                <a:solidFill>
                  <a:srgbClr val="FFFFFF"/>
                </a:solidFill>
                <a:latin typeface="Calibri"/>
                <a:cs typeface="Calibri"/>
              </a:rPr>
              <a:t>generation</a:t>
            </a:r>
            <a:r>
              <a:rPr sz="2800" dirty="0">
                <a:solidFill>
                  <a:srgbClr val="FFFFFF"/>
                </a:solidFill>
                <a:latin typeface="Calibri"/>
                <a:cs typeface="Calibri"/>
              </a:rPr>
              <a:t>,  </a:t>
            </a:r>
            <a:r>
              <a:rPr sz="2800" spc="-5" dirty="0">
                <a:solidFill>
                  <a:srgbClr val="FFFFFF"/>
                </a:solidFill>
                <a:latin typeface="Calibri"/>
                <a:cs typeface="Calibri"/>
              </a:rPr>
              <a:t>signature algorithm and signature </a:t>
            </a:r>
            <a:r>
              <a:rPr lang="en-SG" sz="2800" spc="-5" dirty="0">
                <a:solidFill>
                  <a:srgbClr val="FFFFFF"/>
                </a:solidFill>
                <a:latin typeface="Calibri"/>
                <a:cs typeface="Calibri"/>
              </a:rPr>
              <a:t>verification </a:t>
            </a:r>
            <a:r>
              <a:rPr sz="2800" spc="-5" dirty="0">
                <a:solidFill>
                  <a:srgbClr val="FFFFFF"/>
                </a:solidFill>
                <a:latin typeface="Calibri"/>
                <a:cs typeface="Calibri"/>
              </a:rPr>
              <a:t>algorithm.</a:t>
            </a:r>
            <a:endParaRPr sz="2800" dirty="0">
              <a:latin typeface="Calibri"/>
              <a:cs typeface="Calibri"/>
            </a:endParaRPr>
          </a:p>
          <a:p>
            <a:pPr marL="355600" marR="476250" indent="-342900">
              <a:lnSpc>
                <a:spcPts val="3329"/>
              </a:lnSpc>
              <a:spcBef>
                <a:spcPts val="850"/>
              </a:spcBef>
              <a:buFont typeface="Arial"/>
              <a:buChar char="•"/>
              <a:tabLst>
                <a:tab pos="354965" algn="l"/>
                <a:tab pos="355600" algn="l"/>
              </a:tabLst>
            </a:pPr>
            <a:r>
              <a:rPr sz="2800" spc="-5" dirty="0">
                <a:solidFill>
                  <a:srgbClr val="FFFFFF"/>
                </a:solidFill>
                <a:latin typeface="Calibri"/>
                <a:cs typeface="Calibri"/>
              </a:rPr>
              <a:t>DSS schemes (US government standard) based on  DSA *algorithm) </a:t>
            </a:r>
            <a:r>
              <a:rPr sz="2800" dirty="0">
                <a:solidFill>
                  <a:srgbClr val="FFFFFF"/>
                </a:solidFill>
                <a:latin typeface="Calibri"/>
                <a:cs typeface="Calibri"/>
              </a:rPr>
              <a:t>is</a:t>
            </a:r>
            <a:r>
              <a:rPr sz="2800" spc="0" dirty="0">
                <a:solidFill>
                  <a:srgbClr val="FFFFFF"/>
                </a:solidFill>
                <a:latin typeface="Calibri"/>
                <a:cs typeface="Calibri"/>
              </a:rPr>
              <a:t> </a:t>
            </a:r>
            <a:r>
              <a:rPr sz="2800" spc="-5" dirty="0">
                <a:solidFill>
                  <a:srgbClr val="FFFF00"/>
                </a:solidFill>
                <a:latin typeface="Calibri"/>
                <a:cs typeface="Calibri"/>
              </a:rPr>
              <a:t>discussed</a:t>
            </a:r>
            <a:r>
              <a:rPr sz="2800" spc="-5" dirty="0">
                <a:solidFill>
                  <a:srgbClr val="FFFFFF"/>
                </a:solidFill>
                <a:latin typeface="Calibri"/>
                <a:cs typeface="Calibri"/>
              </a:rPr>
              <a:t>.</a:t>
            </a:r>
            <a:endParaRPr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4034" y="410573"/>
            <a:ext cx="3761740" cy="695960"/>
          </a:xfrm>
          <a:prstGeom prst="rect">
            <a:avLst/>
          </a:prstGeom>
        </p:spPr>
        <p:txBody>
          <a:bodyPr vert="horz" wrap="square" lIns="0" tIns="12700" rIns="0" bIns="0" rtlCol="0">
            <a:spAutoFit/>
          </a:bodyPr>
          <a:lstStyle/>
          <a:p>
            <a:pPr marL="12700">
              <a:lnSpc>
                <a:spcPct val="100000"/>
              </a:lnSpc>
              <a:spcBef>
                <a:spcPts val="100"/>
              </a:spcBef>
            </a:pPr>
            <a:r>
              <a:rPr spc="-5" dirty="0"/>
              <a:t>Digital</a:t>
            </a:r>
            <a:r>
              <a:rPr spc="-45" dirty="0"/>
              <a:t> </a:t>
            </a:r>
            <a:r>
              <a:rPr spc="-5" dirty="0"/>
              <a:t>Signature</a:t>
            </a:r>
          </a:p>
        </p:txBody>
      </p:sp>
      <p:sp>
        <p:nvSpPr>
          <p:cNvPr id="3" name="object 3"/>
          <p:cNvSpPr txBox="1"/>
          <p:nvPr/>
        </p:nvSpPr>
        <p:spPr>
          <a:xfrm>
            <a:off x="618291" y="1228289"/>
            <a:ext cx="6682105" cy="5023811"/>
          </a:xfrm>
          <a:prstGeom prst="rect">
            <a:avLst/>
          </a:prstGeom>
        </p:spPr>
        <p:txBody>
          <a:bodyPr vert="horz" wrap="square" lIns="0" tIns="50165" rIns="0" bIns="0" rtlCol="0">
            <a:spAutoFit/>
          </a:bodyPr>
          <a:lstStyle/>
          <a:p>
            <a:pPr marL="355600" indent="-342900">
              <a:lnSpc>
                <a:spcPct val="100000"/>
              </a:lnSpc>
              <a:spcBef>
                <a:spcPts val="395"/>
              </a:spcBef>
              <a:buFont typeface="Arial"/>
              <a:buChar char="•"/>
              <a:tabLst>
                <a:tab pos="354965" algn="l"/>
                <a:tab pos="355600" algn="l"/>
              </a:tabLst>
            </a:pPr>
            <a:r>
              <a:rPr sz="2800" spc="-5" dirty="0">
                <a:solidFill>
                  <a:srgbClr val="FFFFFF"/>
                </a:solidFill>
                <a:latin typeface="Calibri"/>
                <a:cs typeface="Calibri"/>
              </a:rPr>
              <a:t>Message </a:t>
            </a:r>
            <a:r>
              <a:rPr lang="en-SG" sz="2800" dirty="0">
                <a:solidFill>
                  <a:srgbClr val="FFFFFF"/>
                </a:solidFill>
                <a:latin typeface="Calibri"/>
                <a:cs typeface="Calibri"/>
              </a:rPr>
              <a:t>authentication</a:t>
            </a:r>
            <a:endParaRPr sz="2800" dirty="0">
              <a:latin typeface="Calibri"/>
              <a:cs typeface="Calibri"/>
            </a:endParaRPr>
          </a:p>
          <a:p>
            <a:pPr marL="755650" lvl="1" indent="-285750">
              <a:lnSpc>
                <a:spcPct val="100000"/>
              </a:lnSpc>
              <a:spcBef>
                <a:spcPts val="259"/>
              </a:spcBef>
              <a:buFont typeface="Arial"/>
              <a:buChar char="–"/>
              <a:tabLst>
                <a:tab pos="755650" algn="l"/>
              </a:tabLst>
            </a:pPr>
            <a:r>
              <a:rPr sz="2400" spc="-5" dirty="0">
                <a:solidFill>
                  <a:srgbClr val="FFFFFF"/>
                </a:solidFill>
                <a:latin typeface="Calibri"/>
                <a:cs typeface="Calibri"/>
              </a:rPr>
              <a:t>through Hash, MAC or</a:t>
            </a:r>
            <a:r>
              <a:rPr sz="2400" spc="5" dirty="0">
                <a:solidFill>
                  <a:srgbClr val="FFFFFF"/>
                </a:solidFill>
                <a:latin typeface="Calibri"/>
                <a:cs typeface="Calibri"/>
              </a:rPr>
              <a:t> </a:t>
            </a:r>
            <a:r>
              <a:rPr lang="en-SG" sz="2400" dirty="0">
                <a:solidFill>
                  <a:srgbClr val="FFFFFF"/>
                </a:solidFill>
                <a:latin typeface="Calibri"/>
                <a:cs typeface="Calibri"/>
              </a:rPr>
              <a:t>encryption</a:t>
            </a:r>
            <a:endParaRPr sz="2400" dirty="0">
              <a:latin typeface="Calibri"/>
              <a:cs typeface="Calibri"/>
            </a:endParaRPr>
          </a:p>
          <a:p>
            <a:pPr marL="755650" lvl="1" indent="-285750">
              <a:lnSpc>
                <a:spcPct val="100000"/>
              </a:lnSpc>
              <a:spcBef>
                <a:spcPts val="219"/>
              </a:spcBef>
              <a:buFont typeface="Arial"/>
              <a:buChar char="–"/>
              <a:tabLst>
                <a:tab pos="755650" algn="l"/>
              </a:tabLst>
            </a:pPr>
            <a:r>
              <a:rPr sz="2400" dirty="0">
                <a:solidFill>
                  <a:srgbClr val="FFFFFF"/>
                </a:solidFill>
                <a:latin typeface="Calibri"/>
                <a:cs typeface="Calibri"/>
              </a:rPr>
              <a:t>but </a:t>
            </a:r>
            <a:r>
              <a:rPr sz="2400" spc="-5" dirty="0">
                <a:solidFill>
                  <a:srgbClr val="FFFFFF"/>
                </a:solidFill>
                <a:latin typeface="Calibri"/>
                <a:cs typeface="Calibri"/>
              </a:rPr>
              <a:t>does not address issues of </a:t>
            </a:r>
            <a:r>
              <a:rPr sz="2400" b="1" spc="-5" dirty="0">
                <a:solidFill>
                  <a:srgbClr val="FFFF00"/>
                </a:solidFill>
                <a:latin typeface="Calibri"/>
                <a:cs typeface="Calibri"/>
              </a:rPr>
              <a:t>lack of</a:t>
            </a:r>
            <a:r>
              <a:rPr sz="2400" b="1" spc="25" dirty="0">
                <a:solidFill>
                  <a:srgbClr val="FFFF00"/>
                </a:solidFill>
                <a:latin typeface="Calibri"/>
                <a:cs typeface="Calibri"/>
              </a:rPr>
              <a:t> </a:t>
            </a:r>
            <a:r>
              <a:rPr sz="2400" b="1" spc="-5" dirty="0">
                <a:solidFill>
                  <a:srgbClr val="FFFF00"/>
                </a:solidFill>
                <a:latin typeface="Calibri"/>
                <a:cs typeface="Calibri"/>
              </a:rPr>
              <a:t>trust</a:t>
            </a:r>
            <a:endParaRPr sz="2400" b="1" dirty="0">
              <a:solidFill>
                <a:srgbClr val="FFFF00"/>
              </a:solidFill>
              <a:latin typeface="Calibri"/>
              <a:cs typeface="Calibri"/>
            </a:endParaRPr>
          </a:p>
          <a:p>
            <a:pPr lvl="1">
              <a:lnSpc>
                <a:spcPct val="100000"/>
              </a:lnSpc>
              <a:spcBef>
                <a:spcPts val="15"/>
              </a:spcBef>
              <a:buChar char="–"/>
            </a:pPr>
            <a:endParaRPr sz="2400" dirty="0">
              <a:latin typeface="Times New Roman"/>
              <a:cs typeface="Times New Roman"/>
            </a:endParaRPr>
          </a:p>
          <a:p>
            <a:pPr marL="355600" indent="-342900">
              <a:lnSpc>
                <a:spcPct val="100000"/>
              </a:lnSpc>
              <a:buFont typeface="Arial"/>
              <a:buChar char="•"/>
              <a:tabLst>
                <a:tab pos="354965" algn="l"/>
                <a:tab pos="355600" algn="l"/>
              </a:tabLst>
            </a:pPr>
            <a:r>
              <a:rPr lang="en-SG" sz="2800" dirty="0">
                <a:solidFill>
                  <a:srgbClr val="FFFFFF"/>
                </a:solidFill>
                <a:latin typeface="Calibri"/>
                <a:cs typeface="Calibri"/>
              </a:rPr>
              <a:t>Handwritten</a:t>
            </a:r>
            <a:r>
              <a:rPr sz="2800" dirty="0">
                <a:solidFill>
                  <a:srgbClr val="FFFFFF"/>
                </a:solidFill>
                <a:latin typeface="Calibri"/>
                <a:cs typeface="Calibri"/>
              </a:rPr>
              <a:t> </a:t>
            </a:r>
            <a:r>
              <a:rPr sz="2800" spc="-5" dirty="0">
                <a:solidFill>
                  <a:srgbClr val="FFFFFF"/>
                </a:solidFill>
                <a:latin typeface="Calibri"/>
                <a:cs typeface="Calibri"/>
              </a:rPr>
              <a:t>Signature (useless on</a:t>
            </a:r>
            <a:r>
              <a:rPr sz="2800" spc="10" dirty="0">
                <a:solidFill>
                  <a:srgbClr val="FFFFFF"/>
                </a:solidFill>
                <a:latin typeface="Calibri"/>
                <a:cs typeface="Calibri"/>
              </a:rPr>
              <a:t> </a:t>
            </a:r>
            <a:r>
              <a:rPr sz="2800" spc="-5" dirty="0">
                <a:solidFill>
                  <a:srgbClr val="FFFFFF"/>
                </a:solidFill>
                <a:latin typeface="Calibri"/>
                <a:cs typeface="Calibri"/>
              </a:rPr>
              <a:t>internet)</a:t>
            </a:r>
            <a:endParaRPr sz="2800" dirty="0">
              <a:latin typeface="Calibri"/>
              <a:cs typeface="Calibri"/>
            </a:endParaRPr>
          </a:p>
          <a:p>
            <a:pPr marL="755650" lvl="1" indent="-285750">
              <a:lnSpc>
                <a:spcPct val="100000"/>
              </a:lnSpc>
              <a:spcBef>
                <a:spcPts val="284"/>
              </a:spcBef>
              <a:buFont typeface="Arial"/>
              <a:buChar char="–"/>
              <a:tabLst>
                <a:tab pos="755650" algn="l"/>
              </a:tabLst>
            </a:pPr>
            <a:r>
              <a:rPr sz="2400" spc="-5" dirty="0">
                <a:solidFill>
                  <a:srgbClr val="FFFFFF"/>
                </a:solidFill>
                <a:latin typeface="Calibri"/>
                <a:cs typeface="Calibri"/>
              </a:rPr>
              <a:t>Bind signatory </a:t>
            </a:r>
            <a:r>
              <a:rPr sz="2400" dirty="0">
                <a:solidFill>
                  <a:srgbClr val="FFFFFF"/>
                </a:solidFill>
                <a:latin typeface="Calibri"/>
                <a:cs typeface="Calibri"/>
              </a:rPr>
              <a:t>to the</a:t>
            </a:r>
            <a:r>
              <a:rPr sz="2400" spc="0" dirty="0">
                <a:solidFill>
                  <a:srgbClr val="FFFFFF"/>
                </a:solidFill>
                <a:latin typeface="Calibri"/>
                <a:cs typeface="Calibri"/>
              </a:rPr>
              <a:t> </a:t>
            </a:r>
            <a:r>
              <a:rPr sz="2400" spc="-5" dirty="0">
                <a:solidFill>
                  <a:srgbClr val="FFFFFF"/>
                </a:solidFill>
                <a:latin typeface="Calibri"/>
                <a:cs typeface="Calibri"/>
              </a:rPr>
              <a:t>message</a:t>
            </a:r>
            <a:endParaRPr sz="2400" dirty="0">
              <a:latin typeface="Calibri"/>
              <a:cs typeface="Calibri"/>
            </a:endParaRPr>
          </a:p>
          <a:p>
            <a:pPr lvl="1">
              <a:lnSpc>
                <a:spcPct val="100000"/>
              </a:lnSpc>
              <a:spcBef>
                <a:spcPts val="5"/>
              </a:spcBef>
              <a:buChar char="–"/>
            </a:pPr>
            <a:endParaRPr sz="3450" dirty="0">
              <a:latin typeface="Times New Roman"/>
              <a:cs typeface="Times New Roman"/>
            </a:endParaRPr>
          </a:p>
          <a:p>
            <a:pPr marL="355600" indent="-342900">
              <a:lnSpc>
                <a:spcPct val="100000"/>
              </a:lnSpc>
              <a:buFont typeface="Arial"/>
              <a:buChar char="•"/>
              <a:tabLst>
                <a:tab pos="354965" algn="l"/>
                <a:tab pos="355600" algn="l"/>
              </a:tabLst>
            </a:pPr>
            <a:r>
              <a:rPr sz="2800" spc="-5" dirty="0">
                <a:solidFill>
                  <a:srgbClr val="FFFFFF"/>
                </a:solidFill>
                <a:latin typeface="Calibri"/>
                <a:cs typeface="Calibri"/>
              </a:rPr>
              <a:t>The signature</a:t>
            </a:r>
            <a:r>
              <a:rPr sz="2800" dirty="0">
                <a:solidFill>
                  <a:srgbClr val="FFFFFF"/>
                </a:solidFill>
                <a:latin typeface="Calibri"/>
                <a:cs typeface="Calibri"/>
              </a:rPr>
              <a:t> </a:t>
            </a:r>
            <a:r>
              <a:rPr sz="2800" spc="-5" dirty="0">
                <a:solidFill>
                  <a:srgbClr val="FFFFFF"/>
                </a:solidFill>
                <a:latin typeface="Calibri"/>
                <a:cs typeface="Calibri"/>
              </a:rPr>
              <a:t>provides:</a:t>
            </a:r>
            <a:endParaRPr sz="2800" dirty="0">
              <a:latin typeface="Calibri"/>
              <a:cs typeface="Calibri"/>
            </a:endParaRPr>
          </a:p>
          <a:p>
            <a:pPr marL="755650" lvl="1" indent="-285750">
              <a:lnSpc>
                <a:spcPct val="100000"/>
              </a:lnSpc>
              <a:spcBef>
                <a:spcPts val="285"/>
              </a:spcBef>
              <a:buClr>
                <a:srgbClr val="FFFF00"/>
              </a:buClr>
              <a:buFont typeface="Arial"/>
              <a:buChar char="–"/>
              <a:tabLst>
                <a:tab pos="755650" algn="l"/>
              </a:tabLst>
            </a:pPr>
            <a:r>
              <a:rPr lang="en-SG" sz="2400" dirty="0">
                <a:solidFill>
                  <a:srgbClr val="FFFB00"/>
                </a:solidFill>
                <a:latin typeface="Calibri"/>
                <a:cs typeface="Calibri"/>
              </a:rPr>
              <a:t>Authentication</a:t>
            </a:r>
            <a:r>
              <a:rPr sz="2400" dirty="0">
                <a:solidFill>
                  <a:srgbClr val="FFFB00"/>
                </a:solidFill>
                <a:latin typeface="Calibri"/>
                <a:cs typeface="Calibri"/>
              </a:rPr>
              <a:t> </a:t>
            </a:r>
            <a:r>
              <a:rPr sz="2400" spc="-5" dirty="0">
                <a:solidFill>
                  <a:srgbClr val="FFFFFF"/>
                </a:solidFill>
                <a:latin typeface="Calibri"/>
                <a:cs typeface="Calibri"/>
              </a:rPr>
              <a:t>of </a:t>
            </a:r>
            <a:r>
              <a:rPr sz="2400" dirty="0">
                <a:solidFill>
                  <a:srgbClr val="FFFFFF"/>
                </a:solidFill>
                <a:latin typeface="Calibri"/>
                <a:cs typeface="Calibri"/>
              </a:rPr>
              <a:t>the </a:t>
            </a:r>
            <a:r>
              <a:rPr sz="2400" spc="-5" dirty="0">
                <a:solidFill>
                  <a:srgbClr val="FFFFFF"/>
                </a:solidFill>
                <a:latin typeface="Calibri"/>
                <a:cs typeface="Calibri"/>
              </a:rPr>
              <a:t>message content</a:t>
            </a:r>
            <a:endParaRPr sz="2400" dirty="0">
              <a:latin typeface="Calibri"/>
              <a:cs typeface="Calibri"/>
            </a:endParaRPr>
          </a:p>
          <a:p>
            <a:pPr marL="755650" lvl="1" indent="-285750">
              <a:lnSpc>
                <a:spcPct val="100000"/>
              </a:lnSpc>
              <a:spcBef>
                <a:spcPts val="320"/>
              </a:spcBef>
              <a:buFont typeface="Arial"/>
              <a:buChar char="–"/>
              <a:tabLst>
                <a:tab pos="755650" algn="l"/>
              </a:tabLst>
            </a:pPr>
            <a:r>
              <a:rPr sz="2400" spc="-5" dirty="0">
                <a:solidFill>
                  <a:srgbClr val="FFFFFF"/>
                </a:solidFill>
                <a:latin typeface="Calibri"/>
                <a:cs typeface="Calibri"/>
              </a:rPr>
              <a:t>3</a:t>
            </a:r>
            <a:r>
              <a:rPr sz="2400" spc="-7" baseline="24305" dirty="0">
                <a:solidFill>
                  <a:srgbClr val="FFFFFF"/>
                </a:solidFill>
                <a:latin typeface="Calibri"/>
                <a:cs typeface="Calibri"/>
              </a:rPr>
              <a:t>rd </a:t>
            </a:r>
            <a:r>
              <a:rPr lang="en-SG" sz="2400" dirty="0">
                <a:solidFill>
                  <a:srgbClr val="FFFFFF"/>
                </a:solidFill>
                <a:latin typeface="Calibri"/>
                <a:cs typeface="Calibri"/>
              </a:rPr>
              <a:t>parties</a:t>
            </a:r>
            <a:r>
              <a:rPr sz="2400" dirty="0">
                <a:solidFill>
                  <a:srgbClr val="FFFFFF"/>
                </a:solidFill>
                <a:latin typeface="Calibri"/>
                <a:cs typeface="Calibri"/>
              </a:rPr>
              <a:t> </a:t>
            </a:r>
            <a:r>
              <a:rPr sz="2400" spc="-5" dirty="0">
                <a:solidFill>
                  <a:srgbClr val="FFFFFF"/>
                </a:solidFill>
                <a:latin typeface="Calibri"/>
                <a:cs typeface="Calibri"/>
              </a:rPr>
              <a:t>(not just </a:t>
            </a:r>
            <a:r>
              <a:rPr sz="2400" dirty="0">
                <a:solidFill>
                  <a:srgbClr val="FFFFFF"/>
                </a:solidFill>
                <a:latin typeface="Calibri"/>
                <a:cs typeface="Calibri"/>
              </a:rPr>
              <a:t>the </a:t>
            </a:r>
            <a:r>
              <a:rPr sz="2400" spc="-5" dirty="0">
                <a:solidFill>
                  <a:srgbClr val="FFFFFF"/>
                </a:solidFill>
                <a:latin typeface="Calibri"/>
                <a:cs typeface="Calibri"/>
              </a:rPr>
              <a:t>receiver) could</a:t>
            </a:r>
            <a:r>
              <a:rPr sz="2400" spc="30" dirty="0">
                <a:solidFill>
                  <a:srgbClr val="FFFFFF"/>
                </a:solidFill>
                <a:latin typeface="Calibri"/>
                <a:cs typeface="Calibri"/>
              </a:rPr>
              <a:t> </a:t>
            </a:r>
            <a:r>
              <a:rPr sz="2400" spc="-5" dirty="0">
                <a:solidFill>
                  <a:srgbClr val="FFFFFF"/>
                </a:solidFill>
                <a:latin typeface="Calibri"/>
                <a:cs typeface="Calibri"/>
              </a:rPr>
              <a:t>verify</a:t>
            </a:r>
            <a:endParaRPr sz="2400" dirty="0">
              <a:latin typeface="Calibri"/>
              <a:cs typeface="Calibri"/>
            </a:endParaRPr>
          </a:p>
          <a:p>
            <a:pPr marL="1155700" lvl="2" indent="-228600">
              <a:lnSpc>
                <a:spcPct val="100000"/>
              </a:lnSpc>
              <a:spcBef>
                <a:spcPts val="265"/>
              </a:spcBef>
              <a:buFont typeface="Arial"/>
              <a:buChar char="•"/>
              <a:tabLst>
                <a:tab pos="1155065" algn="l"/>
                <a:tab pos="1155700" algn="l"/>
              </a:tabLst>
            </a:pPr>
            <a:r>
              <a:rPr sz="2000" spc="-5" dirty="0">
                <a:solidFill>
                  <a:srgbClr val="FFFFFF"/>
                </a:solidFill>
                <a:latin typeface="Calibri"/>
                <a:cs typeface="Calibri"/>
              </a:rPr>
              <a:t>Author </a:t>
            </a:r>
            <a:r>
              <a:rPr sz="2000" dirty="0">
                <a:solidFill>
                  <a:srgbClr val="FFFFFF"/>
                </a:solidFill>
                <a:latin typeface="Calibri"/>
                <a:cs typeface="Calibri"/>
              </a:rPr>
              <a:t>, </a:t>
            </a:r>
            <a:r>
              <a:rPr sz="2000" spc="-5" dirty="0">
                <a:solidFill>
                  <a:srgbClr val="FFFFFF"/>
                </a:solidFill>
                <a:latin typeface="Calibri"/>
                <a:cs typeface="Calibri"/>
              </a:rPr>
              <a:t>Date (&amp; Time) of</a:t>
            </a:r>
            <a:r>
              <a:rPr sz="2000" spc="5" dirty="0">
                <a:solidFill>
                  <a:srgbClr val="FFFFFF"/>
                </a:solidFill>
                <a:latin typeface="Calibri"/>
                <a:cs typeface="Calibri"/>
              </a:rPr>
              <a:t> </a:t>
            </a:r>
            <a:r>
              <a:rPr sz="2000" spc="-5" dirty="0">
                <a:solidFill>
                  <a:srgbClr val="FFFFFF"/>
                </a:solidFill>
                <a:latin typeface="Calibri"/>
                <a:cs typeface="Calibri"/>
              </a:rPr>
              <a:t>message</a:t>
            </a:r>
            <a:endParaRPr lang="en-SG" sz="2000" spc="-5" dirty="0">
              <a:solidFill>
                <a:srgbClr val="FFFFFF"/>
              </a:solidFill>
              <a:latin typeface="Calibri"/>
              <a:cs typeface="Calibri"/>
            </a:endParaRPr>
          </a:p>
          <a:p>
            <a:pPr marL="469900" lvl="1">
              <a:spcBef>
                <a:spcPts val="265"/>
              </a:spcBef>
              <a:tabLst>
                <a:tab pos="1155065" algn="l"/>
                <a:tab pos="1155700" algn="l"/>
              </a:tabLst>
            </a:pPr>
            <a:r>
              <a:rPr lang="en-SG" sz="2400" b="1" spc="-5" dirty="0">
                <a:solidFill>
                  <a:srgbClr val="FFFFFF"/>
                </a:solidFill>
                <a:latin typeface="Calibri"/>
                <a:cs typeface="Calibri"/>
                <a:sym typeface="Wingdings" panose="05000000000000000000" pitchFamily="2" charset="2"/>
              </a:rPr>
              <a:t> </a:t>
            </a:r>
            <a:r>
              <a:rPr sz="2400" b="1" dirty="0">
                <a:solidFill>
                  <a:srgbClr val="FFFF00"/>
                </a:solidFill>
                <a:latin typeface="Calibri"/>
                <a:cs typeface="Calibri"/>
              </a:rPr>
              <a:t>Non </a:t>
            </a:r>
            <a:r>
              <a:rPr lang="en-SG" sz="2400" b="1" spc="75" dirty="0">
                <a:solidFill>
                  <a:srgbClr val="FFFF00"/>
                </a:solidFill>
                <a:latin typeface="Calibri"/>
                <a:cs typeface="Calibri"/>
              </a:rPr>
              <a:t>repudiation</a:t>
            </a:r>
            <a:endParaRPr sz="2400" dirty="0">
              <a:latin typeface="Calibri"/>
              <a:cs typeface="Calibri"/>
            </a:endParaRPr>
          </a:p>
        </p:txBody>
      </p:sp>
      <p:sp>
        <p:nvSpPr>
          <p:cNvPr id="4" name="object 4"/>
          <p:cNvSpPr/>
          <p:nvPr/>
        </p:nvSpPr>
        <p:spPr>
          <a:xfrm>
            <a:off x="5791200" y="3505200"/>
            <a:ext cx="2520279" cy="7912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752" y="302675"/>
            <a:ext cx="7591725" cy="689932"/>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FFFF00"/>
                </a:solidFill>
              </a:rPr>
              <a:t>Digital Signature</a:t>
            </a:r>
            <a:r>
              <a:rPr b="1" dirty="0">
                <a:solidFill>
                  <a:srgbClr val="FFFF00"/>
                </a:solidFill>
              </a:rPr>
              <a:t> </a:t>
            </a:r>
            <a:r>
              <a:rPr spc="-5" dirty="0"/>
              <a:t>Requirements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4</a:t>
            </a:fld>
            <a:endParaRPr dirty="0"/>
          </a:p>
        </p:txBody>
      </p:sp>
      <p:sp>
        <p:nvSpPr>
          <p:cNvPr id="3" name="object 3"/>
          <p:cNvSpPr txBox="1"/>
          <p:nvPr/>
        </p:nvSpPr>
        <p:spPr>
          <a:xfrm>
            <a:off x="518133" y="1192234"/>
            <a:ext cx="8148320" cy="5133457"/>
          </a:xfrm>
          <a:prstGeom prst="rect">
            <a:avLst/>
          </a:prstGeom>
        </p:spPr>
        <p:txBody>
          <a:bodyPr vert="horz" wrap="square" lIns="0" tIns="90170" rIns="0" bIns="0" rtlCol="0">
            <a:spAutoFit/>
          </a:bodyPr>
          <a:lstStyle/>
          <a:p>
            <a:pPr marL="12700">
              <a:lnSpc>
                <a:spcPct val="100000"/>
              </a:lnSpc>
              <a:spcBef>
                <a:spcPts val="710"/>
              </a:spcBef>
              <a:tabLst>
                <a:tab pos="354965" algn="l"/>
                <a:tab pos="355600" algn="l"/>
              </a:tabLst>
            </a:pPr>
            <a:r>
              <a:rPr lang="en-SG" sz="2400" i="1" dirty="0">
                <a:solidFill>
                  <a:schemeClr val="bg1"/>
                </a:solidFill>
              </a:rPr>
              <a:t>In situations where there is no complete trust between sender and receiver, something more than authentication is needed.</a:t>
            </a:r>
            <a:endParaRPr lang="en-SG" sz="3600" i="1" spc="-5" dirty="0">
              <a:solidFill>
                <a:schemeClr val="bg1"/>
              </a:solidFill>
              <a:cs typeface="Calibri"/>
            </a:endParaRPr>
          </a:p>
          <a:p>
            <a:pPr marL="355600" indent="-342900">
              <a:lnSpc>
                <a:spcPct val="100000"/>
              </a:lnSpc>
              <a:spcBef>
                <a:spcPts val="710"/>
              </a:spcBef>
              <a:buFont typeface="Arial"/>
              <a:buChar char="•"/>
              <a:tabLst>
                <a:tab pos="354965" algn="l"/>
                <a:tab pos="355600" algn="l"/>
              </a:tabLst>
            </a:pPr>
            <a:endParaRPr lang="en-SG" sz="2400" spc="-5" dirty="0">
              <a:solidFill>
                <a:srgbClr val="FFFFFF"/>
              </a:solidFill>
              <a:latin typeface="Calibri"/>
              <a:cs typeface="Calibri"/>
            </a:endParaRPr>
          </a:p>
          <a:p>
            <a:pPr marL="355600" indent="-342900">
              <a:lnSpc>
                <a:spcPct val="100000"/>
              </a:lnSpc>
              <a:spcBef>
                <a:spcPts val="710"/>
              </a:spcBef>
              <a:buFont typeface="Arial"/>
              <a:buChar char="•"/>
              <a:tabLst>
                <a:tab pos="354965" algn="l"/>
                <a:tab pos="355600" algn="l"/>
              </a:tabLst>
            </a:pPr>
            <a:r>
              <a:rPr sz="2400" spc="-5" dirty="0">
                <a:solidFill>
                  <a:srgbClr val="FFFFFF"/>
                </a:solidFill>
                <a:latin typeface="Calibri"/>
                <a:cs typeface="Calibri"/>
              </a:rPr>
              <a:t>Must </a:t>
            </a:r>
            <a:r>
              <a:rPr lang="en-SG" sz="2400" spc="-5" dirty="0">
                <a:solidFill>
                  <a:srgbClr val="FFFFFF"/>
                </a:solidFill>
                <a:latin typeface="Calibri"/>
                <a:cs typeface="Calibri"/>
              </a:rPr>
              <a:t>be a bit pattern that </a:t>
            </a:r>
            <a:r>
              <a:rPr sz="2400" dirty="0">
                <a:solidFill>
                  <a:srgbClr val="FFFFFF"/>
                </a:solidFill>
                <a:latin typeface="Calibri"/>
                <a:cs typeface="Calibri"/>
              </a:rPr>
              <a:t>depend </a:t>
            </a:r>
            <a:r>
              <a:rPr sz="2400" spc="-5" dirty="0">
                <a:solidFill>
                  <a:srgbClr val="FFFFFF"/>
                </a:solidFill>
                <a:latin typeface="Calibri"/>
                <a:cs typeface="Calibri"/>
              </a:rPr>
              <a:t>on </a:t>
            </a:r>
            <a:r>
              <a:rPr sz="2400" dirty="0">
                <a:solidFill>
                  <a:srgbClr val="FFFFFF"/>
                </a:solidFill>
                <a:latin typeface="Calibri"/>
                <a:cs typeface="Calibri"/>
              </a:rPr>
              <a:t>the </a:t>
            </a:r>
            <a:r>
              <a:rPr sz="2400" spc="-5" dirty="0">
                <a:solidFill>
                  <a:srgbClr val="FFFFFF"/>
                </a:solidFill>
                <a:latin typeface="Calibri"/>
                <a:cs typeface="Calibri"/>
              </a:rPr>
              <a:t>message</a:t>
            </a:r>
            <a:r>
              <a:rPr sz="2400" dirty="0">
                <a:solidFill>
                  <a:srgbClr val="FFFFFF"/>
                </a:solidFill>
                <a:latin typeface="Calibri"/>
                <a:cs typeface="Calibri"/>
              </a:rPr>
              <a:t> </a:t>
            </a:r>
            <a:r>
              <a:rPr sz="2400" spc="-5" dirty="0">
                <a:solidFill>
                  <a:srgbClr val="FFFFFF"/>
                </a:solidFill>
                <a:latin typeface="Calibri"/>
                <a:cs typeface="Calibri"/>
              </a:rPr>
              <a:t>signed</a:t>
            </a:r>
            <a:endParaRPr sz="2400" dirty="0">
              <a:latin typeface="Calibri"/>
              <a:cs typeface="Calibri"/>
            </a:endParaRPr>
          </a:p>
          <a:p>
            <a:pPr marL="355600" indent="-342900">
              <a:lnSpc>
                <a:spcPct val="100000"/>
              </a:lnSpc>
              <a:spcBef>
                <a:spcPts val="615"/>
              </a:spcBef>
              <a:buFont typeface="Arial"/>
              <a:buChar char="•"/>
              <a:tabLst>
                <a:tab pos="354965" algn="l"/>
                <a:tab pos="355600" algn="l"/>
              </a:tabLst>
            </a:pPr>
            <a:r>
              <a:rPr sz="2400" spc="-5" dirty="0">
                <a:solidFill>
                  <a:srgbClr val="FFFFFF"/>
                </a:solidFill>
                <a:latin typeface="Calibri"/>
                <a:cs typeface="Calibri"/>
              </a:rPr>
              <a:t>Must use </a:t>
            </a:r>
            <a:r>
              <a:rPr lang="en-SG" sz="2400" b="1" dirty="0">
                <a:solidFill>
                  <a:srgbClr val="FFFF00"/>
                </a:solidFill>
                <a:latin typeface="Calibri"/>
                <a:cs typeface="Calibri"/>
              </a:rPr>
              <a:t>information</a:t>
            </a:r>
            <a:r>
              <a:rPr sz="2400" dirty="0">
                <a:solidFill>
                  <a:srgbClr val="FFFFFF"/>
                </a:solidFill>
                <a:latin typeface="Calibri"/>
                <a:cs typeface="Calibri"/>
              </a:rPr>
              <a:t> </a:t>
            </a:r>
            <a:r>
              <a:rPr sz="2400" b="1" dirty="0">
                <a:solidFill>
                  <a:srgbClr val="FFFF00"/>
                </a:solidFill>
                <a:latin typeface="Calibri"/>
                <a:cs typeface="Calibri"/>
              </a:rPr>
              <a:t>unique to </a:t>
            </a:r>
            <a:r>
              <a:rPr sz="2400" b="1" spc="-5" dirty="0">
                <a:solidFill>
                  <a:srgbClr val="FFFF00"/>
                </a:solidFill>
                <a:latin typeface="Calibri"/>
                <a:cs typeface="Calibri"/>
              </a:rPr>
              <a:t>sender</a:t>
            </a:r>
            <a:endParaRPr sz="2400" b="1" dirty="0">
              <a:solidFill>
                <a:srgbClr val="FFFF00"/>
              </a:solidFill>
              <a:latin typeface="Calibri"/>
              <a:cs typeface="Calibri"/>
            </a:endParaRPr>
          </a:p>
          <a:p>
            <a:pPr marL="755650" lvl="1" indent="-285750">
              <a:lnSpc>
                <a:spcPct val="100000"/>
              </a:lnSpc>
              <a:spcBef>
                <a:spcPts val="540"/>
              </a:spcBef>
              <a:buFont typeface="Arial"/>
              <a:buChar char="–"/>
              <a:tabLst>
                <a:tab pos="755650" algn="l"/>
              </a:tabLst>
            </a:pPr>
            <a:r>
              <a:rPr sz="2000" dirty="0">
                <a:solidFill>
                  <a:srgbClr val="FFFFFF"/>
                </a:solidFill>
                <a:latin typeface="Calibri"/>
                <a:cs typeface="Calibri"/>
              </a:rPr>
              <a:t>to </a:t>
            </a:r>
            <a:r>
              <a:rPr sz="2000" spc="-5" dirty="0">
                <a:solidFill>
                  <a:srgbClr val="FFFFFF"/>
                </a:solidFill>
                <a:latin typeface="Calibri"/>
                <a:cs typeface="Calibri"/>
              </a:rPr>
              <a:t>prevent both forgery </a:t>
            </a:r>
            <a:r>
              <a:rPr sz="2000" dirty="0">
                <a:solidFill>
                  <a:srgbClr val="FFFFFF"/>
                </a:solidFill>
                <a:latin typeface="Calibri"/>
                <a:cs typeface="Calibri"/>
              </a:rPr>
              <a:t>and</a:t>
            </a:r>
            <a:r>
              <a:rPr sz="2000" spc="5" dirty="0">
                <a:solidFill>
                  <a:srgbClr val="FFFFFF"/>
                </a:solidFill>
                <a:latin typeface="Calibri"/>
                <a:cs typeface="Calibri"/>
              </a:rPr>
              <a:t> </a:t>
            </a:r>
            <a:r>
              <a:rPr sz="2000" dirty="0">
                <a:solidFill>
                  <a:srgbClr val="FFFFFF"/>
                </a:solidFill>
                <a:latin typeface="Calibri"/>
                <a:cs typeface="Calibri"/>
              </a:rPr>
              <a:t>denial</a:t>
            </a:r>
            <a:endParaRPr sz="2000" dirty="0">
              <a:latin typeface="Calibri"/>
              <a:cs typeface="Calibri"/>
            </a:endParaRPr>
          </a:p>
          <a:p>
            <a:pPr marL="355600" indent="-342900">
              <a:lnSpc>
                <a:spcPct val="100000"/>
              </a:lnSpc>
              <a:spcBef>
                <a:spcPts val="720"/>
              </a:spcBef>
              <a:buFont typeface="Arial"/>
              <a:buChar char="•"/>
              <a:tabLst>
                <a:tab pos="354965" algn="l"/>
                <a:tab pos="355600" algn="l"/>
              </a:tabLst>
            </a:pPr>
            <a:r>
              <a:rPr sz="2400" spc="-5" dirty="0">
                <a:solidFill>
                  <a:srgbClr val="FFFFFF"/>
                </a:solidFill>
                <a:latin typeface="Calibri"/>
                <a:cs typeface="Calibri"/>
              </a:rPr>
              <a:t>Must </a:t>
            </a:r>
            <a:r>
              <a:rPr sz="2400" dirty="0">
                <a:solidFill>
                  <a:srgbClr val="FFFFFF"/>
                </a:solidFill>
                <a:latin typeface="Calibri"/>
                <a:cs typeface="Calibri"/>
              </a:rPr>
              <a:t>be </a:t>
            </a:r>
            <a:r>
              <a:rPr lang="en-SG" sz="2400" dirty="0">
                <a:solidFill>
                  <a:srgbClr val="FFFFFF"/>
                </a:solidFill>
                <a:latin typeface="Calibri"/>
                <a:cs typeface="Calibri"/>
              </a:rPr>
              <a:t>relatively</a:t>
            </a:r>
            <a:r>
              <a:rPr sz="2400" dirty="0">
                <a:solidFill>
                  <a:srgbClr val="FFFFFF"/>
                </a:solidFill>
                <a:latin typeface="Calibri"/>
                <a:cs typeface="Calibri"/>
              </a:rPr>
              <a:t> </a:t>
            </a:r>
            <a:r>
              <a:rPr sz="2400" spc="-5" dirty="0">
                <a:solidFill>
                  <a:srgbClr val="FFFFFF"/>
                </a:solidFill>
                <a:latin typeface="Calibri"/>
                <a:cs typeface="Calibri"/>
              </a:rPr>
              <a:t>easy </a:t>
            </a:r>
            <a:r>
              <a:rPr sz="2400" dirty="0">
                <a:solidFill>
                  <a:srgbClr val="FFFFFF"/>
                </a:solidFill>
                <a:latin typeface="Calibri"/>
                <a:cs typeface="Calibri"/>
              </a:rPr>
              <a:t>to</a:t>
            </a:r>
            <a:r>
              <a:rPr sz="2400" spc="0" dirty="0">
                <a:solidFill>
                  <a:srgbClr val="FFFFFF"/>
                </a:solidFill>
                <a:latin typeface="Calibri"/>
                <a:cs typeface="Calibri"/>
              </a:rPr>
              <a:t> </a:t>
            </a:r>
            <a:r>
              <a:rPr sz="2400" spc="-5" dirty="0">
                <a:solidFill>
                  <a:srgbClr val="FFFFFF"/>
                </a:solidFill>
                <a:latin typeface="Calibri"/>
                <a:cs typeface="Calibri"/>
              </a:rPr>
              <a:t>produce</a:t>
            </a:r>
            <a:endParaRPr sz="2400" dirty="0">
              <a:latin typeface="Calibri"/>
              <a:cs typeface="Calibri"/>
            </a:endParaRPr>
          </a:p>
          <a:p>
            <a:pPr marL="355600" indent="-342900">
              <a:lnSpc>
                <a:spcPct val="100000"/>
              </a:lnSpc>
              <a:spcBef>
                <a:spcPts val="640"/>
              </a:spcBef>
              <a:buFont typeface="Arial"/>
              <a:buChar char="•"/>
              <a:tabLst>
                <a:tab pos="354965" algn="l"/>
                <a:tab pos="355600" algn="l"/>
              </a:tabLst>
            </a:pPr>
            <a:r>
              <a:rPr sz="2400" spc="-5" dirty="0">
                <a:solidFill>
                  <a:srgbClr val="FFFFFF"/>
                </a:solidFill>
                <a:latin typeface="Calibri"/>
                <a:cs typeface="Calibri"/>
              </a:rPr>
              <a:t>Must </a:t>
            </a:r>
            <a:r>
              <a:rPr sz="2400" dirty="0">
                <a:solidFill>
                  <a:srgbClr val="FFFFFF"/>
                </a:solidFill>
                <a:latin typeface="Calibri"/>
                <a:cs typeface="Calibri"/>
              </a:rPr>
              <a:t>be </a:t>
            </a:r>
            <a:r>
              <a:rPr lang="en-SG" sz="2400" dirty="0">
                <a:solidFill>
                  <a:srgbClr val="FFFFFF"/>
                </a:solidFill>
                <a:latin typeface="Calibri"/>
                <a:cs typeface="Calibri"/>
              </a:rPr>
              <a:t>relatively</a:t>
            </a:r>
            <a:r>
              <a:rPr sz="2400" dirty="0">
                <a:solidFill>
                  <a:srgbClr val="FFFFFF"/>
                </a:solidFill>
                <a:latin typeface="Calibri"/>
                <a:cs typeface="Calibri"/>
              </a:rPr>
              <a:t> </a:t>
            </a:r>
            <a:r>
              <a:rPr sz="2400" spc="-5" dirty="0">
                <a:solidFill>
                  <a:srgbClr val="FFFFFF"/>
                </a:solidFill>
                <a:latin typeface="Calibri"/>
                <a:cs typeface="Calibri"/>
              </a:rPr>
              <a:t>easy </a:t>
            </a:r>
            <a:r>
              <a:rPr sz="2400" dirty="0">
                <a:solidFill>
                  <a:srgbClr val="FFFFFF"/>
                </a:solidFill>
                <a:latin typeface="Calibri"/>
                <a:cs typeface="Calibri"/>
              </a:rPr>
              <a:t>to </a:t>
            </a:r>
            <a:r>
              <a:rPr sz="2400" spc="-5" dirty="0">
                <a:solidFill>
                  <a:srgbClr val="FFFFFF"/>
                </a:solidFill>
                <a:latin typeface="Calibri"/>
                <a:cs typeface="Calibri"/>
              </a:rPr>
              <a:t>recognize </a:t>
            </a:r>
            <a:r>
              <a:rPr sz="2400" dirty="0">
                <a:solidFill>
                  <a:srgbClr val="FFFFFF"/>
                </a:solidFill>
                <a:latin typeface="Calibri"/>
                <a:cs typeface="Calibri"/>
              </a:rPr>
              <a:t>&amp;</a:t>
            </a:r>
            <a:r>
              <a:rPr sz="2400" spc="5" dirty="0">
                <a:solidFill>
                  <a:srgbClr val="FFFFFF"/>
                </a:solidFill>
                <a:latin typeface="Calibri"/>
                <a:cs typeface="Calibri"/>
              </a:rPr>
              <a:t> </a:t>
            </a:r>
            <a:r>
              <a:rPr sz="2400" spc="-5" dirty="0">
                <a:solidFill>
                  <a:srgbClr val="FFFFFF"/>
                </a:solidFill>
                <a:latin typeface="Calibri"/>
                <a:cs typeface="Calibri"/>
              </a:rPr>
              <a:t>verify</a:t>
            </a:r>
            <a:endParaRPr sz="2400" dirty="0">
              <a:latin typeface="Calibri"/>
              <a:cs typeface="Calibri"/>
            </a:endParaRPr>
          </a:p>
          <a:p>
            <a:pPr marL="355600" indent="-342900">
              <a:lnSpc>
                <a:spcPct val="100000"/>
              </a:lnSpc>
              <a:spcBef>
                <a:spcPts val="740"/>
              </a:spcBef>
              <a:buFont typeface="Arial"/>
              <a:buChar char="•"/>
              <a:tabLst>
                <a:tab pos="354965" algn="l"/>
                <a:tab pos="355600" algn="l"/>
              </a:tabLst>
            </a:pPr>
            <a:r>
              <a:rPr sz="2400" spc="-5" dirty="0">
                <a:solidFill>
                  <a:srgbClr val="FFFFFF"/>
                </a:solidFill>
                <a:latin typeface="Calibri"/>
                <a:cs typeface="Calibri"/>
              </a:rPr>
              <a:t>Should </a:t>
            </a:r>
            <a:r>
              <a:rPr sz="2400" dirty="0">
                <a:solidFill>
                  <a:srgbClr val="FFFFFF"/>
                </a:solidFill>
                <a:latin typeface="Calibri"/>
                <a:cs typeface="Calibri"/>
              </a:rPr>
              <a:t>be </a:t>
            </a:r>
            <a:r>
              <a:rPr lang="en-SG" sz="2400" dirty="0">
                <a:solidFill>
                  <a:srgbClr val="FFFFFF"/>
                </a:solidFill>
                <a:latin typeface="Calibri"/>
                <a:cs typeface="Calibri"/>
              </a:rPr>
              <a:t>computationally</a:t>
            </a:r>
            <a:r>
              <a:rPr sz="2400" dirty="0">
                <a:solidFill>
                  <a:srgbClr val="FFFFFF"/>
                </a:solidFill>
                <a:latin typeface="Calibri"/>
                <a:cs typeface="Calibri"/>
              </a:rPr>
              <a:t> </a:t>
            </a:r>
            <a:r>
              <a:rPr sz="2400" spc="-5" dirty="0">
                <a:solidFill>
                  <a:srgbClr val="FFFFFF"/>
                </a:solidFill>
                <a:latin typeface="Calibri"/>
                <a:cs typeface="Calibri"/>
              </a:rPr>
              <a:t>infeasible </a:t>
            </a:r>
            <a:r>
              <a:rPr sz="2400" dirty="0">
                <a:solidFill>
                  <a:srgbClr val="FFFFFF"/>
                </a:solidFill>
                <a:latin typeface="Calibri"/>
                <a:cs typeface="Calibri"/>
              </a:rPr>
              <a:t>to</a:t>
            </a:r>
            <a:r>
              <a:rPr sz="2400" spc="5" dirty="0">
                <a:solidFill>
                  <a:srgbClr val="FFFFFF"/>
                </a:solidFill>
                <a:latin typeface="Calibri"/>
                <a:cs typeface="Calibri"/>
              </a:rPr>
              <a:t> </a:t>
            </a:r>
            <a:r>
              <a:rPr sz="2400" spc="-5" dirty="0">
                <a:solidFill>
                  <a:srgbClr val="FFFFFF"/>
                </a:solidFill>
                <a:latin typeface="Calibri"/>
                <a:cs typeface="Calibri"/>
              </a:rPr>
              <a:t>forge</a:t>
            </a:r>
            <a:endParaRPr sz="2400" dirty="0">
              <a:latin typeface="Calibri"/>
              <a:cs typeface="Calibri"/>
            </a:endParaRPr>
          </a:p>
          <a:p>
            <a:pPr marL="755650" lvl="1" indent="-285750">
              <a:lnSpc>
                <a:spcPct val="100000"/>
              </a:lnSpc>
              <a:spcBef>
                <a:spcPts val="540"/>
              </a:spcBef>
              <a:buFont typeface="Arial"/>
              <a:buChar char="–"/>
              <a:tabLst>
                <a:tab pos="755650" algn="l"/>
              </a:tabLst>
            </a:pPr>
            <a:r>
              <a:rPr sz="2000" u="heavy" spc="-5" dirty="0">
                <a:solidFill>
                  <a:srgbClr val="FFFFFF"/>
                </a:solidFill>
                <a:uFill>
                  <a:solidFill>
                    <a:srgbClr val="FFFFFF"/>
                  </a:solidFill>
                </a:uFill>
                <a:latin typeface="Calibri"/>
                <a:cs typeface="Calibri"/>
              </a:rPr>
              <a:t>Create </a:t>
            </a:r>
            <a:r>
              <a:rPr sz="2000" u="heavy" dirty="0">
                <a:solidFill>
                  <a:srgbClr val="FFFFFF"/>
                </a:solidFill>
                <a:uFill>
                  <a:solidFill>
                    <a:srgbClr val="FFFFFF"/>
                  </a:solidFill>
                </a:uFill>
                <a:latin typeface="Calibri"/>
                <a:cs typeface="Calibri"/>
              </a:rPr>
              <a:t>new </a:t>
            </a:r>
            <a:r>
              <a:rPr sz="2000" u="heavy" spc="-5" dirty="0">
                <a:solidFill>
                  <a:srgbClr val="FFFFFF"/>
                </a:solidFill>
                <a:uFill>
                  <a:solidFill>
                    <a:srgbClr val="FFFFFF"/>
                  </a:solidFill>
                </a:uFill>
                <a:latin typeface="Calibri"/>
                <a:cs typeface="Calibri"/>
              </a:rPr>
              <a:t>message</a:t>
            </a:r>
            <a:r>
              <a:rPr sz="2000" spc="-5" dirty="0">
                <a:solidFill>
                  <a:srgbClr val="FFFFFF"/>
                </a:solidFill>
                <a:latin typeface="Calibri"/>
                <a:cs typeface="Calibri"/>
              </a:rPr>
              <a:t> with </a:t>
            </a:r>
            <a:r>
              <a:rPr sz="2000" dirty="0">
                <a:solidFill>
                  <a:srgbClr val="FFFFFF"/>
                </a:solidFill>
                <a:latin typeface="Calibri"/>
                <a:cs typeface="Calibri"/>
              </a:rPr>
              <a:t>an </a:t>
            </a:r>
            <a:r>
              <a:rPr lang="en-SG" sz="2000" dirty="0">
                <a:solidFill>
                  <a:srgbClr val="FFFFFF"/>
                </a:solidFill>
                <a:latin typeface="Calibri"/>
                <a:cs typeface="Calibri"/>
              </a:rPr>
              <a:t>existing</a:t>
            </a:r>
            <a:r>
              <a:rPr sz="2000" dirty="0">
                <a:solidFill>
                  <a:srgbClr val="FFFFFF"/>
                </a:solidFill>
                <a:latin typeface="Calibri"/>
                <a:cs typeface="Calibri"/>
              </a:rPr>
              <a:t> digital</a:t>
            </a:r>
            <a:r>
              <a:rPr sz="2000" spc="5" dirty="0">
                <a:solidFill>
                  <a:srgbClr val="FFFFFF"/>
                </a:solidFill>
                <a:latin typeface="Calibri"/>
                <a:cs typeface="Calibri"/>
              </a:rPr>
              <a:t> </a:t>
            </a:r>
            <a:r>
              <a:rPr sz="2000" spc="-5" dirty="0">
                <a:solidFill>
                  <a:srgbClr val="FFFFFF"/>
                </a:solidFill>
                <a:latin typeface="Calibri"/>
                <a:cs typeface="Calibri"/>
              </a:rPr>
              <a:t>signature</a:t>
            </a:r>
            <a:endParaRPr sz="2000" dirty="0">
              <a:latin typeface="Calibri"/>
              <a:cs typeface="Calibri"/>
            </a:endParaRPr>
          </a:p>
          <a:p>
            <a:pPr marL="755650" lvl="1" indent="-285750">
              <a:lnSpc>
                <a:spcPct val="100000"/>
              </a:lnSpc>
              <a:spcBef>
                <a:spcPts val="620"/>
              </a:spcBef>
              <a:buFont typeface="Arial"/>
              <a:buChar char="–"/>
              <a:tabLst>
                <a:tab pos="755650" algn="l"/>
              </a:tabLst>
            </a:pPr>
            <a:r>
              <a:rPr sz="2000" u="heavy" spc="-5" dirty="0">
                <a:solidFill>
                  <a:srgbClr val="FFFFFF"/>
                </a:solidFill>
                <a:uFill>
                  <a:solidFill>
                    <a:srgbClr val="FFFFFF"/>
                  </a:solidFill>
                </a:uFill>
                <a:latin typeface="Calibri"/>
                <a:cs typeface="Calibri"/>
              </a:rPr>
              <a:t>Create </a:t>
            </a:r>
            <a:r>
              <a:rPr sz="2000" u="heavy" dirty="0">
                <a:solidFill>
                  <a:srgbClr val="FFFFFF"/>
                </a:solidFill>
                <a:uFill>
                  <a:solidFill>
                    <a:srgbClr val="FFFFFF"/>
                  </a:solidFill>
                </a:uFill>
                <a:latin typeface="Calibri"/>
                <a:cs typeface="Calibri"/>
              </a:rPr>
              <a:t>a </a:t>
            </a:r>
            <a:r>
              <a:rPr sz="2000" u="heavy" spc="-5" dirty="0">
                <a:solidFill>
                  <a:srgbClr val="FFFFFF"/>
                </a:solidFill>
                <a:uFill>
                  <a:solidFill>
                    <a:srgbClr val="FFFFFF"/>
                  </a:solidFill>
                </a:uFill>
                <a:latin typeface="Calibri"/>
                <a:cs typeface="Calibri"/>
              </a:rPr>
              <a:t>fraudulent </a:t>
            </a:r>
            <a:r>
              <a:rPr sz="2000" u="heavy" dirty="0">
                <a:solidFill>
                  <a:srgbClr val="FFFFFF"/>
                </a:solidFill>
                <a:uFill>
                  <a:solidFill>
                    <a:srgbClr val="FFFFFF"/>
                  </a:solidFill>
                </a:uFill>
                <a:latin typeface="Calibri"/>
                <a:cs typeface="Calibri"/>
              </a:rPr>
              <a:t>digital </a:t>
            </a:r>
            <a:r>
              <a:rPr sz="2000" u="heavy" spc="-5" dirty="0">
                <a:solidFill>
                  <a:srgbClr val="FFFFFF"/>
                </a:solidFill>
                <a:uFill>
                  <a:solidFill>
                    <a:srgbClr val="FFFFFF"/>
                  </a:solidFill>
                </a:uFill>
                <a:latin typeface="Calibri"/>
                <a:cs typeface="Calibri"/>
              </a:rPr>
              <a:t>signature</a:t>
            </a:r>
            <a:r>
              <a:rPr sz="2000" spc="-5" dirty="0">
                <a:solidFill>
                  <a:srgbClr val="FFFFFF"/>
                </a:solidFill>
                <a:latin typeface="Calibri"/>
                <a:cs typeface="Calibri"/>
              </a:rPr>
              <a:t> for </a:t>
            </a:r>
            <a:r>
              <a:rPr sz="2000" dirty="0">
                <a:solidFill>
                  <a:srgbClr val="FFFFFF"/>
                </a:solidFill>
                <a:latin typeface="Calibri"/>
                <a:cs typeface="Calibri"/>
              </a:rPr>
              <a:t>given</a:t>
            </a:r>
            <a:r>
              <a:rPr sz="2000" spc="15" dirty="0">
                <a:solidFill>
                  <a:srgbClr val="FFFFFF"/>
                </a:solidFill>
                <a:latin typeface="Calibri"/>
                <a:cs typeface="Calibri"/>
              </a:rPr>
              <a:t> </a:t>
            </a:r>
            <a:r>
              <a:rPr sz="2000" spc="-5" dirty="0">
                <a:solidFill>
                  <a:srgbClr val="FFFFFF"/>
                </a:solidFill>
                <a:latin typeface="Calibri"/>
                <a:cs typeface="Calibri"/>
              </a:rPr>
              <a:t>message</a:t>
            </a:r>
            <a:endParaRPr sz="2000" dirty="0">
              <a:latin typeface="Calibri"/>
              <a:cs typeface="Calibri"/>
            </a:endParaRPr>
          </a:p>
          <a:p>
            <a:pPr marL="355600" indent="-342900">
              <a:lnSpc>
                <a:spcPct val="100000"/>
              </a:lnSpc>
              <a:spcBef>
                <a:spcPts val="620"/>
              </a:spcBef>
              <a:buFont typeface="Arial"/>
              <a:buChar char="•"/>
              <a:tabLst>
                <a:tab pos="354965" algn="l"/>
                <a:tab pos="355600" algn="l"/>
              </a:tabLst>
            </a:pPr>
            <a:r>
              <a:rPr sz="2400" spc="-5" dirty="0">
                <a:solidFill>
                  <a:srgbClr val="FFFFFF"/>
                </a:solidFill>
                <a:latin typeface="Calibri"/>
                <a:cs typeface="Calibri"/>
              </a:rPr>
              <a:t>Should </a:t>
            </a:r>
            <a:r>
              <a:rPr sz="2400" dirty="0">
                <a:solidFill>
                  <a:srgbClr val="FFFFFF"/>
                </a:solidFill>
                <a:latin typeface="Calibri"/>
                <a:cs typeface="Calibri"/>
              </a:rPr>
              <a:t>be </a:t>
            </a:r>
            <a:r>
              <a:rPr lang="en-SG" sz="2400" dirty="0">
                <a:solidFill>
                  <a:srgbClr val="FFFFFF"/>
                </a:solidFill>
                <a:latin typeface="Calibri"/>
                <a:cs typeface="Calibri"/>
              </a:rPr>
              <a:t>practical</a:t>
            </a:r>
            <a:r>
              <a:rPr sz="2400" dirty="0">
                <a:solidFill>
                  <a:srgbClr val="FFFFFF"/>
                </a:solidFill>
                <a:latin typeface="Calibri"/>
                <a:cs typeface="Calibri"/>
              </a:rPr>
              <a:t> to </a:t>
            </a:r>
            <a:r>
              <a:rPr sz="2400" spc="-5" dirty="0">
                <a:solidFill>
                  <a:srgbClr val="FFFFFF"/>
                </a:solidFill>
                <a:latin typeface="Calibri"/>
                <a:cs typeface="Calibri"/>
              </a:rPr>
              <a:t>save </a:t>
            </a:r>
            <a:r>
              <a:rPr sz="2400" dirty="0">
                <a:solidFill>
                  <a:srgbClr val="FFFFFF"/>
                </a:solidFill>
                <a:latin typeface="Calibri"/>
                <a:cs typeface="Calibri"/>
              </a:rPr>
              <a:t>digital </a:t>
            </a:r>
            <a:r>
              <a:rPr sz="2400" spc="-5" dirty="0">
                <a:solidFill>
                  <a:srgbClr val="FFFFFF"/>
                </a:solidFill>
                <a:latin typeface="Calibri"/>
                <a:cs typeface="Calibri"/>
              </a:rPr>
              <a:t>signature </a:t>
            </a:r>
            <a:r>
              <a:rPr sz="2400" dirty="0">
                <a:solidFill>
                  <a:srgbClr val="FFFFFF"/>
                </a:solidFill>
                <a:latin typeface="Calibri"/>
                <a:cs typeface="Calibri"/>
              </a:rPr>
              <a:t>in</a:t>
            </a:r>
            <a:r>
              <a:rPr sz="2400" spc="-5" dirty="0">
                <a:solidFill>
                  <a:srgbClr val="FFFFFF"/>
                </a:solidFill>
                <a:latin typeface="Calibri"/>
                <a:cs typeface="Calibri"/>
              </a:rPr>
              <a:t> storage</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9830" y="498158"/>
            <a:ext cx="7050405" cy="695960"/>
          </a:xfrm>
          <a:prstGeom prst="rect">
            <a:avLst/>
          </a:prstGeom>
        </p:spPr>
        <p:txBody>
          <a:bodyPr vert="horz" wrap="square" lIns="0" tIns="12700" rIns="0" bIns="0" rtlCol="0">
            <a:spAutoFit/>
          </a:bodyPr>
          <a:lstStyle/>
          <a:p>
            <a:pPr marL="12700">
              <a:lnSpc>
                <a:spcPct val="100000"/>
              </a:lnSpc>
              <a:spcBef>
                <a:spcPts val="100"/>
              </a:spcBef>
            </a:pPr>
            <a:r>
              <a:rPr lang="en-SG" dirty="0"/>
              <a:t>Application</a:t>
            </a:r>
            <a:r>
              <a:rPr dirty="0"/>
              <a:t> </a:t>
            </a:r>
            <a:r>
              <a:rPr spc="-5" dirty="0"/>
              <a:t>of Digital</a:t>
            </a:r>
            <a:r>
              <a:rPr dirty="0"/>
              <a:t> </a:t>
            </a:r>
            <a:r>
              <a:rPr spc="-5" dirty="0"/>
              <a:t>Signature</a:t>
            </a:r>
          </a:p>
        </p:txBody>
      </p:sp>
      <p:sp>
        <p:nvSpPr>
          <p:cNvPr id="3" name="object 3"/>
          <p:cNvSpPr txBox="1"/>
          <p:nvPr/>
        </p:nvSpPr>
        <p:spPr>
          <a:xfrm>
            <a:off x="535939" y="1633220"/>
            <a:ext cx="7893684" cy="4873898"/>
          </a:xfrm>
          <a:prstGeom prst="rect">
            <a:avLst/>
          </a:prstGeom>
        </p:spPr>
        <p:txBody>
          <a:bodyPr vert="horz" wrap="square" lIns="0" tIns="33020" rIns="0" bIns="0" rtlCol="0">
            <a:spAutoFit/>
          </a:bodyPr>
          <a:lstStyle/>
          <a:p>
            <a:pPr marL="355600" marR="5080" indent="-342900">
              <a:lnSpc>
                <a:spcPts val="3800"/>
              </a:lnSpc>
              <a:spcBef>
                <a:spcPts val="260"/>
              </a:spcBef>
              <a:buFont typeface="Arial"/>
              <a:buChar char="•"/>
              <a:tabLst>
                <a:tab pos="354965" algn="l"/>
                <a:tab pos="355600" algn="l"/>
                <a:tab pos="6416040" algn="l"/>
              </a:tabLst>
            </a:pPr>
            <a:r>
              <a:rPr sz="3200" spc="-5" dirty="0">
                <a:solidFill>
                  <a:srgbClr val="FFFFFF"/>
                </a:solidFill>
                <a:latin typeface="Calibri"/>
                <a:cs typeface="Calibri"/>
              </a:rPr>
              <a:t>Use </a:t>
            </a:r>
            <a:r>
              <a:rPr sz="3200" dirty="0">
                <a:solidFill>
                  <a:srgbClr val="FFFFFF"/>
                </a:solidFill>
                <a:latin typeface="Calibri"/>
                <a:cs typeface="Calibri"/>
              </a:rPr>
              <a:t>to </a:t>
            </a:r>
            <a:r>
              <a:rPr sz="3200" spc="-5" dirty="0">
                <a:solidFill>
                  <a:srgbClr val="FFFFFF"/>
                </a:solidFill>
                <a:latin typeface="Calibri"/>
                <a:cs typeface="Calibri"/>
              </a:rPr>
              <a:t>sign documents,</a:t>
            </a:r>
            <a:r>
              <a:rPr sz="3200" spc="60" dirty="0">
                <a:solidFill>
                  <a:srgbClr val="FFFFFF"/>
                </a:solidFill>
                <a:latin typeface="Calibri"/>
                <a:cs typeface="Calibri"/>
              </a:rPr>
              <a:t> </a:t>
            </a:r>
            <a:r>
              <a:rPr sz="3200" spc="-5" dirty="0">
                <a:solidFill>
                  <a:srgbClr val="FFFFFF"/>
                </a:solidFill>
                <a:latin typeface="Calibri"/>
                <a:cs typeface="Calibri"/>
              </a:rPr>
              <a:t>ﬁles,</a:t>
            </a:r>
            <a:r>
              <a:rPr sz="3200" spc="5" dirty="0">
                <a:solidFill>
                  <a:srgbClr val="FFFFFF"/>
                </a:solidFill>
                <a:latin typeface="Calibri"/>
                <a:cs typeface="Calibri"/>
              </a:rPr>
              <a:t> </a:t>
            </a:r>
            <a:r>
              <a:rPr sz="3200" spc="-5" dirty="0">
                <a:solidFill>
                  <a:srgbClr val="FFFFFF"/>
                </a:solidFill>
                <a:latin typeface="Calibri"/>
                <a:cs typeface="Calibri"/>
              </a:rPr>
              <a:t>emails	(i.e.</a:t>
            </a:r>
            <a:r>
              <a:rPr sz="3200" spc="-70" dirty="0">
                <a:solidFill>
                  <a:srgbClr val="FFFFFF"/>
                </a:solidFill>
                <a:latin typeface="Calibri"/>
                <a:cs typeface="Calibri"/>
              </a:rPr>
              <a:t> </a:t>
            </a:r>
            <a:r>
              <a:rPr sz="3200" spc="-5" dirty="0">
                <a:solidFill>
                  <a:srgbClr val="FFFFFF"/>
                </a:solidFill>
                <a:latin typeface="Calibri"/>
                <a:cs typeface="Calibri"/>
              </a:rPr>
              <a:t>PDF,  Word, </a:t>
            </a:r>
            <a:r>
              <a:rPr sz="3200" dirty="0">
                <a:solidFill>
                  <a:srgbClr val="FFFFFF"/>
                </a:solidFill>
                <a:latin typeface="Calibri"/>
                <a:cs typeface="Calibri"/>
              </a:rPr>
              <a:t>PGP </a:t>
            </a:r>
            <a:r>
              <a:rPr sz="3200" spc="-5" dirty="0">
                <a:solidFill>
                  <a:srgbClr val="FFFFFF"/>
                </a:solidFill>
                <a:latin typeface="Calibri"/>
                <a:cs typeface="Calibri"/>
              </a:rPr>
              <a:t>email)</a:t>
            </a:r>
            <a:endParaRPr sz="3200" dirty="0">
              <a:latin typeface="Calibri"/>
              <a:cs typeface="Calibri"/>
            </a:endParaRPr>
          </a:p>
          <a:p>
            <a:pPr>
              <a:lnSpc>
                <a:spcPct val="100000"/>
              </a:lnSpc>
              <a:spcBef>
                <a:spcPts val="30"/>
              </a:spcBef>
              <a:buClr>
                <a:srgbClr val="FFFFFF"/>
              </a:buClr>
              <a:buFont typeface="Arial"/>
              <a:buChar char="•"/>
            </a:pPr>
            <a:endParaRPr sz="4500" dirty="0">
              <a:latin typeface="Times New Roman"/>
              <a:cs typeface="Times New Roman"/>
            </a:endParaRPr>
          </a:p>
          <a:p>
            <a:pPr marL="355600" indent="-342900">
              <a:lnSpc>
                <a:spcPct val="100000"/>
              </a:lnSpc>
              <a:buFont typeface="Arial"/>
              <a:buChar char="•"/>
              <a:tabLst>
                <a:tab pos="354965" algn="l"/>
                <a:tab pos="355600" algn="l"/>
              </a:tabLst>
            </a:pPr>
            <a:r>
              <a:rPr sz="3200" spc="-5" dirty="0">
                <a:solidFill>
                  <a:srgbClr val="FFFFFF"/>
                </a:solidFill>
                <a:latin typeface="Calibri"/>
                <a:cs typeface="Calibri"/>
              </a:rPr>
              <a:t>Use </a:t>
            </a:r>
            <a:r>
              <a:rPr sz="3200" dirty="0">
                <a:solidFill>
                  <a:srgbClr val="FFFFFF"/>
                </a:solidFill>
                <a:latin typeface="Calibri"/>
                <a:cs typeface="Calibri"/>
              </a:rPr>
              <a:t>to </a:t>
            </a:r>
            <a:r>
              <a:rPr sz="3200" spc="-5" dirty="0">
                <a:solidFill>
                  <a:srgbClr val="FFFFFF"/>
                </a:solidFill>
                <a:latin typeface="Calibri"/>
                <a:cs typeface="Calibri"/>
              </a:rPr>
              <a:t>sign server</a:t>
            </a:r>
            <a:r>
              <a:rPr lang="en-SG" sz="3200" spc="-5" dirty="0">
                <a:solidFill>
                  <a:srgbClr val="FFFFFF"/>
                </a:solidFill>
                <a:latin typeface="Calibri"/>
                <a:cs typeface="Calibri"/>
              </a:rPr>
              <a:t>‘s</a:t>
            </a:r>
            <a:r>
              <a:rPr sz="3200" spc="0" dirty="0">
                <a:solidFill>
                  <a:srgbClr val="FFFFFF"/>
                </a:solidFill>
                <a:latin typeface="Calibri"/>
                <a:cs typeface="Calibri"/>
              </a:rPr>
              <a:t> </a:t>
            </a:r>
            <a:r>
              <a:rPr lang="en-SG" sz="3200" dirty="0">
                <a:solidFill>
                  <a:srgbClr val="FFFFFF"/>
                </a:solidFill>
                <a:latin typeface="Calibri"/>
                <a:cs typeface="Calibri"/>
              </a:rPr>
              <a:t>certificate</a:t>
            </a:r>
            <a:endParaRPr sz="3200" dirty="0">
              <a:latin typeface="Calibri"/>
              <a:cs typeface="Calibri"/>
            </a:endParaRPr>
          </a:p>
          <a:p>
            <a:pPr>
              <a:lnSpc>
                <a:spcPct val="100000"/>
              </a:lnSpc>
              <a:spcBef>
                <a:spcPts val="20"/>
              </a:spcBef>
              <a:buClr>
                <a:srgbClr val="FFFFFF"/>
              </a:buClr>
              <a:buFont typeface="Arial"/>
              <a:buChar char="•"/>
            </a:pPr>
            <a:endParaRPr sz="4750" dirty="0">
              <a:latin typeface="Times New Roman"/>
              <a:cs typeface="Times New Roman"/>
            </a:endParaRPr>
          </a:p>
          <a:p>
            <a:pPr marL="355600" marR="4417060" indent="-342900">
              <a:lnSpc>
                <a:spcPct val="99400"/>
              </a:lnSpc>
              <a:spcBef>
                <a:spcPts val="5"/>
              </a:spcBef>
              <a:buFont typeface="Arial"/>
              <a:buChar char="•"/>
              <a:tabLst>
                <a:tab pos="354965" algn="l"/>
                <a:tab pos="355600" algn="l"/>
              </a:tabLst>
            </a:pPr>
            <a:r>
              <a:rPr sz="3200" spc="-5" dirty="0">
                <a:solidFill>
                  <a:srgbClr val="FFFFFF"/>
                </a:solidFill>
                <a:latin typeface="Calibri"/>
                <a:cs typeface="Calibri"/>
              </a:rPr>
              <a:t>Provide as </a:t>
            </a:r>
            <a:r>
              <a:rPr sz="3200" dirty="0">
                <a:solidFill>
                  <a:srgbClr val="FFFFFF"/>
                </a:solidFill>
                <a:latin typeface="Calibri"/>
                <a:cs typeface="Calibri"/>
              </a:rPr>
              <a:t>a</a:t>
            </a:r>
            <a:r>
              <a:rPr sz="3200" spc="-35" dirty="0">
                <a:solidFill>
                  <a:srgbClr val="FFFFFF"/>
                </a:solidFill>
                <a:latin typeface="Calibri"/>
                <a:cs typeface="Calibri"/>
              </a:rPr>
              <a:t> </a:t>
            </a:r>
            <a:r>
              <a:rPr sz="3200" spc="-5" dirty="0">
                <a:solidFill>
                  <a:srgbClr val="FFFFFF"/>
                </a:solidFill>
                <a:latin typeface="Calibri"/>
                <a:cs typeface="Calibri"/>
              </a:rPr>
              <a:t>online</a:t>
            </a:r>
            <a:r>
              <a:rPr lang="en-SG" sz="3200" spc="-5" dirty="0">
                <a:solidFill>
                  <a:srgbClr val="FFFFFF"/>
                </a:solidFill>
                <a:latin typeface="Calibri"/>
                <a:cs typeface="Calibri"/>
              </a:rPr>
              <a:t> </a:t>
            </a:r>
            <a:r>
              <a:rPr sz="3200" spc="-5" dirty="0">
                <a:solidFill>
                  <a:srgbClr val="FFFFFF"/>
                </a:solidFill>
                <a:latin typeface="Calibri"/>
                <a:cs typeface="Calibri"/>
              </a:rPr>
              <a:t>  signing service  (i.e.</a:t>
            </a:r>
            <a:r>
              <a:rPr sz="3200" spc="-10" dirty="0">
                <a:solidFill>
                  <a:srgbClr val="FFFFFF"/>
                </a:solidFill>
                <a:latin typeface="Calibri"/>
                <a:cs typeface="Calibri"/>
              </a:rPr>
              <a:t> </a:t>
            </a:r>
            <a:r>
              <a:rPr sz="3200" spc="-5" dirty="0">
                <a:solidFill>
                  <a:srgbClr val="FFFFFF"/>
                </a:solidFill>
                <a:latin typeface="Calibri"/>
                <a:cs typeface="Calibri"/>
              </a:rPr>
              <a:t>DocuSign)</a:t>
            </a:r>
            <a:endParaRPr lang="en-SG" sz="3200" spc="-5" dirty="0">
              <a:solidFill>
                <a:srgbClr val="FFFFFF"/>
              </a:solidFill>
              <a:latin typeface="Calibri"/>
              <a:cs typeface="Calibri"/>
            </a:endParaRPr>
          </a:p>
          <a:p>
            <a:pPr marL="812800" marR="4417060" lvl="1" indent="-342900">
              <a:lnSpc>
                <a:spcPct val="99400"/>
              </a:lnSpc>
              <a:spcBef>
                <a:spcPts val="5"/>
              </a:spcBef>
              <a:buFont typeface="Arial"/>
              <a:buChar char="•"/>
              <a:tabLst>
                <a:tab pos="354965" algn="l"/>
                <a:tab pos="355600" algn="l"/>
              </a:tabLst>
            </a:pPr>
            <a:r>
              <a:rPr lang="en-SG" sz="3200" spc="-5" dirty="0">
                <a:solidFill>
                  <a:srgbClr val="FFFFFF"/>
                </a:solidFill>
                <a:latin typeface="Calibri"/>
                <a:cs typeface="Calibri"/>
                <a:hlinkClick r:id="rId2"/>
              </a:rPr>
              <a:t>how it works </a:t>
            </a:r>
            <a:r>
              <a:rPr lang="en-SG" sz="3200" spc="-5" dirty="0">
                <a:solidFill>
                  <a:srgbClr val="FFFFFF"/>
                </a:solidFill>
                <a:latin typeface="Calibri"/>
                <a:cs typeface="Calibri"/>
              </a:rPr>
              <a:t>?</a:t>
            </a:r>
            <a:endParaRPr sz="3200" dirty="0">
              <a:latin typeface="Calibri"/>
              <a:cs typeface="Calibri"/>
            </a:endParaRPr>
          </a:p>
        </p:txBody>
      </p:sp>
      <p:sp>
        <p:nvSpPr>
          <p:cNvPr id="4" name="object 4"/>
          <p:cNvSpPr/>
          <p:nvPr/>
        </p:nvSpPr>
        <p:spPr>
          <a:xfrm>
            <a:off x="5652119" y="2276872"/>
            <a:ext cx="2945781" cy="3600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211959" y="2276872"/>
            <a:ext cx="1372600" cy="66416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081443" y="3008270"/>
            <a:ext cx="1492186" cy="2722239"/>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5</a:t>
            </a:fld>
            <a:endParaRPr dirty="0"/>
          </a:p>
        </p:txBody>
      </p:sp>
      <p:pic>
        <p:nvPicPr>
          <p:cNvPr id="8" name="Picture 7">
            <a:hlinkClick r:id="rId6"/>
            <a:extLst>
              <a:ext uri="{FF2B5EF4-FFF2-40B4-BE49-F238E27FC236}">
                <a16:creationId xmlns:a16="http://schemas.microsoft.com/office/drawing/2014/main" id="{0E6EC28F-138A-41DE-9C0C-CB076BFC1A25}"/>
              </a:ext>
            </a:extLst>
          </p:cNvPr>
          <p:cNvPicPr>
            <a:picLocks noChangeAspect="1"/>
          </p:cNvPicPr>
          <p:nvPr/>
        </p:nvPicPr>
        <p:blipFill>
          <a:blip r:embed="rId7"/>
          <a:stretch>
            <a:fillRect/>
          </a:stretch>
        </p:blipFill>
        <p:spPr>
          <a:xfrm>
            <a:off x="4203466" y="5309187"/>
            <a:ext cx="2405058" cy="832813"/>
          </a:xfrm>
          <a:prstGeom prst="rect">
            <a:avLst/>
          </a:prstGeom>
        </p:spPr>
      </p:pic>
      <p:sp>
        <p:nvSpPr>
          <p:cNvPr id="9" name="TextBox 8">
            <a:extLst>
              <a:ext uri="{FF2B5EF4-FFF2-40B4-BE49-F238E27FC236}">
                <a16:creationId xmlns:a16="http://schemas.microsoft.com/office/drawing/2014/main" id="{432000E7-491D-4044-92B0-96CA73CCA04D}"/>
              </a:ext>
            </a:extLst>
          </p:cNvPr>
          <p:cNvSpPr txBox="1"/>
          <p:nvPr/>
        </p:nvSpPr>
        <p:spPr>
          <a:xfrm>
            <a:off x="4356959" y="6142000"/>
            <a:ext cx="1959386" cy="307777"/>
          </a:xfrm>
          <a:prstGeom prst="rect">
            <a:avLst/>
          </a:prstGeom>
          <a:noFill/>
        </p:spPr>
        <p:txBody>
          <a:bodyPr wrap="square" rtlCol="0">
            <a:spAutoFit/>
          </a:bodyPr>
          <a:lstStyle/>
          <a:p>
            <a:r>
              <a:rPr lang="en-SG" sz="1400" i="1" dirty="0">
                <a:solidFill>
                  <a:schemeClr val="bg1"/>
                </a:solidFill>
              </a:rPr>
              <a:t>Ref : www.docusign.com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2710" y="351861"/>
            <a:ext cx="6418580" cy="695960"/>
          </a:xfrm>
          <a:prstGeom prst="rect">
            <a:avLst/>
          </a:prstGeom>
        </p:spPr>
        <p:txBody>
          <a:bodyPr vert="horz" wrap="square" lIns="0" tIns="12700" rIns="0" bIns="0" rtlCol="0">
            <a:spAutoFit/>
          </a:bodyPr>
          <a:lstStyle/>
          <a:p>
            <a:pPr marL="12700">
              <a:lnSpc>
                <a:spcPct val="100000"/>
              </a:lnSpc>
              <a:spcBef>
                <a:spcPts val="100"/>
              </a:spcBef>
            </a:pPr>
            <a:r>
              <a:rPr spc="-5" dirty="0"/>
              <a:t>How Digital Signature</a:t>
            </a:r>
            <a:r>
              <a:rPr spc="-20" dirty="0"/>
              <a:t> </a:t>
            </a:r>
            <a:r>
              <a:rPr spc="-5" dirty="0"/>
              <a:t>works</a:t>
            </a:r>
          </a:p>
        </p:txBody>
      </p:sp>
      <p:sp>
        <p:nvSpPr>
          <p:cNvPr id="4" name="object 4"/>
          <p:cNvSpPr txBox="1"/>
          <p:nvPr/>
        </p:nvSpPr>
        <p:spPr>
          <a:xfrm>
            <a:off x="744144" y="6127015"/>
            <a:ext cx="43967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Generic Model </a:t>
            </a:r>
            <a:r>
              <a:rPr sz="1800" dirty="0">
                <a:solidFill>
                  <a:srgbClr val="FFFFFF"/>
                </a:solidFill>
                <a:latin typeface="Arial"/>
                <a:cs typeface="Arial"/>
              </a:rPr>
              <a:t>of </a:t>
            </a:r>
            <a:r>
              <a:rPr sz="1800" spc="-5" dirty="0">
                <a:solidFill>
                  <a:srgbClr val="FFFFFF"/>
                </a:solidFill>
                <a:latin typeface="Arial"/>
                <a:cs typeface="Arial"/>
              </a:rPr>
              <a:t>Digital Signature</a:t>
            </a:r>
            <a:r>
              <a:rPr sz="1800" spc="5" dirty="0">
                <a:solidFill>
                  <a:srgbClr val="FFFFFF"/>
                </a:solidFill>
                <a:latin typeface="Arial"/>
                <a:cs typeface="Arial"/>
              </a:rPr>
              <a:t> </a:t>
            </a:r>
            <a:r>
              <a:rPr sz="1800" dirty="0">
                <a:solidFill>
                  <a:srgbClr val="FFFFFF"/>
                </a:solidFill>
                <a:latin typeface="Arial"/>
                <a:cs typeface="Arial"/>
              </a:rPr>
              <a:t>Process</a:t>
            </a:r>
            <a:endParaRPr sz="1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6</a:t>
            </a:fld>
            <a:endParaRPr dirty="0"/>
          </a:p>
        </p:txBody>
      </p:sp>
      <p:sp>
        <p:nvSpPr>
          <p:cNvPr id="5" name="object 5"/>
          <p:cNvSpPr txBox="1"/>
          <p:nvPr/>
        </p:nvSpPr>
        <p:spPr>
          <a:xfrm>
            <a:off x="5390376" y="1919012"/>
            <a:ext cx="3032352" cy="3336811"/>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FFFF00"/>
                </a:solidFill>
                <a:latin typeface="Arial"/>
                <a:cs typeface="Arial"/>
              </a:rPr>
              <a:t>Digital Signature </a:t>
            </a:r>
            <a:r>
              <a:rPr sz="1800" dirty="0">
                <a:solidFill>
                  <a:srgbClr val="FFFFFF"/>
                </a:solidFill>
                <a:latin typeface="Arial"/>
                <a:cs typeface="Arial"/>
              </a:rPr>
              <a:t>-  An </a:t>
            </a:r>
            <a:r>
              <a:rPr sz="1800" u="sng" spc="-5" dirty="0">
                <a:solidFill>
                  <a:srgbClr val="FFFFFF"/>
                </a:solidFill>
                <a:uFill>
                  <a:solidFill>
                    <a:srgbClr val="FFFFFF"/>
                  </a:solidFill>
                </a:uFill>
                <a:latin typeface="Arial"/>
                <a:cs typeface="Arial"/>
              </a:rPr>
              <a:t>authentication </a:t>
            </a:r>
            <a:r>
              <a:rPr sz="1800" spc="-5" dirty="0">
                <a:solidFill>
                  <a:srgbClr val="FFFFFF"/>
                </a:solidFill>
                <a:latin typeface="Arial"/>
                <a:cs typeface="Arial"/>
              </a:rPr>
              <a:t> </a:t>
            </a:r>
            <a:r>
              <a:rPr sz="1800" u="sng" spc="-5" dirty="0">
                <a:solidFill>
                  <a:srgbClr val="FFFFFF"/>
                </a:solidFill>
                <a:uFill>
                  <a:solidFill>
                    <a:srgbClr val="FFFFFF"/>
                  </a:solidFill>
                </a:uFill>
                <a:latin typeface="Arial"/>
                <a:cs typeface="Arial"/>
              </a:rPr>
              <a:t>mechanism </a:t>
            </a:r>
            <a:r>
              <a:rPr sz="1800" dirty="0">
                <a:solidFill>
                  <a:srgbClr val="FFFFFF"/>
                </a:solidFill>
                <a:latin typeface="Arial"/>
                <a:cs typeface="Arial"/>
              </a:rPr>
              <a:t>that  enables </a:t>
            </a:r>
            <a:r>
              <a:rPr sz="1800" spc="-5" dirty="0">
                <a:solidFill>
                  <a:srgbClr val="FFFFFF"/>
                </a:solidFill>
                <a:latin typeface="Arial"/>
                <a:cs typeface="Arial"/>
              </a:rPr>
              <a:t>the creator  </a:t>
            </a:r>
            <a:r>
              <a:rPr sz="1800" dirty="0">
                <a:solidFill>
                  <a:srgbClr val="FFFFFF"/>
                </a:solidFill>
                <a:latin typeface="Arial"/>
                <a:cs typeface="Arial"/>
              </a:rPr>
              <a:t>of a </a:t>
            </a:r>
            <a:r>
              <a:rPr sz="1800" spc="-5" dirty="0">
                <a:solidFill>
                  <a:srgbClr val="FFFFFF"/>
                </a:solidFill>
                <a:latin typeface="Arial"/>
                <a:cs typeface="Arial"/>
              </a:rPr>
              <a:t>message to  attach </a:t>
            </a:r>
            <a:r>
              <a:rPr sz="1800" dirty="0">
                <a:solidFill>
                  <a:srgbClr val="FFFFFF"/>
                </a:solidFill>
                <a:latin typeface="Arial"/>
                <a:cs typeface="Arial"/>
              </a:rPr>
              <a:t>a </a:t>
            </a:r>
            <a:r>
              <a:rPr sz="1800" b="1" u="sng" dirty="0">
                <a:solidFill>
                  <a:srgbClr val="FFFF00"/>
                </a:solidFill>
                <a:uFill>
                  <a:solidFill>
                    <a:srgbClr val="FFFFFF"/>
                  </a:solidFill>
                </a:uFill>
                <a:latin typeface="Arial"/>
                <a:cs typeface="Arial"/>
              </a:rPr>
              <a:t>code </a:t>
            </a:r>
            <a:r>
              <a:rPr sz="1800" b="1" u="sng" spc="-5" dirty="0">
                <a:solidFill>
                  <a:srgbClr val="FFFF00"/>
                </a:solidFill>
                <a:uFill>
                  <a:solidFill>
                    <a:srgbClr val="FFFFFF"/>
                  </a:solidFill>
                </a:uFill>
                <a:latin typeface="Arial"/>
                <a:cs typeface="Arial"/>
              </a:rPr>
              <a:t>that </a:t>
            </a:r>
            <a:r>
              <a:rPr sz="1800" b="1" spc="-5" dirty="0">
                <a:solidFill>
                  <a:srgbClr val="FFFF00"/>
                </a:solidFill>
                <a:latin typeface="Arial"/>
                <a:cs typeface="Arial"/>
              </a:rPr>
              <a:t> </a:t>
            </a:r>
            <a:r>
              <a:rPr sz="1800" b="1" u="sng" spc="-5" dirty="0">
                <a:solidFill>
                  <a:srgbClr val="FFFF00"/>
                </a:solidFill>
                <a:uFill>
                  <a:solidFill>
                    <a:srgbClr val="FFFFFF"/>
                  </a:solidFill>
                </a:uFill>
                <a:latin typeface="Arial"/>
                <a:cs typeface="Arial"/>
              </a:rPr>
              <a:t>acts </a:t>
            </a:r>
            <a:r>
              <a:rPr sz="1800" b="1" u="sng" dirty="0">
                <a:solidFill>
                  <a:srgbClr val="FFFF00"/>
                </a:solidFill>
                <a:uFill>
                  <a:solidFill>
                    <a:srgbClr val="FFFFFF"/>
                  </a:solidFill>
                </a:uFill>
                <a:latin typeface="Arial"/>
                <a:cs typeface="Arial"/>
              </a:rPr>
              <a:t>as a </a:t>
            </a:r>
            <a:r>
              <a:rPr sz="1800" b="1" u="sng" spc="-5" dirty="0">
                <a:solidFill>
                  <a:srgbClr val="FFFF00"/>
                </a:solidFill>
                <a:uFill>
                  <a:solidFill>
                    <a:srgbClr val="FFFFFF"/>
                  </a:solidFill>
                </a:uFill>
                <a:latin typeface="Arial"/>
                <a:cs typeface="Arial"/>
              </a:rPr>
              <a:t>signature</a:t>
            </a:r>
            <a:r>
              <a:rPr sz="1800" spc="-5" dirty="0">
                <a:solidFill>
                  <a:srgbClr val="FFFFFF"/>
                </a:solidFill>
                <a:latin typeface="Arial"/>
                <a:cs typeface="Arial"/>
              </a:rPr>
              <a:t>.  The signature </a:t>
            </a:r>
            <a:r>
              <a:rPr sz="1800" dirty="0">
                <a:solidFill>
                  <a:srgbClr val="FFFFFF"/>
                </a:solidFill>
                <a:latin typeface="Arial"/>
                <a:cs typeface="Arial"/>
              </a:rPr>
              <a:t>is  </a:t>
            </a:r>
            <a:r>
              <a:rPr sz="1800" spc="-5" dirty="0">
                <a:solidFill>
                  <a:srgbClr val="FFFFFF"/>
                </a:solidFill>
                <a:latin typeface="Arial"/>
                <a:cs typeface="Arial"/>
              </a:rPr>
              <a:t>formed </a:t>
            </a:r>
            <a:r>
              <a:rPr sz="1800" dirty="0">
                <a:solidFill>
                  <a:srgbClr val="FFFFFF"/>
                </a:solidFill>
                <a:latin typeface="Arial"/>
                <a:cs typeface="Arial"/>
              </a:rPr>
              <a:t>by </a:t>
            </a:r>
            <a:r>
              <a:rPr sz="1800" spc="-5" dirty="0">
                <a:solidFill>
                  <a:srgbClr val="FFFFFF"/>
                </a:solidFill>
                <a:latin typeface="Arial"/>
                <a:cs typeface="Arial"/>
              </a:rPr>
              <a:t>taking the  </a:t>
            </a:r>
            <a:r>
              <a:rPr sz="1800" u="sng" dirty="0">
                <a:solidFill>
                  <a:srgbClr val="FFFFFF"/>
                </a:solidFill>
                <a:uFill>
                  <a:solidFill>
                    <a:srgbClr val="FFFFFF"/>
                  </a:solidFill>
                </a:uFill>
                <a:latin typeface="Arial"/>
                <a:cs typeface="Arial"/>
              </a:rPr>
              <a:t>hash of </a:t>
            </a:r>
            <a:r>
              <a:rPr sz="1800" u="sng" spc="-5" dirty="0">
                <a:solidFill>
                  <a:srgbClr val="FFFFFF"/>
                </a:solidFill>
                <a:uFill>
                  <a:solidFill>
                    <a:srgbClr val="FFFFFF"/>
                  </a:solidFill>
                </a:uFill>
                <a:latin typeface="Arial"/>
                <a:cs typeface="Arial"/>
              </a:rPr>
              <a:t>the</a:t>
            </a:r>
            <a:r>
              <a:rPr sz="1800" u="sng" spc="-65" dirty="0">
                <a:solidFill>
                  <a:srgbClr val="FFFFFF"/>
                </a:solidFill>
                <a:uFill>
                  <a:solidFill>
                    <a:srgbClr val="FFFFFF"/>
                  </a:solidFill>
                </a:uFill>
                <a:latin typeface="Arial"/>
                <a:cs typeface="Arial"/>
              </a:rPr>
              <a:t> </a:t>
            </a:r>
            <a:r>
              <a:rPr sz="1800" u="sng" spc="-5" dirty="0">
                <a:solidFill>
                  <a:srgbClr val="FFFFFF"/>
                </a:solidFill>
                <a:uFill>
                  <a:solidFill>
                    <a:srgbClr val="FFFFFF"/>
                  </a:solidFill>
                </a:uFill>
                <a:latin typeface="Arial"/>
                <a:cs typeface="Arial"/>
              </a:rPr>
              <a:t>message </a:t>
            </a:r>
            <a:r>
              <a:rPr sz="1800" spc="-5" dirty="0">
                <a:solidFill>
                  <a:srgbClr val="FFFFFF"/>
                </a:solidFill>
                <a:latin typeface="Arial"/>
                <a:cs typeface="Arial"/>
              </a:rPr>
              <a:t> and </a:t>
            </a:r>
            <a:r>
              <a:rPr sz="1800" u="sng" spc="-5" dirty="0">
                <a:solidFill>
                  <a:srgbClr val="FFFFFF"/>
                </a:solidFill>
                <a:uFill>
                  <a:solidFill>
                    <a:srgbClr val="FFFFFF"/>
                  </a:solidFill>
                </a:uFill>
                <a:latin typeface="Arial"/>
                <a:cs typeface="Arial"/>
              </a:rPr>
              <a:t>encrypting</a:t>
            </a:r>
            <a:r>
              <a:rPr sz="1800" spc="-5" dirty="0">
                <a:solidFill>
                  <a:srgbClr val="FFFFFF"/>
                </a:solidFill>
                <a:latin typeface="Arial"/>
                <a:cs typeface="Arial"/>
              </a:rPr>
              <a:t> </a:t>
            </a:r>
            <a:r>
              <a:rPr sz="1800" dirty="0">
                <a:solidFill>
                  <a:srgbClr val="FFFFFF"/>
                </a:solidFill>
                <a:latin typeface="Arial"/>
                <a:cs typeface="Arial"/>
              </a:rPr>
              <a:t>the  </a:t>
            </a:r>
            <a:r>
              <a:rPr lang="en-US" b="1" u="sng" spc="-5" dirty="0">
                <a:solidFill>
                  <a:srgbClr val="FFFFFF"/>
                </a:solidFill>
                <a:latin typeface="Arial"/>
                <a:cs typeface="Arial"/>
              </a:rPr>
              <a:t>hash</a:t>
            </a:r>
            <a:r>
              <a:rPr sz="1800" spc="-5" dirty="0">
                <a:solidFill>
                  <a:srgbClr val="FFFFFF"/>
                </a:solidFill>
                <a:latin typeface="Arial"/>
                <a:cs typeface="Arial"/>
              </a:rPr>
              <a:t> with the  </a:t>
            </a:r>
            <a:r>
              <a:rPr sz="1800" u="sng" dirty="0">
                <a:solidFill>
                  <a:srgbClr val="FFFFFF"/>
                </a:solidFill>
                <a:uFill>
                  <a:solidFill>
                    <a:srgbClr val="FFFFFF"/>
                  </a:solidFill>
                </a:uFill>
                <a:latin typeface="Arial"/>
                <a:cs typeface="Arial"/>
              </a:rPr>
              <a:t>creator’s </a:t>
            </a:r>
            <a:r>
              <a:rPr sz="1800" u="sng" spc="-5" dirty="0">
                <a:solidFill>
                  <a:srgbClr val="FFFFFF"/>
                </a:solidFill>
                <a:uFill>
                  <a:solidFill>
                    <a:srgbClr val="FFFFFF"/>
                  </a:solidFill>
                </a:uFill>
                <a:latin typeface="Arial"/>
                <a:cs typeface="Arial"/>
              </a:rPr>
              <a:t>private </a:t>
            </a:r>
            <a:r>
              <a:rPr sz="1800" u="sng" spc="-35" dirty="0">
                <a:solidFill>
                  <a:srgbClr val="FFFFFF"/>
                </a:solidFill>
                <a:uFill>
                  <a:solidFill>
                    <a:srgbClr val="FFFFFF"/>
                  </a:solidFill>
                </a:uFill>
                <a:latin typeface="Arial"/>
                <a:cs typeface="Arial"/>
              </a:rPr>
              <a:t>key</a:t>
            </a:r>
            <a:r>
              <a:rPr sz="1800" spc="-35" dirty="0">
                <a:solidFill>
                  <a:srgbClr val="FFFFFF"/>
                </a:solidFill>
                <a:latin typeface="Arial"/>
                <a:cs typeface="Arial"/>
              </a:rPr>
              <a:t>.  </a:t>
            </a:r>
            <a:r>
              <a:rPr sz="1800" spc="-5" dirty="0">
                <a:solidFill>
                  <a:srgbClr val="FFFFFF"/>
                </a:solidFill>
                <a:latin typeface="Arial"/>
                <a:cs typeface="Arial"/>
              </a:rPr>
              <a:t>The signature  guarantees the  source </a:t>
            </a:r>
            <a:r>
              <a:rPr sz="1800" dirty="0">
                <a:solidFill>
                  <a:srgbClr val="FFFFFF"/>
                </a:solidFill>
                <a:latin typeface="Arial"/>
                <a:cs typeface="Arial"/>
              </a:rPr>
              <a:t>and</a:t>
            </a:r>
            <a:r>
              <a:rPr sz="1800" spc="-20" dirty="0">
                <a:solidFill>
                  <a:srgbClr val="FFFFFF"/>
                </a:solidFill>
                <a:latin typeface="Arial"/>
                <a:cs typeface="Arial"/>
              </a:rPr>
              <a:t> </a:t>
            </a:r>
            <a:r>
              <a:rPr sz="1800" spc="-5" dirty="0">
                <a:solidFill>
                  <a:srgbClr val="FFFFFF"/>
                </a:solidFill>
                <a:latin typeface="Arial"/>
                <a:cs typeface="Arial"/>
              </a:rPr>
              <a:t>integrity</a:t>
            </a:r>
            <a:r>
              <a:rPr lang="en-SG" sz="1800" spc="-5" dirty="0">
                <a:solidFill>
                  <a:srgbClr val="FFFFFF"/>
                </a:solidFill>
                <a:latin typeface="Arial"/>
                <a:cs typeface="Arial"/>
              </a:rPr>
              <a:t> of the message</a:t>
            </a:r>
            <a:endParaRPr sz="1800" dirty="0">
              <a:latin typeface="Arial"/>
              <a:cs typeface="Arial"/>
            </a:endParaRPr>
          </a:p>
        </p:txBody>
      </p:sp>
      <p:pic>
        <p:nvPicPr>
          <p:cNvPr id="9" name="Picture 8">
            <a:extLst>
              <a:ext uri="{FF2B5EF4-FFF2-40B4-BE49-F238E27FC236}">
                <a16:creationId xmlns:a16="http://schemas.microsoft.com/office/drawing/2014/main" id="{18CA85CB-6806-451E-8209-71DA99BD36A9}"/>
              </a:ext>
            </a:extLst>
          </p:cNvPr>
          <p:cNvPicPr>
            <a:picLocks noChangeAspect="1"/>
          </p:cNvPicPr>
          <p:nvPr/>
        </p:nvPicPr>
        <p:blipFill>
          <a:blip r:embed="rId3"/>
          <a:stretch>
            <a:fillRect/>
          </a:stretch>
        </p:blipFill>
        <p:spPr>
          <a:xfrm>
            <a:off x="914400" y="1295400"/>
            <a:ext cx="4145034" cy="47683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942" y="1981200"/>
            <a:ext cx="4222115" cy="695960"/>
          </a:xfrm>
          <a:prstGeom prst="rect">
            <a:avLst/>
          </a:prstGeom>
        </p:spPr>
        <p:txBody>
          <a:bodyPr vert="horz" wrap="square" lIns="0" tIns="12700" rIns="0" bIns="0" rtlCol="0">
            <a:spAutoFit/>
          </a:bodyPr>
          <a:lstStyle/>
          <a:p>
            <a:pPr marL="12700">
              <a:lnSpc>
                <a:spcPct val="100000"/>
              </a:lnSpc>
              <a:spcBef>
                <a:spcPts val="100"/>
              </a:spcBef>
            </a:pPr>
            <a:r>
              <a:rPr spc="-5" dirty="0"/>
              <a:t>Type of</a:t>
            </a:r>
            <a:r>
              <a:rPr spc="-50" dirty="0"/>
              <a:t> </a:t>
            </a:r>
            <a:r>
              <a:rPr spc="-5" dirty="0"/>
              <a:t>Signatures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7</a:t>
            </a:fld>
            <a:endParaRPr dirty="0"/>
          </a:p>
        </p:txBody>
      </p:sp>
      <p:sp>
        <p:nvSpPr>
          <p:cNvPr id="3" name="object 3"/>
          <p:cNvSpPr txBox="1"/>
          <p:nvPr/>
        </p:nvSpPr>
        <p:spPr>
          <a:xfrm>
            <a:off x="2209800" y="2994661"/>
            <a:ext cx="5044440" cy="1186180"/>
          </a:xfrm>
          <a:prstGeom prst="rect">
            <a:avLst/>
          </a:prstGeom>
        </p:spPr>
        <p:txBody>
          <a:bodyPr vert="horz" wrap="square" lIns="0" tIns="104775" rIns="0" bIns="0" rtlCol="0">
            <a:spAutoFit/>
          </a:bodyPr>
          <a:lstStyle/>
          <a:p>
            <a:pPr marL="355600" indent="-342900">
              <a:lnSpc>
                <a:spcPct val="100000"/>
              </a:lnSpc>
              <a:spcBef>
                <a:spcPts val="825"/>
              </a:spcBef>
              <a:buFont typeface="Arial"/>
              <a:buChar char="•"/>
              <a:tabLst>
                <a:tab pos="354965" algn="l"/>
                <a:tab pos="355600" algn="l"/>
              </a:tabLst>
            </a:pPr>
            <a:r>
              <a:rPr sz="3200" spc="-5" dirty="0">
                <a:solidFill>
                  <a:srgbClr val="FFFFFF"/>
                </a:solidFill>
                <a:latin typeface="Calibri"/>
                <a:cs typeface="Calibri"/>
              </a:rPr>
              <a:t>Direct Digital</a:t>
            </a:r>
            <a:r>
              <a:rPr sz="3200" dirty="0">
                <a:solidFill>
                  <a:srgbClr val="FFFFFF"/>
                </a:solidFill>
                <a:latin typeface="Calibri"/>
                <a:cs typeface="Calibri"/>
              </a:rPr>
              <a:t> </a:t>
            </a:r>
            <a:r>
              <a:rPr sz="3200" spc="-5" dirty="0">
                <a:solidFill>
                  <a:srgbClr val="FFFFFF"/>
                </a:solidFill>
                <a:latin typeface="Calibri"/>
                <a:cs typeface="Calibri"/>
              </a:rPr>
              <a:t>Signatures</a:t>
            </a:r>
            <a:endParaRPr sz="3200" dirty="0">
              <a:latin typeface="Calibri"/>
              <a:cs typeface="Calibri"/>
            </a:endParaRPr>
          </a:p>
          <a:p>
            <a:pPr marL="355600" indent="-342900">
              <a:lnSpc>
                <a:spcPct val="100000"/>
              </a:lnSpc>
              <a:spcBef>
                <a:spcPts val="730"/>
              </a:spcBef>
              <a:buFont typeface="Arial"/>
              <a:buChar char="•"/>
              <a:tabLst>
                <a:tab pos="354965" algn="l"/>
                <a:tab pos="355600" algn="l"/>
              </a:tabLst>
            </a:pPr>
            <a:r>
              <a:rPr sz="3200" spc="-5" dirty="0">
                <a:solidFill>
                  <a:srgbClr val="FFFFFF"/>
                </a:solidFill>
                <a:latin typeface="Calibri"/>
                <a:cs typeface="Calibri"/>
              </a:rPr>
              <a:t>Arbitrated Digital</a:t>
            </a:r>
            <a:r>
              <a:rPr sz="3200" spc="-20" dirty="0">
                <a:solidFill>
                  <a:srgbClr val="FFFFFF"/>
                </a:solidFill>
                <a:latin typeface="Calibri"/>
                <a:cs typeface="Calibri"/>
              </a:rPr>
              <a:t> </a:t>
            </a:r>
            <a:r>
              <a:rPr sz="3200" spc="-5" dirty="0">
                <a:solidFill>
                  <a:srgbClr val="FFFFFF"/>
                </a:solidFill>
                <a:latin typeface="Calibri"/>
                <a:cs typeface="Calibri"/>
              </a:rPr>
              <a:t>Signatures</a:t>
            </a:r>
            <a:endParaRPr sz="32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416" y="498158"/>
            <a:ext cx="5474970" cy="695960"/>
          </a:xfrm>
          <a:prstGeom prst="rect">
            <a:avLst/>
          </a:prstGeom>
        </p:spPr>
        <p:txBody>
          <a:bodyPr vert="horz" wrap="square" lIns="0" tIns="12700" rIns="0" bIns="0" rtlCol="0">
            <a:spAutoFit/>
          </a:bodyPr>
          <a:lstStyle/>
          <a:p>
            <a:pPr marL="12700">
              <a:lnSpc>
                <a:spcPct val="100000"/>
              </a:lnSpc>
              <a:spcBef>
                <a:spcPts val="100"/>
              </a:spcBef>
            </a:pPr>
            <a:r>
              <a:rPr spc="-5" dirty="0"/>
              <a:t>Direct Digital</a:t>
            </a:r>
            <a:r>
              <a:rPr spc="-20" dirty="0"/>
              <a:t> </a:t>
            </a:r>
            <a:r>
              <a:rPr spc="-5" dirty="0"/>
              <a:t>Signatures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8</a:t>
            </a:fld>
            <a:endParaRPr dirty="0"/>
          </a:p>
        </p:txBody>
      </p:sp>
      <p:sp>
        <p:nvSpPr>
          <p:cNvPr id="3" name="object 3"/>
          <p:cNvSpPr txBox="1"/>
          <p:nvPr/>
        </p:nvSpPr>
        <p:spPr>
          <a:xfrm>
            <a:off x="685800" y="1505739"/>
            <a:ext cx="7831454" cy="5056512"/>
          </a:xfrm>
          <a:prstGeom prst="rect">
            <a:avLst/>
          </a:prstGeom>
        </p:spPr>
        <p:txBody>
          <a:bodyPr vert="horz" wrap="square" lIns="0" tIns="54610" rIns="0" bIns="0" rtlCol="0">
            <a:spAutoFit/>
          </a:bodyPr>
          <a:lstStyle/>
          <a:p>
            <a:pPr marL="355600" indent="-342900">
              <a:lnSpc>
                <a:spcPct val="100000"/>
              </a:lnSpc>
              <a:spcBef>
                <a:spcPts val="430"/>
              </a:spcBef>
              <a:buFont typeface="Arial"/>
              <a:buChar char="•"/>
              <a:tabLst>
                <a:tab pos="354965" algn="l"/>
                <a:tab pos="355600" algn="l"/>
              </a:tabLst>
            </a:pPr>
            <a:r>
              <a:rPr sz="3200" spc="-5" dirty="0">
                <a:solidFill>
                  <a:srgbClr val="FFFFFF"/>
                </a:solidFill>
                <a:latin typeface="Calibri"/>
                <a:cs typeface="Calibri"/>
              </a:rPr>
              <a:t>Involve </a:t>
            </a:r>
            <a:r>
              <a:rPr sz="3200" b="1" dirty="0">
                <a:solidFill>
                  <a:srgbClr val="FFFF00"/>
                </a:solidFill>
                <a:latin typeface="Calibri"/>
                <a:cs typeface="Calibri"/>
              </a:rPr>
              <a:t>only </a:t>
            </a:r>
            <a:r>
              <a:rPr sz="3200" spc="-5" dirty="0">
                <a:solidFill>
                  <a:srgbClr val="FFFFFF"/>
                </a:solidFill>
                <a:latin typeface="Calibri"/>
                <a:cs typeface="Calibri"/>
              </a:rPr>
              <a:t>sender </a:t>
            </a:r>
            <a:r>
              <a:rPr sz="3200" dirty="0">
                <a:solidFill>
                  <a:srgbClr val="FFFFFF"/>
                </a:solidFill>
                <a:latin typeface="Calibri"/>
                <a:cs typeface="Calibri"/>
              </a:rPr>
              <a:t>&amp;</a:t>
            </a:r>
            <a:r>
              <a:rPr sz="3200" spc="-15" dirty="0">
                <a:solidFill>
                  <a:srgbClr val="FFFFFF"/>
                </a:solidFill>
                <a:latin typeface="Calibri"/>
                <a:cs typeface="Calibri"/>
              </a:rPr>
              <a:t> </a:t>
            </a:r>
            <a:r>
              <a:rPr sz="3200" spc="-5" dirty="0">
                <a:solidFill>
                  <a:srgbClr val="FFFFFF"/>
                </a:solidFill>
                <a:latin typeface="Calibri"/>
                <a:cs typeface="Calibri"/>
              </a:rPr>
              <a:t>receiver</a:t>
            </a:r>
            <a:endParaRPr sz="3200" dirty="0">
              <a:latin typeface="Calibri"/>
              <a:cs typeface="Calibri"/>
            </a:endParaRPr>
          </a:p>
          <a:p>
            <a:pPr marL="927100" lvl="1" indent="-457200">
              <a:spcBef>
                <a:spcPts val="330"/>
              </a:spcBef>
              <a:buFont typeface="Wingdings" panose="05000000000000000000" pitchFamily="2" charset="2"/>
              <a:buChar char="q"/>
              <a:tabLst>
                <a:tab pos="354965" algn="l"/>
                <a:tab pos="355600" algn="l"/>
              </a:tabLst>
            </a:pPr>
            <a:r>
              <a:rPr sz="3200" spc="-5" dirty="0">
                <a:solidFill>
                  <a:srgbClr val="FFFFFF"/>
                </a:solidFill>
                <a:latin typeface="Calibri"/>
                <a:cs typeface="Calibri"/>
              </a:rPr>
              <a:t>Assumed </a:t>
            </a:r>
            <a:endParaRPr lang="en-SG" sz="3200" spc="-5" dirty="0">
              <a:solidFill>
                <a:srgbClr val="FFFFFF"/>
              </a:solidFill>
              <a:latin typeface="Calibri"/>
              <a:cs typeface="Calibri"/>
            </a:endParaRPr>
          </a:p>
          <a:p>
            <a:pPr marL="1384300" lvl="2" indent="-457200">
              <a:spcBef>
                <a:spcPts val="330"/>
              </a:spcBef>
              <a:buFont typeface="Wingdings" panose="05000000000000000000" pitchFamily="2" charset="2"/>
              <a:buChar char="q"/>
              <a:tabLst>
                <a:tab pos="354965" algn="l"/>
                <a:tab pos="355600" algn="l"/>
              </a:tabLst>
            </a:pPr>
            <a:r>
              <a:rPr lang="en-SG" sz="2400" spc="-5" dirty="0">
                <a:solidFill>
                  <a:srgbClr val="FFFF00"/>
                </a:solidFill>
                <a:latin typeface="Calibri"/>
                <a:cs typeface="Calibri"/>
              </a:rPr>
              <a:t>Sender and receiver have their own key pairs. (private and public keys)</a:t>
            </a:r>
          </a:p>
          <a:p>
            <a:pPr marL="1384300" lvl="2" indent="-457200">
              <a:spcBef>
                <a:spcPts val="330"/>
              </a:spcBef>
              <a:buFont typeface="Wingdings" panose="05000000000000000000" pitchFamily="2" charset="2"/>
              <a:buChar char="q"/>
              <a:tabLst>
                <a:tab pos="354965" algn="l"/>
                <a:tab pos="355600" algn="l"/>
              </a:tabLst>
            </a:pPr>
            <a:r>
              <a:rPr lang="en-SG" sz="2400" spc="-5" dirty="0">
                <a:solidFill>
                  <a:srgbClr val="FFFF00"/>
                </a:solidFill>
                <a:latin typeface="Calibri"/>
                <a:cs typeface="Calibri"/>
              </a:rPr>
              <a:t>R</a:t>
            </a:r>
            <a:r>
              <a:rPr sz="2400" spc="-5" dirty="0" err="1">
                <a:solidFill>
                  <a:srgbClr val="FFFF00"/>
                </a:solidFill>
                <a:latin typeface="Calibri"/>
                <a:cs typeface="Calibri"/>
              </a:rPr>
              <a:t>eceiver</a:t>
            </a:r>
            <a:r>
              <a:rPr sz="2400" spc="-5" dirty="0">
                <a:solidFill>
                  <a:srgbClr val="FFFF00"/>
                </a:solidFill>
                <a:latin typeface="Calibri"/>
                <a:cs typeface="Calibri"/>
              </a:rPr>
              <a:t> has sender’s</a:t>
            </a:r>
            <a:r>
              <a:rPr sz="2400" spc="0" dirty="0">
                <a:solidFill>
                  <a:srgbClr val="FFFF00"/>
                </a:solidFill>
                <a:latin typeface="Calibri"/>
                <a:cs typeface="Calibri"/>
              </a:rPr>
              <a:t> </a:t>
            </a:r>
            <a:r>
              <a:rPr sz="2400" dirty="0">
                <a:solidFill>
                  <a:srgbClr val="FFFF00"/>
                </a:solidFill>
                <a:latin typeface="Calibri"/>
                <a:cs typeface="Calibri"/>
              </a:rPr>
              <a:t>public-key</a:t>
            </a:r>
            <a:endParaRPr lang="en-SG" sz="2400" dirty="0">
              <a:solidFill>
                <a:srgbClr val="FFFF00"/>
              </a:solidFill>
              <a:latin typeface="Calibri"/>
              <a:cs typeface="Calibri"/>
            </a:endParaRPr>
          </a:p>
          <a:p>
            <a:pPr marL="1384300" lvl="2" indent="-457200">
              <a:spcBef>
                <a:spcPts val="330"/>
              </a:spcBef>
              <a:buFont typeface="Wingdings" panose="05000000000000000000" pitchFamily="2" charset="2"/>
              <a:buChar char="q"/>
              <a:tabLst>
                <a:tab pos="354965" algn="l"/>
                <a:tab pos="355600" algn="l"/>
              </a:tabLst>
            </a:pPr>
            <a:r>
              <a:rPr lang="en-SG" sz="2400" dirty="0">
                <a:solidFill>
                  <a:srgbClr val="FFFF00"/>
                </a:solidFill>
                <a:latin typeface="Calibri"/>
                <a:cs typeface="Calibri"/>
              </a:rPr>
              <a:t>Sender has receiver's public-key </a:t>
            </a:r>
            <a:endParaRPr sz="2400" dirty="0">
              <a:latin typeface="Calibri"/>
              <a:cs typeface="Calibri"/>
            </a:endParaRPr>
          </a:p>
          <a:p>
            <a:pPr marL="355600" indent="-342900">
              <a:lnSpc>
                <a:spcPct val="100000"/>
              </a:lnSpc>
              <a:spcBef>
                <a:spcPts val="440"/>
              </a:spcBef>
              <a:buFont typeface="Arial"/>
              <a:buChar char="•"/>
              <a:tabLst>
                <a:tab pos="354965" algn="l"/>
                <a:tab pos="355600" algn="l"/>
              </a:tabLst>
            </a:pPr>
            <a:r>
              <a:rPr sz="3200" spc="-5" dirty="0">
                <a:solidFill>
                  <a:srgbClr val="FFFF00"/>
                </a:solidFill>
                <a:latin typeface="Calibri"/>
                <a:cs typeface="Calibri"/>
              </a:rPr>
              <a:t>Sign ﬁrst </a:t>
            </a:r>
            <a:r>
              <a:rPr sz="3200" dirty="0">
                <a:solidFill>
                  <a:srgbClr val="FFFFFF"/>
                </a:solidFill>
                <a:latin typeface="Calibri"/>
                <a:cs typeface="Calibri"/>
              </a:rPr>
              <a:t>then </a:t>
            </a:r>
            <a:r>
              <a:rPr sz="3200" spc="-5" dirty="0">
                <a:solidFill>
                  <a:srgbClr val="FFFFFF"/>
                </a:solidFill>
                <a:latin typeface="Calibri"/>
                <a:cs typeface="Calibri"/>
              </a:rPr>
              <a:t>encrypt message </a:t>
            </a:r>
            <a:r>
              <a:rPr sz="3200" dirty="0">
                <a:solidFill>
                  <a:srgbClr val="FFFFFF"/>
                </a:solidFill>
                <a:latin typeface="Calibri"/>
                <a:cs typeface="Calibri"/>
              </a:rPr>
              <a:t>&amp; </a:t>
            </a:r>
            <a:r>
              <a:rPr sz="3200" spc="-5" dirty="0">
                <a:solidFill>
                  <a:srgbClr val="FFFFFF"/>
                </a:solidFill>
                <a:latin typeface="Calibri"/>
                <a:cs typeface="Calibri"/>
              </a:rPr>
              <a:t>signature</a:t>
            </a:r>
            <a:endParaRPr lang="en-SG" sz="3200" spc="-5" dirty="0">
              <a:solidFill>
                <a:srgbClr val="FFFFFF"/>
              </a:solidFill>
              <a:latin typeface="Calibri"/>
              <a:cs typeface="Calibri"/>
            </a:endParaRPr>
          </a:p>
          <a:p>
            <a:pPr marL="812800" marR="5080" lvl="1" indent="-342900">
              <a:lnSpc>
                <a:spcPts val="3610"/>
              </a:lnSpc>
              <a:spcBef>
                <a:spcPts val="755"/>
              </a:spcBef>
              <a:buClr>
                <a:srgbClr val="0000FF"/>
              </a:buClr>
              <a:buSzPct val="78787"/>
              <a:buFont typeface="Arial"/>
              <a:buChar char="➢"/>
              <a:tabLst>
                <a:tab pos="355600" algn="l"/>
              </a:tabLst>
            </a:pPr>
            <a:r>
              <a:rPr sz="3200" spc="-5" dirty="0">
                <a:solidFill>
                  <a:srgbClr val="FFFFFF"/>
                </a:solidFill>
                <a:latin typeface="Calibri"/>
                <a:cs typeface="Calibri"/>
              </a:rPr>
              <a:t>Digital signature made </a:t>
            </a:r>
            <a:r>
              <a:rPr sz="3200" dirty="0">
                <a:solidFill>
                  <a:srgbClr val="FFFFFF"/>
                </a:solidFill>
                <a:latin typeface="Calibri"/>
                <a:cs typeface="Calibri"/>
              </a:rPr>
              <a:t>by </a:t>
            </a:r>
            <a:r>
              <a:rPr sz="3200" spc="-5" dirty="0">
                <a:solidFill>
                  <a:srgbClr val="FFFFFF"/>
                </a:solidFill>
                <a:latin typeface="Calibri"/>
                <a:cs typeface="Calibri"/>
              </a:rPr>
              <a:t>sender</a:t>
            </a:r>
            <a:r>
              <a:rPr lang="en-SG" sz="3200" spc="-5" dirty="0">
                <a:solidFill>
                  <a:srgbClr val="FFFFFF"/>
                </a:solidFill>
                <a:latin typeface="Calibri"/>
                <a:cs typeface="Calibri"/>
              </a:rPr>
              <a:t>’s</a:t>
            </a:r>
            <a:r>
              <a:rPr sz="3200" spc="-5" dirty="0">
                <a:solidFill>
                  <a:srgbClr val="FFFFFF"/>
                </a:solidFill>
                <a:latin typeface="Calibri"/>
                <a:cs typeface="Calibri"/>
              </a:rPr>
              <a:t> </a:t>
            </a:r>
            <a:r>
              <a:rPr sz="3200" spc="-40" dirty="0">
                <a:solidFill>
                  <a:srgbClr val="FFFFFF"/>
                </a:solidFill>
                <a:latin typeface="Calibri"/>
                <a:cs typeface="Calibri"/>
              </a:rPr>
              <a:t>private-key</a:t>
            </a:r>
            <a:r>
              <a:rPr sz="3200" spc="-5" dirty="0">
                <a:solidFill>
                  <a:srgbClr val="FFFFFF"/>
                </a:solidFill>
                <a:latin typeface="Calibri"/>
                <a:cs typeface="Calibri"/>
              </a:rPr>
              <a:t> </a:t>
            </a:r>
            <a:r>
              <a:rPr sz="3200" dirty="0">
                <a:solidFill>
                  <a:srgbClr val="FFFFFF"/>
                </a:solidFill>
                <a:latin typeface="Calibri"/>
                <a:cs typeface="Calibri"/>
              </a:rPr>
              <a:t>either</a:t>
            </a:r>
            <a:endParaRPr sz="3200" dirty="0">
              <a:latin typeface="Calibri"/>
              <a:cs typeface="Calibri"/>
            </a:endParaRPr>
          </a:p>
          <a:p>
            <a:pPr marL="1212850" lvl="2" indent="-285750">
              <a:spcBef>
                <a:spcPts val="225"/>
              </a:spcBef>
              <a:buFont typeface="Arial"/>
              <a:buChar char="–"/>
              <a:tabLst>
                <a:tab pos="755650" algn="l"/>
              </a:tabLst>
            </a:pPr>
            <a:r>
              <a:rPr sz="2400" dirty="0">
                <a:solidFill>
                  <a:srgbClr val="FFFFFF"/>
                </a:solidFill>
                <a:latin typeface="Calibri"/>
                <a:cs typeface="Calibri"/>
              </a:rPr>
              <a:t>Sign </a:t>
            </a:r>
            <a:r>
              <a:rPr sz="2400" spc="-5" dirty="0">
                <a:solidFill>
                  <a:srgbClr val="FFFFFF"/>
                </a:solidFill>
                <a:latin typeface="Calibri"/>
                <a:cs typeface="Calibri"/>
              </a:rPr>
              <a:t>(encrypt) </a:t>
            </a:r>
            <a:r>
              <a:rPr lang="en-SG" sz="2400" dirty="0">
                <a:solidFill>
                  <a:srgbClr val="FFFFFF"/>
                </a:solidFill>
                <a:latin typeface="Calibri"/>
                <a:cs typeface="Calibri"/>
              </a:rPr>
              <a:t>entire</a:t>
            </a:r>
            <a:r>
              <a:rPr sz="2400" dirty="0">
                <a:solidFill>
                  <a:srgbClr val="FFFFFF"/>
                </a:solidFill>
                <a:latin typeface="Calibri"/>
                <a:cs typeface="Calibri"/>
              </a:rPr>
              <a:t> </a:t>
            </a:r>
            <a:r>
              <a:rPr sz="2400" spc="-5" dirty="0">
                <a:solidFill>
                  <a:srgbClr val="FFFFFF"/>
                </a:solidFill>
                <a:latin typeface="Calibri"/>
                <a:cs typeface="Calibri"/>
              </a:rPr>
              <a:t>message</a:t>
            </a:r>
            <a:endParaRPr sz="2400" dirty="0">
              <a:latin typeface="Calibri"/>
              <a:cs typeface="Calibri"/>
            </a:endParaRPr>
          </a:p>
          <a:p>
            <a:pPr marL="1212850" lvl="2" indent="-285750">
              <a:spcBef>
                <a:spcPts val="400"/>
              </a:spcBef>
              <a:buFont typeface="Arial"/>
              <a:buChar char="–"/>
              <a:tabLst>
                <a:tab pos="755650" algn="l"/>
              </a:tabLst>
            </a:pPr>
            <a:r>
              <a:rPr sz="2400" dirty="0">
                <a:solidFill>
                  <a:srgbClr val="FFFFFF"/>
                </a:solidFill>
                <a:latin typeface="Calibri"/>
                <a:cs typeface="Calibri"/>
              </a:rPr>
              <a:t>Sign </a:t>
            </a:r>
            <a:r>
              <a:rPr sz="2400" spc="-5" dirty="0">
                <a:solidFill>
                  <a:srgbClr val="FFFFFF"/>
                </a:solidFill>
                <a:latin typeface="Calibri"/>
                <a:cs typeface="Calibri"/>
              </a:rPr>
              <a:t>(encrypt) hash</a:t>
            </a:r>
            <a:r>
              <a:rPr sz="2400" dirty="0">
                <a:solidFill>
                  <a:srgbClr val="FFFFFF"/>
                </a:solidFill>
                <a:latin typeface="Calibri"/>
                <a:cs typeface="Calibri"/>
              </a:rPr>
              <a:t> </a:t>
            </a:r>
            <a:r>
              <a:rPr sz="2400" spc="-5" dirty="0">
                <a:solidFill>
                  <a:srgbClr val="FFFFFF"/>
                </a:solidFill>
                <a:latin typeface="Calibri"/>
                <a:cs typeface="Calibri"/>
              </a:rPr>
              <a:t>only</a:t>
            </a:r>
            <a:r>
              <a:rPr lang="en-SG" sz="2400" spc="-5" dirty="0">
                <a:solidFill>
                  <a:srgbClr val="FFFFFF"/>
                </a:solidFill>
                <a:latin typeface="Calibri"/>
                <a:cs typeface="Calibri"/>
              </a:rPr>
              <a:t> : </a:t>
            </a:r>
            <a:r>
              <a:rPr lang="en-SG" sz="2400" i="1" spc="-5" dirty="0">
                <a:solidFill>
                  <a:srgbClr val="FFFFFF"/>
                </a:solidFill>
                <a:latin typeface="Calibri"/>
                <a:cs typeface="Calibri"/>
              </a:rPr>
              <a:t>For efficiency of the scheme</a:t>
            </a:r>
            <a:endParaRPr sz="2400" i="1"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4515" y="212576"/>
            <a:ext cx="5474970" cy="628377"/>
          </a:xfrm>
          <a:prstGeom prst="rect">
            <a:avLst/>
          </a:prstGeom>
        </p:spPr>
        <p:txBody>
          <a:bodyPr vert="horz" wrap="square" lIns="0" tIns="12700" rIns="0" bIns="0" rtlCol="0">
            <a:spAutoFit/>
          </a:bodyPr>
          <a:lstStyle/>
          <a:p>
            <a:pPr marL="12700">
              <a:lnSpc>
                <a:spcPct val="100000"/>
              </a:lnSpc>
              <a:spcBef>
                <a:spcPts val="100"/>
              </a:spcBef>
            </a:pPr>
            <a:r>
              <a:rPr sz="4000" spc="-5" dirty="0"/>
              <a:t>Direct Digital</a:t>
            </a:r>
            <a:r>
              <a:rPr sz="4000" spc="-20" dirty="0"/>
              <a:t> </a:t>
            </a:r>
            <a:r>
              <a:rPr sz="4000" spc="-5" dirty="0"/>
              <a:t>Signatures</a:t>
            </a:r>
          </a:p>
        </p:txBody>
      </p:sp>
      <p:sp>
        <p:nvSpPr>
          <p:cNvPr id="4" name="object 4"/>
          <p:cNvSpPr txBox="1">
            <a:spLocks noGrp="1"/>
          </p:cNvSpPr>
          <p:nvPr>
            <p:ph type="sldNum" sz="quarter" idx="7"/>
          </p:nvPr>
        </p:nvSpPr>
        <p:spPr>
          <a:prstGeom prst="rect">
            <a:avLst/>
          </a:prstGeom>
        </p:spPr>
        <p:txBody>
          <a:bodyPr vert="horz" wrap="square" lIns="0" tIns="133349" rIns="0" bIns="0" rtlCol="0">
            <a:spAutoFit/>
          </a:bodyPr>
          <a:lstStyle/>
          <a:p>
            <a:pPr marL="25400">
              <a:lnSpc>
                <a:spcPts val="1425"/>
              </a:lnSpc>
            </a:pPr>
            <a:fld id="{81D60167-4931-47E6-BA6A-407CBD079E47}" type="slidenum">
              <a:rPr dirty="0"/>
              <a:t>9</a:t>
            </a:fld>
            <a:endParaRPr dirty="0"/>
          </a:p>
        </p:txBody>
      </p:sp>
      <p:sp>
        <p:nvSpPr>
          <p:cNvPr id="3" name="object 3"/>
          <p:cNvSpPr txBox="1"/>
          <p:nvPr/>
        </p:nvSpPr>
        <p:spPr>
          <a:xfrm>
            <a:off x="496570" y="840953"/>
            <a:ext cx="8511928" cy="2996077"/>
          </a:xfrm>
          <a:prstGeom prst="rect">
            <a:avLst/>
          </a:prstGeom>
        </p:spPr>
        <p:txBody>
          <a:bodyPr vert="horz" wrap="square" lIns="0" tIns="55880" rIns="0" bIns="0" rtlCol="0">
            <a:spAutoFit/>
          </a:bodyPr>
          <a:lstStyle/>
          <a:p>
            <a:pPr marL="584200" indent="-571500">
              <a:lnSpc>
                <a:spcPct val="100000"/>
              </a:lnSpc>
              <a:spcBef>
                <a:spcPts val="440"/>
              </a:spcBef>
              <a:buFont typeface="Wingdings" panose="05000000000000000000" pitchFamily="2" charset="2"/>
              <a:buChar char="Ø"/>
              <a:tabLst>
                <a:tab pos="355600" algn="l"/>
              </a:tabLst>
            </a:pPr>
            <a:r>
              <a:rPr sz="2800" spc="-5" dirty="0">
                <a:solidFill>
                  <a:srgbClr val="FFFFFF"/>
                </a:solidFill>
                <a:latin typeface="Calibri"/>
                <a:cs typeface="Calibri"/>
              </a:rPr>
              <a:t>Encrypt using receiver’s</a:t>
            </a:r>
            <a:r>
              <a:rPr sz="2800" spc="0" dirty="0">
                <a:solidFill>
                  <a:srgbClr val="FFFFFF"/>
                </a:solidFill>
                <a:latin typeface="Calibri"/>
                <a:cs typeface="Calibri"/>
              </a:rPr>
              <a:t> </a:t>
            </a:r>
            <a:r>
              <a:rPr sz="2800" dirty="0">
                <a:solidFill>
                  <a:srgbClr val="FFFFFF"/>
                </a:solidFill>
                <a:latin typeface="Calibri"/>
                <a:cs typeface="Calibri"/>
              </a:rPr>
              <a:t>public-key</a:t>
            </a:r>
            <a:endParaRPr sz="2800" dirty="0">
              <a:latin typeface="Calibri"/>
              <a:cs typeface="Calibri"/>
            </a:endParaRPr>
          </a:p>
          <a:p>
            <a:pPr marL="355600" indent="-342900">
              <a:lnSpc>
                <a:spcPct val="100000"/>
              </a:lnSpc>
              <a:spcBef>
                <a:spcPts val="345"/>
              </a:spcBef>
              <a:buFont typeface="Arial"/>
              <a:buChar char="•"/>
              <a:tabLst>
                <a:tab pos="355600" algn="l"/>
              </a:tabLst>
            </a:pPr>
            <a:r>
              <a:rPr sz="2800" spc="-5" dirty="0">
                <a:solidFill>
                  <a:srgbClr val="FFFFFF"/>
                </a:solidFill>
                <a:latin typeface="Calibri"/>
                <a:cs typeface="Calibri"/>
              </a:rPr>
              <a:t>Validity</a:t>
            </a:r>
            <a:r>
              <a:rPr lang="en-SG" sz="2800" spc="-5" dirty="0">
                <a:solidFill>
                  <a:srgbClr val="FFFFFF"/>
                </a:solidFill>
                <a:latin typeface="Calibri"/>
                <a:cs typeface="Calibri"/>
              </a:rPr>
              <a:t> of signature</a:t>
            </a:r>
            <a:r>
              <a:rPr sz="2800" spc="-5" dirty="0">
                <a:solidFill>
                  <a:srgbClr val="FFFFFF"/>
                </a:solidFill>
                <a:latin typeface="Calibri"/>
                <a:cs typeface="Calibri"/>
              </a:rPr>
              <a:t> </a:t>
            </a:r>
            <a:r>
              <a:rPr sz="2800" dirty="0">
                <a:solidFill>
                  <a:srgbClr val="FFFFFF"/>
                </a:solidFill>
                <a:latin typeface="Calibri"/>
                <a:cs typeface="Calibri"/>
              </a:rPr>
              <a:t>depends </a:t>
            </a:r>
            <a:r>
              <a:rPr sz="2800" spc="-5" dirty="0">
                <a:solidFill>
                  <a:srgbClr val="FFFFFF"/>
                </a:solidFill>
                <a:latin typeface="Calibri"/>
                <a:cs typeface="Calibri"/>
              </a:rPr>
              <a:t>on </a:t>
            </a:r>
            <a:r>
              <a:rPr sz="2800" spc="-5" dirty="0">
                <a:solidFill>
                  <a:srgbClr val="FFFF00"/>
                </a:solidFill>
                <a:latin typeface="Calibri"/>
                <a:cs typeface="Calibri"/>
              </a:rPr>
              <a:t>sender’s</a:t>
            </a:r>
            <a:r>
              <a:rPr sz="2800" dirty="0">
                <a:solidFill>
                  <a:srgbClr val="FFFF00"/>
                </a:solidFill>
                <a:latin typeface="Calibri"/>
                <a:cs typeface="Calibri"/>
              </a:rPr>
              <a:t> </a:t>
            </a:r>
            <a:r>
              <a:rPr sz="2800" spc="-5" dirty="0">
                <a:solidFill>
                  <a:srgbClr val="FFFF00"/>
                </a:solidFill>
                <a:latin typeface="Calibri"/>
                <a:cs typeface="Calibri"/>
              </a:rPr>
              <a:t>private-key</a:t>
            </a:r>
            <a:endParaRPr sz="2800" dirty="0">
              <a:latin typeface="Calibri"/>
              <a:cs typeface="Calibri"/>
            </a:endParaRPr>
          </a:p>
          <a:p>
            <a:pPr marL="927100" marR="5080" indent="-457200">
              <a:lnSpc>
                <a:spcPts val="3329"/>
              </a:lnSpc>
              <a:spcBef>
                <a:spcPts val="785"/>
              </a:spcBef>
              <a:buFont typeface="Wingdings" panose="05000000000000000000" pitchFamily="2" charset="2"/>
              <a:buChar char="q"/>
            </a:pPr>
            <a:r>
              <a:rPr sz="2000" spc="90" dirty="0">
                <a:solidFill>
                  <a:srgbClr val="FFFFFF"/>
                </a:solidFill>
                <a:latin typeface="Calibri"/>
                <a:cs typeface="Calibri"/>
              </a:rPr>
              <a:t>Sender </a:t>
            </a:r>
            <a:r>
              <a:rPr sz="2000" spc="-5" dirty="0">
                <a:solidFill>
                  <a:srgbClr val="FFFFFF"/>
                </a:solidFill>
                <a:latin typeface="Calibri"/>
                <a:cs typeface="Calibri"/>
              </a:rPr>
              <a:t>may </a:t>
            </a:r>
            <a:r>
              <a:rPr sz="2000" dirty="0">
                <a:solidFill>
                  <a:srgbClr val="FFFFFF"/>
                </a:solidFill>
                <a:latin typeface="Calibri"/>
                <a:cs typeface="Calibri"/>
              </a:rPr>
              <a:t>deny </a:t>
            </a:r>
            <a:r>
              <a:rPr sz="2000" spc="-5" dirty="0">
                <a:solidFill>
                  <a:srgbClr val="FFFFFF"/>
                </a:solidFill>
                <a:latin typeface="Calibri"/>
                <a:cs typeface="Calibri"/>
              </a:rPr>
              <a:t>sending </a:t>
            </a:r>
            <a:r>
              <a:rPr sz="2000" dirty="0">
                <a:solidFill>
                  <a:srgbClr val="FFFFFF"/>
                </a:solidFill>
                <a:latin typeface="Calibri"/>
                <a:cs typeface="Calibri"/>
              </a:rPr>
              <a:t>the </a:t>
            </a:r>
            <a:r>
              <a:rPr sz="2000" spc="-5" dirty="0">
                <a:solidFill>
                  <a:srgbClr val="FFFFFF"/>
                </a:solidFill>
                <a:latin typeface="Calibri"/>
                <a:cs typeface="Calibri"/>
              </a:rPr>
              <a:t>message</a:t>
            </a:r>
            <a:r>
              <a:rPr lang="en-SG" sz="2000" spc="-5" dirty="0">
                <a:solidFill>
                  <a:srgbClr val="FFFFFF"/>
                </a:solidFill>
                <a:latin typeface="Calibri"/>
                <a:cs typeface="Calibri"/>
              </a:rPr>
              <a:t> </a:t>
            </a:r>
          </a:p>
          <a:p>
            <a:pPr marL="1384300" marR="5080" lvl="1" indent="-457200">
              <a:lnSpc>
                <a:spcPts val="3329"/>
              </a:lnSpc>
              <a:spcBef>
                <a:spcPts val="785"/>
              </a:spcBef>
              <a:buFont typeface="Wingdings" panose="05000000000000000000" pitchFamily="2" charset="2"/>
              <a:buChar char="v"/>
            </a:pPr>
            <a:r>
              <a:rPr sz="2000" spc="-5" dirty="0">
                <a:solidFill>
                  <a:srgbClr val="FFFFFF"/>
                </a:solidFill>
                <a:latin typeface="Calibri"/>
                <a:cs typeface="Calibri"/>
              </a:rPr>
              <a:t>Private Key </a:t>
            </a:r>
            <a:r>
              <a:rPr sz="2000" dirty="0">
                <a:solidFill>
                  <a:srgbClr val="FFFFFF"/>
                </a:solidFill>
                <a:latin typeface="Calibri"/>
                <a:cs typeface="Calibri"/>
              </a:rPr>
              <a:t>Stolen</a:t>
            </a:r>
            <a:endParaRPr sz="2000" dirty="0">
              <a:latin typeface="Calibri"/>
              <a:cs typeface="Calibri"/>
            </a:endParaRPr>
          </a:p>
          <a:p>
            <a:pPr marL="927100" marR="544830" indent="-457200">
              <a:lnSpc>
                <a:spcPts val="3329"/>
              </a:lnSpc>
              <a:spcBef>
                <a:spcPts val="740"/>
              </a:spcBef>
              <a:buFont typeface="Wingdings" panose="05000000000000000000" pitchFamily="2" charset="2"/>
              <a:buChar char="q"/>
            </a:pPr>
            <a:r>
              <a:rPr sz="2000" spc="60" dirty="0">
                <a:solidFill>
                  <a:srgbClr val="FFFFFF"/>
                </a:solidFill>
                <a:latin typeface="Calibri"/>
                <a:cs typeface="Calibri"/>
              </a:rPr>
              <a:t>Timestamp </a:t>
            </a:r>
            <a:r>
              <a:rPr sz="2000" spc="-5" dirty="0">
                <a:solidFill>
                  <a:srgbClr val="FFFFFF"/>
                </a:solidFill>
                <a:latin typeface="Calibri"/>
                <a:cs typeface="Calibri"/>
              </a:rPr>
              <a:t>on message </a:t>
            </a:r>
            <a:r>
              <a:rPr sz="2000" dirty="0">
                <a:solidFill>
                  <a:srgbClr val="FFFFFF"/>
                </a:solidFill>
                <a:latin typeface="Calibri"/>
                <a:cs typeface="Calibri"/>
              </a:rPr>
              <a:t>is </a:t>
            </a:r>
            <a:r>
              <a:rPr sz="2000" spc="-5" dirty="0">
                <a:solidFill>
                  <a:srgbClr val="FFFFFF"/>
                </a:solidFill>
                <a:latin typeface="Calibri"/>
                <a:cs typeface="Calibri"/>
              </a:rPr>
              <a:t>not useful</a:t>
            </a:r>
            <a:endParaRPr lang="en-SG" sz="2000" spc="-5" dirty="0">
              <a:solidFill>
                <a:srgbClr val="FFFFFF"/>
              </a:solidFill>
              <a:latin typeface="Calibri"/>
              <a:cs typeface="Calibri"/>
            </a:endParaRPr>
          </a:p>
          <a:p>
            <a:pPr marL="1384300" marR="544830" lvl="1" indent="-457200">
              <a:lnSpc>
                <a:spcPts val="3329"/>
              </a:lnSpc>
              <a:spcBef>
                <a:spcPts val="740"/>
              </a:spcBef>
              <a:buFont typeface="Wingdings" panose="05000000000000000000" pitchFamily="2" charset="2"/>
              <a:buChar char="v"/>
            </a:pPr>
            <a:r>
              <a:rPr lang="en-SG" sz="2000" spc="-5" dirty="0">
                <a:solidFill>
                  <a:srgbClr val="FFFFFF"/>
                </a:solidFill>
                <a:latin typeface="Calibri"/>
                <a:cs typeface="Calibri"/>
              </a:rPr>
              <a:t>Message</a:t>
            </a:r>
            <a:r>
              <a:rPr sz="2000" spc="-5" dirty="0">
                <a:solidFill>
                  <a:srgbClr val="FFFFFF"/>
                </a:solidFill>
                <a:latin typeface="Calibri"/>
                <a:cs typeface="Calibri"/>
              </a:rPr>
              <a:t>  might </a:t>
            </a:r>
            <a:r>
              <a:rPr sz="2000" dirty="0">
                <a:solidFill>
                  <a:srgbClr val="FFFFFF"/>
                </a:solidFill>
                <a:latin typeface="Calibri"/>
                <a:cs typeface="Calibri"/>
              </a:rPr>
              <a:t>be </a:t>
            </a:r>
            <a:r>
              <a:rPr sz="2000" spc="-5" dirty="0">
                <a:solidFill>
                  <a:srgbClr val="FFFFFF"/>
                </a:solidFill>
                <a:latin typeface="Calibri"/>
                <a:cs typeface="Calibri"/>
              </a:rPr>
              <a:t>back</a:t>
            </a:r>
            <a:r>
              <a:rPr sz="2000" dirty="0">
                <a:solidFill>
                  <a:srgbClr val="FFFFFF"/>
                </a:solidFill>
                <a:latin typeface="Calibri"/>
                <a:cs typeface="Calibri"/>
              </a:rPr>
              <a:t> </a:t>
            </a:r>
            <a:r>
              <a:rPr sz="2000" spc="-5" dirty="0">
                <a:solidFill>
                  <a:srgbClr val="FFFFFF"/>
                </a:solidFill>
                <a:latin typeface="Calibri"/>
                <a:cs typeface="Calibri"/>
              </a:rPr>
              <a:t>dated</a:t>
            </a:r>
            <a:endParaRPr sz="2000" dirty="0">
              <a:latin typeface="Calibri"/>
              <a:cs typeface="Calibri"/>
            </a:endParaRPr>
          </a:p>
        </p:txBody>
      </p:sp>
      <p:pic>
        <p:nvPicPr>
          <p:cNvPr id="5" name="Picture 4">
            <a:extLst>
              <a:ext uri="{FF2B5EF4-FFF2-40B4-BE49-F238E27FC236}">
                <a16:creationId xmlns:a16="http://schemas.microsoft.com/office/drawing/2014/main" id="{95B0CA74-57C9-491E-ABC7-E7A9B934E57D}"/>
              </a:ext>
            </a:extLst>
          </p:cNvPr>
          <p:cNvPicPr>
            <a:picLocks noChangeAspect="1"/>
          </p:cNvPicPr>
          <p:nvPr/>
        </p:nvPicPr>
        <p:blipFill>
          <a:blip r:embed="rId3"/>
          <a:stretch>
            <a:fillRect/>
          </a:stretch>
        </p:blipFill>
        <p:spPr>
          <a:xfrm>
            <a:off x="4752534" y="3988892"/>
            <a:ext cx="3903098" cy="21751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TotalTime>
  <Words>1319</Words>
  <Application>Microsoft Office PowerPoint</Application>
  <PresentationFormat>On-screen Show (4:3)</PresentationFormat>
  <Paragraphs>222</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Cryptographic Hash</vt:lpstr>
      <vt:lpstr>Contents</vt:lpstr>
      <vt:lpstr>Digital Signature</vt:lpstr>
      <vt:lpstr>Digital Signature Requirements</vt:lpstr>
      <vt:lpstr>Application of Digital Signature</vt:lpstr>
      <vt:lpstr>How Digital Signature works</vt:lpstr>
      <vt:lpstr>Type of Signatures</vt:lpstr>
      <vt:lpstr>Direct Digital Signatures</vt:lpstr>
      <vt:lpstr>Direct Digital Signatures</vt:lpstr>
      <vt:lpstr>Arbitrated Digital Signatures</vt:lpstr>
      <vt:lpstr>Arbitrated Digital Signatures</vt:lpstr>
      <vt:lpstr>Digital Signature Schemes</vt:lpstr>
      <vt:lpstr>Mechanism of Signature Schemes</vt:lpstr>
      <vt:lpstr>Digital Signature Standard (DSS)</vt:lpstr>
      <vt:lpstr>Digital Signature Algorithm (DSA)</vt:lpstr>
      <vt:lpstr>Digital Signature Algorithm (DSA) - 1</vt:lpstr>
      <vt:lpstr>Digital Signature Algorithm (DSA) - 2</vt:lpstr>
      <vt:lpstr>Digital Signature Algorithm (DSA)</vt:lpstr>
      <vt:lpstr>Digital Signature Algorithm (DSA)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dc:title>
  <dc:creator>Karl Kwan</dc:creator>
  <cp:lastModifiedBy>casey</cp:lastModifiedBy>
  <cp:revision>48</cp:revision>
  <dcterms:created xsi:type="dcterms:W3CDTF">2018-07-11T09:26:05Z</dcterms:created>
  <dcterms:modified xsi:type="dcterms:W3CDTF">2020-02-09T03:06:52Z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2018-01-05T00:00:00Z</vt:filetime>
  </property>
  <property fmtid="{D5CDD505-2E9C-101B-9397-08002B2CF9AE}" pid="3" name="Creator">
    <vt:lpwstr>PowerPoint</vt:lpwstr>
  </property>
  <property fmtid="{D5CDD505-2E9C-101B-9397-08002B2CF9AE}" pid="4" name="LastSaved">
    <vt:filetime>2018-07-11T00:00:00Z</vt:filetime>
  </property>
</Properties>
</file>