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6"/>
  </p:notesMasterIdLst>
  <p:handoutMasterIdLst>
    <p:handoutMasterId r:id="rId47"/>
  </p:handoutMasterIdLst>
  <p:sldIdLst>
    <p:sldId id="353" r:id="rId2"/>
    <p:sldId id="257" r:id="rId3"/>
    <p:sldId id="309" r:id="rId4"/>
    <p:sldId id="310" r:id="rId5"/>
    <p:sldId id="311" r:id="rId6"/>
    <p:sldId id="312" r:id="rId7"/>
    <p:sldId id="313" r:id="rId8"/>
    <p:sldId id="314" r:id="rId9"/>
    <p:sldId id="350" r:id="rId10"/>
    <p:sldId id="315" r:id="rId11"/>
    <p:sldId id="316" r:id="rId12"/>
    <p:sldId id="317" r:id="rId13"/>
    <p:sldId id="318" r:id="rId14"/>
    <p:sldId id="319" r:id="rId15"/>
    <p:sldId id="320" r:id="rId16"/>
    <p:sldId id="321" r:id="rId17"/>
    <p:sldId id="322" r:id="rId18"/>
    <p:sldId id="323" r:id="rId19"/>
    <p:sldId id="354" r:id="rId20"/>
    <p:sldId id="355" r:id="rId21"/>
    <p:sldId id="324" r:id="rId22"/>
    <p:sldId id="325" r:id="rId23"/>
    <p:sldId id="327" r:id="rId24"/>
    <p:sldId id="328" r:id="rId25"/>
    <p:sldId id="331" r:id="rId26"/>
    <p:sldId id="332" r:id="rId27"/>
    <p:sldId id="333" r:id="rId28"/>
    <p:sldId id="336" r:id="rId29"/>
    <p:sldId id="352" r:id="rId30"/>
    <p:sldId id="35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07" r:id="rId44"/>
    <p:sldId id="308" r:id="rId45"/>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17" autoAdjust="0"/>
    <p:restoredTop sz="96279" autoAdjust="0"/>
  </p:normalViewPr>
  <p:slideViewPr>
    <p:cSldViewPr>
      <p:cViewPr varScale="1">
        <p:scale>
          <a:sx n="68" d="100"/>
          <a:sy n="68" d="100"/>
        </p:scale>
        <p:origin x="665" y="41"/>
      </p:cViewPr>
      <p:guideLst>
        <p:guide orient="horz" pos="2160"/>
        <p:guide pos="2880"/>
      </p:guideLst>
    </p:cSldViewPr>
  </p:slideViewPr>
  <p:outlineViewPr>
    <p:cViewPr>
      <p:scale>
        <a:sx n="33" d="100"/>
        <a:sy n="33" d="100"/>
      </p:scale>
      <p:origin x="0" y="-3891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10/11/2020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10/11/2020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890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CC38C1-51E6-4F1D-9BE3-402E114131E4}" type="slidenum">
              <a:rPr lang="en-US" altLang="en-US" smtClean="0"/>
              <a:pPr>
                <a:spcBef>
                  <a:spcPct val="0"/>
                </a:spcBef>
              </a:pPr>
              <a:t>19</a:t>
            </a:fld>
            <a:endParaRPr lang="en-US" altLang="en-US" smtClean="0"/>
          </a:p>
        </p:txBody>
      </p:sp>
    </p:spTree>
    <p:extLst>
      <p:ext uri="{BB962C8B-B14F-4D97-AF65-F5344CB8AC3E}">
        <p14:creationId xmlns:p14="http://schemas.microsoft.com/office/powerpoint/2010/main" val="148873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Example of hashing (ATMs)</a:t>
            </a:r>
          </a:p>
          <a:p>
            <a:pPr lvl="1"/>
            <a:r>
              <a:rPr lang="en-US" altLang="en-US" smtClean="0"/>
              <a:t>Bank customer has PIN of 93542</a:t>
            </a:r>
          </a:p>
          <a:p>
            <a:pPr lvl="1"/>
            <a:r>
              <a:rPr lang="en-US" altLang="en-US" smtClean="0"/>
              <a:t>Number is hashed and result stored on card’s magnetic stripe</a:t>
            </a:r>
          </a:p>
          <a:p>
            <a:pPr lvl="1"/>
            <a:r>
              <a:rPr lang="en-US" altLang="en-US" smtClean="0"/>
              <a:t>User inserts card in ATM and enters PIN</a:t>
            </a:r>
          </a:p>
          <a:p>
            <a:pPr lvl="1"/>
            <a:r>
              <a:rPr lang="en-US" altLang="en-US" smtClean="0"/>
              <a:t>ATM hashes the pin using the same algorithm that was used to store PIN on the card</a:t>
            </a:r>
          </a:p>
          <a:p>
            <a:pPr lvl="1"/>
            <a:r>
              <a:rPr lang="en-US" altLang="en-US" smtClean="0"/>
              <a:t>If two values match, user may access ATM</a:t>
            </a:r>
          </a:p>
          <a:p>
            <a:endParaRPr lang="en-US" altLang="en-US" smtClean="0"/>
          </a:p>
          <a:p>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3E9FE2-B262-4113-A576-3C0F01B45EC4}" type="slidenum">
              <a:rPr lang="en-US" altLang="en-US" smtClean="0"/>
              <a:pPr>
                <a:spcBef>
                  <a:spcPct val="0"/>
                </a:spcBef>
              </a:pPr>
              <a:t>20</a:t>
            </a:fld>
            <a:endParaRPr lang="en-US" altLang="en-US" smtClean="0"/>
          </a:p>
        </p:txBody>
      </p:sp>
    </p:spTree>
    <p:extLst>
      <p:ext uri="{BB962C8B-B14F-4D97-AF65-F5344CB8AC3E}">
        <p14:creationId xmlns:p14="http://schemas.microsoft.com/office/powerpoint/2010/main" val="283946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FBC4C56-F201-4C8F-A7B9-4E1475FF0E02}" type="slidenum">
              <a:rPr lang="en-US" altLang="en-US" smtClean="0"/>
              <a:pPr>
                <a:spcBef>
                  <a:spcPct val="0"/>
                </a:spcBef>
              </a:pPr>
              <a:t>30</a:t>
            </a:fld>
            <a:endParaRPr lang="en-US" alt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extLst>
      <p:ext uri="{BB962C8B-B14F-4D97-AF65-F5344CB8AC3E}">
        <p14:creationId xmlns:p14="http://schemas.microsoft.com/office/powerpoint/2010/main" val="283059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43</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29760980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ISEC </a:t>
            </a:r>
            <a:r>
              <a:rPr lang="en-US" b="1">
                <a:solidFill>
                  <a:srgbClr val="0080A9"/>
                </a:solidFill>
                <a:latin typeface="Arial" panose="020B0604020202020204" pitchFamily="34" charset="0"/>
                <a:cs typeface="Arial" panose="020B0604020202020204" pitchFamily="34" charset="0"/>
              </a:rPr>
              <a:t>Lecture </a:t>
            </a:r>
            <a:r>
              <a:rPr lang="en-US" b="1" smtClean="0">
                <a:solidFill>
                  <a:srgbClr val="0080A9"/>
                </a:solidFill>
                <a:latin typeface="Arial" panose="020B0604020202020204" pitchFamily="34" charset="0"/>
                <a:cs typeface="Arial" panose="020B0604020202020204" pitchFamily="34" charset="0"/>
              </a:rPr>
              <a:t>4</a:t>
            </a:r>
            <a:r>
              <a:rPr lang="en-US" b="1" dirty="0">
                <a:solidFill>
                  <a:srgbClr val="0080A9"/>
                </a:solidFill>
                <a:latin typeface="Arial" panose="020B0604020202020204" pitchFamily="34" charset="0"/>
                <a:cs typeface="Arial" panose="020B0604020202020204" pitchFamily="34" charset="0"/>
              </a:rPr>
              <a:t/>
            </a:r>
            <a:br>
              <a:rPr lang="en-US" b="1" dirty="0">
                <a:solidFill>
                  <a:srgbClr val="0080A9"/>
                </a:solidFill>
                <a:latin typeface="Arial" panose="020B0604020202020204" pitchFamily="34" charset="0"/>
                <a:cs typeface="Arial" panose="020B0604020202020204" pitchFamily="34" charset="0"/>
              </a:rPr>
            </a:br>
            <a:r>
              <a:rPr lang="en-US" b="1" dirty="0" smtClean="0">
                <a:solidFill>
                  <a:srgbClr val="0080A9"/>
                </a:solidFill>
                <a:latin typeface="Arial" panose="020B0604020202020204" pitchFamily="34" charset="0"/>
                <a:cs typeface="Arial" panose="020B0604020202020204" pitchFamily="34" charset="0"/>
              </a:rPr>
              <a:t>Introduction to Cryptography</a:t>
            </a:r>
            <a:endParaRPr lang="en-US" b="1" dirty="0">
              <a:solidFill>
                <a:srgbClr val="0080A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8500" y="3352800"/>
            <a:ext cx="7747000" cy="797141"/>
          </a:xfrm>
        </p:spPr>
        <p:txBody>
          <a:bodyPr/>
          <a:lstStyle/>
          <a:p>
            <a:endParaRPr lang="en-US" sz="2200" dirty="0" smtClean="0">
              <a:solidFill>
                <a:schemeClr val="tx1"/>
              </a:solidFill>
              <a:latin typeface="Arial" panose="020B0604020202020204" pitchFamily="34" charset="0"/>
              <a:cs typeface="Arial" panose="020B0604020202020204" pitchFamily="34" charset="0"/>
            </a:endParaRPr>
          </a:p>
          <a:p>
            <a:r>
              <a:rPr lang="en-US" sz="2200" dirty="0" smtClean="0">
                <a:solidFill>
                  <a:schemeClr val="tx1"/>
                </a:solidFill>
                <a:latin typeface="Arial" panose="020B0604020202020204" pitchFamily="34" charset="0"/>
                <a:cs typeface="Arial" panose="020B0604020202020204" pitchFamily="34" charset="0"/>
              </a:rPr>
              <a:t>Ref</a:t>
            </a:r>
            <a:r>
              <a:rPr lang="en-US" sz="2200" dirty="0">
                <a:solidFill>
                  <a:schemeClr val="tx1"/>
                </a:solidFill>
                <a:latin typeface="Arial" panose="020B0604020202020204" pitchFamily="34" charset="0"/>
                <a:cs typeface="Arial" panose="020B0604020202020204" pitchFamily="34" charset="0"/>
              </a:rPr>
              <a:t>: Textbook Chap </a:t>
            </a:r>
            <a:r>
              <a:rPr lang="en-US" sz="2200" dirty="0" smtClean="0">
                <a:solidFill>
                  <a:schemeClr val="tx1"/>
                </a:solidFill>
                <a:latin typeface="Arial" panose="020B0604020202020204" pitchFamily="34" charset="0"/>
                <a:cs typeface="Arial" panose="020B0604020202020204" pitchFamily="34" charset="0"/>
              </a:rPr>
              <a:t>3 – Basic Cryptography</a:t>
            </a:r>
            <a:endParaRPr 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281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(7 of 7)</a:t>
            </a:r>
          </a:p>
        </p:txBody>
      </p:sp>
      <p:sp>
        <p:nvSpPr>
          <p:cNvPr id="3" name="Content Placeholder 2"/>
          <p:cNvSpPr>
            <a:spLocks noGrp="1"/>
          </p:cNvSpPr>
          <p:nvPr>
            <p:ph idx="1"/>
          </p:nvPr>
        </p:nvSpPr>
        <p:spPr>
          <a:xfrm>
            <a:off x="365124" y="1538818"/>
            <a:ext cx="8423275" cy="430887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Modern cryptographic algorithms rely upon underlying mathematical formulas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Depend upon the quality of random numbers (no identifiable pattern or sequence)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Software relies upon a </a:t>
            </a:r>
            <a:r>
              <a:rPr lang="en-US" altLang="en-US" b="1" dirty="0" smtClean="0">
                <a:solidFill>
                  <a:schemeClr val="tx1"/>
                </a:solidFill>
                <a:latin typeface="Arial" panose="020B0604020202020204" pitchFamily="34" charset="0"/>
                <a:cs typeface="Arial" panose="020B0604020202020204" pitchFamily="34" charset="0"/>
              </a:rPr>
              <a:t>pseudorandom number generator (P</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R</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N</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An algorithm for creating a sequence of numbers whose properties approximate those of a random number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Two factors that can thwart threat actors from discovering the underlying key to cryptographic algorithms:</a:t>
            </a:r>
          </a:p>
          <a:p>
            <a:pPr lvl="1">
              <a:lnSpc>
                <a:spcPct val="100000"/>
              </a:lnSpc>
            </a:pPr>
            <a:r>
              <a:rPr lang="en-US" altLang="en-US" sz="2000" b="1" dirty="0" smtClean="0">
                <a:solidFill>
                  <a:schemeClr val="tx1"/>
                </a:solidFill>
                <a:latin typeface="Arial" panose="020B0604020202020204" pitchFamily="34" charset="0"/>
                <a:cs typeface="Arial" panose="020B0604020202020204" pitchFamily="34" charset="0"/>
              </a:rPr>
              <a:t>Diffusion</a:t>
            </a:r>
            <a:r>
              <a:rPr lang="en-US" altLang="en-US" sz="2000" dirty="0" smtClean="0">
                <a:solidFill>
                  <a:schemeClr val="tx1"/>
                </a:solidFill>
                <a:latin typeface="Arial" panose="020B0604020202020204" pitchFamily="34" charset="0"/>
                <a:cs typeface="Arial" panose="020B0604020202020204" pitchFamily="34" charset="0"/>
              </a:rPr>
              <a:t> – if a single character of plaintext is changed then it should result in multiple characters of the ciphertext changing</a:t>
            </a:r>
          </a:p>
          <a:p>
            <a:pPr lvl="1">
              <a:lnSpc>
                <a:spcPct val="100000"/>
              </a:lnSpc>
            </a:pPr>
            <a:r>
              <a:rPr lang="en-US" altLang="en-US" sz="2000" b="1" dirty="0" smtClean="0">
                <a:solidFill>
                  <a:schemeClr val="tx1"/>
                </a:solidFill>
                <a:latin typeface="Arial" panose="020B0604020202020204" pitchFamily="34" charset="0"/>
                <a:cs typeface="Arial" panose="020B0604020202020204" pitchFamily="34" charset="0"/>
              </a:rPr>
              <a:t>Confusion</a:t>
            </a:r>
            <a:r>
              <a:rPr lang="en-US" altLang="en-US" sz="2000" dirty="0" smtClean="0">
                <a:solidFill>
                  <a:schemeClr val="tx1"/>
                </a:solidFill>
                <a:latin typeface="Arial" panose="020B0604020202020204" pitchFamily="34" charset="0"/>
                <a:cs typeface="Arial" panose="020B0604020202020204" pitchFamily="34" charset="0"/>
              </a:rPr>
              <a:t> – the key does not relate in a simple way to the ciphertext</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4834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and Security (1 of 3)</a:t>
            </a:r>
          </a:p>
        </p:txBody>
      </p:sp>
      <p:sp>
        <p:nvSpPr>
          <p:cNvPr id="3" name="Content Placeholder 2"/>
          <p:cNvSpPr>
            <a:spLocks noGrp="1"/>
          </p:cNvSpPr>
          <p:nvPr>
            <p:ph idx="1"/>
          </p:nvPr>
        </p:nvSpPr>
        <p:spPr>
          <a:xfrm>
            <a:off x="365125" y="1538818"/>
            <a:ext cx="8415338" cy="4576637"/>
          </a:xfrm>
        </p:spPr>
        <p:txBody>
          <a:bodyPr/>
          <a:lstStyle/>
          <a:p>
            <a:r>
              <a:rPr lang="en-US" altLang="en-US" sz="1800" dirty="0">
                <a:solidFill>
                  <a:schemeClr val="tx1"/>
                </a:solidFill>
                <a:latin typeface="Arial" panose="020B0604020202020204" pitchFamily="34" charset="0"/>
                <a:cs typeface="Arial" panose="020B0604020202020204" pitchFamily="34" charset="0"/>
              </a:rPr>
              <a:t>Cryptography can provide five basic protections</a:t>
            </a:r>
          </a:p>
          <a:p>
            <a:pPr lvl="1"/>
            <a:r>
              <a:rPr lang="en-US" altLang="en-US" b="1" dirty="0">
                <a:solidFill>
                  <a:schemeClr val="tx1"/>
                </a:solidFill>
                <a:latin typeface="Arial" panose="020B0604020202020204" pitchFamily="34" charset="0"/>
                <a:cs typeface="Arial" panose="020B0604020202020204" pitchFamily="34" charset="0"/>
              </a:rPr>
              <a:t>Confidentiality</a:t>
            </a:r>
          </a:p>
          <a:p>
            <a:pPr lvl="2"/>
            <a:r>
              <a:rPr lang="en-US" altLang="en-US" sz="1800" dirty="0">
                <a:solidFill>
                  <a:schemeClr val="tx1"/>
                </a:solidFill>
                <a:latin typeface="Arial" panose="020B0604020202020204" pitchFamily="34" charset="0"/>
                <a:cs typeface="Arial" panose="020B0604020202020204" pitchFamily="34" charset="0"/>
              </a:rPr>
              <a:t>Ensures only authorized parties can view it</a:t>
            </a:r>
          </a:p>
          <a:p>
            <a:pPr lvl="1"/>
            <a:r>
              <a:rPr lang="en-US" altLang="en-US" b="1" dirty="0">
                <a:solidFill>
                  <a:schemeClr val="tx1"/>
                </a:solidFill>
                <a:latin typeface="Arial" panose="020B0604020202020204" pitchFamily="34" charset="0"/>
                <a:cs typeface="Arial" panose="020B0604020202020204" pitchFamily="34" charset="0"/>
              </a:rPr>
              <a:t>Integrity</a:t>
            </a:r>
          </a:p>
          <a:p>
            <a:pPr lvl="2"/>
            <a:r>
              <a:rPr lang="en-US" altLang="en-US" sz="1800" dirty="0">
                <a:solidFill>
                  <a:schemeClr val="tx1"/>
                </a:solidFill>
                <a:latin typeface="Arial" panose="020B0604020202020204" pitchFamily="34" charset="0"/>
                <a:cs typeface="Arial" panose="020B0604020202020204" pitchFamily="34" charset="0"/>
              </a:rPr>
              <a:t>Ensures information is correct and unaltered</a:t>
            </a:r>
          </a:p>
          <a:p>
            <a:pPr lvl="1"/>
            <a:r>
              <a:rPr lang="en-US" altLang="en-US" b="1" dirty="0" smtClean="0">
                <a:solidFill>
                  <a:schemeClr val="tx1"/>
                </a:solidFill>
                <a:latin typeface="Arial" panose="020B0604020202020204" pitchFamily="34" charset="0"/>
                <a:cs typeface="Arial" panose="020B0604020202020204" pitchFamily="34" charset="0"/>
              </a:rPr>
              <a:t>Authentication</a:t>
            </a:r>
            <a:endParaRPr lang="en-US" altLang="en-US" b="1" dirty="0">
              <a:solidFill>
                <a:schemeClr val="tx1"/>
              </a:solidFill>
              <a:latin typeface="Arial" panose="020B0604020202020204" pitchFamily="34" charset="0"/>
              <a:cs typeface="Arial" panose="020B0604020202020204" pitchFamily="34" charset="0"/>
            </a:endParaRPr>
          </a:p>
          <a:p>
            <a:pPr lvl="2"/>
            <a:r>
              <a:rPr lang="en-US" altLang="en-US" sz="1800" dirty="0">
                <a:solidFill>
                  <a:schemeClr val="tx1"/>
                </a:solidFill>
                <a:latin typeface="Arial" panose="020B0604020202020204" pitchFamily="34" charset="0"/>
                <a:cs typeface="Arial" panose="020B0604020202020204" pitchFamily="34" charset="0"/>
              </a:rPr>
              <a:t>Ensures sender can be verified through cryptography</a:t>
            </a:r>
          </a:p>
          <a:p>
            <a:pPr lvl="1"/>
            <a:r>
              <a:rPr lang="en-US" altLang="en-US" b="1" dirty="0">
                <a:solidFill>
                  <a:schemeClr val="tx1"/>
                </a:solidFill>
                <a:latin typeface="Arial" panose="020B0604020202020204" pitchFamily="34" charset="0"/>
                <a:cs typeface="Arial" panose="020B0604020202020204" pitchFamily="34" charset="0"/>
              </a:rPr>
              <a:t>Non-repudiation</a:t>
            </a:r>
          </a:p>
          <a:p>
            <a:pPr lvl="2"/>
            <a:r>
              <a:rPr lang="en-US" altLang="en-US" sz="1800" dirty="0">
                <a:solidFill>
                  <a:schemeClr val="tx1"/>
                </a:solidFill>
                <a:latin typeface="Arial" panose="020B0604020202020204" pitchFamily="34" charset="0"/>
                <a:cs typeface="Arial" panose="020B0604020202020204" pitchFamily="34" charset="0"/>
              </a:rPr>
              <a:t>Proves that a user performed an </a:t>
            </a:r>
            <a:r>
              <a:rPr lang="en-US" altLang="en-US" sz="1800" dirty="0" smtClean="0">
                <a:solidFill>
                  <a:schemeClr val="tx1"/>
                </a:solidFill>
                <a:latin typeface="Arial" panose="020B0604020202020204" pitchFamily="34" charset="0"/>
                <a:cs typeface="Arial" panose="020B0604020202020204" pitchFamily="34" charset="0"/>
              </a:rPr>
              <a:t>action</a:t>
            </a:r>
          </a:p>
          <a:p>
            <a:pPr lvl="1"/>
            <a:r>
              <a:rPr lang="en-US" altLang="en-US" b="1" dirty="0" smtClean="0">
                <a:solidFill>
                  <a:schemeClr val="tx1"/>
                </a:solidFill>
                <a:latin typeface="Arial" panose="020B0604020202020204" pitchFamily="34" charset="0"/>
                <a:cs typeface="Arial" panose="020B0604020202020204" pitchFamily="34" charset="0"/>
              </a:rPr>
              <a:t>Obfuscation</a:t>
            </a:r>
          </a:p>
          <a:p>
            <a:pPr lvl="2"/>
            <a:r>
              <a:rPr lang="en-US" altLang="en-US" sz="1800" dirty="0" smtClean="0">
                <a:solidFill>
                  <a:schemeClr val="tx1"/>
                </a:solidFill>
                <a:latin typeface="Arial" panose="020B0604020202020204" pitchFamily="34" charset="0"/>
                <a:cs typeface="Arial" panose="020B0604020202020204" pitchFamily="34" charset="0"/>
              </a:rPr>
              <a:t>Making something obscure or unclear</a:t>
            </a:r>
            <a:endParaRPr lang="en-US" altLang="en-US" sz="1800" dirty="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Security through obscurity</a:t>
            </a:r>
          </a:p>
          <a:p>
            <a:pPr lvl="1"/>
            <a:r>
              <a:rPr lang="en-US" dirty="0" smtClean="0">
                <a:solidFill>
                  <a:schemeClr val="tx1"/>
                </a:solidFill>
                <a:latin typeface="Arial" panose="020B0604020202020204" pitchFamily="34" charset="0"/>
                <a:cs typeface="Arial" panose="020B0604020202020204" pitchFamily="34" charset="0"/>
              </a:rPr>
              <a:t>An approach in security where virtually any system can be made secure as long as outsiders are unaware of it or how it functions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24764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and Security (2 of 3)</a:t>
            </a:r>
          </a:p>
        </p:txBody>
      </p:sp>
      <p:graphicFrame>
        <p:nvGraphicFramePr>
          <p:cNvPr id="6" name="Table 5"/>
          <p:cNvGraphicFramePr>
            <a:graphicFrameLocks noGrp="1"/>
          </p:cNvGraphicFramePr>
          <p:nvPr>
            <p:extLst>
              <p:ext uri="{D42A27DB-BD31-4B8C-83A1-F6EECF244321}">
                <p14:modId xmlns:p14="http://schemas.microsoft.com/office/powerpoint/2010/main" val="2659126909"/>
              </p:ext>
            </p:extLst>
          </p:nvPr>
        </p:nvGraphicFramePr>
        <p:xfrm>
          <a:off x="1788992" y="1571767"/>
          <a:ext cx="6233616" cy="4241800"/>
        </p:xfrm>
        <a:graphic>
          <a:graphicData uri="http://schemas.openxmlformats.org/drawingml/2006/table">
            <a:tbl>
              <a:tblPr firstRow="1" bandRow="1">
                <a:tableStyleId>{5C22544A-7EE6-4342-B048-85BDC9FD1C3A}</a:tableStyleId>
              </a:tblPr>
              <a:tblGrid>
                <a:gridCol w="1433016">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Characteristic </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Protection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Confidentiality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Ensures that only authorized parties can view the information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Encrypted information can</a:t>
                      </a:r>
                      <a:r>
                        <a:rPr lang="en-US" sz="1400" baseline="0" dirty="0" smtClean="0">
                          <a:solidFill>
                            <a:schemeClr val="tx1"/>
                          </a:solidFill>
                          <a:latin typeface="Arial" panose="020B0604020202020204" pitchFamily="34" charset="0"/>
                          <a:cs typeface="Arial" panose="020B0604020202020204" pitchFamily="34" charset="0"/>
                        </a:rPr>
                        <a:t> only be viewed by those who have been provided the key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Integrity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Ensures that the information is correct and no unauthorized person or malicious</a:t>
                      </a:r>
                      <a:r>
                        <a:rPr lang="en-US" sz="1400" baseline="0" dirty="0" smtClean="0">
                          <a:solidFill>
                            <a:schemeClr val="tx1"/>
                          </a:solidFill>
                          <a:latin typeface="Arial" panose="020B0604020202020204" pitchFamily="34" charset="0"/>
                          <a:cs typeface="Arial" panose="020B0604020202020204" pitchFamily="34" charset="0"/>
                        </a:rPr>
                        <a:t> software has altered that data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Encrypted information cannot be changed except by authorized users who have the</a:t>
                      </a:r>
                      <a:r>
                        <a:rPr lang="en-US" sz="1400" baseline="0" dirty="0" smtClean="0">
                          <a:solidFill>
                            <a:schemeClr val="tx1"/>
                          </a:solidFill>
                          <a:latin typeface="Arial" panose="020B0604020202020204" pitchFamily="34" charset="0"/>
                          <a:cs typeface="Arial" panose="020B0604020202020204" pitchFamily="34" charset="0"/>
                        </a:rPr>
                        <a:t> key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Authentication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Provides proof of the genuineness of the user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Proof that the sender</a:t>
                      </a:r>
                      <a:r>
                        <a:rPr lang="en-US" sz="1400" baseline="0" dirty="0" smtClean="0">
                          <a:solidFill>
                            <a:schemeClr val="tx1"/>
                          </a:solidFill>
                          <a:latin typeface="Arial" panose="020B0604020202020204" pitchFamily="34" charset="0"/>
                          <a:cs typeface="Arial" panose="020B0604020202020204" pitchFamily="34" charset="0"/>
                        </a:rPr>
                        <a:t> was legitimate and not an imposter can be obtained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Non-repudiation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Proves</a:t>
                      </a:r>
                      <a:r>
                        <a:rPr lang="en-US" sz="1400" baseline="0" dirty="0" smtClean="0">
                          <a:solidFill>
                            <a:schemeClr val="tx1"/>
                          </a:solidFill>
                          <a:latin typeface="Arial" panose="020B0604020202020204" pitchFamily="34" charset="0"/>
                          <a:cs typeface="Arial" panose="020B0604020202020204" pitchFamily="34" charset="0"/>
                        </a:rPr>
                        <a:t> that a user performed an action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Individuals are prevented from fraudulently denying that they were involved in a transaction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Obfuscation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Makes something obscure</a:t>
                      </a:r>
                      <a:r>
                        <a:rPr lang="en-US" sz="1400" baseline="0" dirty="0" smtClean="0">
                          <a:solidFill>
                            <a:schemeClr val="tx1"/>
                          </a:solidFill>
                          <a:latin typeface="Arial" panose="020B0604020202020204" pitchFamily="34" charset="0"/>
                          <a:cs typeface="Arial" panose="020B0604020202020204" pitchFamily="34" charset="0"/>
                        </a:rPr>
                        <a:t> or unclear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By hiding the</a:t>
                      </a:r>
                      <a:r>
                        <a:rPr lang="en-US" sz="1400" baseline="0" dirty="0" smtClean="0">
                          <a:solidFill>
                            <a:schemeClr val="tx1"/>
                          </a:solidFill>
                          <a:latin typeface="Arial" panose="020B0604020202020204" pitchFamily="34" charset="0"/>
                          <a:cs typeface="Arial" panose="020B0604020202020204" pitchFamily="34" charset="0"/>
                        </a:rPr>
                        <a:t> details the original cannot be determined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8387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and Security (3 of 3)</a:t>
            </a:r>
          </a:p>
        </p:txBody>
      </p:sp>
      <p:sp>
        <p:nvSpPr>
          <p:cNvPr id="3" name="Content Placeholder 2"/>
          <p:cNvSpPr>
            <a:spLocks noGrp="1"/>
          </p:cNvSpPr>
          <p:nvPr>
            <p:ph idx="1"/>
          </p:nvPr>
        </p:nvSpPr>
        <p:spPr>
          <a:xfrm>
            <a:off x="365125" y="1538818"/>
            <a:ext cx="8014250" cy="176971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Cryptography can provide protection to data as that data resides in any of three states: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in-use – data actions being performed by “endpoint devices”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in-transit – actions that transmit the data across a network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at-rest – data this is stored on electronic media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95705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Constraints (1 of 2)</a:t>
            </a:r>
          </a:p>
        </p:txBody>
      </p:sp>
      <p:sp>
        <p:nvSpPr>
          <p:cNvPr id="3" name="Content Placeholder 2"/>
          <p:cNvSpPr>
            <a:spLocks noGrp="1"/>
          </p:cNvSpPr>
          <p:nvPr>
            <p:ph idx="1"/>
          </p:nvPr>
        </p:nvSpPr>
        <p:spPr>
          <a:xfrm>
            <a:off x="365125" y="1538818"/>
            <a:ext cx="8014250" cy="438581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The number of small electronic devices (low-power devices) has grown significantly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These devices need to be protected from threat actors</a:t>
            </a:r>
          </a:p>
          <a:p>
            <a:pPr>
              <a:lnSpc>
                <a:spcPct val="100000"/>
              </a:lnSpc>
            </a:pPr>
            <a:r>
              <a:rPr lang="en-US" dirty="0" smtClean="0">
                <a:solidFill>
                  <a:schemeClr val="tx1"/>
                </a:solidFill>
                <a:latin typeface="Arial" panose="020B0604020202020204" pitchFamily="34" charset="0"/>
                <a:cs typeface="Arial" panose="020B0604020202020204" pitchFamily="34" charset="0"/>
              </a:rPr>
              <a:t>Applications that require extremely fast response times also face cryptography limitations</a:t>
            </a:r>
          </a:p>
          <a:p>
            <a:pPr>
              <a:lnSpc>
                <a:spcPct val="100000"/>
              </a:lnSpc>
            </a:pPr>
            <a:r>
              <a:rPr lang="en-US" b="1" dirty="0" smtClean="0">
                <a:solidFill>
                  <a:schemeClr val="tx1"/>
                </a:solidFill>
                <a:latin typeface="Arial" panose="020B0604020202020204" pitchFamily="34" charset="0"/>
                <a:cs typeface="Arial" panose="020B0604020202020204" pitchFamily="34" charset="0"/>
              </a:rPr>
              <a:t>Resource vs. security constraint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limitation in providing strong cryptography due to the tug-of-war between available resources (time and energy) and the security provided by cryptography</a:t>
            </a:r>
          </a:p>
          <a:p>
            <a:pPr>
              <a:lnSpc>
                <a:spcPct val="100000"/>
              </a:lnSpc>
            </a:pPr>
            <a:r>
              <a:rPr lang="en-US" dirty="0" smtClean="0">
                <a:solidFill>
                  <a:schemeClr val="tx1"/>
                </a:solidFill>
                <a:latin typeface="Arial" panose="020B0604020202020204" pitchFamily="34" charset="0"/>
                <a:cs typeface="Arial" panose="020B0604020202020204" pitchFamily="34" charset="0"/>
              </a:rPr>
              <a:t>It is important that there be </a:t>
            </a:r>
            <a:r>
              <a:rPr lang="en-US" b="1" dirty="0" smtClean="0">
                <a:solidFill>
                  <a:schemeClr val="tx1"/>
                </a:solidFill>
                <a:latin typeface="Arial" panose="020B0604020202020204" pitchFamily="34" charset="0"/>
                <a:cs typeface="Arial" panose="020B0604020202020204" pitchFamily="34" charset="0"/>
              </a:rPr>
              <a:t>high resiliency </a:t>
            </a:r>
            <a:r>
              <a:rPr lang="en-US" dirty="0" smtClean="0">
                <a:solidFill>
                  <a:schemeClr val="tx1"/>
                </a:solidFill>
                <a:latin typeface="Arial" panose="020B0604020202020204" pitchFamily="34" charset="0"/>
                <a:cs typeface="Arial" panose="020B0604020202020204" pitchFamily="34" charset="0"/>
              </a:rPr>
              <a:t>in cryptography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ability to quickly recover from these resource vs. security constraints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58173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Constraints (2 of 2)</a:t>
            </a:r>
          </a:p>
        </p:txBody>
      </p:sp>
      <p:pic>
        <p:nvPicPr>
          <p:cNvPr id="6" name="Picture 5" descr="Figure 3-4 Resource versus security constraint. An illustration shows Resource versus security constraint. A triangular illustration shows a reciprocal exchange between security, energy and latency and an inverted triangle within explains the resource versus security constraint. Strong security causes Low power and Low latenc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2627" y="2089496"/>
            <a:ext cx="4265146" cy="292064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80784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Cryptographic Algorithms</a:t>
            </a:r>
          </a:p>
        </p:txBody>
      </p:sp>
      <p:sp>
        <p:nvSpPr>
          <p:cNvPr id="3" name="Content Placeholder 2"/>
          <p:cNvSpPr>
            <a:spLocks noGrp="1"/>
          </p:cNvSpPr>
          <p:nvPr>
            <p:ph idx="1"/>
          </p:nvPr>
        </p:nvSpPr>
        <p:spPr>
          <a:xfrm>
            <a:off x="365125" y="1538818"/>
            <a:ext cx="8014250" cy="369331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fundamental difference in cryptographic algorithms is the amount of data processed at a time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Stream cipher </a:t>
            </a:r>
            <a:r>
              <a:rPr lang="en-US" altLang="en-US" sz="2000" dirty="0">
                <a:solidFill>
                  <a:schemeClr val="tx1"/>
                </a:solidFill>
                <a:latin typeface="Arial" panose="020B0604020202020204" pitchFamily="34" charset="0"/>
                <a:cs typeface="Arial" panose="020B0604020202020204" pitchFamily="34" charset="0"/>
              </a:rPr>
              <a:t>- takes one character and replaces it with another</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Block cipher </a:t>
            </a:r>
            <a:r>
              <a:rPr lang="en-US" altLang="en-US" sz="2000" dirty="0">
                <a:solidFill>
                  <a:schemeClr val="tx1"/>
                </a:solidFill>
                <a:latin typeface="Arial" panose="020B0604020202020204" pitchFamily="34" charset="0"/>
                <a:cs typeface="Arial" panose="020B0604020202020204" pitchFamily="34" charset="0"/>
              </a:rPr>
              <a:t>- manipulates an entire block of plaintext at one time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Sponge function </a:t>
            </a:r>
            <a:r>
              <a:rPr lang="en-US" altLang="en-US" sz="2000" dirty="0">
                <a:solidFill>
                  <a:schemeClr val="tx1"/>
                </a:solidFill>
                <a:latin typeface="Arial" panose="020B0604020202020204" pitchFamily="34" charset="0"/>
                <a:cs typeface="Arial" panose="020B0604020202020204" pitchFamily="34" charset="0"/>
              </a:rPr>
              <a:t>- takes as input a string of any length and returns a string of any requested variable length</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Three categories of cryptographic algorithms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Hash algorithms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Symmetric cryptographic algorithms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Asymmetric cryptographic </a:t>
            </a:r>
            <a:r>
              <a:rPr lang="en-US" altLang="en-US" sz="2000" dirty="0" smtClean="0">
                <a:solidFill>
                  <a:schemeClr val="tx1"/>
                </a:solidFill>
                <a:latin typeface="Arial" panose="020B0604020202020204" pitchFamily="34" charset="0"/>
                <a:cs typeface="Arial" panose="020B0604020202020204" pitchFamily="34" charset="0"/>
              </a:rPr>
              <a:t>algorithms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5133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Hash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245475" cy="323165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Hash algorithms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Creates </a:t>
            </a:r>
            <a:r>
              <a:rPr lang="en-US" altLang="en-US" sz="2000" dirty="0">
                <a:solidFill>
                  <a:schemeClr val="tx1"/>
                </a:solidFill>
                <a:latin typeface="Arial" panose="020B0604020202020204" pitchFamily="34" charset="0"/>
                <a:cs typeface="Arial" panose="020B0604020202020204" pitchFamily="34" charset="0"/>
              </a:rPr>
              <a:t>a unique “digital fingerprint” of a set of data and is commonly called </a:t>
            </a:r>
            <a:r>
              <a:rPr lang="en-US" altLang="en-US" sz="2000" b="1" dirty="0">
                <a:solidFill>
                  <a:schemeClr val="tx1"/>
                </a:solidFill>
                <a:latin typeface="Arial" panose="020B0604020202020204" pitchFamily="34" charset="0"/>
                <a:cs typeface="Arial" panose="020B0604020202020204" pitchFamily="34" charset="0"/>
              </a:rPr>
              <a:t>hashing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This fingerprint, called a digest (sometimes called a message digest or hash), represents the contents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Its contents cannot be used to reveal original data set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Is primarily used for comparison purposes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Hashing is intended to be one way in that its digest cannot be reversed to reveal the original set of data</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04320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Hash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332398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Secure hashing algorithm characteristics: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Fixed size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Short and long data sets have the same size hash</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Unique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Two different data sets cannot produce the same hash</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Original</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Data set cannot be created to have a predefined hash</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Secure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Resulting hash cannot be reversed to determine original </a:t>
            </a:r>
            <a:r>
              <a:rPr lang="en-US" altLang="en-US" sz="2000" dirty="0" smtClean="0">
                <a:solidFill>
                  <a:schemeClr val="tx1"/>
                </a:solidFill>
                <a:latin typeface="Arial" panose="020B0604020202020204" pitchFamily="34" charset="0"/>
                <a:cs typeface="Arial" panose="020B0604020202020204" pitchFamily="34" charset="0"/>
              </a:rPr>
              <a:t>plaintext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205933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a:xfrm>
            <a:off x="762000" y="371024"/>
            <a:ext cx="8026400" cy="366703"/>
          </a:xfrm>
        </p:spPr>
        <p:txBody>
          <a:bodyPr/>
          <a:lstStyle/>
          <a:p>
            <a:r>
              <a:rPr lang="en-US" sz="2800" b="1" dirty="0">
                <a:solidFill>
                  <a:srgbClr val="0080A9"/>
                </a:solidFill>
                <a:latin typeface="Arial" panose="020B0604020202020204" pitchFamily="34" charset="0"/>
                <a:cs typeface="Arial" panose="020B0604020202020204" pitchFamily="34" charset="0"/>
              </a:rPr>
              <a:t>Hash </a:t>
            </a:r>
            <a:r>
              <a:rPr lang="en-US" sz="2800" b="1" dirty="0" smtClean="0">
                <a:solidFill>
                  <a:srgbClr val="0080A9"/>
                </a:solidFill>
                <a:latin typeface="Arial" panose="020B0604020202020204" pitchFamily="34" charset="0"/>
                <a:cs typeface="Arial" panose="020B0604020202020204" pitchFamily="34" charset="0"/>
              </a:rPr>
              <a:t>Algorithms</a:t>
            </a:r>
            <a:endParaRPr lang="en-US" altLang="en-US" dirty="0" smtClean="0"/>
          </a:p>
        </p:txBody>
      </p:sp>
      <p:sp>
        <p:nvSpPr>
          <p:cNvPr id="31747" name="Content Placeholder 2"/>
          <p:cNvSpPr>
            <a:spLocks noGrp="1"/>
          </p:cNvSpPr>
          <p:nvPr>
            <p:ph idx="1"/>
          </p:nvPr>
        </p:nvSpPr>
        <p:spPr>
          <a:xfrm>
            <a:off x="365125" y="1538818"/>
            <a:ext cx="8415338" cy="2877711"/>
          </a:xfrm>
        </p:spPr>
        <p:txBody>
          <a:bodyPr/>
          <a:lstStyle/>
          <a:p>
            <a:r>
              <a:rPr lang="en-US" altLang="en-US" dirty="0" smtClean="0">
                <a:latin typeface="Arial" panose="020B0604020202020204" pitchFamily="34" charset="0"/>
                <a:cs typeface="Arial" panose="020B0604020202020204" pitchFamily="34" charset="0"/>
              </a:rPr>
              <a:t>Example of hashing (ATMs)</a:t>
            </a:r>
          </a:p>
          <a:p>
            <a:pPr lvl="1"/>
            <a:r>
              <a:rPr lang="en-US" altLang="en-US" sz="2000" dirty="0" smtClean="0">
                <a:latin typeface="Arial" panose="020B0604020202020204" pitchFamily="34" charset="0"/>
                <a:cs typeface="Arial" panose="020B0604020202020204" pitchFamily="34" charset="0"/>
              </a:rPr>
              <a:t>Bank customer has PIN of 93542</a:t>
            </a:r>
          </a:p>
          <a:p>
            <a:pPr lvl="1"/>
            <a:r>
              <a:rPr lang="en-US" altLang="en-US" sz="2000" dirty="0" smtClean="0">
                <a:latin typeface="Arial" panose="020B0604020202020204" pitchFamily="34" charset="0"/>
                <a:cs typeface="Arial" panose="020B0604020202020204" pitchFamily="34" charset="0"/>
              </a:rPr>
              <a:t>Number is hashed and result stored on card’s magnetic stripe</a:t>
            </a:r>
          </a:p>
          <a:p>
            <a:pPr lvl="1"/>
            <a:r>
              <a:rPr lang="en-US" altLang="en-US" sz="2000" dirty="0" smtClean="0">
                <a:latin typeface="Arial" panose="020B0604020202020204" pitchFamily="34" charset="0"/>
                <a:cs typeface="Arial" panose="020B0604020202020204" pitchFamily="34" charset="0"/>
              </a:rPr>
              <a:t>User inserts card in ATM and enters PIN</a:t>
            </a:r>
          </a:p>
          <a:p>
            <a:pPr lvl="1"/>
            <a:r>
              <a:rPr lang="en-US" altLang="en-US" sz="2000" dirty="0" smtClean="0">
                <a:latin typeface="Arial" panose="020B0604020202020204" pitchFamily="34" charset="0"/>
                <a:cs typeface="Arial" panose="020B0604020202020204" pitchFamily="34" charset="0"/>
              </a:rPr>
              <a:t>ATM hashes the pin using the same algorithm that was used to store PIN on the card</a:t>
            </a:r>
          </a:p>
          <a:p>
            <a:pPr lvl="1"/>
            <a:r>
              <a:rPr lang="en-US" altLang="en-US" sz="2000" dirty="0" smtClean="0">
                <a:latin typeface="Arial" panose="020B0604020202020204" pitchFamily="34" charset="0"/>
                <a:cs typeface="Arial" panose="020B0604020202020204" pitchFamily="34" charset="0"/>
              </a:rPr>
              <a:t>If two values match, user may access ATM</a:t>
            </a:r>
          </a:p>
          <a:p>
            <a:endParaRPr lang="en-US" altLang="en-US" dirty="0" smtClean="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pPr>
              <a:defRPr/>
            </a:pPr>
            <a:r>
              <a:rPr lang="en-US" smtClean="0"/>
              <a:t>Security+ Guide to Network Security Fundamentals, Fourth Edition</a:t>
            </a:r>
            <a:endParaRPr lang="en-US"/>
          </a:p>
        </p:txBody>
      </p:sp>
      <p:sp>
        <p:nvSpPr>
          <p:cNvPr id="31749"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B49B10A-6745-45B0-BE1A-17D6FAB7AB6F}" type="slidenum">
              <a:rPr lang="en-US" altLang="en-US" sz="1400" smtClean="0"/>
              <a:pPr>
                <a:spcBef>
                  <a:spcPct val="0"/>
                </a:spcBef>
                <a:buFontTx/>
                <a:buNone/>
              </a:pPr>
              <a:t>19</a:t>
            </a:fld>
            <a:endParaRPr lang="en-US" altLang="en-US" sz="1400" smtClean="0"/>
          </a:p>
        </p:txBody>
      </p:sp>
    </p:spTree>
    <p:extLst>
      <p:ext uri="{BB962C8B-B14F-4D97-AF65-F5344CB8AC3E}">
        <p14:creationId xmlns:p14="http://schemas.microsoft.com/office/powerpoint/2010/main" val="2868276709"/>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1658032"/>
            <a:ext cx="6172200" cy="1517338"/>
          </a:xfrm>
        </p:spPr>
        <p:txBody>
          <a:bodyPr/>
          <a:lstStyle/>
          <a:p>
            <a:r>
              <a:rPr lang="en-US" b="1" dirty="0" smtClean="0">
                <a:solidFill>
                  <a:srgbClr val="0080A9"/>
                </a:solidFill>
                <a:latin typeface="Arial" panose="020B0604020202020204" pitchFamily="34" charset="0"/>
                <a:cs typeface="Arial" panose="020B0604020202020204" pitchFamily="34" charset="0"/>
              </a:rPr>
              <a:t>Objectives</a:t>
            </a:r>
            <a:r>
              <a:rPr lang="en-US" b="1" dirty="0">
                <a:solidFill>
                  <a:srgbClr val="0080A9"/>
                </a:solidFill>
                <a:latin typeface="Arial" panose="020B0604020202020204" pitchFamily="34" charset="0"/>
                <a:cs typeface="Arial" panose="020B0604020202020204" pitchFamily="34" charset="0"/>
              </a:rPr>
              <a:t/>
            </a:r>
            <a:br>
              <a:rPr lang="en-US" b="1" dirty="0">
                <a:solidFill>
                  <a:srgbClr val="0080A9"/>
                </a:solidFill>
                <a:latin typeface="Arial" panose="020B0604020202020204" pitchFamily="34" charset="0"/>
                <a:cs typeface="Arial" panose="020B0604020202020204" pitchFamily="34" charset="0"/>
              </a:rPr>
            </a:br>
            <a:r>
              <a:rPr lang="en-US" b="1" dirty="0" smtClean="0">
                <a:solidFill>
                  <a:srgbClr val="0080A9"/>
                </a:solidFill>
                <a:latin typeface="Arial" panose="020B0604020202020204" pitchFamily="34" charset="0"/>
                <a:cs typeface="Arial" panose="020B0604020202020204" pitchFamily="34" charset="0"/>
              </a:rPr>
              <a:t/>
            </a:r>
            <a:br>
              <a:rPr lang="en-US" b="1" dirty="0" smtClean="0">
                <a:solidFill>
                  <a:srgbClr val="0080A9"/>
                </a:solidFill>
                <a:latin typeface="Arial" panose="020B0604020202020204" pitchFamily="34" charset="0"/>
                <a:cs typeface="Arial" panose="020B0604020202020204" pitchFamily="34" charset="0"/>
              </a:rPr>
            </a:br>
            <a:r>
              <a:rPr lang="en-US" sz="2000" b="1" dirty="0" smtClean="0">
                <a:solidFill>
                  <a:srgbClr val="0080A9"/>
                </a:solidFill>
                <a:latin typeface="Arial" panose="020B0604020202020204" pitchFamily="34" charset="0"/>
                <a:cs typeface="Arial" panose="020B0604020202020204" pitchFamily="34" charset="0"/>
              </a:rPr>
              <a:t>Contents in this chapter will be discussed further in module </a:t>
            </a:r>
            <a:r>
              <a:rPr lang="en-US" sz="2000" b="1" dirty="0" smtClean="0">
                <a:solidFill>
                  <a:srgbClr val="0080A9"/>
                </a:solidFill>
                <a:latin typeface="Arial" panose="020B0604020202020204" pitchFamily="34" charset="0"/>
                <a:cs typeface="Arial" panose="020B0604020202020204" pitchFamily="34" charset="0"/>
              </a:rPr>
              <a:t>ST2504 (ACG) – Applied Cryptography </a:t>
            </a:r>
            <a:br>
              <a:rPr lang="en-US" sz="2000" b="1" dirty="0" smtClean="0">
                <a:solidFill>
                  <a:srgbClr val="0080A9"/>
                </a:solidFill>
                <a:latin typeface="Arial" panose="020B0604020202020204" pitchFamily="34" charset="0"/>
                <a:cs typeface="Arial" panose="020B0604020202020204" pitchFamily="34" charset="0"/>
              </a:rPr>
            </a:br>
            <a:endParaRPr lang="en-US" sz="2000" b="1" dirty="0">
              <a:solidFill>
                <a:srgbClr val="0080A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2673684" y="3155317"/>
            <a:ext cx="6273800" cy="2238930"/>
          </a:xfrm>
        </p:spPr>
        <p:txBody>
          <a:bodyPr/>
          <a:lstStyle/>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3.1 </a:t>
            </a:r>
            <a:r>
              <a:rPr lang="en-US" altLang="en-US" sz="2000" dirty="0" smtClean="0">
                <a:solidFill>
                  <a:schemeClr val="tx1"/>
                </a:solidFill>
                <a:latin typeface="Arial" panose="020B0604020202020204" pitchFamily="34" charset="0"/>
                <a:cs typeface="Arial" panose="020B0604020202020204" pitchFamily="34" charset="0"/>
              </a:rPr>
              <a:t>Define </a:t>
            </a:r>
            <a:r>
              <a:rPr lang="en-US" altLang="en-US" sz="2000" dirty="0">
                <a:solidFill>
                  <a:schemeClr val="tx1"/>
                </a:solidFill>
                <a:latin typeface="Arial" panose="020B0604020202020204" pitchFamily="34" charset="0"/>
                <a:cs typeface="Arial" panose="020B0604020202020204" pitchFamily="34" charset="0"/>
              </a:rPr>
              <a:t>cryptography</a:t>
            </a: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3.2 </a:t>
            </a:r>
            <a:r>
              <a:rPr lang="en-US" altLang="en-US" sz="2000" dirty="0" smtClean="0">
                <a:solidFill>
                  <a:schemeClr val="tx1"/>
                </a:solidFill>
                <a:latin typeface="Arial" panose="020B0604020202020204" pitchFamily="34" charset="0"/>
                <a:cs typeface="Arial" panose="020B0604020202020204" pitchFamily="34" charset="0"/>
              </a:rPr>
              <a:t>Describe </a:t>
            </a:r>
            <a:r>
              <a:rPr lang="en-US" altLang="en-US" sz="2000" dirty="0">
                <a:solidFill>
                  <a:schemeClr val="tx1"/>
                </a:solidFill>
                <a:latin typeface="Arial" panose="020B0604020202020204" pitchFamily="34" charset="0"/>
                <a:cs typeface="Arial" panose="020B0604020202020204" pitchFamily="34" charset="0"/>
              </a:rPr>
              <a:t>hash, symmetric, and asymmetric cryptographic </a:t>
            </a:r>
            <a:r>
              <a:rPr lang="en-US" altLang="en-US" sz="2000" dirty="0" smtClean="0">
                <a:solidFill>
                  <a:schemeClr val="tx1"/>
                </a:solidFill>
                <a:latin typeface="Arial" panose="020B0604020202020204" pitchFamily="34" charset="0"/>
                <a:cs typeface="Arial" panose="020B0604020202020204" pitchFamily="34" charset="0"/>
              </a:rPr>
              <a:t>algorithms</a:t>
            </a: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3.3 </a:t>
            </a:r>
            <a:r>
              <a:rPr lang="en-US" altLang="en-US" sz="2000" dirty="0" smtClean="0">
                <a:solidFill>
                  <a:schemeClr val="tx1"/>
                </a:solidFill>
                <a:latin typeface="Arial" panose="020B0604020202020204" pitchFamily="34" charset="0"/>
                <a:cs typeface="Arial" panose="020B0604020202020204" pitchFamily="34" charset="0"/>
              </a:rPr>
              <a:t>Explain different cryptographic attacks</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3.4 </a:t>
            </a:r>
            <a:r>
              <a:rPr lang="en-US" altLang="en-US" sz="2000" dirty="0" smtClean="0">
                <a:solidFill>
                  <a:schemeClr val="tx1"/>
                </a:solidFill>
                <a:latin typeface="Arial" panose="020B0604020202020204" pitchFamily="34" charset="0"/>
                <a:cs typeface="Arial" panose="020B0604020202020204" pitchFamily="34" charset="0"/>
              </a:rPr>
              <a:t>List </a:t>
            </a:r>
            <a:r>
              <a:rPr lang="en-US" altLang="en-US" sz="2000" dirty="0">
                <a:solidFill>
                  <a:schemeClr val="tx1"/>
                </a:solidFill>
                <a:latin typeface="Arial" panose="020B0604020202020204" pitchFamily="34" charset="0"/>
                <a:cs typeface="Arial" panose="020B0604020202020204" pitchFamily="34" charset="0"/>
              </a:rPr>
              <a:t>the various ways in which cryptography is used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Security+ Guide to Network Security Fundamentals, Fourth Edition</a:t>
            </a:r>
          </a:p>
        </p:txBody>
      </p:sp>
      <p:sp>
        <p:nvSpPr>
          <p:cNvPr id="33795" name="Slide Number Placeholder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18326AA-CD5A-41C6-AF53-F25BB531280D}" type="slidenum">
              <a:rPr lang="en-US" altLang="en-US" sz="1400" smtClean="0"/>
              <a:pPr>
                <a:spcBef>
                  <a:spcPct val="0"/>
                </a:spcBef>
                <a:buFontTx/>
                <a:buNone/>
              </a:pPr>
              <a:t>20</a:t>
            </a:fld>
            <a:endParaRPr lang="en-US" altLang="en-US" sz="1400" smtClean="0"/>
          </a:p>
        </p:txBody>
      </p:sp>
      <p:sp>
        <p:nvSpPr>
          <p:cNvPr id="8" name="TextBox 7"/>
          <p:cNvSpPr txBox="1"/>
          <p:nvPr/>
        </p:nvSpPr>
        <p:spPr>
          <a:xfrm>
            <a:off x="3200400" y="5486400"/>
            <a:ext cx="3003550" cy="523875"/>
          </a:xfrm>
          <a:prstGeom prst="rect">
            <a:avLst/>
          </a:prstGeom>
          <a:noFill/>
        </p:spPr>
        <p:txBody>
          <a:bodyPr wrap="none">
            <a:spAutoFit/>
          </a:bodyPr>
          <a:lstStyle/>
          <a:p>
            <a:pPr eaLnBrk="1" hangingPunct="1">
              <a:defRPr/>
            </a:pPr>
            <a:r>
              <a:rPr lang="en-US" sz="1600" dirty="0">
                <a:solidFill>
                  <a:schemeClr val="tx1"/>
                </a:solidFill>
                <a:latin typeface="+mn-lt"/>
              </a:rPr>
              <a:t>Figure 11-3 Hashing at an ATM</a:t>
            </a:r>
          </a:p>
          <a:p>
            <a:pPr eaLnBrk="1" hangingPunct="1">
              <a:defRPr/>
            </a:pPr>
            <a:r>
              <a:rPr lang="en-US" sz="1200" dirty="0">
                <a:solidFill>
                  <a:schemeClr val="tx1"/>
                </a:solidFill>
                <a:latin typeface="+mn-lt"/>
              </a:rPr>
              <a:t>© Cengage Learning 2012</a:t>
            </a:r>
          </a:p>
        </p:txBody>
      </p:sp>
      <p:pic>
        <p:nvPicPr>
          <p:cNvPr id="337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8488363"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923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Hash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7940675" cy="615553"/>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Hashing is often used as a check to verify that the original contents of an item has not been changed</a:t>
            </a:r>
            <a:endParaRPr lang="en-US" dirty="0" smtClean="0">
              <a:solidFill>
                <a:schemeClr val="tx1"/>
              </a:solidFill>
              <a:latin typeface="Arial" panose="020B0604020202020204" pitchFamily="34" charset="0"/>
              <a:cs typeface="Arial" panose="020B0604020202020204" pitchFamily="34" charset="0"/>
            </a:endParaRPr>
          </a:p>
        </p:txBody>
      </p:sp>
      <p:pic>
        <p:nvPicPr>
          <p:cNvPr id="5" name="Picture 4" descr="Figure 3-5 Verifying file integrity with digests. A table shows verifying file integrity with digests. The table columns are image name, direct, torrent, size, version and S H Ay 1 sum. Row 1: Image Name: Kali Linux 64 bit; Direct I S O; Torrent, torrent; size, 2.9 g; version, 2016.2; S H Ay 1, 2 5 c c 6 d 5 3 ay 8 b d 8 8 8 6 f c b 4 8 e b 4 f b b 4 c d f ay c 8 9 5 c 6 5. Row 2: Image Name: Kali Linux 32 bit; Direct I S O; Torrent, torrent; size, 2.9 g; version, 2016.2; S H Ay 1, 9 b 4 e 1 6 7 b 0 6 7 7 b b 0 c ay 1 4 0 9 9 c 3 7 9 e 0 4 1 3 2 6 2 e e f c 8 c. Row 3: Image Name: Kali Linux 64 bit light; Direct I S O; Torrent, torrent; size, 1.1 g; version, 2016.2; S H Ay 1, f 7 b d c 3 ay 5 0 f 1 7 7 2 2 6 b 3 b ay d c 3 d 3 e ay f c f 1 d 5 9 b 9 ay 5 e 6. Source: https://www.kali.org/download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652" y="2590800"/>
            <a:ext cx="7309148" cy="325954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437720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Hash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169275" cy="2846933"/>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Common hash algorithms</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Message </a:t>
            </a:r>
            <a:r>
              <a:rPr lang="en-US" altLang="en-US" dirty="0">
                <a:solidFill>
                  <a:schemeClr val="tx1"/>
                </a:solidFill>
                <a:latin typeface="Arial" panose="020B0604020202020204" pitchFamily="34" charset="0"/>
                <a:cs typeface="Arial" panose="020B0604020202020204" pitchFamily="34" charset="0"/>
              </a:rPr>
              <a:t>Digest 5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D5</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Secure </a:t>
            </a:r>
            <a:r>
              <a:rPr lang="en-US" altLang="en-US" dirty="0">
                <a:solidFill>
                  <a:schemeClr val="tx1"/>
                </a:solidFill>
                <a:latin typeface="Arial" panose="020B0604020202020204" pitchFamily="34" charset="0"/>
                <a:cs typeface="Arial" panose="020B0604020202020204" pitchFamily="34" charset="0"/>
              </a:rPr>
              <a:t>Hash Algorithm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H</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Race Integrity Primitives Evaluation Message Digest (R</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E</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D)</a:t>
            </a:r>
          </a:p>
          <a:p>
            <a:pPr lvl="1">
              <a:lnSpc>
                <a:spcPct val="100000"/>
              </a:lnSpc>
              <a:defRPr/>
            </a:pPr>
            <a:r>
              <a:rPr lang="en-US" altLang="en-US" dirty="0" smtClean="0">
                <a:solidFill>
                  <a:schemeClr val="tx1"/>
                </a:solidFill>
                <a:latin typeface="Arial" panose="020B0604020202020204" pitchFamily="34" charset="0"/>
                <a:cs typeface="Arial" panose="020B0604020202020204" pitchFamily="34" charset="0"/>
              </a:rPr>
              <a:t>Hashed </a:t>
            </a:r>
            <a:r>
              <a:rPr lang="en-US" altLang="en-US" dirty="0">
                <a:solidFill>
                  <a:schemeClr val="tx1"/>
                </a:solidFill>
                <a:latin typeface="Arial" panose="020B0604020202020204" pitchFamily="34" charset="0"/>
                <a:cs typeface="Arial" panose="020B0604020202020204" pitchFamily="34" charset="0"/>
              </a:rPr>
              <a:t>Message Authentication Code (H</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a:t>
            </a:r>
          </a:p>
          <a:p>
            <a:pPr lvl="1">
              <a:lnSpc>
                <a:spcPct val="100000"/>
              </a:lnSpc>
            </a:pPr>
            <a:endParaRPr lang="en-US" altLang="en-US" dirty="0" smtClean="0">
              <a:solidFill>
                <a:schemeClr val="tx1"/>
              </a:solidFill>
              <a:latin typeface="Arial" panose="020B0604020202020204" pitchFamily="34" charset="0"/>
              <a:cs typeface="Arial" panose="020B0604020202020204" pitchFamily="34" charset="0"/>
            </a:endParaRP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Some of these algorithms are discussed further in module ST2504 (ACG)</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950174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Symmetric</a:t>
            </a:r>
            <a:r>
              <a:rPr lang="en-US" sz="2800" dirty="0" smtClean="0">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Cryptographic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014250"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Symmetric cryptographic algorithms - use the same single key to encrypt and decrypt a document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Original cryptographic algorithms were symmetric</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Also called </a:t>
            </a:r>
            <a:r>
              <a:rPr lang="en-US" altLang="en-US" sz="2000" b="1" dirty="0">
                <a:solidFill>
                  <a:schemeClr val="tx1"/>
                </a:solidFill>
                <a:latin typeface="Arial" panose="020B0604020202020204" pitchFamily="34" charset="0"/>
                <a:cs typeface="Arial" panose="020B0604020202020204" pitchFamily="34" charset="0"/>
              </a:rPr>
              <a:t>private key cryptography </a:t>
            </a:r>
            <a:r>
              <a:rPr lang="en-US" altLang="en-US" sz="2000" dirty="0">
                <a:solidFill>
                  <a:schemeClr val="tx1"/>
                </a:solidFill>
                <a:latin typeface="Arial" panose="020B0604020202020204" pitchFamily="34" charset="0"/>
                <a:cs typeface="Arial" panose="020B0604020202020204" pitchFamily="34" charset="0"/>
              </a:rPr>
              <a:t>(the key is kept private between sender and receiver)</a:t>
            </a:r>
          </a:p>
          <a:p>
            <a:pPr>
              <a:lnSpc>
                <a:spcPct val="100000"/>
              </a:lnSpc>
            </a:pPr>
            <a:r>
              <a:rPr lang="en-US" altLang="en-US" dirty="0">
                <a:solidFill>
                  <a:schemeClr val="tx1"/>
                </a:solidFill>
                <a:latin typeface="Arial" panose="020B0604020202020204" pitchFamily="34" charset="0"/>
                <a:cs typeface="Arial" panose="020B0604020202020204" pitchFamily="34" charset="0"/>
              </a:rPr>
              <a:t>Common algorithms include: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Encryption </a:t>
            </a:r>
            <a:r>
              <a:rPr lang="en-US" altLang="en-US" sz="2000" dirty="0" smtClean="0">
                <a:solidFill>
                  <a:schemeClr val="tx1"/>
                </a:solidFill>
                <a:latin typeface="Arial" panose="020B0604020202020204" pitchFamily="34" charset="0"/>
                <a:cs typeface="Arial" panose="020B0604020202020204" pitchFamily="34" charset="0"/>
              </a:rPr>
              <a:t>Standard (DES)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Triple Data Encryption </a:t>
            </a:r>
            <a:r>
              <a:rPr lang="en-US" altLang="en-US" sz="2000" dirty="0" smtClean="0">
                <a:solidFill>
                  <a:schemeClr val="tx1"/>
                </a:solidFill>
                <a:latin typeface="Arial" panose="020B0604020202020204" pitchFamily="34" charset="0"/>
                <a:cs typeface="Arial" panose="020B0604020202020204" pitchFamily="34" charset="0"/>
              </a:rPr>
              <a:t>Standard (3DES)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Advanced Encryption </a:t>
            </a:r>
            <a:r>
              <a:rPr lang="en-US" altLang="en-US" sz="2000" dirty="0" smtClean="0">
                <a:solidFill>
                  <a:schemeClr val="tx1"/>
                </a:solidFill>
                <a:latin typeface="Arial" panose="020B0604020202020204" pitchFamily="34" charset="0"/>
                <a:cs typeface="Arial" panose="020B0604020202020204" pitchFamily="34" charset="0"/>
              </a:rPr>
              <a:t>Standard (AES)</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The above algorithms are discussed further in module ST2504 (ACG)</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224749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Symmetric Cryptographic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pic>
        <p:nvPicPr>
          <p:cNvPr id="6" name="Picture 5" descr="Figure 3-6 Symmetric(private key) cryptography. An illustration shows a cryptographic process of transmitting a plain text from Bob the sender to Alice the receiver through a symmetric or private key cryptography. The order of the encryption process is as follows: plaintext passes through an encryption algorithm with a key and is converted to a ciphertext. The ciphertext is transmitted to a remote user. The ciphertext passes through a decryption algorithm with a key resulting in the original plaintext message. The encryption and the decryption algorithms use identical key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5228" y="1371600"/>
            <a:ext cx="4939944" cy="455828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88382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300082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Weakness of symmetric algorithms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Distributing and maintaining a secure single key among multiple users distributed geographically</a:t>
            </a:r>
          </a:p>
          <a:p>
            <a:pPr>
              <a:lnSpc>
                <a:spcPct val="100000"/>
              </a:lnSpc>
            </a:pPr>
            <a:r>
              <a:rPr lang="en-US" altLang="en-US" dirty="0">
                <a:solidFill>
                  <a:schemeClr val="tx1"/>
                </a:solidFill>
                <a:latin typeface="Arial" panose="020B0604020202020204" pitchFamily="34" charset="0"/>
                <a:cs typeface="Arial" panose="020B0604020202020204" pitchFamily="34" charset="0"/>
              </a:rPr>
              <a:t>Asymmetric cryptographic algorithms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Also known as </a:t>
            </a:r>
            <a:r>
              <a:rPr lang="en-US" altLang="en-US" sz="2000" b="1" dirty="0">
                <a:solidFill>
                  <a:schemeClr val="tx1"/>
                </a:solidFill>
                <a:latin typeface="Arial" panose="020B0604020202020204" pitchFamily="34" charset="0"/>
                <a:cs typeface="Arial" panose="020B0604020202020204" pitchFamily="34" charset="0"/>
              </a:rPr>
              <a:t>public key 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two mathematically related keys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Public key available to everyone and freely distributed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Private key known only to individual to whom it belongs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717903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pic>
        <p:nvPicPr>
          <p:cNvPr id="6" name="Picture 5" descr="Figure 3-8 Asymmetric (private key) cryptography. An illustration shows a cryptographic process of transmitting a plain text from Bob the sender to Alice the receiver through an asymmetric or public key cryptography. The order of the encryption process is as follows: plaintext passes through an encryption algorithm with Alice’s public key and is converted to a ciphertext. The ciphertext is transmitted to a remote user. The ciphertext passes through a decryption algorithm with Alice’s private key resulting in the original plaintext message. The encryption and the decryption algorithms use different key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1128" y="1381836"/>
            <a:ext cx="5394800" cy="437463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9684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430887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Important principles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Key pairs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Public key</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Private key</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Both directions </a:t>
            </a:r>
            <a:r>
              <a:rPr lang="en-US" altLang="en-US" sz="2000" dirty="0">
                <a:solidFill>
                  <a:schemeClr val="tx1"/>
                </a:solidFill>
                <a:latin typeface="Arial" panose="020B0604020202020204" pitchFamily="34" charset="0"/>
                <a:cs typeface="Arial" panose="020B0604020202020204" pitchFamily="34" charset="0"/>
              </a:rPr>
              <a:t>- keys can work in both </a:t>
            </a:r>
            <a:r>
              <a:rPr lang="en-US" altLang="en-US" sz="2000" dirty="0" smtClean="0">
                <a:solidFill>
                  <a:schemeClr val="tx1"/>
                </a:solidFill>
                <a:latin typeface="Arial" panose="020B0604020202020204" pitchFamily="34" charset="0"/>
                <a:cs typeface="Arial" panose="020B0604020202020204" pitchFamily="34" charset="0"/>
              </a:rPr>
              <a:t>directions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Common asymmetric cryptographic algorithms: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R S A</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Elliptic Curve Cryptography (ECC)</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Digital Signature Algorithm (D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A</a:t>
            </a:r>
            <a:r>
              <a:rPr lang="en-US" altLang="en-US" sz="2000" dirty="0" smtClean="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Those relating to Key Exchange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RSA algorithm is discussed further in module ST2504 (ACG)</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35462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2323713"/>
          </a:xfrm>
        </p:spPr>
        <p:txBody>
          <a:bodyPr/>
          <a:lstStyle/>
          <a:p>
            <a:pPr>
              <a:lnSpc>
                <a:spcPct val="100000"/>
              </a:lnSpc>
            </a:pPr>
            <a:r>
              <a:rPr lang="en-US" altLang="en-US" sz="2200" dirty="0" smtClean="0">
                <a:solidFill>
                  <a:schemeClr val="tx1"/>
                </a:solidFill>
                <a:latin typeface="Arial" panose="020B0604020202020204" pitchFamily="34" charset="0"/>
                <a:cs typeface="Arial" panose="020B0604020202020204" pitchFamily="34" charset="0"/>
              </a:rPr>
              <a:t>A handwritten signature on a paper document serves as proof that the signer has read and agreed to the document</a:t>
            </a:r>
          </a:p>
          <a:p>
            <a:pPr>
              <a:lnSpc>
                <a:spcPct val="100000"/>
              </a:lnSpc>
            </a:pPr>
            <a:r>
              <a:rPr lang="en-US" altLang="en-US" sz="2200" dirty="0" smtClean="0">
                <a:solidFill>
                  <a:schemeClr val="tx1"/>
                </a:solidFill>
                <a:latin typeface="Arial" panose="020B0604020202020204" pitchFamily="34" charset="0"/>
                <a:cs typeface="Arial" panose="020B0604020202020204" pitchFamily="34" charset="0"/>
              </a:rPr>
              <a:t>Similarly, a digital signature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Verifies </a:t>
            </a:r>
            <a:r>
              <a:rPr lang="en-US" altLang="en-US" sz="2000" dirty="0">
                <a:solidFill>
                  <a:schemeClr val="tx1"/>
                </a:solidFill>
                <a:latin typeface="Arial" panose="020B0604020202020204" pitchFamily="34" charset="0"/>
                <a:cs typeface="Arial" panose="020B0604020202020204" pitchFamily="34" charset="0"/>
              </a:rPr>
              <a:t>the sender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Prevents sender from disowning the message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Proves message </a:t>
            </a:r>
            <a:r>
              <a:rPr lang="en-US" altLang="en-US" sz="2000" dirty="0" smtClean="0">
                <a:solidFill>
                  <a:schemeClr val="tx1"/>
                </a:solidFill>
                <a:latin typeface="Arial" panose="020B0604020202020204" pitchFamily="34" charset="0"/>
                <a:cs typeface="Arial" panose="020B0604020202020204" pitchFamily="34" charset="0"/>
              </a:rPr>
              <a:t>integrity</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48957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t>
            </a:r>
            <a:r>
              <a:rPr lang="en-US" sz="2800" b="1" dirty="0" smtClean="0">
                <a:solidFill>
                  <a:srgbClr val="0080A9"/>
                </a:solidFill>
                <a:latin typeface="Arial" panose="020B0604020202020204" pitchFamily="34" charset="0"/>
                <a:cs typeface="Arial" panose="020B0604020202020204" pitchFamily="34" charset="0"/>
              </a:rPr>
              <a:t>Algorithms</a:t>
            </a:r>
            <a:endParaRPr lang="en-US" sz="2800" b="1" dirty="0">
              <a:solidFill>
                <a:srgbClr val="0080A9"/>
              </a:solidFill>
              <a:latin typeface="Arial" panose="020B0604020202020204" pitchFamily="34" charset="0"/>
              <a:cs typeface="Arial" panose="020B0604020202020204" pitchFamily="34" charset="0"/>
            </a:endParaRPr>
          </a:p>
        </p:txBody>
      </p:sp>
      <p:pic>
        <p:nvPicPr>
          <p:cNvPr id="6" name="Picture 5" descr="The sender, Bob sends a plaintext to the receiver, Alice with digital signature. The plaintext is encrypted by Hash algorithm with key. Step 1: Digest is generated. This digest is again encrypted with asymmetric cryptographic algorithm with Bob’s private key. Step 2: The plain text with digital signature is generated. Step 3: It is transmitted to the remote user. This is decrypted using asymmetric cryptographic algorithm with Bob’s private key. Step 4: The decryption gives the plaintext with digest. The plaintext with digest uses hash algorithm to generate the digest. Step 5: The digest in the step 4 and the generated digest are compared whether both the digests matc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2572" y="1447800"/>
            <a:ext cx="5391912" cy="446227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25241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Cryptography</a:t>
            </a:r>
          </a:p>
        </p:txBody>
      </p:sp>
      <p:sp>
        <p:nvSpPr>
          <p:cNvPr id="3" name="Content Placeholder 2"/>
          <p:cNvSpPr>
            <a:spLocks noGrp="1"/>
          </p:cNvSpPr>
          <p:nvPr>
            <p:ph idx="1"/>
          </p:nvPr>
        </p:nvSpPr>
        <p:spPr>
          <a:xfrm>
            <a:off x="365125" y="1538818"/>
            <a:ext cx="8415338" cy="176971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Defining cryptography involves: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Understanding what it is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Understanding what it can do</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Understanding how cryptography can be used as a security tool to protect </a:t>
            </a:r>
            <a:r>
              <a:rPr lang="en-US" altLang="en-US" sz="2000" dirty="0" smtClean="0">
                <a:solidFill>
                  <a:schemeClr val="tx1"/>
                </a:solidFill>
                <a:latin typeface="Arial" panose="020B0604020202020204" pitchFamily="34" charset="0"/>
                <a:cs typeface="Arial" panose="020B0604020202020204" pitchFamily="34" charset="0"/>
              </a:rPr>
              <a:t>data</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87836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ISEC</a:t>
            </a:r>
          </a:p>
        </p:txBody>
      </p:sp>
      <p:sp>
        <p:nvSpPr>
          <p:cNvPr id="9728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B01B086-6235-437A-BB0E-D88A8D15FEBD}" type="slidenum">
              <a:rPr lang="en-US" altLang="en-US" sz="1400" smtClean="0"/>
              <a:pPr>
                <a:spcBef>
                  <a:spcPct val="0"/>
                </a:spcBef>
                <a:buFontTx/>
                <a:buNone/>
              </a:pPr>
              <a:t>30</a:t>
            </a:fld>
            <a:endParaRPr lang="en-US" altLang="en-US" sz="1400" smtClean="0"/>
          </a:p>
        </p:txBody>
      </p:sp>
      <p:pic>
        <p:nvPicPr>
          <p:cNvPr id="972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047" y="453890"/>
            <a:ext cx="6938962"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6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Cryptographic Attacks</a:t>
            </a:r>
          </a:p>
        </p:txBody>
      </p:sp>
      <p:sp>
        <p:nvSpPr>
          <p:cNvPr id="3" name="Content Placeholder 2"/>
          <p:cNvSpPr>
            <a:spLocks noGrp="1"/>
          </p:cNvSpPr>
          <p:nvPr>
            <p:ph idx="1"/>
          </p:nvPr>
        </p:nvSpPr>
        <p:spPr>
          <a:xfrm>
            <a:off x="365125" y="1538818"/>
            <a:ext cx="8415338" cy="1077218"/>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Several of the more common cryptographic attacks include those that: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Target algorithm weaknesses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Exploit collisions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95441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Algorithm Attacks (1 of 3)</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Methods attackers can focus on circumventing strong algorithms: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Known ciphertext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Downgrade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Using deprecated algorithms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Taking advantage of improperly implemented algorithms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15930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Algorithm Attacks (2 of 3)</a:t>
            </a:r>
          </a:p>
        </p:txBody>
      </p:sp>
      <p:sp>
        <p:nvSpPr>
          <p:cNvPr id="3" name="Content Placeholder 2"/>
          <p:cNvSpPr>
            <a:spLocks noGrp="1"/>
          </p:cNvSpPr>
          <p:nvPr>
            <p:ph idx="1"/>
          </p:nvPr>
        </p:nvSpPr>
        <p:spPr>
          <a:xfrm>
            <a:off x="365125" y="1538818"/>
            <a:ext cx="8415338" cy="1000274"/>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Known Ciphertext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Statistical tools can be used to attempt to discover a pattern in the ciphertexts, which can then be used to reveal the plaintext or key</a:t>
            </a:r>
          </a:p>
        </p:txBody>
      </p:sp>
      <p:graphicFrame>
        <p:nvGraphicFramePr>
          <p:cNvPr id="5" name="Table 4"/>
          <p:cNvGraphicFramePr>
            <a:graphicFrameLocks noGrp="1"/>
          </p:cNvGraphicFramePr>
          <p:nvPr>
            <p:extLst>
              <p:ext uri="{D42A27DB-BD31-4B8C-83A1-F6EECF244321}">
                <p14:modId xmlns:p14="http://schemas.microsoft.com/office/powerpoint/2010/main" val="947329982"/>
              </p:ext>
            </p:extLst>
          </p:nvPr>
        </p:nvGraphicFramePr>
        <p:xfrm>
          <a:off x="721056" y="2721592"/>
          <a:ext cx="7617375" cy="3387781"/>
        </p:xfrm>
        <a:graphic>
          <a:graphicData uri="http://schemas.openxmlformats.org/drawingml/2006/table">
            <a:tbl>
              <a:tblPr firstRow="1" bandRow="1">
                <a:tableStyleId>{5C22544A-7EE6-4342-B048-85BDC9FD1C3A}</a:tableStyleId>
              </a:tblPr>
              <a:tblGrid>
                <a:gridCol w="1802831">
                  <a:extLst>
                    <a:ext uri="{9D8B030D-6E8A-4147-A177-3AD203B41FA5}">
                      <a16:colId xmlns:a16="http://schemas.microsoft.com/office/drawing/2014/main" val="20000"/>
                    </a:ext>
                  </a:extLst>
                </a:gridCol>
                <a:gridCol w="2614125">
                  <a:extLst>
                    <a:ext uri="{9D8B030D-6E8A-4147-A177-3AD203B41FA5}">
                      <a16:colId xmlns:a16="http://schemas.microsoft.com/office/drawing/2014/main" val="20001"/>
                    </a:ext>
                  </a:extLst>
                </a:gridCol>
                <a:gridCol w="3200419">
                  <a:extLst>
                    <a:ext uri="{9D8B030D-6E8A-4147-A177-3AD203B41FA5}">
                      <a16:colId xmlns:a16="http://schemas.microsoft.com/office/drawing/2014/main" val="20002"/>
                    </a:ext>
                  </a:extLst>
                </a:gridCol>
              </a:tblGrid>
              <a:tr h="391995">
                <a:tc>
                  <a:txBody>
                    <a:bodyPr/>
                    <a:lstStyle/>
                    <a:p>
                      <a:r>
                        <a:rPr lang="en-US" sz="1300" dirty="0" smtClean="0">
                          <a:solidFill>
                            <a:schemeClr val="tx1"/>
                          </a:solidFill>
                          <a:latin typeface="Arial" panose="020B0604020202020204" pitchFamily="34" charset="0"/>
                          <a:cs typeface="Arial" panose="020B0604020202020204" pitchFamily="34" charset="0"/>
                        </a:rPr>
                        <a:t>Statistic</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Example</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How Used</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27205">
                <a:tc>
                  <a:txBody>
                    <a:bodyPr/>
                    <a:lstStyle/>
                    <a:p>
                      <a:r>
                        <a:rPr lang="en-US" sz="1300" dirty="0" smtClean="0">
                          <a:solidFill>
                            <a:schemeClr val="tx1"/>
                          </a:solidFill>
                          <a:latin typeface="Arial" panose="020B0604020202020204" pitchFamily="34" charset="0"/>
                          <a:cs typeface="Arial" panose="020B0604020202020204" pitchFamily="34" charset="0"/>
                        </a:rPr>
                        <a:t>Underlying language of plaintext</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English</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By knowing which</a:t>
                      </a:r>
                      <a:r>
                        <a:rPr lang="en-US" sz="1300" baseline="0" dirty="0" smtClean="0">
                          <a:solidFill>
                            <a:schemeClr val="tx1"/>
                          </a:solidFill>
                          <a:latin typeface="Arial" panose="020B0604020202020204" pitchFamily="34" charset="0"/>
                          <a:cs typeface="Arial" panose="020B0604020202020204" pitchFamily="34" charset="0"/>
                        </a:rPr>
                        <a:t> language is used for the plaintext message inferences can be made regarding statistical values of that language</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06532">
                <a:tc>
                  <a:txBody>
                    <a:bodyPr/>
                    <a:lstStyle/>
                    <a:p>
                      <a:r>
                        <a:rPr lang="en-US" sz="1300" dirty="0" smtClean="0">
                          <a:solidFill>
                            <a:schemeClr val="tx1"/>
                          </a:solidFill>
                          <a:latin typeface="Arial" panose="020B0604020202020204" pitchFamily="34" charset="0"/>
                          <a:cs typeface="Arial" panose="020B0604020202020204" pitchFamily="34" charset="0"/>
                        </a:rPr>
                        <a:t>Distribution of characters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In English E is most commonly used letter, Q is least commonly used</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Patterns can emerge when more common</a:t>
                      </a:r>
                      <a:r>
                        <a:rPr lang="en-US" sz="1300" baseline="0" dirty="0" smtClean="0">
                          <a:solidFill>
                            <a:schemeClr val="tx1"/>
                          </a:solidFill>
                          <a:latin typeface="Arial" panose="020B0604020202020204" pitchFamily="34" charset="0"/>
                          <a:cs typeface="Arial" panose="020B0604020202020204" pitchFamily="34" charset="0"/>
                        </a:rPr>
                        <a:t> letters are used more frequently</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40266">
                <a:tc>
                  <a:txBody>
                    <a:bodyPr/>
                    <a:lstStyle/>
                    <a:p>
                      <a:r>
                        <a:rPr lang="en-US" sz="1300" dirty="0" smtClean="0">
                          <a:solidFill>
                            <a:schemeClr val="tx1"/>
                          </a:solidFill>
                          <a:latin typeface="Arial" panose="020B0604020202020204" pitchFamily="34" charset="0"/>
                          <a:cs typeface="Arial" panose="020B0604020202020204" pitchFamily="34" charset="0"/>
                        </a:rPr>
                        <a:t>Null ciphertexts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Distinguishing</a:t>
                      </a:r>
                      <a:r>
                        <a:rPr lang="en-US" sz="1300" baseline="0" dirty="0" smtClean="0">
                          <a:solidFill>
                            <a:schemeClr val="tx1"/>
                          </a:solidFill>
                          <a:latin typeface="Arial" panose="020B0604020202020204" pitchFamily="34" charset="0"/>
                          <a:cs typeface="Arial" panose="020B0604020202020204" pitchFamily="34" charset="0"/>
                        </a:rPr>
                        <a:t> between actual ciphertexts and injected null messages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Attacks may inject a frame that  contains</a:t>
                      </a:r>
                      <a:r>
                        <a:rPr lang="en-US" sz="1300" baseline="0" dirty="0" smtClean="0">
                          <a:solidFill>
                            <a:schemeClr val="tx1"/>
                          </a:solidFill>
                          <a:latin typeface="Arial" panose="020B0604020202020204" pitchFamily="34" charset="0"/>
                          <a:cs typeface="Arial" panose="020B0604020202020204" pitchFamily="34" charset="0"/>
                        </a:rPr>
                        <a:t> null values to compare it with the frames containing ciphertext </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91995">
                <a:tc>
                  <a:txBody>
                    <a:bodyPr/>
                    <a:lstStyle/>
                    <a:p>
                      <a:r>
                        <a:rPr lang="en-US" sz="1300" dirty="0" smtClean="0">
                          <a:solidFill>
                            <a:schemeClr val="tx1"/>
                          </a:solidFill>
                          <a:latin typeface="Arial" panose="020B0604020202020204" pitchFamily="34" charset="0"/>
                          <a:cs typeface="Arial" panose="020B0604020202020204" pitchFamily="34" charset="0"/>
                        </a:rPr>
                        <a:t>Management frames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Analyze content of network</a:t>
                      </a:r>
                      <a:r>
                        <a:rPr lang="en-US" sz="1300" baseline="0" dirty="0" smtClean="0">
                          <a:solidFill>
                            <a:schemeClr val="tx1"/>
                          </a:solidFill>
                          <a:latin typeface="Arial" panose="020B0604020202020204" pitchFamily="34" charset="0"/>
                          <a:cs typeface="Arial" panose="020B0604020202020204" pitchFamily="34" charset="0"/>
                        </a:rPr>
                        <a:t> management information</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Because</a:t>
                      </a:r>
                      <a:r>
                        <a:rPr lang="en-US" sz="1300" baseline="0" dirty="0" smtClean="0">
                          <a:solidFill>
                            <a:schemeClr val="tx1"/>
                          </a:solidFill>
                          <a:latin typeface="Arial" panose="020B0604020202020204" pitchFamily="34" charset="0"/>
                          <a:cs typeface="Arial" panose="020B0604020202020204" pitchFamily="34" charset="0"/>
                        </a:rPr>
                        <a:t> network management frames typically contain information that remains constant this can help establish patterns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01391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Algorithm Attacks (3 of 3)</a:t>
            </a:r>
          </a:p>
        </p:txBody>
      </p:sp>
      <p:sp>
        <p:nvSpPr>
          <p:cNvPr id="3" name="Content Placeholder 2"/>
          <p:cNvSpPr>
            <a:spLocks noGrp="1"/>
          </p:cNvSpPr>
          <p:nvPr>
            <p:ph idx="1"/>
          </p:nvPr>
        </p:nvSpPr>
        <p:spPr>
          <a:xfrm>
            <a:off x="365125" y="1538818"/>
            <a:ext cx="8415338" cy="4385816"/>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Downgrade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threat actor forces the system to abandon the current higher security mode of operation and instead “fall back” to implementing an older and less secure mode</a:t>
            </a:r>
          </a:p>
          <a:p>
            <a:pPr>
              <a:lnSpc>
                <a:spcPct val="100000"/>
              </a:lnSpc>
            </a:pPr>
            <a:r>
              <a:rPr lang="en-US" b="1" dirty="0" smtClean="0">
                <a:solidFill>
                  <a:schemeClr val="tx1"/>
                </a:solidFill>
                <a:latin typeface="Arial" panose="020B0604020202020204" pitchFamily="34" charset="0"/>
                <a:cs typeface="Arial" panose="020B0604020202020204" pitchFamily="34" charset="0"/>
              </a:rPr>
              <a:t>Using Deprecated Algorithms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Means to use a cryptographic algorithm that should not be used because of known vulnerabilities</a:t>
            </a:r>
          </a:p>
          <a:p>
            <a:pPr>
              <a:lnSpc>
                <a:spcPct val="100000"/>
              </a:lnSpc>
            </a:pPr>
            <a:r>
              <a:rPr lang="en-US" b="1" dirty="0" smtClean="0">
                <a:solidFill>
                  <a:schemeClr val="tx1"/>
                </a:solidFill>
                <a:latin typeface="Arial" panose="020B0604020202020204" pitchFamily="34" charset="0"/>
                <a:cs typeface="Arial" panose="020B0604020202020204" pitchFamily="34" charset="0"/>
              </a:rPr>
              <a:t>Improper Implementation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Known as misconfiguration implementation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Many cryptographic algorithms have several configuration options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Unless careful consideration is given to these options the cryptography may be improperly implemented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994892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Collision Attacks</a:t>
            </a:r>
          </a:p>
        </p:txBody>
      </p:sp>
      <p:sp>
        <p:nvSpPr>
          <p:cNvPr id="3" name="Content Placeholder 2"/>
          <p:cNvSpPr>
            <a:spLocks noGrp="1"/>
          </p:cNvSpPr>
          <p:nvPr>
            <p:ph idx="1"/>
          </p:nvPr>
        </p:nvSpPr>
        <p:spPr>
          <a:xfrm>
            <a:off x="365125" y="1538818"/>
            <a:ext cx="8245475" cy="361637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When two files have the same hash this is known as a </a:t>
            </a:r>
            <a:r>
              <a:rPr lang="en-US" b="1" dirty="0" smtClean="0">
                <a:solidFill>
                  <a:schemeClr val="tx1"/>
                </a:solidFill>
                <a:latin typeface="Arial" panose="020B0604020202020204" pitchFamily="34" charset="0"/>
                <a:cs typeface="Arial" panose="020B0604020202020204" pitchFamily="34" charset="0"/>
              </a:rPr>
              <a:t>collision</a:t>
            </a:r>
          </a:p>
          <a:p>
            <a:pPr>
              <a:lnSpc>
                <a:spcPct val="100000"/>
              </a:lnSpc>
            </a:pPr>
            <a:r>
              <a:rPr lang="en-US" b="1" dirty="0" smtClean="0">
                <a:solidFill>
                  <a:schemeClr val="tx1"/>
                </a:solidFill>
                <a:latin typeface="Arial" panose="020B0604020202020204" pitchFamily="34" charset="0"/>
                <a:cs typeface="Arial" panose="020B0604020202020204" pitchFamily="34" charset="0"/>
              </a:rPr>
              <a:t>Collision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An attempt to find two input strings of a hash function that produce the same hash result</a:t>
            </a:r>
          </a:p>
          <a:p>
            <a:pPr>
              <a:lnSpc>
                <a:spcPct val="100000"/>
              </a:lnSpc>
            </a:pPr>
            <a:r>
              <a:rPr lang="en-US" b="1" dirty="0" smtClean="0">
                <a:solidFill>
                  <a:schemeClr val="tx1"/>
                </a:solidFill>
                <a:latin typeface="Arial" panose="020B0604020202020204" pitchFamily="34" charset="0"/>
                <a:cs typeface="Arial" panose="020B0604020202020204" pitchFamily="34" charset="0"/>
              </a:rPr>
              <a:t>Birthday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Based on the </a:t>
            </a:r>
            <a:r>
              <a:rPr lang="en-US" sz="2000" b="1" dirty="0" smtClean="0">
                <a:solidFill>
                  <a:schemeClr val="tx1"/>
                </a:solidFill>
                <a:latin typeface="Arial" panose="020B0604020202020204" pitchFamily="34" charset="0"/>
                <a:cs typeface="Arial" panose="020B0604020202020204" pitchFamily="34" charset="0"/>
              </a:rPr>
              <a:t>birthday paradox</a:t>
            </a:r>
            <a:r>
              <a:rPr lang="en-US" sz="2000" dirty="0" smtClean="0">
                <a:solidFill>
                  <a:schemeClr val="tx1"/>
                </a:solidFill>
                <a:latin typeface="Arial" panose="020B0604020202020204" pitchFamily="34" charset="0"/>
                <a:cs typeface="Arial" panose="020B0604020202020204" pitchFamily="34" charset="0"/>
              </a:rPr>
              <a:t>, which says that for there to be a 50% chance that someone in a given room shares your birthday, 253 people would need to be in the room</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But to look for a greater than 50% chance that any 2 people in the room have the same birthday, you only need 23 people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67767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Using Cryptography</a:t>
            </a:r>
          </a:p>
        </p:txBody>
      </p:sp>
      <p:sp>
        <p:nvSpPr>
          <p:cNvPr id="3" name="Content Placeholder 2"/>
          <p:cNvSpPr>
            <a:spLocks noGrp="1"/>
          </p:cNvSpPr>
          <p:nvPr>
            <p:ph idx="1"/>
          </p:nvPr>
        </p:nvSpPr>
        <p:spPr>
          <a:xfrm>
            <a:off x="365125" y="1538818"/>
            <a:ext cx="8415338" cy="392415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Cryptography should be used to secure: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Data-in-transit, data-at-rest, and when possible data-in-use</a:t>
            </a:r>
          </a:p>
          <a:p>
            <a:pPr>
              <a:lnSpc>
                <a:spcPct val="100000"/>
              </a:lnSpc>
            </a:pPr>
            <a:r>
              <a:rPr lang="en-US" dirty="0" smtClean="0">
                <a:solidFill>
                  <a:schemeClr val="tx1"/>
                </a:solidFill>
                <a:latin typeface="Arial" panose="020B0604020202020204" pitchFamily="34" charset="0"/>
                <a:cs typeface="Arial" panose="020B0604020202020204" pitchFamily="34" charset="0"/>
              </a:rPr>
              <a:t>This includes: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Individual files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Databases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Removable media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on mobile devices</a:t>
            </a:r>
          </a:p>
          <a:p>
            <a:pPr>
              <a:lnSpc>
                <a:spcPct val="100000"/>
              </a:lnSpc>
            </a:pPr>
            <a:r>
              <a:rPr lang="en-US" dirty="0" smtClean="0">
                <a:solidFill>
                  <a:schemeClr val="tx1"/>
                </a:solidFill>
                <a:latin typeface="Arial" panose="020B0604020202020204" pitchFamily="34" charset="0"/>
                <a:cs typeface="Arial" panose="020B0604020202020204" pitchFamily="34" charset="0"/>
              </a:rPr>
              <a:t>Cryptography can be applied through:</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Software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Hardware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986602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Encryption Through Software (1 of 2)</a:t>
            </a:r>
          </a:p>
        </p:txBody>
      </p:sp>
      <p:sp>
        <p:nvSpPr>
          <p:cNvPr id="3" name="Content Placeholder 2"/>
          <p:cNvSpPr>
            <a:spLocks noGrp="1"/>
          </p:cNvSpPr>
          <p:nvPr>
            <p:ph idx="1"/>
          </p:nvPr>
        </p:nvSpPr>
        <p:spPr>
          <a:xfrm>
            <a:off x="365124" y="1538818"/>
            <a:ext cx="8423275" cy="3370153"/>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File and File System 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Encryption software can be used to encrypt or decrypt files </a:t>
            </a:r>
            <a:r>
              <a:rPr lang="en-US" altLang="en-US" sz="2000" dirty="0" smtClean="0">
                <a:solidFill>
                  <a:schemeClr val="tx1"/>
                </a:solidFill>
                <a:latin typeface="Arial" panose="020B0604020202020204" pitchFamily="34" charset="0"/>
                <a:cs typeface="Arial" panose="020B0604020202020204" pitchFamily="34" charset="0"/>
              </a:rPr>
              <a:t>one-by-one</a:t>
            </a:r>
          </a:p>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Pretty Good Privacy (P</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G</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Widely </a:t>
            </a:r>
            <a:r>
              <a:rPr lang="en-US" altLang="en-US" sz="2000" dirty="0">
                <a:solidFill>
                  <a:schemeClr val="tx1"/>
                </a:solidFill>
                <a:latin typeface="Arial" panose="020B0604020202020204" pitchFamily="34" charset="0"/>
                <a:cs typeface="Arial" panose="020B0604020202020204" pitchFamily="34" charset="0"/>
              </a:rPr>
              <a:t>used asymmetric cryptography system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for files and e-mails on Windows systems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G</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U </a:t>
            </a:r>
            <a:r>
              <a:rPr lang="en-US" altLang="en-US" sz="2000" dirty="0">
                <a:solidFill>
                  <a:schemeClr val="tx1"/>
                </a:solidFill>
                <a:latin typeface="Arial" panose="020B0604020202020204" pitchFamily="34" charset="0"/>
                <a:cs typeface="Arial" panose="020B0604020202020204" pitchFamily="34" charset="0"/>
              </a:rPr>
              <a:t>Privacy Guard (</a:t>
            </a:r>
            <a:r>
              <a:rPr lang="en-US" altLang="en-US" sz="2000" dirty="0" smtClean="0">
                <a:solidFill>
                  <a:schemeClr val="tx1"/>
                </a:solidFill>
                <a:latin typeface="Arial" panose="020B0604020202020204" pitchFamily="34" charset="0"/>
                <a:cs typeface="Arial" panose="020B0604020202020204" pitchFamily="34" charset="0"/>
              </a:rPr>
              <a:t>G</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NuP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G</a:t>
            </a:r>
            <a:r>
              <a:rPr lang="en-US" altLang="en-US" sz="2000"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Open-source product that runs </a:t>
            </a:r>
            <a:r>
              <a:rPr lang="en-US" altLang="en-US" sz="2000" dirty="0">
                <a:solidFill>
                  <a:schemeClr val="tx1"/>
                </a:solidFill>
                <a:latin typeface="Arial" panose="020B0604020202020204" pitchFamily="34" charset="0"/>
                <a:cs typeface="Arial" panose="020B0604020202020204" pitchFamily="34" charset="0"/>
              </a:rPr>
              <a:t>on Windows, UNIX, and Linux operating systems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Open</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G</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is another open-source alternative that is based on 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G</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746468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Encryption Through Software (2 of 2)</a:t>
            </a:r>
          </a:p>
        </p:txBody>
      </p:sp>
      <p:sp>
        <p:nvSpPr>
          <p:cNvPr id="3" name="Content Placeholder 2"/>
          <p:cNvSpPr>
            <a:spLocks noGrp="1"/>
          </p:cNvSpPr>
          <p:nvPr>
            <p:ph idx="1"/>
          </p:nvPr>
        </p:nvSpPr>
        <p:spPr>
          <a:xfrm>
            <a:off x="365125" y="1538818"/>
            <a:ext cx="8415338" cy="4361194"/>
          </a:xfrm>
        </p:spPr>
        <p:txBody>
          <a:bodyPr/>
          <a:lstStyle/>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Operating System Encryption</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Microsoft Windows Encrypting File System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Cryptography system for Windows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Uses </a:t>
            </a:r>
            <a:r>
              <a:rPr lang="en-US" altLang="en-US" sz="18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S </a:t>
            </a:r>
            <a:r>
              <a:rPr lang="en-US" altLang="en-US" sz="1800" dirty="0">
                <a:solidFill>
                  <a:schemeClr val="tx1"/>
                </a:solidFill>
                <a:latin typeface="Arial" panose="020B0604020202020204" pitchFamily="34" charset="0"/>
                <a:cs typeface="Arial" panose="020B0604020202020204" pitchFamily="34" charset="0"/>
              </a:rPr>
              <a:t>file system</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Tightly integrated with the file system</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Encryption and decryption are transparent to the user</a:t>
            </a:r>
          </a:p>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Full Disk Encryption (F</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E)</a:t>
            </a:r>
            <a:endParaRPr lang="en-US" altLang="en-US" sz="1800" b="1"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a:solidFill>
                  <a:schemeClr val="tx1"/>
                </a:solidFill>
                <a:latin typeface="Arial" panose="020B0604020202020204" pitchFamily="34" charset="0"/>
                <a:cs typeface="Arial" panose="020B0604020202020204" pitchFamily="34" charset="0"/>
              </a:rPr>
              <a:t>Protects all data on a hard drive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Example: </a:t>
            </a:r>
            <a:r>
              <a:rPr lang="en-US" altLang="en-US" b="1" dirty="0">
                <a:solidFill>
                  <a:schemeClr val="tx1"/>
                </a:solidFill>
                <a:latin typeface="Arial" panose="020B0604020202020204" pitchFamily="34" charset="0"/>
                <a:cs typeface="Arial" panose="020B0604020202020204" pitchFamily="34" charset="0"/>
              </a:rPr>
              <a:t>BitLocker</a:t>
            </a:r>
            <a:r>
              <a:rPr lang="en-US" altLang="en-US" dirty="0">
                <a:solidFill>
                  <a:schemeClr val="tx1"/>
                </a:solidFill>
                <a:latin typeface="Arial" panose="020B0604020202020204" pitchFamily="34" charset="0"/>
                <a:cs typeface="Arial" panose="020B0604020202020204" pitchFamily="34" charset="0"/>
              </a:rPr>
              <a:t> drive encryption software that is included in Microsoft Windows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BitLocker encrypts the entire system volume, including the Windows Registry</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Prevents attackers from accessing data by booting from another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or placing the hard drive in another </a:t>
            </a:r>
            <a:r>
              <a:rPr lang="en-US" altLang="en-US" dirty="0" smtClean="0">
                <a:solidFill>
                  <a:schemeClr val="tx1"/>
                </a:solidFill>
                <a:latin typeface="Arial" panose="020B0604020202020204" pitchFamily="34" charset="0"/>
                <a:cs typeface="Arial" panose="020B0604020202020204" pitchFamily="34" charset="0"/>
              </a:rPr>
              <a:t>computer</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95490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Hardware Encryption (1 of 4)</a:t>
            </a:r>
          </a:p>
        </p:txBody>
      </p:sp>
      <p:sp>
        <p:nvSpPr>
          <p:cNvPr id="3" name="Content Placeholder 2"/>
          <p:cNvSpPr>
            <a:spLocks noGrp="1"/>
          </p:cNvSpPr>
          <p:nvPr>
            <p:ph idx="1"/>
          </p:nvPr>
        </p:nvSpPr>
        <p:spPr>
          <a:xfrm>
            <a:off x="365125" y="1538818"/>
            <a:ext cx="8415338" cy="276998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Software encryption can be subject to attacks to exploit its vulnerabilities</a:t>
            </a:r>
          </a:p>
          <a:p>
            <a:pPr>
              <a:lnSpc>
                <a:spcPct val="100000"/>
              </a:lnSpc>
            </a:pPr>
            <a:r>
              <a:rPr lang="en-US" altLang="en-US" dirty="0">
                <a:solidFill>
                  <a:schemeClr val="tx1"/>
                </a:solidFill>
                <a:latin typeface="Arial" panose="020B0604020202020204" pitchFamily="34" charset="0"/>
                <a:cs typeface="Arial" panose="020B0604020202020204" pitchFamily="34" charset="0"/>
              </a:rPr>
              <a:t>Cryptography can be embedded in hardware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Provides higher degree of security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applied to </a:t>
            </a:r>
            <a:r>
              <a:rPr lang="en-US" altLang="en-US" sz="2000"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 </a:t>
            </a:r>
            <a:r>
              <a:rPr lang="en-US" altLang="en-US" sz="2000" dirty="0">
                <a:solidFill>
                  <a:schemeClr val="tx1"/>
                </a:solidFill>
                <a:latin typeface="Arial" panose="020B0604020202020204" pitchFamily="34" charset="0"/>
                <a:cs typeface="Arial" panose="020B0604020202020204" pitchFamily="34" charset="0"/>
              </a:rPr>
              <a:t>devices and standard hard drives</a:t>
            </a:r>
          </a:p>
          <a:p>
            <a:pPr>
              <a:lnSpc>
                <a:spcPct val="100000"/>
              </a:lnSpc>
            </a:pPr>
            <a:r>
              <a:rPr lang="en-US" altLang="en-US" dirty="0">
                <a:solidFill>
                  <a:schemeClr val="tx1"/>
                </a:solidFill>
                <a:latin typeface="Arial" panose="020B0604020202020204" pitchFamily="34" charset="0"/>
                <a:cs typeface="Arial" panose="020B0604020202020204" pitchFamily="34" charset="0"/>
              </a:rPr>
              <a:t>Hardware encryption options include: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Trusted platform module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Hardware security </a:t>
            </a:r>
            <a:r>
              <a:rPr lang="en-US" altLang="en-US" sz="2000" dirty="0" smtClean="0">
                <a:solidFill>
                  <a:schemeClr val="tx1"/>
                </a:solidFill>
                <a:latin typeface="Arial" panose="020B0604020202020204" pitchFamily="34" charset="0"/>
                <a:cs typeface="Arial" panose="020B0604020202020204" pitchFamily="34" charset="0"/>
              </a:rPr>
              <a:t>model</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17544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(1 of 7)</a:t>
            </a:r>
          </a:p>
        </p:txBody>
      </p:sp>
      <p:sp>
        <p:nvSpPr>
          <p:cNvPr id="3" name="Content Placeholder 2"/>
          <p:cNvSpPr>
            <a:spLocks noGrp="1"/>
          </p:cNvSpPr>
          <p:nvPr>
            <p:ph idx="1"/>
          </p:nvPr>
        </p:nvSpPr>
        <p:spPr>
          <a:xfrm>
            <a:off x="365126" y="1538818"/>
            <a:ext cx="8014250" cy="430887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Scrambling information so it cannot be read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Transforms information into secure form so unauthorized  persons cannot access it</a:t>
            </a:r>
          </a:p>
          <a:p>
            <a:pPr>
              <a:lnSpc>
                <a:spcPct val="100000"/>
              </a:lnSpc>
            </a:pPr>
            <a:r>
              <a:rPr lang="en-US" altLang="en-US" dirty="0">
                <a:solidFill>
                  <a:schemeClr val="tx1"/>
                </a:solidFill>
                <a:latin typeface="Arial" panose="020B0604020202020204" pitchFamily="34" charset="0"/>
                <a:cs typeface="Arial" panose="020B0604020202020204" pitchFamily="34" charset="0"/>
              </a:rPr>
              <a:t>Steganography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Hides the existence of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image, audio, or video file can contain hidden messages embedded in the file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Achieved by dividing data and hiding in unused portions of the file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May hide data in the file header fields that describe the file, between sections of the </a:t>
            </a:r>
            <a:r>
              <a:rPr lang="en-US" sz="2000" b="1" dirty="0" smtClean="0">
                <a:solidFill>
                  <a:schemeClr val="tx1"/>
                </a:solidFill>
                <a:latin typeface="Arial" panose="020B0604020202020204" pitchFamily="34" charset="0"/>
                <a:cs typeface="Arial" panose="020B0604020202020204" pitchFamily="34" charset="0"/>
              </a:rPr>
              <a:t>metadata</a:t>
            </a:r>
            <a:r>
              <a:rPr lang="en-US" sz="2000" dirty="0" smtClean="0">
                <a:solidFill>
                  <a:schemeClr val="tx1"/>
                </a:solidFill>
                <a:latin typeface="Arial" panose="020B0604020202020204" pitchFamily="34" charset="0"/>
                <a:cs typeface="Arial" panose="020B0604020202020204" pitchFamily="34" charset="0"/>
              </a:rPr>
              <a:t> (data used to describe the content or structure of the actual data)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80701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Hardware Encryption (2 of 4)</a:t>
            </a:r>
          </a:p>
        </p:txBody>
      </p:sp>
      <p:sp>
        <p:nvSpPr>
          <p:cNvPr id="3" name="Content Placeholder 2"/>
          <p:cNvSpPr>
            <a:spLocks noGrp="1"/>
          </p:cNvSpPr>
          <p:nvPr>
            <p:ph idx="1"/>
          </p:nvPr>
        </p:nvSpPr>
        <p:spPr>
          <a:xfrm>
            <a:off x="365124" y="1538818"/>
            <a:ext cx="8550275" cy="4062651"/>
          </a:xfrm>
        </p:spPr>
        <p:txBody>
          <a:bodyPr/>
          <a:lstStyle/>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U</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B </a:t>
            </a:r>
            <a:r>
              <a:rPr lang="en-US" altLang="en-US" sz="1800" b="1" dirty="0">
                <a:solidFill>
                  <a:schemeClr val="tx1"/>
                </a:solidFill>
                <a:latin typeface="Arial" panose="020B0604020202020204" pitchFamily="34" charset="0"/>
                <a:cs typeface="Arial" panose="020B0604020202020204" pitchFamily="34" charset="0"/>
              </a:rPr>
              <a:t>device encryption</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Encrypted hardware-based flash drives can be used</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Will not connect a computer until correct password has been provided</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All data copied to the drive is automatically encrypted</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Tamper-resistant external cases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Administrators can remotely control and track activity on the devices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Stolen drives can be remotely disabled</a:t>
            </a:r>
          </a:p>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Self-Encrypting Drives (S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E</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Ds)</a:t>
            </a:r>
            <a:endParaRPr lang="en-US" altLang="en-US" sz="1800" b="1"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a:solidFill>
                  <a:schemeClr val="tx1"/>
                </a:solidFill>
                <a:latin typeface="Arial" panose="020B0604020202020204" pitchFamily="34" charset="0"/>
                <a:cs typeface="Arial" panose="020B0604020202020204" pitchFamily="34" charset="0"/>
              </a:rPr>
              <a:t>Self-encrypting hard disk drives protect all files stored on them</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The drive and host device perform authentication process during initial power up</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If authentication fails, the drive can be configured to deny access or even delete encryption keys so all data is permanently </a:t>
            </a:r>
            <a:r>
              <a:rPr lang="en-US" altLang="en-US" dirty="0" smtClean="0">
                <a:solidFill>
                  <a:schemeClr val="tx1"/>
                </a:solidFill>
                <a:latin typeface="Arial" panose="020B0604020202020204" pitchFamily="34" charset="0"/>
                <a:cs typeface="Arial" panose="020B0604020202020204" pitchFamily="34" charset="0"/>
              </a:rPr>
              <a:t>unreadable</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8602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Hardware Encryption (3 of 4)</a:t>
            </a:r>
          </a:p>
        </p:txBody>
      </p:sp>
      <p:sp>
        <p:nvSpPr>
          <p:cNvPr id="3" name="Content Placeholder 2"/>
          <p:cNvSpPr>
            <a:spLocks noGrp="1"/>
          </p:cNvSpPr>
          <p:nvPr>
            <p:ph idx="1"/>
          </p:nvPr>
        </p:nvSpPr>
        <p:spPr>
          <a:xfrm>
            <a:off x="365125" y="1538818"/>
            <a:ext cx="8415338" cy="2539157"/>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Trusted Platform Module (</a:t>
            </a:r>
            <a:r>
              <a:rPr lang="en-US" altLang="en-US" b="1" dirty="0" smtClean="0">
                <a:solidFill>
                  <a:schemeClr val="tx1"/>
                </a:solidFill>
                <a:latin typeface="Arial" panose="020B0604020202020204" pitchFamily="34" charset="0"/>
                <a:cs typeface="Arial" panose="020B0604020202020204" pitchFamily="34" charset="0"/>
              </a:rPr>
              <a:t>T</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M</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chip on a computer’s motherboard that provides cryptographic services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Includes a true random number generator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Entirely done in hardware so it cannot be subject to software attack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Prevents computer from booting if files or data have been altered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Prompts for password if hard drive moved to a new </a:t>
            </a:r>
            <a:r>
              <a:rPr lang="en-US" altLang="en-US" sz="2000" dirty="0" smtClean="0">
                <a:solidFill>
                  <a:schemeClr val="tx1"/>
                </a:solidFill>
                <a:latin typeface="Arial" panose="020B0604020202020204" pitchFamily="34" charset="0"/>
                <a:cs typeface="Arial" panose="020B0604020202020204" pitchFamily="34" charset="0"/>
              </a:rPr>
              <a:t>computer</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49441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Hardware Encryption (4 of 4)</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Hardware Security Module (</a:t>
            </a:r>
            <a:r>
              <a:rPr lang="en-US" altLang="en-US" b="1" dirty="0" smtClean="0">
                <a:solidFill>
                  <a:schemeClr val="tx1"/>
                </a:solidFill>
                <a:latin typeface="Arial" panose="020B0604020202020204" pitchFamily="34" charset="0"/>
                <a:cs typeface="Arial" panose="020B0604020202020204" pitchFamily="34" charset="0"/>
              </a:rPr>
              <a:t>H</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M</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secure cryptographic processor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Includes an onboard key generator and key storage facility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Performs accelerated symmetric and asymmetric 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provide services to multiple devices over a </a:t>
            </a:r>
            <a:r>
              <a:rPr lang="en-US" altLang="en-US" sz="2000" dirty="0" smtClean="0">
                <a:solidFill>
                  <a:schemeClr val="tx1"/>
                </a:solidFill>
                <a:latin typeface="Arial" panose="020B0604020202020204" pitchFamily="34" charset="0"/>
                <a:cs typeface="Arial" panose="020B0604020202020204" pitchFamily="34" charset="0"/>
              </a:rPr>
              <a:t>LAN</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062642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1"/>
          </p:nvPr>
        </p:nvSpPr>
        <p:spPr>
          <a:xfrm>
            <a:off x="365125" y="1538818"/>
            <a:ext cx="8415338" cy="415498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Cryptography is the </a:t>
            </a:r>
            <a:r>
              <a:rPr lang="en-US" altLang="en-US" dirty="0" smtClean="0">
                <a:solidFill>
                  <a:schemeClr val="tx1"/>
                </a:solidFill>
                <a:latin typeface="Arial" panose="020B0604020202020204" pitchFamily="34" charset="0"/>
                <a:cs typeface="Arial" panose="020B0604020202020204" pitchFamily="34" charset="0"/>
              </a:rPr>
              <a:t>practice </a:t>
            </a:r>
            <a:r>
              <a:rPr lang="en-US" altLang="en-US" dirty="0">
                <a:solidFill>
                  <a:schemeClr val="tx1"/>
                </a:solidFill>
                <a:latin typeface="Arial" panose="020B0604020202020204" pitchFamily="34" charset="0"/>
                <a:cs typeface="Arial" panose="020B0604020202020204" pitchFamily="34" charset="0"/>
              </a:rPr>
              <a:t>of transforming information into a secure form while being transmitted or </a:t>
            </a:r>
            <a:r>
              <a:rPr lang="en-US" altLang="en-US" dirty="0" smtClean="0">
                <a:solidFill>
                  <a:schemeClr val="tx1"/>
                </a:solidFill>
                <a:latin typeface="Arial" panose="020B0604020202020204" pitchFamily="34" charset="0"/>
                <a:cs typeface="Arial" panose="020B0604020202020204" pitchFamily="34" charset="0"/>
              </a:rPr>
              <a:t>stored</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The strength of a cryptographic algorithm depends upon several factors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Cryptography can provide confidentiality, integrity, authentication, non-repudiation, and obfuscation</a:t>
            </a:r>
            <a:endParaRPr lang="en-US" altLang="en-US"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Hashing creates a unique digital fingerprint that represents contents of original material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only for comparison</a:t>
            </a:r>
          </a:p>
          <a:p>
            <a:pPr>
              <a:lnSpc>
                <a:spcPct val="100000"/>
              </a:lnSpc>
            </a:pPr>
            <a:r>
              <a:rPr lang="en-US" altLang="en-US" dirty="0">
                <a:solidFill>
                  <a:schemeClr val="tx1"/>
                </a:solidFill>
                <a:latin typeface="Arial" panose="020B0604020202020204" pitchFamily="34" charset="0"/>
                <a:cs typeface="Arial" panose="020B0604020202020204" pitchFamily="34" charset="0"/>
              </a:rPr>
              <a:t>Symmetric cryptography uses a single key to encrypt and decrypt a message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Stream ciphers and block ciphers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1"/>
          </p:nvPr>
        </p:nvSpPr>
        <p:spPr>
          <a:xfrm>
            <a:off x="365125" y="1538818"/>
            <a:ext cx="8415338" cy="200054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Asymmetric 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Public key 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two keys: public key and private key</a:t>
            </a:r>
          </a:p>
          <a:p>
            <a:pPr>
              <a:lnSpc>
                <a:spcPct val="100000"/>
              </a:lnSpc>
            </a:pPr>
            <a:r>
              <a:rPr lang="en-US" altLang="en-US" dirty="0">
                <a:solidFill>
                  <a:schemeClr val="tx1"/>
                </a:solidFill>
                <a:latin typeface="Arial" panose="020B0604020202020204" pitchFamily="34" charset="0"/>
                <a:cs typeface="Arial" panose="020B0604020202020204" pitchFamily="34" charset="0"/>
              </a:rPr>
              <a:t>Cryptography can be applied through hardware or software</a:t>
            </a:r>
          </a:p>
          <a:p>
            <a:pPr>
              <a:lnSpc>
                <a:spcPct val="100000"/>
              </a:lnSpc>
            </a:pPr>
            <a:r>
              <a:rPr lang="en-US" altLang="en-US" dirty="0">
                <a:solidFill>
                  <a:schemeClr val="tx1"/>
                </a:solidFill>
                <a:latin typeface="Arial" panose="020B0604020202020204" pitchFamily="34" charset="0"/>
                <a:cs typeface="Arial" panose="020B0604020202020204" pitchFamily="34" charset="0"/>
              </a:rPr>
              <a:t>Hardware encryption cannot be exploited like software cryptography</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0144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(2 of 7)</a:t>
            </a:r>
          </a:p>
        </p:txBody>
      </p:sp>
      <p:pic>
        <p:nvPicPr>
          <p:cNvPr id="6" name="Picture 5" descr="Figure 3-1 Data hidden by steganograhy. An illustration shows the data hidden by steganography in an image. The following shows how the message is hidden in an image: message to be hidden: the secret password; message in binary form: 0 1 1 1 0 1 0 1, 0 1 1 0 1 0 0; message hidden in metadata, 0 1 1 1 0 1 0 1, 0 1 1 0 1 0 0 is placed between metadata header 1 and 2; metadata header 1 contains the: header size, file size, reserved space 1, reserved space 2, offset address for start data; metadata header 2 contains the: image width, image height, number of graphic planes, number of bits per pixel, compression type, number of colors; the output file from the metadata shows the statue of liberty. Photo: Chris Parypa Photography/Shutterstock.co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1794300"/>
            <a:ext cx="6667686" cy="357699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99401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(3 of 7)</a:t>
            </a:r>
          </a:p>
        </p:txBody>
      </p:sp>
      <p:sp>
        <p:nvSpPr>
          <p:cNvPr id="3" name="Content Placeholder 2"/>
          <p:cNvSpPr>
            <a:spLocks noGrp="1"/>
          </p:cNvSpPr>
          <p:nvPr>
            <p:ph idx="1"/>
          </p:nvPr>
        </p:nvSpPr>
        <p:spPr>
          <a:xfrm>
            <a:off x="365125" y="1538818"/>
            <a:ext cx="8415338"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Changing original text into a secret message using cryptography</a:t>
            </a:r>
          </a:p>
          <a:p>
            <a:pPr>
              <a:lnSpc>
                <a:spcPct val="100000"/>
              </a:lnSpc>
            </a:pPr>
            <a:r>
              <a:rPr lang="en-US" altLang="en-US" dirty="0">
                <a:solidFill>
                  <a:schemeClr val="tx1"/>
                </a:solidFill>
                <a:latin typeface="Arial" panose="020B0604020202020204" pitchFamily="34" charset="0"/>
                <a:cs typeface="Arial" panose="020B0604020202020204" pitchFamily="34" charset="0"/>
              </a:rPr>
              <a:t>Decryption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Changing secret message back to original form</a:t>
            </a:r>
          </a:p>
          <a:p>
            <a:pPr>
              <a:lnSpc>
                <a:spcPct val="100000"/>
              </a:lnSpc>
            </a:pPr>
            <a:r>
              <a:rPr lang="en-US" altLang="en-US" dirty="0">
                <a:solidFill>
                  <a:schemeClr val="tx1"/>
                </a:solidFill>
                <a:latin typeface="Arial" panose="020B0604020202020204" pitchFamily="34" charset="0"/>
                <a:cs typeface="Arial" panose="020B0604020202020204" pitchFamily="34" charset="0"/>
              </a:rPr>
              <a:t>Plaintext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Unencrypted data </a:t>
            </a:r>
            <a:r>
              <a:rPr lang="en-US" altLang="en-US" sz="2000" dirty="0">
                <a:solidFill>
                  <a:schemeClr val="tx1"/>
                </a:solidFill>
                <a:latin typeface="Arial" panose="020B0604020202020204" pitchFamily="34" charset="0"/>
                <a:cs typeface="Arial" panose="020B0604020202020204" pitchFamily="34" charset="0"/>
              </a:rPr>
              <a:t>to be </a:t>
            </a:r>
            <a:r>
              <a:rPr lang="en-US" altLang="en-US" sz="2000" dirty="0" smtClean="0">
                <a:solidFill>
                  <a:schemeClr val="tx1"/>
                </a:solidFill>
                <a:latin typeface="Arial" panose="020B0604020202020204" pitchFamily="34" charset="0"/>
                <a:cs typeface="Arial" panose="020B0604020202020204" pitchFamily="34" charset="0"/>
              </a:rPr>
              <a:t>encrypted or is the output of decryption</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Ciphertext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scrambled and unreadable output of encryption</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Cleartext </a:t>
            </a:r>
            <a:r>
              <a:rPr lang="en-US" altLang="en-US" dirty="0">
                <a:solidFill>
                  <a:schemeClr val="tx1"/>
                </a:solidFill>
                <a:latin typeface="Arial" panose="020B0604020202020204" pitchFamily="34" charset="0"/>
                <a:cs typeface="Arial" panose="020B0604020202020204" pitchFamily="34" charset="0"/>
              </a:rPr>
              <a:t>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stored or transmitted without encryption</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4642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(4 of 7)</a:t>
            </a:r>
          </a:p>
        </p:txBody>
      </p:sp>
      <p:sp>
        <p:nvSpPr>
          <p:cNvPr id="3" name="Content Placeholder 2"/>
          <p:cNvSpPr>
            <a:spLocks noGrp="1"/>
          </p:cNvSpPr>
          <p:nvPr>
            <p:ph idx="1"/>
          </p:nvPr>
        </p:nvSpPr>
        <p:spPr>
          <a:xfrm>
            <a:off x="365125" y="1538818"/>
            <a:ext cx="8423275" cy="3970318"/>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Plaintext data is input into a </a:t>
            </a:r>
            <a:r>
              <a:rPr lang="en-US" altLang="en-US" sz="1800" b="1" dirty="0">
                <a:solidFill>
                  <a:schemeClr val="tx1"/>
                </a:solidFill>
                <a:latin typeface="Arial" panose="020B0604020202020204" pitchFamily="34" charset="0"/>
                <a:cs typeface="Arial" panose="020B0604020202020204" pitchFamily="34" charset="0"/>
              </a:rPr>
              <a:t>cryptographic </a:t>
            </a:r>
            <a:r>
              <a:rPr lang="en-US" altLang="en-US" sz="1800" b="1" dirty="0" smtClean="0">
                <a:solidFill>
                  <a:schemeClr val="tx1"/>
                </a:solidFill>
                <a:latin typeface="Arial" panose="020B0604020202020204" pitchFamily="34" charset="0"/>
                <a:cs typeface="Arial" panose="020B0604020202020204" pitchFamily="34" charset="0"/>
              </a:rPr>
              <a:t>algorithm </a:t>
            </a:r>
            <a:r>
              <a:rPr lang="en-US" altLang="en-US" sz="1800" dirty="0" smtClean="0">
                <a:solidFill>
                  <a:schemeClr val="tx1"/>
                </a:solidFill>
                <a:latin typeface="Arial" panose="020B0604020202020204" pitchFamily="34" charset="0"/>
                <a:cs typeface="Arial" panose="020B0604020202020204" pitchFamily="34" charset="0"/>
              </a:rPr>
              <a:t>(also called a </a:t>
            </a:r>
            <a:r>
              <a:rPr lang="en-US" altLang="en-US" sz="1800" b="1" dirty="0" smtClean="0">
                <a:solidFill>
                  <a:schemeClr val="tx1"/>
                </a:solidFill>
                <a:latin typeface="Arial" panose="020B0604020202020204" pitchFamily="34" charset="0"/>
                <a:cs typeface="Arial" panose="020B0604020202020204" pitchFamily="34" charset="0"/>
              </a:rPr>
              <a:t>cipher</a:t>
            </a:r>
            <a:r>
              <a:rPr lang="en-US" altLang="en-US" sz="1800" dirty="0" smtClean="0">
                <a:solidFill>
                  <a:schemeClr val="tx1"/>
                </a:solidFill>
                <a:latin typeface="Arial" panose="020B0604020202020204" pitchFamily="34" charset="0"/>
                <a:cs typeface="Arial" panose="020B0604020202020204" pitchFamily="34" charset="0"/>
              </a:rPr>
              <a:t>)</a:t>
            </a:r>
            <a:endParaRPr lang="en-US" altLang="en-US" sz="1800" b="1"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a:solidFill>
                  <a:schemeClr val="tx1"/>
                </a:solidFill>
                <a:latin typeface="Arial" panose="020B0604020202020204" pitchFamily="34" charset="0"/>
                <a:cs typeface="Arial" panose="020B0604020202020204" pitchFamily="34" charset="0"/>
              </a:rPr>
              <a:t>Consists of procedures based on a mathematical formula used to encrypt and decrypt the data</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Key</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 mathematical value entered into the algorithm to produce </a:t>
            </a:r>
            <a:r>
              <a:rPr lang="en-US" altLang="en-US" dirty="0" smtClean="0">
                <a:solidFill>
                  <a:schemeClr val="tx1"/>
                </a:solidFill>
                <a:latin typeface="Arial" panose="020B0604020202020204" pitchFamily="34" charset="0"/>
                <a:cs typeface="Arial" panose="020B0604020202020204" pitchFamily="34" charset="0"/>
              </a:rPr>
              <a:t>ciphertext</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a:solidFill>
                  <a:schemeClr val="tx1"/>
                </a:solidFill>
                <a:latin typeface="Arial" panose="020B0604020202020204" pitchFamily="34" charset="0"/>
                <a:cs typeface="Arial" panose="020B0604020202020204" pitchFamily="34" charset="0"/>
              </a:rPr>
              <a:t>The reverse process uses the key to decrypt the </a:t>
            </a:r>
            <a:r>
              <a:rPr lang="en-US" altLang="en-US" dirty="0" smtClean="0">
                <a:solidFill>
                  <a:schemeClr val="tx1"/>
                </a:solidFill>
                <a:latin typeface="Arial" panose="020B0604020202020204" pitchFamily="34" charset="0"/>
                <a:cs typeface="Arial" panose="020B0604020202020204" pitchFamily="34" charset="0"/>
              </a:rPr>
              <a:t>message</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Substitution cipher</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Substitutes one character for another</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One type is a 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T13, in which the entire alphabet is rotated 13 steps (A = N)</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XOR cipher</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Based on the binary </a:t>
            </a:r>
            <a:r>
              <a:rPr lang="en-US" altLang="en-US" dirty="0">
                <a:solidFill>
                  <a:schemeClr val="tx1"/>
                </a:solidFill>
                <a:latin typeface="Arial" panose="020B0604020202020204" pitchFamily="34" charset="0"/>
                <a:cs typeface="Arial" panose="020B0604020202020204" pitchFamily="34" charset="0"/>
              </a:rPr>
              <a:t>o</a:t>
            </a:r>
            <a:r>
              <a:rPr lang="en-US" altLang="en-US" dirty="0" smtClean="0">
                <a:solidFill>
                  <a:schemeClr val="tx1"/>
                </a:solidFill>
                <a:latin typeface="Arial" panose="020B0604020202020204" pitchFamily="34" charset="0"/>
                <a:cs typeface="Arial" panose="020B0604020202020204" pitchFamily="34" charset="0"/>
              </a:rPr>
              <a:t>peration eXclusive OR that compares two bits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5799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(5 of 7)</a:t>
            </a:r>
          </a:p>
        </p:txBody>
      </p:sp>
      <p:pic>
        <p:nvPicPr>
          <p:cNvPr id="6" name="Picture 5" descr="Figure 3-2 Cryptographic process. An illustration shows a cryptographic process of transmitting a plain text through an encryption algorithm to a remote user. The order of the encryption process is as follows: plaintext passes through an encryption algorithm with a key and is converted to a ciphertext. The ciphertext is transmitted to a remote user. The ciphertext passes through a decryption algorithm with a key resulting in the original plaintext messag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414" y="1697039"/>
            <a:ext cx="4110228" cy="3780619"/>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15216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(6 of 7)</a:t>
            </a:r>
          </a:p>
        </p:txBody>
      </p:sp>
      <p:pic>
        <p:nvPicPr>
          <p:cNvPr id="3" name="Picture 2" descr="The cryptographic algorithms are as follows: substitution cipher, r o t 13, and x o r cipher. In substitution cipher the alphabets from a to z are replaced with numbers from 1 to 26. The substitution of numbers for alphabets are as follows: 1 for a, 2 for b, 3 for c, 4 for d, 5 for e, 6 for f, 7 for g, 8 for h, 9 for I, 10 for j, 11 for k, 12 for l, 13 for m, 14 for n, 15 for o, 16 for p, 17 for q, 18 for r, 19 for s, 20 for t, 21 for u, 22 for v, 23 for w, 24 for x, 25 for y, 26 for z. Example: security. When the word, security is encrypted with substitution cipher it gives the following result: 19, 5, 3, 21, 18, 9, 20, 25. In r o t 13, the alphabets from a to m are replaced with the alphabets from n to z. a = n, b = o, c = p, e = r, f = s, g = t, h = u, I = v, j = w, k = x, l = y, m = z. Example: security. When the word security is encrypted with r o t 13, the result is as follows: f r p h e v g l. In x o r cipher, the word is x o r-ed with flapjack. The truth table of x o r consists of three rows and four columns. The columns are listed from left to right are as follows: a, b, a x o r b. The row entries are as follows. Row 1. a, 0. B, 0. a x o r b, 0. Row 2. a, 0. B, 1. a x o r b, 1. Row 3. A, 1. B, 0. a x o r b, 1. Row 4. A, 1. B, 1. a x o r b, 0. Example: security. The word security is x o r-ed with flapjack and the result is as follows: 1 5 0 9 0 2 0 5 1 8 0 8 1 7 1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278194"/>
            <a:ext cx="5980752" cy="465697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33647211"/>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15054</TotalTime>
  <Words>4489</Words>
  <Application>Microsoft Office PowerPoint</Application>
  <PresentationFormat>On-screen Show (4:3)</PresentationFormat>
  <Paragraphs>368</Paragraphs>
  <Slides>44</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ISEC Lecture 4 Introduction to Cryptography</vt:lpstr>
      <vt:lpstr>Objectives  Contents in this chapter will be discussed further in module ST2504 (ACG) – Applied Cryptography  </vt:lpstr>
      <vt:lpstr>Defining Cryptography</vt:lpstr>
      <vt:lpstr>What is Cryptography? (1 of 7)</vt:lpstr>
      <vt:lpstr>What is Cryptography? (2 of 7)</vt:lpstr>
      <vt:lpstr>What is Cryptography? (3 of 7)</vt:lpstr>
      <vt:lpstr>What is Cryptography? (4 of 7)</vt:lpstr>
      <vt:lpstr>What is Cryptography? (5 of 7)</vt:lpstr>
      <vt:lpstr>What is Cryptography? (6 of 7)</vt:lpstr>
      <vt:lpstr>What is Cryptography? (7 of 7)</vt:lpstr>
      <vt:lpstr>Cryptography and Security (1 of 3)</vt:lpstr>
      <vt:lpstr>Cryptography and Security (2 of 3)</vt:lpstr>
      <vt:lpstr>Cryptography and Security (3 of 3)</vt:lpstr>
      <vt:lpstr>Cryptography Constraints (1 of 2)</vt:lpstr>
      <vt:lpstr>Cryptography Constraints (2 of 2)</vt:lpstr>
      <vt:lpstr>Cryptographic Algorithms</vt:lpstr>
      <vt:lpstr>Hash Algorithms</vt:lpstr>
      <vt:lpstr>Hash Algorithms</vt:lpstr>
      <vt:lpstr>Hash Algorithms</vt:lpstr>
      <vt:lpstr>PowerPoint Presentation</vt:lpstr>
      <vt:lpstr>Hash Algorithms</vt:lpstr>
      <vt:lpstr>Hash Algorithms</vt:lpstr>
      <vt:lpstr>Symmetric Cryptographic Algorithms</vt:lpstr>
      <vt:lpstr>Symmetric Cryptographic Algorithms</vt:lpstr>
      <vt:lpstr>Asymmetric Cryptographic Algorithms</vt:lpstr>
      <vt:lpstr>Asymmetric Cryptographic Algorithms</vt:lpstr>
      <vt:lpstr>Asymmetric Cryptographic Algorithms</vt:lpstr>
      <vt:lpstr>Asymmetric Cryptographic Algorithms</vt:lpstr>
      <vt:lpstr>Asymmetric Cryptographic Algorithms</vt:lpstr>
      <vt:lpstr>PowerPoint Presentation</vt:lpstr>
      <vt:lpstr>Cryptographic Attacks</vt:lpstr>
      <vt:lpstr>Algorithm Attacks (1 of 3)</vt:lpstr>
      <vt:lpstr>Algorithm Attacks (2 of 3)</vt:lpstr>
      <vt:lpstr>Algorithm Attacks (3 of 3)</vt:lpstr>
      <vt:lpstr>Collision Attacks</vt:lpstr>
      <vt:lpstr>Using Cryptography</vt:lpstr>
      <vt:lpstr>Encryption Through Software (1 of 2)</vt:lpstr>
      <vt:lpstr>Encryption Through Software (2 of 2)</vt:lpstr>
      <vt:lpstr>Hardware Encryption (1 of 4)</vt:lpstr>
      <vt:lpstr>Hardware Encryption (2 of 4)</vt:lpstr>
      <vt:lpstr>Hardware Encryption (3 of 4)</vt:lpstr>
      <vt:lpstr>Hardware Encryption (4 of 4)</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Lee Kay Beng</cp:lastModifiedBy>
  <cp:revision>680</cp:revision>
  <cp:lastPrinted>2010-11-12T17:54:40Z</cp:lastPrinted>
  <dcterms:created xsi:type="dcterms:W3CDTF">2007-02-15T20:50:52Z</dcterms:created>
  <dcterms:modified xsi:type="dcterms:W3CDTF">2020-10-11T11:41:57Z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