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27"/>
  </p:notesMasterIdLst>
  <p:handoutMasterIdLst>
    <p:handoutMasterId r:id="rId28"/>
  </p:handoutMasterIdLst>
  <p:sldIdLst>
    <p:sldId id="349" r:id="rId2"/>
    <p:sldId id="350" r:id="rId3"/>
    <p:sldId id="351" r:id="rId4"/>
    <p:sldId id="352"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 id="383" r:id="rId26"/>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C91"/>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66" autoAdjust="0"/>
    <p:restoredTop sz="96279" autoAdjust="0"/>
  </p:normalViewPr>
  <p:slideViewPr>
    <p:cSldViewPr>
      <p:cViewPr varScale="1">
        <p:scale>
          <a:sx n="68" d="100"/>
          <a:sy n="68" d="100"/>
        </p:scale>
        <p:origin x="665" y="4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10/11/2020</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10/11/2020</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02822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2060156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25</a:t>
            </a:fld>
            <a:endParaRPr lang="en-US" dirty="0"/>
          </a:p>
        </p:txBody>
      </p:sp>
    </p:spTree>
    <p:extLst>
      <p:ext uri="{BB962C8B-B14F-4D97-AF65-F5344CB8AC3E}">
        <p14:creationId xmlns:p14="http://schemas.microsoft.com/office/powerpoint/2010/main" val="56847478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676400" y="457200"/>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400800"/>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8" name="Picture 17"/>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400800"/>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400800"/>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6" name="Picture 5"/>
          <p:cNvPicPr>
            <a:picLocks noChangeAspect="1"/>
          </p:cNvPicPr>
          <p:nvPr userDrawn="1"/>
        </p:nvPicPr>
        <p:blipFill>
          <a:blip r:embed="rId7"/>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smtClean="0">
                <a:solidFill>
                  <a:srgbClr val="0080A9"/>
                </a:solidFill>
                <a:latin typeface="Arial" panose="020B0604020202020204" pitchFamily="34" charset="0"/>
                <a:cs typeface="Arial" panose="020B0604020202020204" pitchFamily="34" charset="0"/>
              </a:rPr>
              <a:t>ISEC Lecture 5b</a:t>
            </a:r>
            <a:br>
              <a:rPr lang="en-US" b="1" dirty="0" smtClean="0">
                <a:solidFill>
                  <a:srgbClr val="0080A9"/>
                </a:solidFill>
                <a:latin typeface="Arial" panose="020B0604020202020204" pitchFamily="34" charset="0"/>
                <a:cs typeface="Arial" panose="020B0604020202020204" pitchFamily="34" charset="0"/>
              </a:rPr>
            </a:br>
            <a:r>
              <a:rPr lang="en-US" b="1" dirty="0" smtClean="0">
                <a:solidFill>
                  <a:srgbClr val="0080A9"/>
                </a:solidFill>
                <a:latin typeface="Arial" panose="020B0604020202020204" pitchFamily="34" charset="0"/>
                <a:cs typeface="Arial" panose="020B0604020202020204" pitchFamily="34" charset="0"/>
              </a:rPr>
              <a:t>Access Control</a:t>
            </a:r>
            <a:endParaRPr lang="en-US" b="1" dirty="0">
              <a:solidFill>
                <a:srgbClr val="0080A9"/>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98500" y="3352800"/>
            <a:ext cx="7747000" cy="1272656"/>
          </a:xfrm>
        </p:spPr>
        <p:txBody>
          <a:bodyPr/>
          <a:lstStyle/>
          <a:p>
            <a:endParaRPr lang="en-US" sz="2200" dirty="0" smtClean="0">
              <a:solidFill>
                <a:schemeClr val="tx1"/>
              </a:solidFill>
              <a:latin typeface="Arial" panose="020B0604020202020204" pitchFamily="34" charset="0"/>
              <a:cs typeface="Arial" panose="020B0604020202020204" pitchFamily="34" charset="0"/>
            </a:endParaRPr>
          </a:p>
          <a:p>
            <a:r>
              <a:rPr lang="en-US" sz="2200" dirty="0" smtClean="0">
                <a:solidFill>
                  <a:schemeClr val="tx1"/>
                </a:solidFill>
                <a:latin typeface="Arial" panose="020B0604020202020204" pitchFamily="34" charset="0"/>
                <a:cs typeface="Arial" panose="020B0604020202020204" pitchFamily="34" charset="0"/>
              </a:rPr>
              <a:t>Ref: Textbook </a:t>
            </a:r>
          </a:p>
          <a:p>
            <a:r>
              <a:rPr lang="en-US" sz="2200" dirty="0" smtClean="0">
                <a:solidFill>
                  <a:schemeClr val="tx1"/>
                </a:solidFill>
                <a:latin typeface="Arial" panose="020B0604020202020204" pitchFamily="34" charset="0"/>
                <a:cs typeface="Arial" panose="020B0604020202020204" pitchFamily="34" charset="0"/>
              </a:rPr>
              <a:t>Chap 12 - Access Management</a:t>
            </a:r>
            <a:endParaRPr lang="en-US" sz="22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596355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Discretionary Access Control (</a:t>
            </a:r>
            <a:r>
              <a:rPr lang="en-US" sz="2800" b="1" dirty="0" smtClean="0">
                <a:solidFill>
                  <a:srgbClr val="0080A9"/>
                </a:solidFill>
                <a:latin typeface="Arial" panose="020B0604020202020204" pitchFamily="34" charset="0"/>
                <a:ea typeface="+mn-ea"/>
                <a:cs typeface="Arial" panose="020B0604020202020204" pitchFamily="34" charset="0"/>
              </a:rPr>
              <a:t>D</a:t>
            </a:r>
            <a:r>
              <a:rPr lang="en-US" sz="100" dirty="0">
                <a:solidFill>
                  <a:schemeClr val="tx1"/>
                </a:solidFill>
                <a:latin typeface="Arial" panose="020B0604020202020204" pitchFamily="34" charset="0"/>
                <a:ea typeface="+mn-ea"/>
                <a:cs typeface="Arial" panose="020B0604020202020204" pitchFamily="34" charset="0"/>
              </a:rPr>
              <a:t> </a:t>
            </a:r>
            <a:r>
              <a:rPr lang="en-US" sz="100" dirty="0" smtClean="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A</a:t>
            </a:r>
            <a:r>
              <a:rPr lang="en-US" sz="100" dirty="0">
                <a:solidFill>
                  <a:schemeClr val="tx1"/>
                </a:solidFill>
                <a:latin typeface="Arial" panose="020B0604020202020204" pitchFamily="34" charset="0"/>
                <a:ea typeface="+mn-ea"/>
                <a:cs typeface="Arial" panose="020B0604020202020204" pitchFamily="34" charset="0"/>
              </a:rPr>
              <a:t> </a:t>
            </a:r>
            <a:r>
              <a:rPr lang="en-US" sz="100" dirty="0" smtClean="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C</a:t>
            </a:r>
            <a:r>
              <a:rPr lang="en-US" sz="2800" b="1" dirty="0">
                <a:solidFill>
                  <a:srgbClr val="0080A9"/>
                </a:solidFill>
                <a:latin typeface="Arial" panose="020B0604020202020204" pitchFamily="34" charset="0"/>
                <a:ea typeface="+mn-ea"/>
                <a:cs typeface="Arial" panose="020B0604020202020204" pitchFamily="34" charset="0"/>
              </a:rPr>
              <a:t>) (1 of 2)</a:t>
            </a:r>
          </a:p>
        </p:txBody>
      </p:sp>
      <p:sp>
        <p:nvSpPr>
          <p:cNvPr id="3" name="Content Placeholder 2"/>
          <p:cNvSpPr>
            <a:spLocks noGrp="1"/>
          </p:cNvSpPr>
          <p:nvPr>
            <p:ph idx="1"/>
          </p:nvPr>
        </p:nvSpPr>
        <p:spPr>
          <a:xfrm>
            <a:off x="365125" y="1538818"/>
            <a:ext cx="8415338" cy="4308872"/>
          </a:xfrm>
        </p:spPr>
        <p:txBody>
          <a:bodyPr/>
          <a:lstStyle/>
          <a:p>
            <a:pPr>
              <a:lnSpc>
                <a:spcPct val="100000"/>
              </a:lnSpc>
              <a:defRPr/>
            </a:pPr>
            <a:r>
              <a:rPr lang="en-US" altLang="en-US" dirty="0">
                <a:solidFill>
                  <a:schemeClr val="tx1"/>
                </a:solidFill>
                <a:latin typeface="Arial" panose="020B0604020202020204" pitchFamily="34" charset="0"/>
                <a:cs typeface="Arial" panose="020B0604020202020204" pitchFamily="34" charset="0"/>
              </a:rPr>
              <a:t>Least restrictive model</a:t>
            </a:r>
          </a:p>
          <a:p>
            <a:pPr>
              <a:lnSpc>
                <a:spcPct val="100000"/>
              </a:lnSpc>
              <a:defRPr/>
            </a:pPr>
            <a:r>
              <a:rPr lang="en-US" altLang="en-US" dirty="0">
                <a:solidFill>
                  <a:schemeClr val="tx1"/>
                </a:solidFill>
                <a:latin typeface="Arial" panose="020B0604020202020204" pitchFamily="34" charset="0"/>
                <a:cs typeface="Arial" panose="020B0604020202020204" pitchFamily="34" charset="0"/>
              </a:rPr>
              <a:t>Every object has an owner</a:t>
            </a:r>
          </a:p>
          <a:p>
            <a:pPr>
              <a:lnSpc>
                <a:spcPct val="100000"/>
              </a:lnSpc>
              <a:defRPr/>
            </a:pPr>
            <a:r>
              <a:rPr lang="en-US" altLang="en-US" dirty="0">
                <a:solidFill>
                  <a:schemeClr val="tx1"/>
                </a:solidFill>
                <a:latin typeface="Arial" panose="020B0604020202020204" pitchFamily="34" charset="0"/>
                <a:cs typeface="Arial" panose="020B0604020202020204" pitchFamily="34" charset="0"/>
              </a:rPr>
              <a:t>Owners have total control over their objects</a:t>
            </a:r>
          </a:p>
          <a:p>
            <a:pPr>
              <a:lnSpc>
                <a:spcPct val="100000"/>
              </a:lnSpc>
              <a:defRPr/>
            </a:pPr>
            <a:r>
              <a:rPr lang="en-US" altLang="en-US" dirty="0">
                <a:solidFill>
                  <a:schemeClr val="tx1"/>
                </a:solidFill>
                <a:latin typeface="Arial" panose="020B0604020202020204" pitchFamily="34" charset="0"/>
                <a:cs typeface="Arial" panose="020B0604020202020204" pitchFamily="34" charset="0"/>
              </a:rPr>
              <a:t>Owners can give permissions to other subjects over their objects</a:t>
            </a:r>
          </a:p>
          <a:p>
            <a:pPr>
              <a:lnSpc>
                <a:spcPct val="100000"/>
              </a:lnSpc>
              <a:defRPr/>
            </a:pPr>
            <a:r>
              <a:rPr lang="en-US" altLang="en-US" dirty="0">
                <a:solidFill>
                  <a:schemeClr val="tx1"/>
                </a:solidFill>
                <a:latin typeface="Arial" panose="020B0604020202020204" pitchFamily="34" charset="0"/>
                <a:cs typeface="Arial" panose="020B0604020202020204" pitchFamily="34" charset="0"/>
              </a:rPr>
              <a:t>Used on operating systems such as most types of </a:t>
            </a:r>
            <a:r>
              <a:rPr lang="en-US" altLang="en-US" dirty="0" smtClean="0">
                <a:solidFill>
                  <a:schemeClr val="tx1"/>
                </a:solidFill>
                <a:latin typeface="Arial" panose="020B0604020202020204" pitchFamily="34" charset="0"/>
                <a:cs typeface="Arial" panose="020B0604020202020204" pitchFamily="34" charset="0"/>
              </a:rPr>
              <a:t>U</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X </a:t>
            </a:r>
            <a:r>
              <a:rPr lang="en-US" altLang="en-US" dirty="0">
                <a:solidFill>
                  <a:schemeClr val="tx1"/>
                </a:solidFill>
                <a:latin typeface="Arial" panose="020B0604020202020204" pitchFamily="34" charset="0"/>
                <a:cs typeface="Arial" panose="020B0604020202020204" pitchFamily="34" charset="0"/>
              </a:rPr>
              <a:t>and Microsoft Windows</a:t>
            </a:r>
          </a:p>
          <a:p>
            <a:pPr>
              <a:lnSpc>
                <a:spcPct val="100000"/>
              </a:lnSpc>
            </a:pPr>
            <a:r>
              <a:rPr lang="en-US" dirty="0">
                <a:solidFill>
                  <a:schemeClr val="tx1"/>
                </a:solidFill>
                <a:latin typeface="Arial" panose="020B0604020202020204" pitchFamily="34" charset="0"/>
                <a:cs typeface="Arial" panose="020B0604020202020204" pitchFamily="34" charset="0"/>
              </a:rPr>
              <a:t>Two significant weaknesses:	</a:t>
            </a:r>
          </a:p>
          <a:p>
            <a:pPr lvl="1">
              <a:lnSpc>
                <a:spcPct val="100000"/>
              </a:lnSpc>
            </a:pPr>
            <a:r>
              <a:rPr lang="en-US" sz="2000" dirty="0">
                <a:solidFill>
                  <a:schemeClr val="tx1"/>
                </a:solidFill>
                <a:latin typeface="Arial" panose="020B0604020202020204" pitchFamily="34" charset="0"/>
                <a:cs typeface="Arial" panose="020B0604020202020204" pitchFamily="34" charset="0"/>
              </a:rPr>
              <a:t>Poses a risk in that it relies on decision by the end user to set the proper level of security</a:t>
            </a:r>
          </a:p>
          <a:p>
            <a:pPr lvl="1">
              <a:lnSpc>
                <a:spcPct val="100000"/>
              </a:lnSpc>
            </a:pPr>
            <a:r>
              <a:rPr lang="en-US" sz="2000" dirty="0">
                <a:solidFill>
                  <a:schemeClr val="tx1"/>
                </a:solidFill>
                <a:latin typeface="Arial" panose="020B0604020202020204" pitchFamily="34" charset="0"/>
                <a:cs typeface="Arial" panose="020B0604020202020204" pitchFamily="34" charset="0"/>
              </a:rPr>
              <a:t>A subject’s permissions will be “inherited” by any programs that the subject executes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8186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Discretionary Access Control (</a:t>
            </a:r>
            <a:r>
              <a:rPr lang="en-US" sz="2800" b="1" dirty="0" smtClean="0">
                <a:solidFill>
                  <a:srgbClr val="0080A9"/>
                </a:solidFill>
                <a:latin typeface="Arial" panose="020B0604020202020204" pitchFamily="34" charset="0"/>
                <a:ea typeface="+mn-ea"/>
                <a:cs typeface="Arial" panose="020B0604020202020204" pitchFamily="34" charset="0"/>
              </a:rPr>
              <a:t>D</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A</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C</a:t>
            </a:r>
            <a:r>
              <a:rPr lang="en-US" sz="2800" b="1" dirty="0">
                <a:solidFill>
                  <a:srgbClr val="0080A9"/>
                </a:solidFill>
                <a:latin typeface="Arial" panose="020B0604020202020204" pitchFamily="34" charset="0"/>
                <a:ea typeface="+mn-ea"/>
                <a:cs typeface="Arial" panose="020B0604020202020204" pitchFamily="34" charset="0"/>
              </a:rPr>
              <a:t>) (2 of 2)</a:t>
            </a:r>
          </a:p>
        </p:txBody>
      </p:sp>
      <p:pic>
        <p:nvPicPr>
          <p:cNvPr id="6" name="Picture 5" descr="The screenshot shows the dot, p n g, properties dialog box. The dialog box contains the following tabs: general, security, details, and previous versions. The security tab is selected. Object name: c, colon, back slash, users, back slash, Mark Ciampa, back slash, documents, back slash, professional. The dialog box contains two boxes namely, group or user names and permissions for system. The group or user names box contains system, Mark Ciampa, desktop- 0 5 8 l a 4 s, back slash, Mark Ciampa, administrators, desktop- 0 5 8 l a 4 s, back slash, administrators. Below this, the text reads, to change permissions, click edit. The permission for system box contains full control, modify, read and execute, read, write, special permissions. All the permissions are allowed. Below this the text reads, for special permissions or advanced settings, click advanced. Five buttons namely, edit, o k, cancel and apply are show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1263742"/>
            <a:ext cx="3273337" cy="4809744"/>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4408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cs typeface="Arial" panose="020B0604020202020204" pitchFamily="34" charset="0"/>
              </a:rPr>
              <a:t>Mandatory Access Control (M</a:t>
            </a:r>
            <a:r>
              <a:rPr lang="en-US" sz="100" dirty="0">
                <a:solidFill>
                  <a:schemeClr val="tx1"/>
                </a:solidFill>
                <a:latin typeface="Arial" panose="020B0604020202020204" pitchFamily="34" charset="0"/>
                <a:cs typeface="Arial" panose="020B0604020202020204" pitchFamily="34" charset="0"/>
              </a:rPr>
              <a:t> </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a:t>
            </a:r>
            <a:r>
              <a:rPr lang="en-US" sz="2800" b="1" dirty="0" smtClean="0">
                <a:solidFill>
                  <a:srgbClr val="0080A9"/>
                </a:solidFill>
                <a:latin typeface="Arial" panose="020B0604020202020204" pitchFamily="34" charset="0"/>
                <a:cs typeface="Arial" panose="020B0604020202020204" pitchFamily="34" charset="0"/>
              </a:rPr>
              <a:t>)</a:t>
            </a:r>
            <a:r>
              <a:rPr lang="en-US" sz="2800" b="1" dirty="0" smtClean="0">
                <a:solidFill>
                  <a:srgbClr val="0080A9"/>
                </a:solidFill>
                <a:latin typeface="Arial" panose="020B0604020202020204" pitchFamily="34" charset="0"/>
                <a:ea typeface="+mn-ea"/>
                <a:cs typeface="Arial" panose="020B0604020202020204" pitchFamily="34" charset="0"/>
              </a:rPr>
              <a:t> </a:t>
            </a:r>
            <a:r>
              <a:rPr lang="en-US" sz="2800" b="1" dirty="0">
                <a:solidFill>
                  <a:srgbClr val="0080A9"/>
                </a:solidFill>
                <a:latin typeface="Arial" panose="020B0604020202020204" pitchFamily="34" charset="0"/>
                <a:ea typeface="+mn-ea"/>
                <a:cs typeface="Arial" panose="020B0604020202020204" pitchFamily="34" charset="0"/>
              </a:rPr>
              <a:t>(1 of 4)</a:t>
            </a:r>
          </a:p>
        </p:txBody>
      </p:sp>
      <p:sp>
        <p:nvSpPr>
          <p:cNvPr id="3" name="Content Placeholder 2"/>
          <p:cNvSpPr>
            <a:spLocks noGrp="1"/>
          </p:cNvSpPr>
          <p:nvPr>
            <p:ph idx="1"/>
          </p:nvPr>
        </p:nvSpPr>
        <p:spPr>
          <a:xfrm>
            <a:off x="365125" y="1538818"/>
            <a:ext cx="8415338" cy="3419398"/>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Most restrictive access control model</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User has no freedom to set any controls or distribute access to other subjects</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Typically found in military settings</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Two elements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Labels - Every entity is an object and is assigned a classification label that represents the relative importance of the object</a:t>
            </a:r>
          </a:p>
          <a:p>
            <a:pPr marL="685800" lvl="2" indent="-171450">
              <a:lnSpc>
                <a:spcPct val="100000"/>
              </a:lnSpc>
              <a:buFont typeface="Arial" pitchFamily="34" charset="0"/>
              <a:buChar char="•"/>
            </a:pPr>
            <a:r>
              <a:rPr lang="en-US" altLang="en-US" sz="1800" dirty="0">
                <a:solidFill>
                  <a:schemeClr val="tx1"/>
                </a:solidFill>
                <a:latin typeface="Arial" panose="020B0604020202020204" pitchFamily="34" charset="0"/>
                <a:cs typeface="Arial" panose="020B0604020202020204" pitchFamily="34" charset="0"/>
              </a:rPr>
              <a:t>Subjects are assigned a privilege label (clearance)</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Levels - a hierarchy based on the labels is used </a:t>
            </a:r>
          </a:p>
          <a:p>
            <a:pPr marL="685800" lvl="2" indent="-171450">
              <a:lnSpc>
                <a:spcPct val="100000"/>
              </a:lnSpc>
              <a:buFont typeface="Arial" pitchFamily="34" charset="0"/>
              <a:buChar char="•"/>
            </a:pPr>
            <a:r>
              <a:rPr lang="en-US" altLang="en-US" sz="1800" dirty="0">
                <a:solidFill>
                  <a:schemeClr val="tx1"/>
                </a:solidFill>
                <a:latin typeface="Arial" panose="020B0604020202020204" pitchFamily="34" charset="0"/>
                <a:cs typeface="Arial" panose="020B0604020202020204" pitchFamily="34" charset="0"/>
              </a:rPr>
              <a:t>Top secret has a higher level than secret, which has a higher level than </a:t>
            </a:r>
            <a:r>
              <a:rPr lang="en-US" altLang="en-US" sz="1800" dirty="0" smtClean="0">
                <a:solidFill>
                  <a:schemeClr val="tx1"/>
                </a:solidFill>
                <a:latin typeface="Arial" panose="020B0604020202020204" pitchFamily="34" charset="0"/>
                <a:cs typeface="Arial" panose="020B0604020202020204" pitchFamily="34" charset="0"/>
              </a:rPr>
              <a:t>confidential</a:t>
            </a:r>
            <a:endParaRPr lang="en-US" altLang="en-US" sz="18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89926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Mandatory Access Control </a:t>
            </a:r>
            <a:r>
              <a:rPr lang="en-US" sz="2800" b="1" dirty="0">
                <a:solidFill>
                  <a:srgbClr val="0080A9"/>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a:t>
            </a:r>
            <a:r>
              <a:rPr lang="en-US" sz="2800" b="1" dirty="0" smtClean="0">
                <a:solidFill>
                  <a:srgbClr val="0080A9"/>
                </a:solidFill>
                <a:latin typeface="Arial" panose="020B0604020202020204" pitchFamily="34" charset="0"/>
                <a:ea typeface="+mn-ea"/>
                <a:cs typeface="Arial" panose="020B0604020202020204" pitchFamily="34" charset="0"/>
              </a:rPr>
              <a:t> </a:t>
            </a:r>
            <a:r>
              <a:rPr lang="en-US" sz="2800" b="1" dirty="0">
                <a:solidFill>
                  <a:srgbClr val="0080A9"/>
                </a:solidFill>
                <a:latin typeface="Arial" panose="020B0604020202020204" pitchFamily="34" charset="0"/>
                <a:ea typeface="+mn-ea"/>
                <a:cs typeface="Arial" panose="020B0604020202020204" pitchFamily="34" charset="0"/>
              </a:rPr>
              <a:t>(2 of 4)</a:t>
            </a:r>
          </a:p>
        </p:txBody>
      </p:sp>
      <p:sp>
        <p:nvSpPr>
          <p:cNvPr id="3" name="Content Placeholder 2"/>
          <p:cNvSpPr>
            <a:spLocks noGrp="1"/>
          </p:cNvSpPr>
          <p:nvPr>
            <p:ph idx="1"/>
          </p:nvPr>
        </p:nvSpPr>
        <p:spPr>
          <a:xfrm>
            <a:off x="365125" y="1538818"/>
            <a:ext cx="8415338" cy="1692771"/>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M</a:t>
            </a:r>
            <a:r>
              <a:rPr lang="en-US" altLang="en-US" sz="1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Arial" panose="020B0604020202020204" pitchFamily="34" charset="0"/>
                <a:cs typeface="Arial" panose="020B0604020202020204" pitchFamily="34" charset="0"/>
              </a:rPr>
              <a:t>C grants permissions by matching object labels with subject </a:t>
            </a:r>
            <a:r>
              <a:rPr lang="en-US" altLang="en-US" sz="1800" dirty="0" smtClean="0">
                <a:solidFill>
                  <a:schemeClr val="tx1"/>
                </a:solidFill>
                <a:latin typeface="Arial" panose="020B0604020202020204" pitchFamily="34" charset="0"/>
                <a:cs typeface="Arial" panose="020B0604020202020204" pitchFamily="34" charset="0"/>
              </a:rPr>
              <a:t>labels based on their respective levels</a:t>
            </a:r>
          </a:p>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To </a:t>
            </a:r>
            <a:r>
              <a:rPr lang="en-US" altLang="en-US" sz="1800" dirty="0">
                <a:solidFill>
                  <a:schemeClr val="tx1"/>
                </a:solidFill>
                <a:latin typeface="Arial" panose="020B0604020202020204" pitchFamily="34" charset="0"/>
                <a:cs typeface="Arial" panose="020B0604020202020204" pitchFamily="34" charset="0"/>
              </a:rPr>
              <a:t>determine if file may be opened:</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Object and subject labels are compared</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The subject must have equal or greater level than object to be granted </a:t>
            </a:r>
            <a:r>
              <a:rPr lang="en-US" altLang="en-US" dirty="0" smtClean="0">
                <a:solidFill>
                  <a:schemeClr val="tx1"/>
                </a:solidFill>
                <a:latin typeface="Arial" panose="020B0604020202020204" pitchFamily="34" charset="0"/>
                <a:cs typeface="Arial" panose="020B0604020202020204" pitchFamily="34" charset="0"/>
              </a:rPr>
              <a:t>access</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0074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Mandatory Access Control </a:t>
            </a:r>
            <a:r>
              <a:rPr lang="en-US" sz="2800" b="1" dirty="0">
                <a:solidFill>
                  <a:srgbClr val="0080A9"/>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a:t>
            </a:r>
            <a:r>
              <a:rPr lang="en-US" sz="2800" b="1" dirty="0" smtClean="0">
                <a:solidFill>
                  <a:srgbClr val="0080A9"/>
                </a:solidFill>
                <a:latin typeface="Arial" panose="020B0604020202020204" pitchFamily="34" charset="0"/>
                <a:ea typeface="+mn-ea"/>
                <a:cs typeface="Arial" panose="020B0604020202020204" pitchFamily="34" charset="0"/>
              </a:rPr>
              <a:t> </a:t>
            </a:r>
            <a:r>
              <a:rPr lang="en-US" sz="2800" b="1" dirty="0">
                <a:solidFill>
                  <a:srgbClr val="0080A9"/>
                </a:solidFill>
                <a:latin typeface="Arial" panose="020B0604020202020204" pitchFamily="34" charset="0"/>
                <a:ea typeface="+mn-ea"/>
                <a:cs typeface="Arial" panose="020B0604020202020204" pitchFamily="34" charset="0"/>
              </a:rPr>
              <a:t>(3 of 4)</a:t>
            </a:r>
          </a:p>
        </p:txBody>
      </p:sp>
      <p:sp>
        <p:nvSpPr>
          <p:cNvPr id="3" name="Content Placeholder 2"/>
          <p:cNvSpPr>
            <a:spLocks noGrp="1"/>
          </p:cNvSpPr>
          <p:nvPr>
            <p:ph idx="1"/>
          </p:nvPr>
        </p:nvSpPr>
        <p:spPr>
          <a:xfrm>
            <a:off x="365125" y="1538818"/>
            <a:ext cx="8415338" cy="384720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Microsoft Windows uses a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 </a:t>
            </a:r>
            <a:r>
              <a:rPr lang="en-US" altLang="en-US" dirty="0">
                <a:solidFill>
                  <a:schemeClr val="tx1"/>
                </a:solidFill>
                <a:latin typeface="Arial" panose="020B0604020202020204" pitchFamily="34" charset="0"/>
                <a:cs typeface="Arial" panose="020B0604020202020204" pitchFamily="34" charset="0"/>
              </a:rPr>
              <a:t>implementation called Mandatory Integrity Control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security identifier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2000" dirty="0">
                <a:solidFill>
                  <a:schemeClr val="tx1"/>
                </a:solidFill>
                <a:latin typeface="Arial" panose="020B0604020202020204" pitchFamily="34" charset="0"/>
                <a:cs typeface="Arial" panose="020B0604020202020204" pitchFamily="34" charset="0"/>
              </a:rPr>
              <a:t>) is issued to the user, group, or session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Each time a user logs in, the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 </a:t>
            </a:r>
            <a:r>
              <a:rPr lang="en-US" altLang="en-US" sz="2000" dirty="0">
                <a:solidFill>
                  <a:schemeClr val="tx1"/>
                </a:solidFill>
                <a:latin typeface="Arial" panose="020B0604020202020204" pitchFamily="34" charset="0"/>
                <a:cs typeface="Arial" panose="020B0604020202020204" pitchFamily="34" charset="0"/>
              </a:rPr>
              <a:t>is retrieved from the database for that user</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 </a:t>
            </a:r>
            <a:r>
              <a:rPr lang="en-US" altLang="en-US" sz="2000" dirty="0">
                <a:solidFill>
                  <a:schemeClr val="tx1"/>
                </a:solidFill>
                <a:latin typeface="Arial" panose="020B0604020202020204" pitchFamily="34" charset="0"/>
                <a:cs typeface="Arial" panose="020B0604020202020204" pitchFamily="34" charset="0"/>
              </a:rPr>
              <a:t>is used to identify user with subsequent interactions with Windows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Windows links the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 </a:t>
            </a:r>
            <a:r>
              <a:rPr lang="en-US" altLang="en-US" sz="2000" dirty="0">
                <a:solidFill>
                  <a:schemeClr val="tx1"/>
                </a:solidFill>
                <a:latin typeface="Arial" panose="020B0604020202020204" pitchFamily="34" charset="0"/>
                <a:cs typeface="Arial" panose="020B0604020202020204" pitchFamily="34" charset="0"/>
              </a:rPr>
              <a:t>to an integrity </a:t>
            </a:r>
            <a:r>
              <a:rPr lang="en-US" altLang="en-US" sz="2000" dirty="0" smtClean="0">
                <a:solidFill>
                  <a:schemeClr val="tx1"/>
                </a:solidFill>
                <a:latin typeface="Arial" panose="020B0604020202020204" pitchFamily="34" charset="0"/>
                <a:cs typeface="Arial" panose="020B0604020202020204" pitchFamily="34" charset="0"/>
              </a:rPr>
              <a:t>level</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To write or delete an object, the integrity level of the subject must be equal or greater than the object’s level</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User Access Control (</a:t>
            </a:r>
            <a:r>
              <a:rPr lang="en-US" altLang="en-US" sz="2000" dirty="0" smtClean="0">
                <a:solidFill>
                  <a:schemeClr val="tx1"/>
                </a:solidFill>
                <a:latin typeface="Arial" panose="020B0604020202020204" pitchFamily="34" charset="0"/>
                <a:cs typeface="Arial" panose="020B0604020202020204" pitchFamily="34" charset="0"/>
              </a:rPr>
              <a:t>U</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2000" dirty="0">
                <a:solidFill>
                  <a:schemeClr val="tx1"/>
                </a:solidFill>
                <a:latin typeface="Arial" panose="020B0604020202020204" pitchFamily="34" charset="0"/>
                <a:cs typeface="Arial" panose="020B0604020202020204" pitchFamily="34" charset="0"/>
              </a:rPr>
              <a:t>) - a Windows feature that controls user access to </a:t>
            </a:r>
            <a:r>
              <a:rPr lang="en-US" altLang="en-US" sz="2000" dirty="0" smtClean="0">
                <a:solidFill>
                  <a:schemeClr val="tx1"/>
                </a:solidFill>
                <a:latin typeface="Arial" panose="020B0604020202020204" pitchFamily="34" charset="0"/>
                <a:cs typeface="Arial" panose="020B0604020202020204" pitchFamily="34" charset="0"/>
              </a:rPr>
              <a:t>resources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2753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Mandatory Access Control </a:t>
            </a:r>
            <a:r>
              <a:rPr lang="en-US" sz="2800" b="1" dirty="0">
                <a:solidFill>
                  <a:srgbClr val="0080A9"/>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a:t>
            </a:r>
            <a:r>
              <a:rPr lang="en-US" sz="2800" b="1" dirty="0" smtClean="0">
                <a:solidFill>
                  <a:srgbClr val="0080A9"/>
                </a:solidFill>
                <a:latin typeface="Arial" panose="020B0604020202020204" pitchFamily="34" charset="0"/>
                <a:ea typeface="+mn-ea"/>
                <a:cs typeface="Arial" panose="020B0604020202020204" pitchFamily="34" charset="0"/>
              </a:rPr>
              <a:t> </a:t>
            </a:r>
            <a:r>
              <a:rPr lang="en-US" sz="2800" b="1" dirty="0">
                <a:solidFill>
                  <a:srgbClr val="0080A9"/>
                </a:solidFill>
                <a:latin typeface="Arial" panose="020B0604020202020204" pitchFamily="34" charset="0"/>
                <a:ea typeface="+mn-ea"/>
                <a:cs typeface="Arial" panose="020B0604020202020204" pitchFamily="34" charset="0"/>
              </a:rPr>
              <a:t>(4 of 4)</a:t>
            </a:r>
          </a:p>
        </p:txBody>
      </p:sp>
      <p:pic>
        <p:nvPicPr>
          <p:cNvPr id="6" name="Picture 5" descr="The screenshot shows user account control The text reads, do you want to allow this a p p to make changes to your device? Microsoft management console. Verified publisher: Microsoft Windows. Show more details. Two buttons namely, yes and no are show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1828800"/>
            <a:ext cx="4672054" cy="3627762"/>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42727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Role-Based Access Control</a:t>
            </a:r>
          </a:p>
        </p:txBody>
      </p:sp>
      <p:sp>
        <p:nvSpPr>
          <p:cNvPr id="3" name="Content Placeholder 2"/>
          <p:cNvSpPr>
            <a:spLocks noGrp="1"/>
          </p:cNvSpPr>
          <p:nvPr>
            <p:ph idx="1"/>
          </p:nvPr>
        </p:nvSpPr>
        <p:spPr>
          <a:xfrm>
            <a:off x="365125" y="1538818"/>
            <a:ext cx="8415338" cy="192360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Role Based Access Control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B</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Also called Non-Discretionary Access Control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Access permissions are based on user’s job function</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B</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 </a:t>
            </a:r>
            <a:r>
              <a:rPr lang="en-US" altLang="en-US" dirty="0">
                <a:solidFill>
                  <a:schemeClr val="tx1"/>
                </a:solidFill>
                <a:latin typeface="Arial" panose="020B0604020202020204" pitchFamily="34" charset="0"/>
                <a:cs typeface="Arial" panose="020B0604020202020204" pitchFamily="34" charset="0"/>
              </a:rPr>
              <a:t>assigns permissions to particular roles in an organization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Users are assigned to those roles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66292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Rule-Based Access Control</a:t>
            </a:r>
          </a:p>
        </p:txBody>
      </p:sp>
      <p:sp>
        <p:nvSpPr>
          <p:cNvPr id="3" name="Content Placeholder 2"/>
          <p:cNvSpPr>
            <a:spLocks noGrp="1"/>
          </p:cNvSpPr>
          <p:nvPr>
            <p:ph idx="1"/>
          </p:nvPr>
        </p:nvSpPr>
        <p:spPr>
          <a:xfrm>
            <a:off x="365125" y="1538818"/>
            <a:ext cx="8415338" cy="3462486"/>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Also called Rule-Based Role-Based Access Control (</a:t>
            </a:r>
            <a:r>
              <a:rPr lang="en-US" dirty="0" smtClean="0">
                <a:solidFill>
                  <a:schemeClr val="tx1"/>
                </a:solidFill>
                <a:latin typeface="Arial" panose="020B0604020202020204" pitchFamily="34" charset="0"/>
                <a:cs typeface="Arial" panose="020B0604020202020204" pitchFamily="34" charset="0"/>
              </a:rPr>
              <a:t>R</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B-R</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B</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a:t>
            </a:r>
            <a:r>
              <a:rPr lang="en-US" dirty="0">
                <a:solidFill>
                  <a:schemeClr val="tx1"/>
                </a:solidFill>
                <a:latin typeface="Arial" panose="020B0604020202020204" pitchFamily="34" charset="0"/>
                <a:cs typeface="Arial" panose="020B0604020202020204" pitchFamily="34" charset="0"/>
              </a:rPr>
              <a:t>)</a:t>
            </a:r>
          </a:p>
          <a:p>
            <a:pPr marL="342900" lvl="1">
              <a:lnSpc>
                <a:spcPct val="100000"/>
              </a:lnSpc>
              <a:spcBef>
                <a:spcPts val="1200"/>
              </a:spcBef>
              <a:buClr>
                <a:schemeClr val="accent2"/>
              </a:buClr>
            </a:pPr>
            <a:r>
              <a:rPr lang="en-US" altLang="en-US" sz="2000" dirty="0">
                <a:solidFill>
                  <a:schemeClr val="tx1"/>
                </a:solidFill>
                <a:latin typeface="Arial" panose="020B0604020202020204" pitchFamily="34" charset="0"/>
                <a:cs typeface="Arial" panose="020B0604020202020204" pitchFamily="34" charset="0"/>
              </a:rPr>
              <a:t>Dynamically assigns roles to subjects based on a set of rules defined by a custodian</a:t>
            </a:r>
          </a:p>
          <a:p>
            <a:pPr>
              <a:lnSpc>
                <a:spcPct val="100000"/>
              </a:lnSpc>
            </a:pPr>
            <a:r>
              <a:rPr lang="en-US" altLang="en-US" dirty="0">
                <a:solidFill>
                  <a:schemeClr val="tx1"/>
                </a:solidFill>
                <a:latin typeface="Arial" panose="020B0604020202020204" pitchFamily="34" charset="0"/>
                <a:cs typeface="Arial" panose="020B0604020202020204" pitchFamily="34" charset="0"/>
              </a:rPr>
              <a:t>Each resource object contains access properties based on the rules</a:t>
            </a:r>
          </a:p>
          <a:p>
            <a:pPr>
              <a:lnSpc>
                <a:spcPct val="100000"/>
              </a:lnSpc>
            </a:pPr>
            <a:r>
              <a:rPr lang="en-US" altLang="en-US" dirty="0">
                <a:solidFill>
                  <a:schemeClr val="tx1"/>
                </a:solidFill>
                <a:latin typeface="Arial" panose="020B0604020202020204" pitchFamily="34" charset="0"/>
                <a:cs typeface="Arial" panose="020B0604020202020204" pitchFamily="34" charset="0"/>
              </a:rPr>
              <a:t>When user attempts access, system checks object’s rules to determine access permission</a:t>
            </a:r>
          </a:p>
          <a:p>
            <a:pPr>
              <a:lnSpc>
                <a:spcPct val="100000"/>
              </a:lnSpc>
            </a:pPr>
            <a:r>
              <a:rPr lang="en-US" altLang="en-US" dirty="0">
                <a:solidFill>
                  <a:schemeClr val="tx1"/>
                </a:solidFill>
                <a:latin typeface="Arial" panose="020B0604020202020204" pitchFamily="34" charset="0"/>
                <a:cs typeface="Arial" panose="020B0604020202020204" pitchFamily="34" charset="0"/>
              </a:rPr>
              <a:t>Often used for managing user access to one or more systems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Business changes may trigger application of the rules specifying access </a:t>
            </a:r>
            <a:r>
              <a:rPr lang="en-US" altLang="en-US" sz="2000" dirty="0" smtClean="0">
                <a:solidFill>
                  <a:schemeClr val="tx1"/>
                </a:solidFill>
                <a:latin typeface="Arial" panose="020B0604020202020204" pitchFamily="34" charset="0"/>
                <a:cs typeface="Arial" panose="020B0604020202020204" pitchFamily="34" charset="0"/>
              </a:rPr>
              <a:t>changes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87912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Attribute-Based Access Control (1 of 2)</a:t>
            </a:r>
          </a:p>
        </p:txBody>
      </p:sp>
      <p:sp>
        <p:nvSpPr>
          <p:cNvPr id="3" name="Content Placeholder 2"/>
          <p:cNvSpPr>
            <a:spLocks noGrp="1"/>
          </p:cNvSpPr>
          <p:nvPr>
            <p:ph idx="1"/>
          </p:nvPr>
        </p:nvSpPr>
        <p:spPr>
          <a:xfrm>
            <a:off x="365125" y="1538818"/>
            <a:ext cx="8415338" cy="2769989"/>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Uses more flexible polices than Rule-Based </a:t>
            </a:r>
            <a:r>
              <a:rPr lang="en-US"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 </a:t>
            </a:r>
            <a:endParaRPr lang="en-US" dirty="0">
              <a:solidFill>
                <a:schemeClr val="tx1"/>
              </a:solidFill>
              <a:latin typeface="Arial" panose="020B0604020202020204" pitchFamily="34" charset="0"/>
              <a:cs typeface="Arial" panose="020B0604020202020204" pitchFamily="34" charset="0"/>
            </a:endParaRPr>
          </a:p>
          <a:p>
            <a:pPr lvl="1">
              <a:lnSpc>
                <a:spcPct val="100000"/>
              </a:lnSpc>
            </a:pPr>
            <a:r>
              <a:rPr lang="en-US" sz="2000" dirty="0">
                <a:solidFill>
                  <a:schemeClr val="tx1"/>
                </a:solidFill>
                <a:latin typeface="Arial" panose="020B0604020202020204" pitchFamily="34" charset="0"/>
                <a:cs typeface="Arial" panose="020B0604020202020204" pitchFamily="34" charset="0"/>
              </a:rPr>
              <a:t>Can combine attributes</a:t>
            </a:r>
          </a:p>
          <a:p>
            <a:pPr>
              <a:lnSpc>
                <a:spcPct val="100000"/>
              </a:lnSpc>
            </a:pPr>
            <a:r>
              <a:rPr lang="en-US" dirty="0">
                <a:solidFill>
                  <a:schemeClr val="tx1"/>
                </a:solidFill>
                <a:latin typeface="Arial" panose="020B0604020202020204" pitchFamily="34" charset="0"/>
                <a:cs typeface="Arial" panose="020B0604020202020204" pitchFamily="34" charset="0"/>
              </a:rPr>
              <a:t>Policies can take advantage of attributes such as:</a:t>
            </a:r>
          </a:p>
          <a:p>
            <a:pPr lvl="1">
              <a:lnSpc>
                <a:spcPct val="100000"/>
              </a:lnSpc>
            </a:pPr>
            <a:r>
              <a:rPr lang="en-US" sz="2000" dirty="0">
                <a:solidFill>
                  <a:schemeClr val="tx1"/>
                </a:solidFill>
                <a:latin typeface="Arial" panose="020B0604020202020204" pitchFamily="34" charset="0"/>
                <a:cs typeface="Arial" panose="020B0604020202020204" pitchFamily="34" charset="0"/>
              </a:rPr>
              <a:t>Object attributes</a:t>
            </a:r>
          </a:p>
          <a:p>
            <a:pPr lvl="1">
              <a:lnSpc>
                <a:spcPct val="100000"/>
              </a:lnSpc>
            </a:pPr>
            <a:r>
              <a:rPr lang="en-US" sz="2000" dirty="0">
                <a:solidFill>
                  <a:schemeClr val="tx1"/>
                </a:solidFill>
                <a:latin typeface="Arial" panose="020B0604020202020204" pitchFamily="34" charset="0"/>
                <a:cs typeface="Arial" panose="020B0604020202020204" pitchFamily="34" charset="0"/>
              </a:rPr>
              <a:t>Subject attributes</a:t>
            </a:r>
          </a:p>
          <a:p>
            <a:pPr lvl="1">
              <a:lnSpc>
                <a:spcPct val="100000"/>
              </a:lnSpc>
            </a:pPr>
            <a:r>
              <a:rPr lang="en-US" sz="2000" dirty="0">
                <a:solidFill>
                  <a:schemeClr val="tx1"/>
                </a:solidFill>
                <a:latin typeface="Arial" panose="020B0604020202020204" pitchFamily="34" charset="0"/>
                <a:cs typeface="Arial" panose="020B0604020202020204" pitchFamily="34" charset="0"/>
              </a:rPr>
              <a:t>Environment </a:t>
            </a:r>
            <a:r>
              <a:rPr lang="en-US" sz="2000" dirty="0" smtClean="0">
                <a:solidFill>
                  <a:schemeClr val="tx1"/>
                </a:solidFill>
                <a:latin typeface="Arial" panose="020B0604020202020204" pitchFamily="34" charset="0"/>
                <a:cs typeface="Arial" panose="020B0604020202020204" pitchFamily="34" charset="0"/>
              </a:rPr>
              <a:t>attributes e.g. time of access</a:t>
            </a:r>
            <a:endParaRPr lang="en-US" sz="2000" dirty="0">
              <a:solidFill>
                <a:schemeClr val="tx1"/>
              </a:solidFill>
              <a:latin typeface="Arial" panose="020B0604020202020204" pitchFamily="34" charset="0"/>
              <a:cs typeface="Arial" panose="020B0604020202020204" pitchFamily="34" charset="0"/>
            </a:endParaRPr>
          </a:p>
          <a:p>
            <a:pPr>
              <a:lnSpc>
                <a:spcPct val="100000"/>
              </a:lnSpc>
            </a:pPr>
            <a:r>
              <a:rPr lang="en-US"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B</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 </a:t>
            </a:r>
            <a:r>
              <a:rPr lang="en-US" dirty="0">
                <a:solidFill>
                  <a:schemeClr val="tx1"/>
                </a:solidFill>
                <a:latin typeface="Arial" panose="020B0604020202020204" pitchFamily="34" charset="0"/>
                <a:cs typeface="Arial" panose="020B0604020202020204" pitchFamily="34" charset="0"/>
              </a:rPr>
              <a:t>rules can be formatted using an If-Then-Else structure</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86971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Attribute-Based Access Control (2 of 2)</a:t>
            </a:r>
          </a:p>
        </p:txBody>
      </p:sp>
      <p:graphicFrame>
        <p:nvGraphicFramePr>
          <p:cNvPr id="6" name="Table 5"/>
          <p:cNvGraphicFramePr>
            <a:graphicFrameLocks noGrp="1"/>
          </p:cNvGraphicFramePr>
          <p:nvPr>
            <p:extLst/>
          </p:nvPr>
        </p:nvGraphicFramePr>
        <p:xfrm>
          <a:off x="1431173" y="1981200"/>
          <a:ext cx="7061661" cy="3119120"/>
        </p:xfrm>
        <a:graphic>
          <a:graphicData uri="http://schemas.openxmlformats.org/drawingml/2006/table">
            <a:tbl>
              <a:tblPr firstRow="1" bandRow="1">
                <a:tableStyleId>{5C22544A-7EE6-4342-B048-85BDC9FD1C3A}</a:tableStyleId>
              </a:tblPr>
              <a:tblGrid>
                <a:gridCol w="2877448">
                  <a:extLst>
                    <a:ext uri="{9D8B030D-6E8A-4147-A177-3AD203B41FA5}">
                      <a16:colId xmlns:a16="http://schemas.microsoft.com/office/drawing/2014/main" val="20000"/>
                    </a:ext>
                  </a:extLst>
                </a:gridCol>
                <a:gridCol w="2118498">
                  <a:extLst>
                    <a:ext uri="{9D8B030D-6E8A-4147-A177-3AD203B41FA5}">
                      <a16:colId xmlns:a16="http://schemas.microsoft.com/office/drawing/2014/main" val="20001"/>
                    </a:ext>
                  </a:extLst>
                </a:gridCol>
                <a:gridCol w="2065715">
                  <a:extLst>
                    <a:ext uri="{9D8B030D-6E8A-4147-A177-3AD203B41FA5}">
                      <a16:colId xmlns:a16="http://schemas.microsoft.com/office/drawing/2014/main" val="20002"/>
                    </a:ext>
                  </a:extLst>
                </a:gridCol>
              </a:tblGrid>
              <a:tr h="370840">
                <a:tc>
                  <a:txBody>
                    <a:bodyPr/>
                    <a:lstStyle/>
                    <a:p>
                      <a:r>
                        <a:rPr lang="en-US" sz="1200" dirty="0" smtClean="0">
                          <a:solidFill>
                            <a:schemeClr val="tx1"/>
                          </a:solidFill>
                          <a:latin typeface="Arial" panose="020B0604020202020204" pitchFamily="34" charset="0"/>
                          <a:cs typeface="Arial" panose="020B0604020202020204" pitchFamily="34" charset="0"/>
                        </a:rPr>
                        <a:t>Name </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Explanation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Description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Mandatory Access Control (M</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C)</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End user cannot set controls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Most restrictive model</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Discretionary Access Control (D</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C)</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Subject has total control over objects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Least</a:t>
                      </a:r>
                      <a:r>
                        <a:rPr lang="en-US" sz="1200" baseline="0" dirty="0" smtClean="0">
                          <a:solidFill>
                            <a:schemeClr val="tx1"/>
                          </a:solidFill>
                          <a:latin typeface="Arial" panose="020B0604020202020204" pitchFamily="34" charset="0"/>
                          <a:cs typeface="Arial" panose="020B0604020202020204" pitchFamily="34" charset="0"/>
                        </a:rPr>
                        <a:t> restrictive model</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Role-Based Access</a:t>
                      </a:r>
                      <a:r>
                        <a:rPr lang="en-US" sz="1200" baseline="0" dirty="0" smtClean="0">
                          <a:solidFill>
                            <a:schemeClr val="tx1"/>
                          </a:solidFill>
                          <a:latin typeface="Arial" panose="020B0604020202020204" pitchFamily="34" charset="0"/>
                          <a:cs typeface="Arial" panose="020B0604020202020204" pitchFamily="34" charset="0"/>
                        </a:rPr>
                        <a:t> Control (R</a:t>
                      </a:r>
                      <a:r>
                        <a:rPr lang="en-US" sz="100" baseline="0" dirty="0" smtClean="0">
                          <a:solidFill>
                            <a:schemeClr val="tx1"/>
                          </a:solidFill>
                          <a:latin typeface="Arial" panose="020B0604020202020204" pitchFamily="34" charset="0"/>
                          <a:cs typeface="Arial" panose="020B0604020202020204" pitchFamily="34" charset="0"/>
                        </a:rPr>
                        <a:t> </a:t>
                      </a:r>
                      <a:r>
                        <a:rPr lang="en-US" sz="1200" baseline="0" dirty="0" smtClean="0">
                          <a:solidFill>
                            <a:schemeClr val="tx1"/>
                          </a:solidFill>
                          <a:latin typeface="Arial" panose="020B0604020202020204" pitchFamily="34" charset="0"/>
                          <a:cs typeface="Arial" panose="020B0604020202020204" pitchFamily="34" charset="0"/>
                        </a:rPr>
                        <a:t>B</a:t>
                      </a:r>
                      <a:r>
                        <a:rPr lang="en-US" sz="100" baseline="0" dirty="0" smtClean="0">
                          <a:solidFill>
                            <a:schemeClr val="tx1"/>
                          </a:solidFill>
                          <a:latin typeface="Arial" panose="020B0604020202020204" pitchFamily="34" charset="0"/>
                          <a:cs typeface="Arial" panose="020B0604020202020204" pitchFamily="34" charset="0"/>
                        </a:rPr>
                        <a:t> </a:t>
                      </a:r>
                      <a:r>
                        <a:rPr lang="en-US" sz="1200" baseline="0" dirty="0" smtClean="0">
                          <a:solidFill>
                            <a:schemeClr val="tx1"/>
                          </a:solidFill>
                          <a:latin typeface="Arial" panose="020B0604020202020204" pitchFamily="34" charset="0"/>
                          <a:cs typeface="Arial" panose="020B0604020202020204" pitchFamily="34" charset="0"/>
                        </a:rPr>
                        <a:t>A</a:t>
                      </a:r>
                      <a:r>
                        <a:rPr lang="en-US" sz="100" baseline="0" dirty="0" smtClean="0">
                          <a:solidFill>
                            <a:schemeClr val="tx1"/>
                          </a:solidFill>
                          <a:latin typeface="Arial" panose="020B0604020202020204" pitchFamily="34" charset="0"/>
                          <a:cs typeface="Arial" panose="020B0604020202020204" pitchFamily="34" charset="0"/>
                        </a:rPr>
                        <a:t> </a:t>
                      </a:r>
                      <a:r>
                        <a:rPr lang="en-US" sz="1200" baseline="0" dirty="0" smtClean="0">
                          <a:solidFill>
                            <a:schemeClr val="tx1"/>
                          </a:solidFill>
                          <a:latin typeface="Arial" panose="020B0604020202020204" pitchFamily="34" charset="0"/>
                          <a:cs typeface="Arial" panose="020B0604020202020204" pitchFamily="34" charset="0"/>
                        </a:rPr>
                        <a:t>C)</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Assigns permissions to particular roles in the organization and then users are assigned to roles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Considered a more “real-world” approach</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Rule-Based Access Control</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Dynamically</a:t>
                      </a:r>
                      <a:r>
                        <a:rPr lang="en-US" sz="1200" baseline="0" dirty="0" smtClean="0">
                          <a:solidFill>
                            <a:schemeClr val="tx1"/>
                          </a:solidFill>
                          <a:latin typeface="Arial" panose="020B0604020202020204" pitchFamily="34" charset="0"/>
                          <a:cs typeface="Arial" panose="020B0604020202020204" pitchFamily="34" charset="0"/>
                        </a:rPr>
                        <a:t> assigns roles to subjects based on a set of rules defined by a custodian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Used for managing user access to one or more systems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Attribute-Based Access Control (A</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B</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C)</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Uses policies that can combine attributes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Most flexible</a:t>
                      </a:r>
                      <a:r>
                        <a:rPr lang="en-US" sz="1200" baseline="0" dirty="0" smtClean="0">
                          <a:solidFill>
                            <a:schemeClr val="tx1"/>
                          </a:solidFill>
                          <a:latin typeface="Arial" panose="020B0604020202020204" pitchFamily="34" charset="0"/>
                          <a:cs typeface="Arial" panose="020B0604020202020204" pitchFamily="34" charset="0"/>
                        </a:rPr>
                        <a:t> model</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23273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smtClean="0">
                <a:solidFill>
                  <a:srgbClr val="0080A9"/>
                </a:solidFill>
                <a:latin typeface="Arial" panose="020B0604020202020204" pitchFamily="34" charset="0"/>
                <a:cs typeface="Arial" panose="020B0604020202020204" pitchFamily="34" charset="0"/>
              </a:rPr>
              <a:t>Objectives</a:t>
            </a:r>
            <a:endParaRPr lang="en-US" b="1" dirty="0">
              <a:solidFill>
                <a:srgbClr val="0080A9"/>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2641600" y="2942670"/>
            <a:ext cx="6172200" cy="1077218"/>
          </a:xfrm>
        </p:spPr>
        <p:txBody>
          <a:bodyPr/>
          <a:lstStyle/>
          <a:p>
            <a:pPr>
              <a:lnSpc>
                <a:spcPct val="100000"/>
              </a:lnSpc>
            </a:pPr>
            <a:r>
              <a:rPr lang="en-US" altLang="en-US" sz="2000" b="1" dirty="0" smtClean="0">
                <a:solidFill>
                  <a:srgbClr val="0080A9"/>
                </a:solidFill>
                <a:latin typeface="Arial" panose="020B0604020202020204" pitchFamily="34" charset="0"/>
                <a:cs typeface="Arial" panose="020B0604020202020204" pitchFamily="34" charset="0"/>
              </a:rPr>
              <a:t>12.1 </a:t>
            </a:r>
            <a:r>
              <a:rPr lang="en-US" altLang="en-US" sz="2000" dirty="0" smtClean="0">
                <a:solidFill>
                  <a:schemeClr val="tx1"/>
                </a:solidFill>
                <a:latin typeface="Arial" panose="020B0604020202020204" pitchFamily="34" charset="0"/>
                <a:cs typeface="Arial" panose="020B0604020202020204" pitchFamily="34" charset="0"/>
              </a:rPr>
              <a:t>Define access management and list the access control models</a:t>
            </a:r>
          </a:p>
          <a:p>
            <a:pPr>
              <a:lnSpc>
                <a:spcPct val="100000"/>
              </a:lnSpc>
            </a:pPr>
            <a:r>
              <a:rPr lang="en-US" altLang="en-US" sz="2000" b="1" dirty="0" smtClean="0">
                <a:solidFill>
                  <a:srgbClr val="0080A9"/>
                </a:solidFill>
                <a:latin typeface="Arial" panose="020B0604020202020204" pitchFamily="34" charset="0"/>
                <a:cs typeface="Arial" panose="020B0604020202020204" pitchFamily="34" charset="0"/>
              </a:rPr>
              <a:t>12.2 </a:t>
            </a:r>
            <a:r>
              <a:rPr lang="en-US" altLang="en-US" sz="2000" dirty="0" smtClean="0">
                <a:solidFill>
                  <a:schemeClr val="tx1"/>
                </a:solidFill>
                <a:latin typeface="Arial" panose="020B0604020202020204" pitchFamily="34" charset="0"/>
                <a:cs typeface="Arial" panose="020B0604020202020204" pitchFamily="34" charset="0"/>
              </a:rPr>
              <a:t>List the best practices for access control</a:t>
            </a:r>
          </a:p>
        </p:txBody>
      </p:sp>
      <p:sp>
        <p:nvSpPr>
          <p:cNvPr id="4" name="Footer Placeholder 3"/>
          <p:cNvSpPr>
            <a:spLocks noGrp="1"/>
          </p:cNvSpPr>
          <p:nvPr>
            <p:ph type="ftr" sz="quarter" idx="10"/>
          </p:nvPr>
        </p:nvSpPr>
        <p:spPr/>
        <p:txBody>
          <a:bodyPr/>
          <a:lstStyle/>
          <a:p>
            <a:r>
              <a:rPr lang="en-US" dirty="0" smtClean="0"/>
              <a:t>© 2018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29734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Best Practices for Access Control</a:t>
            </a:r>
          </a:p>
        </p:txBody>
      </p:sp>
      <p:sp>
        <p:nvSpPr>
          <p:cNvPr id="3" name="Content Placeholder 2"/>
          <p:cNvSpPr>
            <a:spLocks noGrp="1"/>
          </p:cNvSpPr>
          <p:nvPr>
            <p:ph idx="1"/>
          </p:nvPr>
        </p:nvSpPr>
        <p:spPr>
          <a:xfrm>
            <a:off x="365125" y="1538818"/>
            <a:ext cx="8415338" cy="269304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Establishing best practices for limiting access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help secure systems and data</a:t>
            </a:r>
          </a:p>
          <a:p>
            <a:pPr>
              <a:lnSpc>
                <a:spcPct val="100000"/>
              </a:lnSpc>
            </a:pPr>
            <a:r>
              <a:rPr lang="en-US" altLang="en-US" dirty="0">
                <a:solidFill>
                  <a:schemeClr val="tx1"/>
                </a:solidFill>
                <a:latin typeface="Arial" panose="020B0604020202020204" pitchFamily="34" charset="0"/>
                <a:cs typeface="Arial" panose="020B0604020202020204" pitchFamily="34" charset="0"/>
              </a:rPr>
              <a:t>Examples of best practices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Separation of duties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Job rotation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Mandatory vacations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Clean desk </a:t>
            </a:r>
            <a:r>
              <a:rPr lang="en-US" altLang="en-US" sz="2000" dirty="0" smtClean="0">
                <a:solidFill>
                  <a:schemeClr val="tx1"/>
                </a:solidFill>
                <a:latin typeface="Arial" panose="020B0604020202020204" pitchFamily="34" charset="0"/>
                <a:cs typeface="Arial" panose="020B0604020202020204" pitchFamily="34" charset="0"/>
              </a:rPr>
              <a:t>policy</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06517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Separation of Duties</a:t>
            </a:r>
          </a:p>
        </p:txBody>
      </p:sp>
      <p:sp>
        <p:nvSpPr>
          <p:cNvPr id="3" name="Content Placeholder 2"/>
          <p:cNvSpPr>
            <a:spLocks noGrp="1"/>
          </p:cNvSpPr>
          <p:nvPr>
            <p:ph idx="1"/>
          </p:nvPr>
        </p:nvSpPr>
        <p:spPr>
          <a:xfrm>
            <a:off x="365125" y="1538818"/>
            <a:ext cx="8415338" cy="353943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Separation of duties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Fraud can result from a single user being trusted with complete control of a process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Requires two or more people responsible for functions related to handling money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system is not vulnerable to actions of a single person</a:t>
            </a:r>
          </a:p>
          <a:p>
            <a:pPr>
              <a:lnSpc>
                <a:spcPct val="100000"/>
              </a:lnSpc>
            </a:pPr>
            <a:r>
              <a:rPr lang="en-US" dirty="0">
                <a:solidFill>
                  <a:schemeClr val="tx1"/>
                </a:solidFill>
                <a:latin typeface="Arial" panose="020B0604020202020204" pitchFamily="34" charset="0"/>
                <a:cs typeface="Arial" panose="020B0604020202020204" pitchFamily="34" charset="0"/>
              </a:rPr>
              <a:t>In relation to computer access control</a:t>
            </a:r>
          </a:p>
          <a:p>
            <a:pPr lvl="1">
              <a:lnSpc>
                <a:spcPct val="100000"/>
              </a:lnSpc>
            </a:pPr>
            <a:r>
              <a:rPr lang="en-US" sz="2000" dirty="0">
                <a:solidFill>
                  <a:schemeClr val="tx1"/>
                </a:solidFill>
                <a:latin typeface="Arial" panose="020B0604020202020204" pitchFamily="34" charset="0"/>
                <a:cs typeface="Arial" panose="020B0604020202020204" pitchFamily="34" charset="0"/>
              </a:rPr>
              <a:t>Requires that if the fraudulent application of a process could potentially result in a breach of security, the process should be divided between two or more individuals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51571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Job Rotation</a:t>
            </a:r>
          </a:p>
        </p:txBody>
      </p:sp>
      <p:sp>
        <p:nvSpPr>
          <p:cNvPr id="3" name="Content Placeholder 2"/>
          <p:cNvSpPr>
            <a:spLocks noGrp="1"/>
          </p:cNvSpPr>
          <p:nvPr>
            <p:ph idx="1"/>
          </p:nvPr>
        </p:nvSpPr>
        <p:spPr>
          <a:xfrm>
            <a:off x="365125" y="1538818"/>
            <a:ext cx="8415338" cy="3293209"/>
          </a:xfrm>
        </p:spPr>
        <p:txBody>
          <a:bodyPr/>
          <a:lstStyle/>
          <a:p>
            <a:pPr marL="285750" lvl="1">
              <a:lnSpc>
                <a:spcPct val="100000"/>
              </a:lnSpc>
              <a:spcBef>
                <a:spcPts val="1200"/>
              </a:spcBef>
              <a:buClr>
                <a:schemeClr val="accent2"/>
              </a:buClr>
            </a:pPr>
            <a:r>
              <a:rPr lang="en-US" altLang="en-US" sz="2000" dirty="0">
                <a:solidFill>
                  <a:schemeClr val="tx1"/>
                </a:solidFill>
                <a:latin typeface="Arial" panose="020B0604020202020204" pitchFamily="34" charset="0"/>
                <a:cs typeface="Arial" panose="020B0604020202020204" pitchFamily="34" charset="0"/>
              </a:rPr>
              <a:t>Individuals periodically moved between job responsibilities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Employees can rotate within their department or across departments</a:t>
            </a:r>
          </a:p>
          <a:p>
            <a:pPr>
              <a:lnSpc>
                <a:spcPct val="100000"/>
              </a:lnSpc>
            </a:pPr>
            <a:r>
              <a:rPr lang="en-US" altLang="en-US" dirty="0">
                <a:solidFill>
                  <a:schemeClr val="tx1"/>
                </a:solidFill>
                <a:latin typeface="Arial" panose="020B0604020202020204" pitchFamily="34" charset="0"/>
                <a:cs typeface="Arial" panose="020B0604020202020204" pitchFamily="34" charset="0"/>
              </a:rPr>
              <a:t>Advantages of job rotation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Limits amount of time individuals are in a position to manipulate security configurations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Helps expose potential avenues for fraud</a:t>
            </a:r>
          </a:p>
          <a:p>
            <a:pPr marL="685800" lvl="2" indent="-171450">
              <a:lnSpc>
                <a:spcPct val="100000"/>
              </a:lnSpc>
              <a:buFont typeface="Arial" pitchFamily="34" charset="0"/>
              <a:buChar char="•"/>
            </a:pPr>
            <a:r>
              <a:rPr lang="en-US" altLang="en-US" sz="2000" dirty="0">
                <a:solidFill>
                  <a:schemeClr val="tx1"/>
                </a:solidFill>
                <a:latin typeface="Arial" panose="020B0604020202020204" pitchFamily="34" charset="0"/>
                <a:cs typeface="Arial" panose="020B0604020202020204" pitchFamily="34" charset="0"/>
              </a:rPr>
              <a:t>Individuals have different perspectives and may uncover vulnerabilities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Reduces employee “burnout</a:t>
            </a:r>
            <a:r>
              <a:rPr lang="en-US" altLang="en-US" sz="2000" dirty="0" smtClean="0">
                <a:solidFill>
                  <a:schemeClr val="tx1"/>
                </a:solidFill>
                <a:latin typeface="Arial" panose="020B0604020202020204" pitchFamily="34" charset="0"/>
                <a:cs typeface="Arial" panose="020B0604020202020204" pitchFamily="34" charset="0"/>
              </a:rPr>
              <a:t>”</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784461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Mandatory Vacations</a:t>
            </a:r>
          </a:p>
        </p:txBody>
      </p:sp>
      <p:sp>
        <p:nvSpPr>
          <p:cNvPr id="3" name="Content Placeholder 2"/>
          <p:cNvSpPr>
            <a:spLocks noGrp="1"/>
          </p:cNvSpPr>
          <p:nvPr>
            <p:ph idx="1"/>
          </p:nvPr>
        </p:nvSpPr>
        <p:spPr>
          <a:xfrm>
            <a:off x="365125" y="1538818"/>
            <a:ext cx="7559675" cy="138499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Limits fraud, because perpetrator must be present daily to hide fraudulent actions</a:t>
            </a:r>
          </a:p>
          <a:p>
            <a:pPr>
              <a:lnSpc>
                <a:spcPct val="100000"/>
              </a:lnSpc>
            </a:pPr>
            <a:r>
              <a:rPr lang="en-US" altLang="en-US" dirty="0">
                <a:solidFill>
                  <a:schemeClr val="tx1"/>
                </a:solidFill>
                <a:latin typeface="Arial" panose="020B0604020202020204" pitchFamily="34" charset="0"/>
                <a:cs typeface="Arial" panose="020B0604020202020204" pitchFamily="34" charset="0"/>
              </a:rPr>
              <a:t>Audit of employee’s activities usually scheduled during vacation for sensitive </a:t>
            </a:r>
            <a:r>
              <a:rPr lang="en-US" altLang="en-US" dirty="0" smtClean="0">
                <a:solidFill>
                  <a:schemeClr val="tx1"/>
                </a:solidFill>
                <a:latin typeface="Arial" panose="020B0604020202020204" pitchFamily="34" charset="0"/>
                <a:cs typeface="Arial" panose="020B0604020202020204" pitchFamily="34" charset="0"/>
              </a:rPr>
              <a:t>positions</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74644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Clean Desk Policy</a:t>
            </a:r>
          </a:p>
        </p:txBody>
      </p:sp>
      <p:sp>
        <p:nvSpPr>
          <p:cNvPr id="3" name="Content Placeholder 2"/>
          <p:cNvSpPr>
            <a:spLocks noGrp="1"/>
          </p:cNvSpPr>
          <p:nvPr>
            <p:ph idx="1"/>
          </p:nvPr>
        </p:nvSpPr>
        <p:spPr>
          <a:xfrm>
            <a:off x="365124" y="1538818"/>
            <a:ext cx="8423275" cy="4539704"/>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Designed to ensure that all confidential or sensitive materials are removed form a user’s workspace and secured when the items not in use</a:t>
            </a:r>
          </a:p>
          <a:p>
            <a:pPr lvl="1">
              <a:lnSpc>
                <a:spcPct val="100000"/>
              </a:lnSpc>
            </a:pPr>
            <a:r>
              <a:rPr lang="en-US" sz="2000" dirty="0">
                <a:solidFill>
                  <a:schemeClr val="tx1"/>
                </a:solidFill>
                <a:latin typeface="Arial" panose="020B0604020202020204" pitchFamily="34" charset="0"/>
                <a:cs typeface="Arial" panose="020B0604020202020204" pitchFamily="34" charset="0"/>
              </a:rPr>
              <a:t>Either in paper form or electronic</a:t>
            </a:r>
          </a:p>
          <a:p>
            <a:pPr>
              <a:lnSpc>
                <a:spcPct val="100000"/>
              </a:lnSpc>
            </a:pPr>
            <a:r>
              <a:rPr lang="en-US" dirty="0">
                <a:solidFill>
                  <a:schemeClr val="tx1"/>
                </a:solidFill>
                <a:latin typeface="Arial" panose="020B0604020202020204" pitchFamily="34" charset="0"/>
                <a:cs typeface="Arial" panose="020B0604020202020204" pitchFamily="34" charset="0"/>
              </a:rPr>
              <a:t>Sample statements that might be found in a clean desk policy:</a:t>
            </a:r>
          </a:p>
          <a:p>
            <a:pPr lvl="1">
              <a:lnSpc>
                <a:spcPct val="100000"/>
              </a:lnSpc>
            </a:pPr>
            <a:r>
              <a:rPr lang="en-US" sz="2000" dirty="0">
                <a:solidFill>
                  <a:schemeClr val="tx1"/>
                </a:solidFill>
                <a:latin typeface="Arial" panose="020B0604020202020204" pitchFamily="34" charset="0"/>
                <a:cs typeface="Arial" panose="020B0604020202020204" pitchFamily="34" charset="0"/>
              </a:rPr>
              <a:t>Computer workstations must be locked when the workspace is unoccupied and turned off at the end of the day</a:t>
            </a:r>
          </a:p>
          <a:p>
            <a:pPr lvl="1">
              <a:lnSpc>
                <a:spcPct val="100000"/>
              </a:lnSpc>
            </a:pPr>
            <a:r>
              <a:rPr lang="en-US" sz="2000" dirty="0">
                <a:solidFill>
                  <a:schemeClr val="tx1"/>
                </a:solidFill>
                <a:latin typeface="Arial" panose="020B0604020202020204" pitchFamily="34" charset="0"/>
                <a:cs typeface="Arial" panose="020B0604020202020204" pitchFamily="34" charset="0"/>
              </a:rPr>
              <a:t>Confidential or sensitive information must be removed from the desk and locked in a drawer or safe when the desk is unoccupied or at the end of a work day</a:t>
            </a:r>
          </a:p>
          <a:p>
            <a:pPr lvl="1">
              <a:lnSpc>
                <a:spcPct val="100000"/>
              </a:lnSpc>
            </a:pPr>
            <a:r>
              <a:rPr lang="en-US" sz="2000" dirty="0">
                <a:solidFill>
                  <a:schemeClr val="tx1"/>
                </a:solidFill>
                <a:latin typeface="Arial" panose="020B0604020202020204" pitchFamily="34" charset="0"/>
                <a:cs typeface="Arial" panose="020B0604020202020204" pitchFamily="34" charset="0"/>
              </a:rPr>
              <a:t>File cabinets must be kept closed and locked when not in use or not attended, and keys may not be left at an unattended desk</a:t>
            </a:r>
          </a:p>
          <a:p>
            <a:pPr lvl="1">
              <a:lnSpc>
                <a:spcPct val="100000"/>
              </a:lnSpc>
            </a:pPr>
            <a:r>
              <a:rPr lang="en-US" sz="2000" dirty="0">
                <a:solidFill>
                  <a:schemeClr val="tx1"/>
                </a:solidFill>
                <a:latin typeface="Arial" panose="020B0604020202020204" pitchFamily="34" charset="0"/>
                <a:cs typeface="Arial" panose="020B0604020202020204" pitchFamily="34" charset="0"/>
              </a:rPr>
              <a:t>Laptops must be either locked with a locking cable or locked in a drawer or filing cabinet</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39807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Chapter </a:t>
            </a:r>
            <a:r>
              <a:rPr lang="en-US" sz="2800" b="1" dirty="0" smtClean="0">
                <a:solidFill>
                  <a:srgbClr val="0080A9"/>
                </a:solidFill>
                <a:latin typeface="Arial" panose="020B0604020202020204" pitchFamily="34" charset="0"/>
                <a:ea typeface="+mn-ea"/>
                <a:cs typeface="Arial" panose="020B0604020202020204" pitchFamily="34" charset="0"/>
              </a:rPr>
              <a:t>Summary</a:t>
            </a:r>
            <a:endParaRPr lang="en-US" sz="2800" b="1" dirty="0">
              <a:solidFill>
                <a:srgbClr val="0080A9"/>
              </a:solidFill>
              <a:latin typeface="Arial" panose="020B0604020202020204" pitchFamily="34" charset="0"/>
              <a:ea typeface="+mn-ea"/>
              <a:cs typeface="Arial" panose="020B0604020202020204" pitchFamily="34" charset="0"/>
            </a:endParaRPr>
          </a:p>
        </p:txBody>
      </p:sp>
      <p:sp>
        <p:nvSpPr>
          <p:cNvPr id="2" name="Content Placeholder 1"/>
          <p:cNvSpPr>
            <a:spLocks noGrp="1"/>
          </p:cNvSpPr>
          <p:nvPr>
            <p:ph idx="1"/>
          </p:nvPr>
        </p:nvSpPr>
        <p:spPr>
          <a:xfrm>
            <a:off x="365125" y="1538818"/>
            <a:ext cx="8415338" cy="323165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Access control is the process by which resources or services are denied or granted</a:t>
            </a:r>
          </a:p>
          <a:p>
            <a:pPr>
              <a:lnSpc>
                <a:spcPct val="100000"/>
              </a:lnSpc>
            </a:pPr>
            <a:r>
              <a:rPr lang="en-US" altLang="en-US" dirty="0">
                <a:solidFill>
                  <a:schemeClr val="tx1"/>
                </a:solidFill>
                <a:latin typeface="Arial" panose="020B0604020202020204" pitchFamily="34" charset="0"/>
                <a:cs typeface="Arial" panose="020B0604020202020204" pitchFamily="34" charset="0"/>
              </a:rPr>
              <a:t>Five major access control models: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Discretionary Access Control, Mandatory Access Control, Role-Based Access Control, Rule-Based Access Control, Attribute-Based Access </a:t>
            </a:r>
            <a:r>
              <a:rPr lang="en-US" altLang="en-US" sz="2000" dirty="0" smtClean="0">
                <a:solidFill>
                  <a:schemeClr val="tx1"/>
                </a:solidFill>
                <a:latin typeface="Arial" panose="020B0604020202020204" pitchFamily="34" charset="0"/>
                <a:cs typeface="Arial" panose="020B0604020202020204" pitchFamily="34" charset="0"/>
              </a:rPr>
              <a:t>Control</a:t>
            </a:r>
          </a:p>
          <a:p>
            <a:pPr>
              <a:lnSpc>
                <a:spcPct val="100000"/>
              </a:lnSpc>
            </a:pPr>
            <a:r>
              <a:rPr lang="en-US" altLang="en-US" dirty="0">
                <a:solidFill>
                  <a:schemeClr val="tx1"/>
                </a:solidFill>
                <a:latin typeface="Arial" panose="020B0604020202020204" pitchFamily="34" charset="0"/>
                <a:cs typeface="Arial" panose="020B0604020202020204" pitchFamily="34" charset="0"/>
              </a:rPr>
              <a:t>Best practices for implementing access control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Separation of duties, job rotation, mandatory vacations, and following a clean desk </a:t>
            </a:r>
            <a:r>
              <a:rPr lang="en-US" altLang="en-US" sz="2000" dirty="0" smtClean="0">
                <a:solidFill>
                  <a:schemeClr val="tx1"/>
                </a:solidFill>
                <a:latin typeface="Arial" panose="020B0604020202020204" pitchFamily="34" charset="0"/>
                <a:cs typeface="Arial" panose="020B0604020202020204" pitchFamily="34" charset="0"/>
              </a:rPr>
              <a:t>policy</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267024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What is Access Control?</a:t>
            </a:r>
          </a:p>
        </p:txBody>
      </p:sp>
      <p:sp>
        <p:nvSpPr>
          <p:cNvPr id="3" name="Content Placeholder 2"/>
          <p:cNvSpPr>
            <a:spLocks noGrp="1"/>
          </p:cNvSpPr>
          <p:nvPr>
            <p:ph idx="1"/>
          </p:nvPr>
        </p:nvSpPr>
        <p:spPr>
          <a:xfrm>
            <a:off x="365125" y="1538818"/>
            <a:ext cx="8415338" cy="3770263"/>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Access Control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Granting or denying approval to use specific resources</a:t>
            </a:r>
          </a:p>
          <a:p>
            <a:pPr>
              <a:lnSpc>
                <a:spcPct val="100000"/>
              </a:lnSpc>
            </a:pPr>
            <a:r>
              <a:rPr lang="en-US" altLang="en-US" dirty="0">
                <a:solidFill>
                  <a:schemeClr val="tx1"/>
                </a:solidFill>
                <a:latin typeface="Arial" panose="020B0604020202020204" pitchFamily="34" charset="0"/>
                <a:cs typeface="Arial" panose="020B0604020202020204" pitchFamily="34" charset="0"/>
              </a:rPr>
              <a:t>Physical access control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Consists of fencing, hardware door locks, and mantraps to limit contact with devices</a:t>
            </a:r>
          </a:p>
          <a:p>
            <a:pPr>
              <a:lnSpc>
                <a:spcPct val="100000"/>
              </a:lnSpc>
            </a:pPr>
            <a:r>
              <a:rPr lang="en-US" altLang="en-US" dirty="0">
                <a:solidFill>
                  <a:schemeClr val="tx1"/>
                </a:solidFill>
                <a:latin typeface="Arial" panose="020B0604020202020204" pitchFamily="34" charset="0"/>
                <a:cs typeface="Arial" panose="020B0604020202020204" pitchFamily="34" charset="0"/>
              </a:rPr>
              <a:t>Technical access control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Consists of technology restrictions that limit users on computers from accessing data</a:t>
            </a:r>
          </a:p>
          <a:p>
            <a:pPr>
              <a:lnSpc>
                <a:spcPct val="100000"/>
              </a:lnSpc>
            </a:pPr>
            <a:r>
              <a:rPr lang="en-US" altLang="en-US" dirty="0">
                <a:solidFill>
                  <a:schemeClr val="tx1"/>
                </a:solidFill>
                <a:latin typeface="Arial" panose="020B0604020202020204" pitchFamily="34" charset="0"/>
                <a:cs typeface="Arial" panose="020B0604020202020204" pitchFamily="34" charset="0"/>
              </a:rPr>
              <a:t>There are </a:t>
            </a:r>
            <a:r>
              <a:rPr lang="en-US" altLang="en-US" dirty="0" smtClean="0">
                <a:solidFill>
                  <a:schemeClr val="tx1"/>
                </a:solidFill>
                <a:latin typeface="Arial" panose="020B0604020202020204" pitchFamily="34" charset="0"/>
                <a:cs typeface="Arial" panose="020B0604020202020204" pitchFamily="34" charset="0"/>
              </a:rPr>
              <a:t>standard </a:t>
            </a:r>
            <a:r>
              <a:rPr lang="en-US" altLang="en-US" dirty="0">
                <a:solidFill>
                  <a:schemeClr val="tx1"/>
                </a:solidFill>
                <a:latin typeface="Arial" panose="020B0604020202020204" pitchFamily="34" charset="0"/>
                <a:cs typeface="Arial" panose="020B0604020202020204" pitchFamily="34" charset="0"/>
              </a:rPr>
              <a:t>access control </a:t>
            </a:r>
            <a:r>
              <a:rPr lang="en-US" altLang="en-US" dirty="0" smtClean="0">
                <a:solidFill>
                  <a:schemeClr val="tx1"/>
                </a:solidFill>
                <a:latin typeface="Arial" panose="020B0604020202020204" pitchFamily="34" charset="0"/>
                <a:cs typeface="Arial" panose="020B0604020202020204" pitchFamily="34" charset="0"/>
              </a:rPr>
              <a:t>models that are used to help enforce access control</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9811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Access Control Terminology (1 of 5)</a:t>
            </a:r>
          </a:p>
        </p:txBody>
      </p:sp>
      <p:sp>
        <p:nvSpPr>
          <p:cNvPr id="3" name="Content Placeholder 2"/>
          <p:cNvSpPr>
            <a:spLocks noGrp="1"/>
          </p:cNvSpPr>
          <p:nvPr>
            <p:ph idx="1"/>
          </p:nvPr>
        </p:nvSpPr>
        <p:spPr>
          <a:xfrm>
            <a:off x="365125" y="1538818"/>
            <a:ext cx="8415338" cy="4693593"/>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Identification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Presenting credentials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Example: delivery driver presenting employee badge</a:t>
            </a:r>
          </a:p>
          <a:p>
            <a:pPr>
              <a:lnSpc>
                <a:spcPct val="100000"/>
              </a:lnSpc>
            </a:pPr>
            <a:r>
              <a:rPr lang="en-US" altLang="en-US" dirty="0">
                <a:solidFill>
                  <a:schemeClr val="tx1"/>
                </a:solidFill>
                <a:latin typeface="Arial" panose="020B0604020202020204" pitchFamily="34" charset="0"/>
                <a:cs typeface="Arial" panose="020B0604020202020204" pitchFamily="34" charset="0"/>
              </a:rPr>
              <a:t>Authentication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Checking the credentials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Example: examining the delivery driver’s badge</a:t>
            </a:r>
          </a:p>
          <a:p>
            <a:pPr>
              <a:lnSpc>
                <a:spcPct val="100000"/>
              </a:lnSpc>
            </a:pPr>
            <a:r>
              <a:rPr lang="en-US" altLang="en-US" dirty="0">
                <a:solidFill>
                  <a:schemeClr val="tx1"/>
                </a:solidFill>
                <a:latin typeface="Arial" panose="020B0604020202020204" pitchFamily="34" charset="0"/>
                <a:cs typeface="Arial" panose="020B0604020202020204" pitchFamily="34" charset="0"/>
              </a:rPr>
              <a:t>Authorization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Granting permission to take action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Example: allowing delivery driver to pick up package</a:t>
            </a:r>
          </a:p>
          <a:p>
            <a:pPr>
              <a:lnSpc>
                <a:spcPct val="100000"/>
              </a:lnSpc>
            </a:pPr>
            <a:r>
              <a:rPr lang="en-US" dirty="0">
                <a:solidFill>
                  <a:schemeClr val="tx1"/>
                </a:solidFill>
                <a:latin typeface="Arial" panose="020B0604020202020204" pitchFamily="34" charset="0"/>
                <a:cs typeface="Arial" panose="020B0604020202020204" pitchFamily="34" charset="0"/>
              </a:rPr>
              <a:t>Accounting</a:t>
            </a:r>
          </a:p>
          <a:p>
            <a:pPr lvl="1">
              <a:lnSpc>
                <a:spcPct val="100000"/>
              </a:lnSpc>
            </a:pPr>
            <a:r>
              <a:rPr lang="en-US" sz="2000" dirty="0">
                <a:solidFill>
                  <a:schemeClr val="tx1"/>
                </a:solidFill>
                <a:latin typeface="Arial" panose="020B0604020202020204" pitchFamily="34" charset="0"/>
                <a:cs typeface="Arial" panose="020B0604020202020204" pitchFamily="34" charset="0"/>
              </a:rPr>
              <a:t>A record that is preserved of who accessed the network, what resources they accessed, and when they disconnected</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99918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Access Control Terminology (2 of 5)</a:t>
            </a:r>
          </a:p>
        </p:txBody>
      </p:sp>
      <p:graphicFrame>
        <p:nvGraphicFramePr>
          <p:cNvPr id="6" name="Table 5"/>
          <p:cNvGraphicFramePr>
            <a:graphicFrameLocks noGrp="1"/>
          </p:cNvGraphicFramePr>
          <p:nvPr>
            <p:extLst/>
          </p:nvPr>
        </p:nvGraphicFramePr>
        <p:xfrm>
          <a:off x="1467196" y="2018607"/>
          <a:ext cx="6781694" cy="2839720"/>
        </p:xfrm>
        <a:graphic>
          <a:graphicData uri="http://schemas.openxmlformats.org/drawingml/2006/table">
            <a:tbl>
              <a:tblPr firstRow="1" bandRow="1">
                <a:tableStyleId>{5C22544A-7EE6-4342-B048-85BDC9FD1C3A}</a:tableStyleId>
              </a:tblPr>
              <a:tblGrid>
                <a:gridCol w="1274369">
                  <a:extLst>
                    <a:ext uri="{9D8B030D-6E8A-4147-A177-3AD203B41FA5}">
                      <a16:colId xmlns:a16="http://schemas.microsoft.com/office/drawing/2014/main" val="20000"/>
                    </a:ext>
                  </a:extLst>
                </a:gridCol>
                <a:gridCol w="1864966">
                  <a:extLst>
                    <a:ext uri="{9D8B030D-6E8A-4147-A177-3AD203B41FA5}">
                      <a16:colId xmlns:a16="http://schemas.microsoft.com/office/drawing/2014/main" val="20001"/>
                    </a:ext>
                  </a:extLst>
                </a:gridCol>
                <a:gridCol w="1946936">
                  <a:extLst>
                    <a:ext uri="{9D8B030D-6E8A-4147-A177-3AD203B41FA5}">
                      <a16:colId xmlns:a16="http://schemas.microsoft.com/office/drawing/2014/main" val="20002"/>
                    </a:ext>
                  </a:extLst>
                </a:gridCol>
                <a:gridCol w="1695423">
                  <a:extLst>
                    <a:ext uri="{9D8B030D-6E8A-4147-A177-3AD203B41FA5}">
                      <a16:colId xmlns:a16="http://schemas.microsoft.com/office/drawing/2014/main" val="20003"/>
                    </a:ext>
                  </a:extLst>
                </a:gridCol>
              </a:tblGrid>
              <a:tr h="370840">
                <a:tc>
                  <a:txBody>
                    <a:bodyPr/>
                    <a:lstStyle/>
                    <a:p>
                      <a:r>
                        <a:rPr lang="en-US" sz="1200" dirty="0" smtClean="0">
                          <a:solidFill>
                            <a:schemeClr val="tx1"/>
                          </a:solidFill>
                          <a:latin typeface="Arial" panose="020B0604020202020204" pitchFamily="34" charset="0"/>
                          <a:cs typeface="Arial" panose="020B0604020202020204" pitchFamily="34" charset="0"/>
                        </a:rPr>
                        <a:t>Action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Description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Scenario example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Computer process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Identification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Review of credentials </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Delivery person shows employee</a:t>
                      </a:r>
                      <a:r>
                        <a:rPr lang="en-US" sz="1200" baseline="0" dirty="0" smtClean="0">
                          <a:solidFill>
                            <a:schemeClr val="tx1"/>
                          </a:solidFill>
                          <a:latin typeface="Arial" panose="020B0604020202020204" pitchFamily="34" charset="0"/>
                          <a:cs typeface="Arial" panose="020B0604020202020204" pitchFamily="34" charset="0"/>
                        </a:rPr>
                        <a:t> badge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User enters</a:t>
                      </a:r>
                      <a:r>
                        <a:rPr lang="en-US" sz="1200" baseline="0" dirty="0" smtClean="0">
                          <a:solidFill>
                            <a:schemeClr val="tx1"/>
                          </a:solidFill>
                          <a:latin typeface="Arial" panose="020B0604020202020204" pitchFamily="34" charset="0"/>
                          <a:cs typeface="Arial" panose="020B0604020202020204" pitchFamily="34" charset="0"/>
                        </a:rPr>
                        <a:t> user name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Authentication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Validate credentials as</a:t>
                      </a:r>
                      <a:r>
                        <a:rPr lang="en-US" sz="1200" baseline="0" dirty="0" smtClean="0">
                          <a:solidFill>
                            <a:schemeClr val="tx1"/>
                          </a:solidFill>
                          <a:latin typeface="Arial" panose="020B0604020202020204" pitchFamily="34" charset="0"/>
                          <a:cs typeface="Arial" panose="020B0604020202020204" pitchFamily="34" charset="0"/>
                        </a:rPr>
                        <a:t> genuine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Gabe reads badge to determine it is real</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User provides password</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Authorization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Permission granted for admittance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Gabe opens door to allow delivery person in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User authorized to log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Access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Right given to access specific resources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Delivery person can only retrieve</a:t>
                      </a:r>
                      <a:r>
                        <a:rPr lang="en-US" sz="1200" baseline="0" dirty="0" smtClean="0">
                          <a:solidFill>
                            <a:schemeClr val="tx1"/>
                          </a:solidFill>
                          <a:latin typeface="Arial" panose="020B0604020202020204" pitchFamily="34" charset="0"/>
                          <a:cs typeface="Arial" panose="020B0604020202020204" pitchFamily="34" charset="0"/>
                        </a:rPr>
                        <a:t> box by door</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User allowed</a:t>
                      </a:r>
                      <a:r>
                        <a:rPr lang="en-US" sz="1200" baseline="0" dirty="0" smtClean="0">
                          <a:solidFill>
                            <a:schemeClr val="tx1"/>
                          </a:solidFill>
                          <a:latin typeface="Arial" panose="020B0604020202020204" pitchFamily="34" charset="0"/>
                          <a:cs typeface="Arial" panose="020B0604020202020204" pitchFamily="34" charset="0"/>
                        </a:rPr>
                        <a:t> to access only specific data</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Accounting</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Record of user actions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Gabe signs to confirm</a:t>
                      </a:r>
                      <a:r>
                        <a:rPr lang="en-US" sz="1200" baseline="0" dirty="0" smtClean="0">
                          <a:solidFill>
                            <a:schemeClr val="tx1"/>
                          </a:solidFill>
                          <a:latin typeface="Arial" panose="020B0604020202020204" pitchFamily="34" charset="0"/>
                          <a:cs typeface="Arial" panose="020B0604020202020204" pitchFamily="34" charset="0"/>
                        </a:rPr>
                        <a:t> the package was picked up</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Information</a:t>
                      </a:r>
                      <a:r>
                        <a:rPr lang="en-US" sz="1200" baseline="0" dirty="0" smtClean="0">
                          <a:solidFill>
                            <a:schemeClr val="tx1"/>
                          </a:solidFill>
                          <a:latin typeface="Arial" panose="020B0604020202020204" pitchFamily="34" charset="0"/>
                          <a:cs typeface="Arial" panose="020B0604020202020204" pitchFamily="34" charset="0"/>
                        </a:rPr>
                        <a:t> recorded in log file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8770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5"/>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Access Control Terminology (3 of 5)</a:t>
            </a:r>
          </a:p>
        </p:txBody>
      </p:sp>
      <p:sp>
        <p:nvSpPr>
          <p:cNvPr id="3" name="Content Placeholder 2"/>
          <p:cNvSpPr>
            <a:spLocks noGrp="1"/>
          </p:cNvSpPr>
          <p:nvPr>
            <p:ph idx="1"/>
          </p:nvPr>
        </p:nvSpPr>
        <p:spPr>
          <a:xfrm>
            <a:off x="365125" y="1538818"/>
            <a:ext cx="8415338" cy="353943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Object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specific resource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Example: file or hardware device</a:t>
            </a:r>
          </a:p>
          <a:p>
            <a:pPr>
              <a:lnSpc>
                <a:spcPct val="100000"/>
              </a:lnSpc>
            </a:pPr>
            <a:r>
              <a:rPr lang="en-US" altLang="en-US" dirty="0">
                <a:solidFill>
                  <a:schemeClr val="tx1"/>
                </a:solidFill>
                <a:latin typeface="Arial" panose="020B0604020202020204" pitchFamily="34" charset="0"/>
                <a:cs typeface="Arial" panose="020B0604020202020204" pitchFamily="34" charset="0"/>
              </a:rPr>
              <a:t>Subject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user or process functioning on behalf of a user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Example: computer user</a:t>
            </a:r>
          </a:p>
          <a:p>
            <a:pPr>
              <a:lnSpc>
                <a:spcPct val="100000"/>
              </a:lnSpc>
            </a:pPr>
            <a:r>
              <a:rPr lang="en-US" altLang="en-US" dirty="0">
                <a:solidFill>
                  <a:schemeClr val="tx1"/>
                </a:solidFill>
                <a:latin typeface="Arial" panose="020B0604020202020204" pitchFamily="34" charset="0"/>
                <a:cs typeface="Arial" panose="020B0604020202020204" pitchFamily="34" charset="0"/>
              </a:rPr>
              <a:t>Operation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action taken by the subject over an object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Example: deleting a file</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0269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Access Control Terminology (4 of 5)</a:t>
            </a:r>
          </a:p>
        </p:txBody>
      </p:sp>
      <p:graphicFrame>
        <p:nvGraphicFramePr>
          <p:cNvPr id="6" name="Table 5"/>
          <p:cNvGraphicFramePr>
            <a:graphicFrameLocks noGrp="1"/>
          </p:cNvGraphicFramePr>
          <p:nvPr>
            <p:extLst/>
          </p:nvPr>
        </p:nvGraphicFramePr>
        <p:xfrm>
          <a:off x="1148541" y="1832957"/>
          <a:ext cx="7388774" cy="3296920"/>
        </p:xfrm>
        <a:graphic>
          <a:graphicData uri="http://schemas.openxmlformats.org/drawingml/2006/table">
            <a:tbl>
              <a:tblPr firstRow="1" bandRow="1">
                <a:tableStyleId>{5C22544A-7EE6-4342-B048-85BDC9FD1C3A}</a:tableStyleId>
              </a:tblPr>
              <a:tblGrid>
                <a:gridCol w="1231934">
                  <a:extLst>
                    <a:ext uri="{9D8B030D-6E8A-4147-A177-3AD203B41FA5}">
                      <a16:colId xmlns:a16="http://schemas.microsoft.com/office/drawing/2014/main" val="20000"/>
                    </a:ext>
                  </a:extLst>
                </a:gridCol>
                <a:gridCol w="1888965">
                  <a:extLst>
                    <a:ext uri="{9D8B030D-6E8A-4147-A177-3AD203B41FA5}">
                      <a16:colId xmlns:a16="http://schemas.microsoft.com/office/drawing/2014/main" val="20001"/>
                    </a:ext>
                  </a:extLst>
                </a:gridCol>
                <a:gridCol w="2420681">
                  <a:extLst>
                    <a:ext uri="{9D8B030D-6E8A-4147-A177-3AD203B41FA5}">
                      <a16:colId xmlns:a16="http://schemas.microsoft.com/office/drawing/2014/main" val="20002"/>
                    </a:ext>
                  </a:extLst>
                </a:gridCol>
                <a:gridCol w="1847194">
                  <a:extLst>
                    <a:ext uri="{9D8B030D-6E8A-4147-A177-3AD203B41FA5}">
                      <a16:colId xmlns:a16="http://schemas.microsoft.com/office/drawing/2014/main" val="20003"/>
                    </a:ext>
                  </a:extLst>
                </a:gridCol>
              </a:tblGrid>
              <a:tr h="370840">
                <a:tc>
                  <a:txBody>
                    <a:bodyPr/>
                    <a:lstStyle/>
                    <a:p>
                      <a:r>
                        <a:rPr lang="en-US" sz="1200" dirty="0" smtClean="0">
                          <a:solidFill>
                            <a:schemeClr val="tx1"/>
                          </a:solidFill>
                          <a:latin typeface="Arial" panose="020B0604020202020204" pitchFamily="34" charset="0"/>
                          <a:cs typeface="Arial" panose="020B0604020202020204" pitchFamily="34" charset="0"/>
                        </a:rPr>
                        <a:t>Role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Description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Duties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Example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Privacy officer</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Manager who oversees data privacy compliance and manages data risk</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Ensures the enterprise</a:t>
                      </a:r>
                      <a:r>
                        <a:rPr lang="en-US" sz="1200" baseline="0" dirty="0" smtClean="0">
                          <a:solidFill>
                            <a:schemeClr val="tx1"/>
                          </a:solidFill>
                          <a:latin typeface="Arial" panose="020B0604020202020204" pitchFamily="34" charset="0"/>
                          <a:cs typeface="Arial" panose="020B0604020202020204" pitchFamily="34" charset="0"/>
                        </a:rPr>
                        <a:t> complies with data privacy laws and its own privacy policies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Decides that users can have permission to access SALARY.X</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X</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Custodian or steward</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Individual</a:t>
                      </a:r>
                      <a:r>
                        <a:rPr lang="en-US" sz="1200" baseline="0" dirty="0" smtClean="0">
                          <a:solidFill>
                            <a:schemeClr val="tx1"/>
                          </a:solidFill>
                          <a:latin typeface="Arial" panose="020B0604020202020204" pitchFamily="34" charset="0"/>
                          <a:cs typeface="Arial" panose="020B0604020202020204" pitchFamily="34" charset="0"/>
                        </a:rPr>
                        <a:t> to whom day-to-day actions have been assigned by the owner</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Periodically reviews security</a:t>
                      </a:r>
                      <a:r>
                        <a:rPr lang="en-US" sz="1200" baseline="0" dirty="0" smtClean="0">
                          <a:solidFill>
                            <a:schemeClr val="tx1"/>
                          </a:solidFill>
                          <a:latin typeface="Arial" panose="020B0604020202020204" pitchFamily="34" charset="0"/>
                          <a:cs typeface="Arial" panose="020B0604020202020204" pitchFamily="34" charset="0"/>
                        </a:rPr>
                        <a:t> settings and maintains records of access by end users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Arial" panose="020B0604020202020204" pitchFamily="34" charset="0"/>
                          <a:cs typeface="Arial" panose="020B0604020202020204" pitchFamily="34" charset="0"/>
                        </a:rPr>
                        <a:t>Sets and reviews security settings on SALARY.X</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Owner</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Person responsible for the information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Determines the level of security needed for the data and delegates</a:t>
                      </a:r>
                      <a:r>
                        <a:rPr lang="en-US" sz="1200" baseline="0" dirty="0" smtClean="0">
                          <a:solidFill>
                            <a:schemeClr val="tx1"/>
                          </a:solidFill>
                          <a:latin typeface="Arial" panose="020B0604020202020204" pitchFamily="34" charset="0"/>
                          <a:cs typeface="Arial" panose="020B0604020202020204" pitchFamily="34" charset="0"/>
                        </a:rPr>
                        <a:t> security duties as required</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Arial" panose="020B0604020202020204" pitchFamily="34" charset="0"/>
                          <a:cs typeface="Arial" panose="020B0604020202020204" pitchFamily="34" charset="0"/>
                        </a:rPr>
                        <a:t>Determines that the file SALARY.X</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X</a:t>
                      </a:r>
                    </a:p>
                    <a:p>
                      <a:r>
                        <a:rPr lang="en-US" sz="1200" dirty="0" smtClean="0">
                          <a:solidFill>
                            <a:schemeClr val="tx1"/>
                          </a:solidFill>
                          <a:latin typeface="Arial" panose="020B0604020202020204" pitchFamily="34" charset="0"/>
                          <a:cs typeface="Arial" panose="020B0604020202020204" pitchFamily="34" charset="0"/>
                        </a:rPr>
                        <a:t>can be read only by department</a:t>
                      </a:r>
                      <a:r>
                        <a:rPr lang="en-US" sz="1200" baseline="0" dirty="0" smtClean="0">
                          <a:solidFill>
                            <a:schemeClr val="tx1"/>
                          </a:solidFill>
                          <a:latin typeface="Arial" panose="020B0604020202020204" pitchFamily="34" charset="0"/>
                          <a:cs typeface="Arial" panose="020B0604020202020204" pitchFamily="34" charset="0"/>
                        </a:rPr>
                        <a:t> managers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End user</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User</a:t>
                      </a:r>
                      <a:r>
                        <a:rPr lang="en-US" sz="1200" baseline="0" dirty="0" smtClean="0">
                          <a:solidFill>
                            <a:schemeClr val="tx1"/>
                          </a:solidFill>
                          <a:latin typeface="Arial" panose="020B0604020202020204" pitchFamily="34" charset="0"/>
                          <a:cs typeface="Arial" panose="020B0604020202020204" pitchFamily="34" charset="0"/>
                        </a:rPr>
                        <a:t> who access information in the course of routine job responsibilities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Follows organization’s security</a:t>
                      </a:r>
                      <a:r>
                        <a:rPr lang="en-US" sz="1200" baseline="0" dirty="0" smtClean="0">
                          <a:solidFill>
                            <a:schemeClr val="tx1"/>
                          </a:solidFill>
                          <a:latin typeface="Arial" panose="020B0604020202020204" pitchFamily="34" charset="0"/>
                          <a:cs typeface="Arial" panose="020B0604020202020204" pitchFamily="34" charset="0"/>
                        </a:rPr>
                        <a:t> guidelines and does not attempt to circumvent security</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Arial" panose="020B0604020202020204" pitchFamily="34" charset="0"/>
                          <a:cs typeface="Arial" panose="020B0604020202020204" pitchFamily="34" charset="0"/>
                        </a:rPr>
                        <a:t>Opens SALARY.X</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X</a:t>
                      </a:r>
                    </a:p>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87122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Access Control Terminology (5 of 5)</a:t>
            </a:r>
          </a:p>
        </p:txBody>
      </p:sp>
      <p:pic>
        <p:nvPicPr>
          <p:cNvPr id="3" name="Picture 2" descr="Figure 12-1 Technical access control process and terminalogy. An illustration shows technical access control process and terminology. The process is as follows: the subject an end user accesses the salary dot x l s x object through an operation by entering his identification, authentication, authorization and his access. The salary dot x l s x can be read only by department managers who are the owners; the privacy officer decides that users can access salary.xlsx; the custodian: reviews security settings on salary dot x l s x.&#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2209800"/>
            <a:ext cx="6312708" cy="2601884"/>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96428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Access Control Models</a:t>
            </a:r>
          </a:p>
        </p:txBody>
      </p:sp>
      <p:sp>
        <p:nvSpPr>
          <p:cNvPr id="3" name="Content Placeholder 2"/>
          <p:cNvSpPr>
            <a:spLocks noGrp="1"/>
          </p:cNvSpPr>
          <p:nvPr>
            <p:ph idx="1"/>
          </p:nvPr>
        </p:nvSpPr>
        <p:spPr>
          <a:xfrm>
            <a:off x="365125" y="1538818"/>
            <a:ext cx="8415338" cy="3770263"/>
          </a:xfrm>
        </p:spPr>
        <p:txBody>
          <a:bodyPr/>
          <a:lstStyle/>
          <a:p>
            <a:pPr>
              <a:lnSpc>
                <a:spcPct val="100000"/>
              </a:lnSpc>
              <a:defRPr/>
            </a:pPr>
            <a:r>
              <a:rPr lang="en-US" altLang="en-US" dirty="0">
                <a:solidFill>
                  <a:schemeClr val="tx1"/>
                </a:solidFill>
                <a:latin typeface="Arial" panose="020B0604020202020204" pitchFamily="34" charset="0"/>
                <a:cs typeface="Arial" panose="020B0604020202020204" pitchFamily="34" charset="0"/>
              </a:rPr>
              <a:t>Access control model</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Standards that provide a predefined framework for hardware or software developers</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Use the appropriate model to configure the necessary level of control</a:t>
            </a:r>
          </a:p>
          <a:p>
            <a:pPr>
              <a:lnSpc>
                <a:spcPct val="100000"/>
              </a:lnSpc>
              <a:defRPr/>
            </a:pPr>
            <a:r>
              <a:rPr lang="en-US" altLang="en-US" dirty="0">
                <a:solidFill>
                  <a:schemeClr val="tx1"/>
                </a:solidFill>
                <a:latin typeface="Arial" panose="020B0604020202020204" pitchFamily="34" charset="0"/>
                <a:cs typeface="Arial" panose="020B0604020202020204" pitchFamily="34" charset="0"/>
              </a:rPr>
              <a:t>Five major access control models</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Discretionary Access Control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2000" dirty="0">
                <a:solidFill>
                  <a:schemeClr val="tx1"/>
                </a:solidFill>
                <a:latin typeface="Arial" panose="020B0604020202020204" pitchFamily="34" charset="0"/>
                <a:cs typeface="Arial" panose="020B0604020202020204" pitchFamily="34" charset="0"/>
              </a:rPr>
              <a:t>)</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Mandatory Access Control (</a:t>
            </a:r>
            <a:r>
              <a:rPr lang="en-US" altLang="en-US" sz="2000"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2000" dirty="0">
                <a:solidFill>
                  <a:schemeClr val="tx1"/>
                </a:solidFill>
                <a:latin typeface="Arial" panose="020B0604020202020204" pitchFamily="34" charset="0"/>
                <a:cs typeface="Arial" panose="020B0604020202020204" pitchFamily="34" charset="0"/>
              </a:rPr>
              <a:t>)</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Role Based Access Control (</a:t>
            </a:r>
            <a:r>
              <a:rPr lang="en-US" altLang="en-US" sz="2000"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B</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2000" dirty="0">
                <a:solidFill>
                  <a:schemeClr val="tx1"/>
                </a:solidFill>
                <a:latin typeface="Arial" panose="020B0604020202020204" pitchFamily="34" charset="0"/>
                <a:cs typeface="Arial" panose="020B0604020202020204" pitchFamily="34" charset="0"/>
              </a:rPr>
              <a:t>)</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Rule Based Access Control </a:t>
            </a:r>
            <a:r>
              <a:rPr lang="en-US" altLang="en-US" sz="2000" dirty="0" smtClean="0">
                <a:solidFill>
                  <a:schemeClr val="tx1"/>
                </a:solidFill>
                <a:latin typeface="Arial" panose="020B0604020202020204" pitchFamily="34" charset="0"/>
                <a:cs typeface="Arial" panose="020B0604020202020204" pitchFamily="34" charset="0"/>
              </a:rPr>
              <a:t>(RB-RBAC)</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Attribute-Based Access Control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B</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15704507"/>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35298</TotalTime>
  <Words>2849</Words>
  <Application>Microsoft Office PowerPoint</Application>
  <PresentationFormat>On-screen Show (4:3)</PresentationFormat>
  <Paragraphs>236</Paragraphs>
  <Slides>25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ISEC Lecture 5b Access Control</vt:lpstr>
      <vt:lpstr>Objectives</vt:lpstr>
      <vt:lpstr>What is Access Control?</vt:lpstr>
      <vt:lpstr>Access Control Terminology (1 of 5)</vt:lpstr>
      <vt:lpstr>Access Control Terminology (2 of 5)</vt:lpstr>
      <vt:lpstr>Access Control Terminology (3 of 5)</vt:lpstr>
      <vt:lpstr>Access Control Terminology (4 of 5)</vt:lpstr>
      <vt:lpstr>Access Control Terminology (5 of 5)</vt:lpstr>
      <vt:lpstr>Access Control Models</vt:lpstr>
      <vt:lpstr>Discretionary Access Control (D  A  C) (1 of 2)</vt:lpstr>
      <vt:lpstr>Discretionary Access Control (D A C) (2 of 2)</vt:lpstr>
      <vt:lpstr>Mandatory Access Control (M  A  C) (1 of 4)</vt:lpstr>
      <vt:lpstr>Mandatory Access Control (M  A  C) (2 of 4)</vt:lpstr>
      <vt:lpstr>Mandatory Access Control (M  A  C) (3 of 4)</vt:lpstr>
      <vt:lpstr>Mandatory Access Control (M  A  C) (4 of 4)</vt:lpstr>
      <vt:lpstr>Role-Based Access Control</vt:lpstr>
      <vt:lpstr>Rule-Based Access Control</vt:lpstr>
      <vt:lpstr>Attribute-Based Access Control (1 of 2)</vt:lpstr>
      <vt:lpstr>Attribute-Based Access Control (2 of 2)</vt:lpstr>
      <vt:lpstr>Best Practices for Access Control</vt:lpstr>
      <vt:lpstr>Separation of Duties</vt:lpstr>
      <vt:lpstr>Job Rotation</vt:lpstr>
      <vt:lpstr>Mandatory Vacations</vt:lpstr>
      <vt:lpstr>Clean Desk Policy</vt:lpstr>
      <vt:lpstr>Chapter Summary</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 Guide to Network Security Fundamentals, Sixth Edition</dc:title>
  <dc:subject>Computer Science</dc:subject>
  <dc:creator>Ciampa</dc:creator>
  <cp:keywords>Network Security</cp:keywords>
  <cp:lastModifiedBy>Lee Kay Beng</cp:lastModifiedBy>
  <cp:revision>1027</cp:revision>
  <cp:lastPrinted>2010-11-12T17:54:40Z</cp:lastPrinted>
  <dcterms:created xsi:type="dcterms:W3CDTF">2007-02-15T20:50:52Z</dcterms:created>
  <dcterms:modified xsi:type="dcterms:W3CDTF">2020-10-11T11:37:47Z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