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77"/>
  </p:notesMasterIdLst>
  <p:handoutMasterIdLst>
    <p:handoutMasterId r:id="rId78"/>
  </p:handoutMasterIdLst>
  <p:sldIdLst>
    <p:sldId id="319" r:id="rId5"/>
    <p:sldId id="320" r:id="rId6"/>
    <p:sldId id="377" r:id="rId7"/>
    <p:sldId id="378" r:id="rId8"/>
    <p:sldId id="379" r:id="rId9"/>
    <p:sldId id="380" r:id="rId10"/>
    <p:sldId id="381" r:id="rId11"/>
    <p:sldId id="382" r:id="rId12"/>
    <p:sldId id="437" r:id="rId13"/>
    <p:sldId id="383" r:id="rId14"/>
    <p:sldId id="384" r:id="rId15"/>
    <p:sldId id="385" r:id="rId16"/>
    <p:sldId id="386" r:id="rId17"/>
    <p:sldId id="387" r:id="rId18"/>
    <p:sldId id="388" r:id="rId19"/>
    <p:sldId id="438" r:id="rId20"/>
    <p:sldId id="389" r:id="rId21"/>
    <p:sldId id="390" r:id="rId22"/>
    <p:sldId id="391" r:id="rId23"/>
    <p:sldId id="439" r:id="rId24"/>
    <p:sldId id="392" r:id="rId25"/>
    <p:sldId id="393" r:id="rId26"/>
    <p:sldId id="394" r:id="rId27"/>
    <p:sldId id="396" r:id="rId28"/>
    <p:sldId id="397" r:id="rId29"/>
    <p:sldId id="395" r:id="rId30"/>
    <p:sldId id="398" r:id="rId31"/>
    <p:sldId id="399" r:id="rId32"/>
    <p:sldId id="401" r:id="rId33"/>
    <p:sldId id="402" r:id="rId34"/>
    <p:sldId id="403" r:id="rId35"/>
    <p:sldId id="400" r:id="rId36"/>
    <p:sldId id="445" r:id="rId37"/>
    <p:sldId id="404" r:id="rId38"/>
    <p:sldId id="406" r:id="rId39"/>
    <p:sldId id="405" r:id="rId40"/>
    <p:sldId id="440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41" r:id="rId62"/>
    <p:sldId id="427" r:id="rId63"/>
    <p:sldId id="428" r:id="rId64"/>
    <p:sldId id="429" r:id="rId65"/>
    <p:sldId id="442" r:id="rId66"/>
    <p:sldId id="430" r:id="rId67"/>
    <p:sldId id="431" r:id="rId68"/>
    <p:sldId id="432" r:id="rId69"/>
    <p:sldId id="433" r:id="rId70"/>
    <p:sldId id="444" r:id="rId71"/>
    <p:sldId id="434" r:id="rId72"/>
    <p:sldId id="435" r:id="rId73"/>
    <p:sldId id="436" r:id="rId74"/>
    <p:sldId id="367" r:id="rId75"/>
    <p:sldId id="376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8308" autoAdjust="0"/>
  </p:normalViewPr>
  <p:slideViewPr>
    <p:cSldViewPr>
      <p:cViewPr varScale="1">
        <p:scale>
          <a:sx n="67" d="100"/>
          <a:sy n="67" d="100"/>
        </p:scale>
        <p:origin x="20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10/26/2021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10/26/2021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Network+ Guide to Networks</a:t>
            </a:r>
            <a:br>
              <a:rPr lang="en-US" b="1" dirty="0"/>
            </a:br>
            <a:r>
              <a:rPr lang="en-US" b="1" dirty="0"/>
              <a:t>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/>
              <a:t>Chapter 3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/>
              <a:t>Network Topologies and Technologies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0759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Star Topology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Uses a central device (hub or switch) to connect computers</a:t>
            </a:r>
          </a:p>
          <a:p>
            <a:r>
              <a:rPr lang="en-US" dirty="0">
                <a:latin typeface="Arial" panose="020B0604020202020204" pitchFamily="34" charset="0"/>
              </a:rPr>
              <a:t>Advantages: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Much faster technologies than a bus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Centralized monitoring and management of network traffic are possible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Easier network upgrades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Star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Star Topology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Using a central device allows for monitoring and managing a network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Hubs and switches can include software that collects statistics about network traffic patterns and detect errors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As long as cabling and NICs support it, a star network can be easily updated by replacing the central device</a:t>
            </a:r>
          </a:p>
          <a:p>
            <a:r>
              <a:rPr lang="en-US" dirty="0">
                <a:latin typeface="Arial" panose="020B0604020202020204" pitchFamily="34" charset="0"/>
              </a:rPr>
              <a:t>When the number of workstations you need exceed the number of ports on a central device you simply add another central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9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Star</a:t>
            </a:r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</a:rPr>
              <a:t>When several hubs or switches must be connected, usually one device is used as the central connecting point, forming an </a:t>
            </a:r>
            <a:r>
              <a:rPr lang="en-US" b="1" dirty="0">
                <a:latin typeface="Arial" panose="020B0604020202020204" pitchFamily="34" charset="0"/>
              </a:rPr>
              <a:t>extended star topology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67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Star</a:t>
            </a:r>
          </a:p>
          <a:p>
            <a:endParaRPr lang="en-US" dirty="0"/>
          </a:p>
          <a:p>
            <a:r>
              <a:rPr lang="en-US" sz="2800" dirty="0">
                <a:latin typeface="Arial" panose="020B0604020202020204" pitchFamily="34" charset="0"/>
              </a:rPr>
              <a:t>Most widely used in networks containing more than just a few computers</a:t>
            </a:r>
          </a:p>
          <a:p>
            <a:r>
              <a:rPr lang="en-US" sz="2800" dirty="0">
                <a:latin typeface="Arial" panose="020B0604020202020204" pitchFamily="34" charset="0"/>
              </a:rPr>
              <a:t>A central device (usually a switch) sits in the middle and instead of attached computers, other switches or hubs are connected to the central switch’s ports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Computers and peripherals are then attached to these switches or hubs forming additional stars</a:t>
            </a:r>
          </a:p>
          <a:p>
            <a:r>
              <a:rPr lang="en-US" sz="2800" dirty="0">
                <a:latin typeface="Arial" panose="020B0604020202020204" pitchFamily="34" charset="0"/>
              </a:rPr>
              <a:t>Sometimes referred to as a “hierarchical star”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39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Data Travels in a Physical Star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Depends on the type of central device</a:t>
            </a:r>
          </a:p>
          <a:p>
            <a:r>
              <a:rPr lang="en-US" dirty="0">
                <a:latin typeface="Arial" panose="020B0604020202020204" pitchFamily="34" charset="0"/>
              </a:rPr>
              <a:t>Central device determines ‘logical’ topology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Logical topology is discussed later in the chapter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For now: hub = logical bus; switch = logical switching; MAU = logical 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Star Disadvantages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There are many advantages of a physical star</a:t>
            </a:r>
          </a:p>
          <a:p>
            <a:r>
              <a:rPr lang="en-US" dirty="0">
                <a:latin typeface="Arial" panose="020B0604020202020204" pitchFamily="34" charset="0"/>
              </a:rPr>
              <a:t>There is one disadvantage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central device represents a single point of failure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If the hub or switch fails or someone kicks the power cord out of the outlet, the entire network goes down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Having a spare on hand is a good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Ring Topology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A physical ring topology is like a bus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Devices are daisy-chained one to another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Instead of terminating each end, the cabling is brought around from the last device back to the first device to form a ring</a:t>
            </a:r>
          </a:p>
          <a:p>
            <a:r>
              <a:rPr lang="en-US" dirty="0">
                <a:latin typeface="Arial" panose="020B0604020202020204" pitchFamily="34" charset="0"/>
              </a:rPr>
              <a:t>Most widely used to connect LANs with a technology called Fiber Distributed Data Interface (FDDI)</a:t>
            </a:r>
          </a:p>
          <a:p>
            <a:r>
              <a:rPr lang="en-US" dirty="0">
                <a:latin typeface="Arial" panose="020B0604020202020204" pitchFamily="34" charset="0"/>
              </a:rPr>
              <a:t>FDDI was most often used as a </a:t>
            </a:r>
            <a:r>
              <a:rPr lang="en-US" b="1" dirty="0">
                <a:latin typeface="Arial" panose="020B0604020202020204" pitchFamily="34" charset="0"/>
              </a:rPr>
              <a:t>network backbone</a:t>
            </a:r>
            <a:r>
              <a:rPr lang="en-US" dirty="0">
                <a:latin typeface="Arial" panose="020B0604020202020204" pitchFamily="34" charset="0"/>
              </a:rPr>
              <a:t>, which is cabling used to communicate between LANs or between hubs and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9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Ring Topology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Data travels in one direction</a:t>
            </a:r>
          </a:p>
          <a:p>
            <a:r>
              <a:rPr lang="en-US" sz="2400" dirty="0">
                <a:latin typeface="Arial" panose="020B0604020202020204" pitchFamily="34" charset="0"/>
              </a:rPr>
              <a:t>If any station in the ring fails, data can no longer be passed along</a:t>
            </a:r>
          </a:p>
          <a:p>
            <a:r>
              <a:rPr lang="en-US" sz="2400" dirty="0">
                <a:latin typeface="Arial" panose="020B0604020202020204" pitchFamily="34" charset="0"/>
              </a:rPr>
              <a:t>FDDI uses dual ring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Data travels in both directions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One ring failure doesn’t break network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Operates using fiber-optic cable at 100 Mbps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Extended star topologies with Gigabit Ethernet has largely replaced FDDI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11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Ring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3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Objectives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Describe the primary physical networking topologies in common use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Describe the primary logical networking topologies in common use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Describe major LAN networking technologies</a:t>
            </a:r>
          </a:p>
          <a:p>
            <a:r>
              <a:rPr lang="en-US" dirty="0"/>
              <a:t>Compare Wi-Fi standards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Topology</a:t>
            </a:r>
          </a:p>
          <a:p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r>
              <a:rPr lang="en-US" dirty="0"/>
              <a:t>Direct link between two devices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dirty="0"/>
              <a:t>Mostly used in WANs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dirty="0"/>
              <a:t>Wireless bridge</a:t>
            </a:r>
          </a:p>
          <a:p>
            <a:pPr marL="411480" fontAlgn="auto">
              <a:spcAft>
                <a:spcPts val="0"/>
              </a:spcAft>
              <a:defRPr/>
            </a:pPr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r>
              <a:rPr lang="en-US" sz="1200" dirty="0"/>
              <a:t>Used to connect two computers</a:t>
            </a:r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45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Point-to-Multipoint Topology</a:t>
            </a:r>
          </a:p>
          <a:p>
            <a:endParaRPr lang="en-US" dirty="0"/>
          </a:p>
          <a:p>
            <a:r>
              <a:rPr lang="en-US" dirty="0"/>
              <a:t>Point-to-multipoint (PMP) topology – a central device communicates with two or more other devices</a:t>
            </a:r>
          </a:p>
          <a:p>
            <a:pPr lvl="1"/>
            <a:r>
              <a:rPr lang="en-US" dirty="0"/>
              <a:t>All communication goes through the central device</a:t>
            </a:r>
          </a:p>
          <a:p>
            <a:r>
              <a:rPr lang="en-US" dirty="0"/>
              <a:t>Often used in WANs where a main office has connections to several branch offices via a router</a:t>
            </a:r>
          </a:p>
          <a:p>
            <a:pPr lvl="1"/>
            <a:r>
              <a:rPr lang="en-US" dirty="0"/>
              <a:t>A single connection is made from the router to a switching device that directs traffic to the correct branch office</a:t>
            </a:r>
          </a:p>
          <a:p>
            <a:r>
              <a:rPr lang="en-US" dirty="0"/>
              <a:t>Also used in wireless network arrangements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94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Point-to-Multipoint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45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Mesh Topology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Connects each device to every other device in a network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Multiple point-to-point connections for the purposes of redundancy and fault tolerance</a:t>
            </a:r>
          </a:p>
          <a:p>
            <a:r>
              <a:rPr lang="en-US" dirty="0">
                <a:latin typeface="Arial" panose="020B0604020202020204" pitchFamily="34" charset="0"/>
              </a:rPr>
              <a:t>Purpose of creating a mesh topology is to ensure that if one or more connections fail, there’s another path for reaching all devices on the network</a:t>
            </a:r>
          </a:p>
          <a:p>
            <a:r>
              <a:rPr lang="en-US" dirty="0">
                <a:latin typeface="Arial" panose="020B0604020202020204" pitchFamily="34" charset="0"/>
              </a:rPr>
              <a:t>Expensive due to multiple interfaces and cabling</a:t>
            </a:r>
          </a:p>
          <a:p>
            <a:r>
              <a:rPr lang="en-US" dirty="0">
                <a:latin typeface="Arial" panose="020B0604020202020204" pitchFamily="34" charset="0"/>
              </a:rPr>
              <a:t>Found in large WANs and internetworks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28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Mesh Topology</a:t>
            </a:r>
          </a:p>
          <a:p>
            <a:r>
              <a:rPr lang="en-US" dirty="0"/>
              <a:t>Fully meshed networks</a:t>
            </a:r>
            <a:r>
              <a:rPr lang="en-US" baseline="0" dirty="0"/>
              <a:t> require n (n – 1) /2 </a:t>
            </a:r>
            <a:r>
              <a:rPr lang="en-US" baseline="0" dirty="0" err="1"/>
              <a:t>connectons</a:t>
            </a:r>
            <a:r>
              <a:rPr lang="en-US" baseline="0" dirty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5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Describes how data travels from computer to computer</a:t>
            </a:r>
          </a:p>
          <a:p>
            <a:r>
              <a:rPr lang="en-US" dirty="0">
                <a:latin typeface="Arial" panose="020B0604020202020204" pitchFamily="34" charset="0"/>
              </a:rPr>
              <a:t>Sometimes same as physical topology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 a physical bus and physical ring, the logical topology mimics the physical arrangement of cables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For physical star, electronics in central device determine logical topology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8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90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</a:rPr>
              <a:t>A logical ring using a physical star implements the ring inside the central device’s electronics, which is a MAU in the token ring technology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29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In a </a:t>
            </a:r>
            <a:r>
              <a:rPr lang="en-US" sz="2400" b="1" dirty="0">
                <a:latin typeface="Arial" panose="020B0604020202020204" pitchFamily="34" charset="0"/>
              </a:rPr>
              <a:t>switched topology, </a:t>
            </a:r>
            <a:r>
              <a:rPr lang="en-US" sz="2400" dirty="0">
                <a:latin typeface="Arial" panose="020B0604020202020204" pitchFamily="34" charset="0"/>
              </a:rPr>
              <a:t>there is always an electrical connection between the computer and the switch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But when no data is being transferred there is no logical connection or circuit between the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04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1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Topologies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Topology: describes the lay of the land</a:t>
            </a:r>
          </a:p>
          <a:p>
            <a:r>
              <a:rPr lang="en-US" dirty="0">
                <a:latin typeface="Arial" panose="020B0604020202020204" pitchFamily="34" charset="0"/>
              </a:rPr>
              <a:t>A network topology describes how a network is physically laid out and how signals travel from one device to another</a:t>
            </a:r>
          </a:p>
          <a:p>
            <a:r>
              <a:rPr lang="en-US" dirty="0">
                <a:latin typeface="Arial" panose="020B0604020202020204" pitchFamily="34" charset="0"/>
              </a:rPr>
              <a:t>The physical layout of the devices and cables doesn’t describe how signals travel from one device to another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Network topologies are categorized into physical and logical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47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Technologies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Network technology is the method a NIC uses to access the medium and send data frames</a:t>
            </a:r>
          </a:p>
          <a:p>
            <a:r>
              <a:rPr lang="en-US" dirty="0">
                <a:latin typeface="Arial" panose="020B0604020202020204" pitchFamily="34" charset="0"/>
              </a:rPr>
              <a:t>Other terms: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Network interface layer technologies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Network architectures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Data link layer technologies</a:t>
            </a:r>
          </a:p>
          <a:p>
            <a:r>
              <a:rPr lang="en-US" dirty="0">
                <a:latin typeface="Arial" panose="020B0604020202020204" pitchFamily="34" charset="0"/>
              </a:rPr>
              <a:t>Basically, it is whether your network uses Ethernet, 802.11 wireless, token ring, or some combination of these to move data from device to device in your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10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Technologies</a:t>
            </a:r>
          </a:p>
          <a:p>
            <a:endParaRPr lang="en-US" dirty="0"/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dirty="0">
                <a:latin typeface="Arial" panose="020B0604020202020204" pitchFamily="34" charset="0"/>
              </a:rPr>
              <a:t>LAN examples include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Ethernet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802.11 wireless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Token Ring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dirty="0">
                <a:latin typeface="Arial" panose="020B0604020202020204" pitchFamily="34" charset="0"/>
              </a:rPr>
              <a:t>WAN examples include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Frame relay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FDDI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ATM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dirty="0">
                <a:latin typeface="Arial" panose="020B0604020202020204" pitchFamily="34" charset="0"/>
              </a:rPr>
              <a:t>Network technology often defines frame format and 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78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Technologies and Media</a:t>
            </a:r>
          </a:p>
          <a:p>
            <a:endParaRPr lang="en-US" dirty="0"/>
          </a:p>
          <a:p>
            <a:r>
              <a:rPr lang="en-US" sz="2400" b="1" dirty="0">
                <a:latin typeface="Arial" panose="020B0604020202020204" pitchFamily="34" charset="0"/>
              </a:rPr>
              <a:t>Unshielded Twisted pair (UTP)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Most common media type in LANs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Consists of 4 pairs of copper wires</a:t>
            </a:r>
          </a:p>
          <a:p>
            <a:pPr lvl="1">
              <a:buFontTx/>
              <a:buNone/>
            </a:pPr>
            <a:r>
              <a:rPr lang="en-US" sz="2200" dirty="0">
                <a:latin typeface="Arial" panose="020B0604020202020204" pitchFamily="34" charset="0"/>
              </a:rPr>
              <a:t>     each twisted together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Comes in numbered categories e.g.</a:t>
            </a:r>
            <a:r>
              <a:rPr lang="en-US" sz="2200" baseline="0" dirty="0">
                <a:latin typeface="Arial" panose="020B0604020202020204" pitchFamily="34" charset="0"/>
              </a:rPr>
              <a:t> Cat 3,4,5,6 </a:t>
            </a:r>
            <a:r>
              <a:rPr lang="en-US" sz="2200" baseline="0" dirty="0" err="1">
                <a:latin typeface="Arial" panose="020B0604020202020204" pitchFamily="34" charset="0"/>
              </a:rPr>
              <a:t>etc</a:t>
            </a:r>
            <a:endParaRPr lang="en-US" sz="2200" dirty="0">
              <a:latin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</a:rPr>
              <a:t>Fiber-optic cabling </a:t>
            </a:r>
            <a:r>
              <a:rPr lang="en-US" sz="2400" dirty="0">
                <a:latin typeface="Arial" panose="020B0604020202020204" pitchFamily="34" charset="0"/>
              </a:rPr>
              <a:t>uses thin strands of glass to carry pulses of light long distances and at high data rates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Coaxial cable </a:t>
            </a:r>
            <a:r>
              <a:rPr lang="en-US" sz="2400" dirty="0">
                <a:latin typeface="Arial" panose="020B0604020202020204" pitchFamily="34" charset="0"/>
              </a:rPr>
              <a:t>is obsolete as a LAN medium but it is used as the network medium for Internet access via cable modem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1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Baseband and Broadband Signaling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Network technologies can use media to transmit signals in two main ways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Baseband</a:t>
            </a:r>
            <a:r>
              <a:rPr lang="en-US" sz="2400" dirty="0">
                <a:latin typeface="Arial" panose="020B0604020202020204" pitchFamily="34" charset="0"/>
              </a:rPr>
              <a:t> sends digital signals in which each bit of data is represented by a pulse of electricity or light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Sent at a single fixed frequency and no other frames can be sent along with it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Broadband</a:t>
            </a:r>
            <a:r>
              <a:rPr lang="en-US" sz="2400" dirty="0">
                <a:latin typeface="Arial" panose="020B0604020202020204" pitchFamily="34" charset="0"/>
              </a:rPr>
              <a:t> uses analog techniques to encode binary 1s and 0s across a continuous range of values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Signals flow at a particular frequency and each frequency represents a channel of data.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(can have several transmissions occurring at the same time – each on different</a:t>
            </a:r>
            <a:r>
              <a:rPr lang="en-US" baseline="0" dirty="0">
                <a:solidFill>
                  <a:srgbClr val="FF0000"/>
                </a:solidFill>
                <a:latin typeface="Arial" panose="020B0604020202020204" pitchFamily="34" charset="0"/>
              </a:rPr>
              <a:t> frequency - channel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7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Networks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Ethernet is the most popular LAN technology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Easy to install and support with a low cost factor</a:t>
            </a:r>
          </a:p>
          <a:p>
            <a:r>
              <a:rPr lang="en-US" dirty="0">
                <a:latin typeface="Arial" panose="020B0604020202020204" pitchFamily="34" charset="0"/>
              </a:rPr>
              <a:t>Supports a broad range of speeds: 10 Mbps to 10 </a:t>
            </a:r>
            <a:r>
              <a:rPr lang="en-US" dirty="0" err="1">
                <a:latin typeface="Arial" panose="020B0604020202020204" pitchFamily="34" charset="0"/>
              </a:rPr>
              <a:t>Gbps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Can operate in physical bus or physical star and logical bus or switched logical topology</a:t>
            </a:r>
          </a:p>
          <a:p>
            <a:r>
              <a:rPr lang="en-US" dirty="0">
                <a:latin typeface="Arial" panose="020B0604020202020204" pitchFamily="34" charset="0"/>
              </a:rPr>
              <a:t>Most NICs/hubs/switches can operate at multiple speeds: 10/100/1000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Underlying technology is the same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15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Addressing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Every station has a physical (MAC) address</a:t>
            </a:r>
          </a:p>
          <a:p>
            <a:r>
              <a:rPr lang="en-US" dirty="0">
                <a:latin typeface="Arial" panose="020B0604020202020204" pitchFamily="34" charset="0"/>
              </a:rPr>
              <a:t>Each MAC address has 48 bits expressed as 12 hexadecimal digits</a:t>
            </a:r>
          </a:p>
          <a:p>
            <a:r>
              <a:rPr lang="en-US" dirty="0">
                <a:latin typeface="Arial" panose="020B0604020202020204" pitchFamily="34" charset="0"/>
              </a:rPr>
              <a:t>Incoming frames must match NIC’s address or broadcast address (FF-FF-FF-FF-FF-FF).</a:t>
            </a:r>
          </a:p>
          <a:p>
            <a:r>
              <a:rPr lang="en-US" dirty="0">
                <a:latin typeface="Arial" panose="020B0604020202020204" pitchFamily="34" charset="0"/>
              </a:rPr>
              <a:t>Once processed by NIC, incoming frames are sent to the network protocol for further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90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Frames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Four different formats or </a:t>
            </a:r>
            <a:r>
              <a:rPr lang="en-US" sz="2400" b="1" dirty="0">
                <a:latin typeface="Arial" panose="020B0604020202020204" pitchFamily="34" charset="0"/>
              </a:rPr>
              <a:t>frame types </a:t>
            </a:r>
            <a:r>
              <a:rPr lang="en-US" sz="2400" dirty="0">
                <a:latin typeface="Arial" panose="020B0604020202020204" pitchFamily="34" charset="0"/>
              </a:rPr>
              <a:t>–depending on the network protocol used to send the frame</a:t>
            </a:r>
          </a:p>
          <a:p>
            <a:r>
              <a:rPr lang="en-US" sz="2400" dirty="0">
                <a:latin typeface="Arial" panose="020B0604020202020204" pitchFamily="34" charset="0"/>
              </a:rPr>
              <a:t>Ethernet II frame type used by TCP/IP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TCP/IP has become the dominant network protocol in LANs so supporting multiple frame types has become unnecessary</a:t>
            </a:r>
          </a:p>
          <a:p>
            <a:r>
              <a:rPr lang="en-US" sz="2400" dirty="0">
                <a:latin typeface="Arial" panose="020B0604020202020204" pitchFamily="34" charset="0"/>
              </a:rPr>
              <a:t>Frames must be between 64 and 1518 bytes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Destination MAC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Source MAC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Type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Data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FCS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18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Media Access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Media access method</a:t>
            </a:r>
            <a:r>
              <a:rPr lang="en-US" dirty="0">
                <a:latin typeface="Arial" panose="020B0604020202020204" pitchFamily="34" charset="0"/>
              </a:rPr>
              <a:t>:  Rules governing how and when the medium can be accessed for transmission</a:t>
            </a:r>
          </a:p>
          <a:p>
            <a:r>
              <a:rPr lang="en-US" dirty="0">
                <a:latin typeface="Arial" panose="020B0604020202020204" pitchFamily="34" charset="0"/>
              </a:rPr>
              <a:t>Ethernet uses </a:t>
            </a:r>
            <a:r>
              <a:rPr lang="en-US" b="1" dirty="0">
                <a:latin typeface="Arial" panose="020B0604020202020204" pitchFamily="34" charset="0"/>
              </a:rPr>
              <a:t>Carrier Sense Multiple Access with Collision Detection (CSMA/CD)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</a:rPr>
              <a:t>arrier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</a:rPr>
              <a:t>ense: Listen before send – must hear silence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</a:rPr>
              <a:t>ultiple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</a:rPr>
              <a:t>ccess: If two or more stations hear silence, multiple stations may transmit at the same time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</a:rPr>
              <a:t>ollision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</a:rPr>
              <a:t>etection: If two or more stations transmit, a collision occurs and is detected by the NIC; all stations must retransmit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93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Collisions and Collision Domains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All devices interconnected by one or more hubs hear all signals generated by all other devices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The extent to which signals in an Ethernet bus topology network are propagated is called a </a:t>
            </a:r>
            <a:r>
              <a:rPr lang="en-US" b="1" dirty="0">
                <a:latin typeface="Arial" panose="020B0604020202020204" pitchFamily="34" charset="0"/>
              </a:rPr>
              <a:t>collision domain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All devices in a collision domain are subject to the possibility that whenever a device sends a frame, a collision might occur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9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Collisions and Collision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8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Topologies</a:t>
            </a:r>
          </a:p>
          <a:p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The arrangement of cabling and how cables connect one device to another in a network is considered the network’s </a:t>
            </a:r>
            <a:r>
              <a:rPr lang="en-US" b="1" dirty="0">
                <a:latin typeface="Arial" panose="020B0604020202020204" pitchFamily="34" charset="0"/>
              </a:rPr>
              <a:t>physical topology</a:t>
            </a:r>
          </a:p>
          <a:p>
            <a:r>
              <a:rPr lang="en-US" dirty="0">
                <a:latin typeface="Arial" panose="020B0604020202020204" pitchFamily="34" charset="0"/>
              </a:rPr>
              <a:t>The path data travels between computers on a network is considered the network’s </a:t>
            </a:r>
            <a:r>
              <a:rPr lang="en-US" b="1" dirty="0">
                <a:latin typeface="Arial" panose="020B0604020202020204" pitchFamily="34" charset="0"/>
              </a:rPr>
              <a:t>logical topology</a:t>
            </a:r>
          </a:p>
          <a:p>
            <a:r>
              <a:rPr lang="en-US" dirty="0">
                <a:latin typeface="Arial" panose="020B0604020202020204" pitchFamily="34" charset="0"/>
              </a:rPr>
              <a:t>All network designs today are based on these basic physical topologies: bus, star, ring, and point-to-point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978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Error Handling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Ethernet is a best-effort delivery system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Like the post-office; you hope it gets there but there is no acknowledgement either way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Network protocols and applications ensure delivery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Only collisions are automatically retransmitted</a:t>
            </a:r>
          </a:p>
          <a:p>
            <a:r>
              <a:rPr lang="en-US" dirty="0">
                <a:latin typeface="Arial" panose="020B0604020202020204" pitchFamily="34" charset="0"/>
              </a:rPr>
              <a:t>Ethernet detects damaged frames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error-checking code in an frame’s trailer is called a </a:t>
            </a:r>
            <a:r>
              <a:rPr lang="en-US" b="1" dirty="0">
                <a:latin typeface="Arial" panose="020B0604020202020204" pitchFamily="34" charset="0"/>
              </a:rPr>
              <a:t>Cyclic Redundancy Check (CRC)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Uses CRC to determine that data is unchanged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If a frame is detected as damaged, it is discarded with no notification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10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Half-Duplex Versus Full-Duplex Communication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Half-duplex works like a two-way radio; you can talk and listen but not both at the same time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Ethernet on hubs works only in half-duplex</a:t>
            </a:r>
          </a:p>
          <a:p>
            <a:r>
              <a:rPr lang="en-US" dirty="0">
                <a:latin typeface="Arial" panose="020B0604020202020204" pitchFamily="34" charset="0"/>
              </a:rPr>
              <a:t>Full-duplex means NIC/switch can transmit/receive simultaneously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Like a telephone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CSMA/CD is turned off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Most switches operate in full-duplex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26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  <a:p>
            <a:endParaRPr lang="en-US" dirty="0"/>
          </a:p>
          <a:p>
            <a:pPr marL="411163"/>
            <a:r>
              <a:rPr lang="en-US" dirty="0">
                <a:latin typeface="Arial" panose="020B0604020202020204" pitchFamily="34" charset="0"/>
              </a:rPr>
              <a:t>Ethernet standards expressed as:</a:t>
            </a:r>
          </a:p>
          <a:p>
            <a:pPr marL="739775" lvl="1"/>
            <a:r>
              <a:rPr lang="en-US" dirty="0" err="1">
                <a:latin typeface="Arial" panose="020B0604020202020204" pitchFamily="34" charset="0"/>
              </a:rPr>
              <a:t>XBaseY</a:t>
            </a:r>
            <a:r>
              <a:rPr lang="en-US" dirty="0">
                <a:latin typeface="Arial" panose="020B0604020202020204" pitchFamily="34" charset="0"/>
              </a:rPr>
              <a:t> –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Base2, 10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</a:rPr>
              <a:t>Base</a:t>
            </a:r>
            <a:r>
              <a:rPr lang="en-US" dirty="0">
                <a:latin typeface="Arial" panose="020B0604020202020204" pitchFamily="34" charset="0"/>
              </a:rPr>
              <a:t>T, 100Base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</a:rPr>
              <a:t>, 100BaseFX</a:t>
            </a:r>
          </a:p>
          <a:p>
            <a:pPr marL="739775" lvl="1"/>
            <a:r>
              <a:rPr lang="en-US" dirty="0">
                <a:latin typeface="Arial" panose="020B0604020202020204" pitchFamily="34" charset="0"/>
              </a:rPr>
              <a:t>X – designates the speed of transmission</a:t>
            </a:r>
          </a:p>
          <a:p>
            <a:pPr marL="739775" lvl="1"/>
            <a:r>
              <a:rPr lang="en-US" dirty="0">
                <a:latin typeface="Arial" panose="020B0604020202020204" pitchFamily="34" charset="0"/>
              </a:rPr>
              <a:t>Y – specifies the type of media (T = twisted-pair, FX = fiber optic)</a:t>
            </a:r>
          </a:p>
          <a:p>
            <a:pPr marL="411163"/>
            <a:r>
              <a:rPr lang="en-US" dirty="0">
                <a:latin typeface="Arial" panose="020B0604020202020204" pitchFamily="34" charset="0"/>
              </a:rPr>
              <a:t>10BaseT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Uses two of the four wire pairs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Category 3 or higher UTP cabling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Highly susceptible to collisions and is obsolete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70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  <a:p>
            <a:endParaRPr lang="en-US" dirty="0"/>
          </a:p>
          <a:p>
            <a:pPr marL="411163"/>
            <a:r>
              <a:rPr lang="en-US" dirty="0">
                <a:latin typeface="Arial" panose="020B0604020202020204" pitchFamily="34" charset="0"/>
              </a:rPr>
              <a:t>100BaseTX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Most common Ethernet variety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Category 5 or higher UTP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Uses two of four wire pairs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Two types of 100BaseTX hubs</a:t>
            </a:r>
          </a:p>
          <a:p>
            <a:pPr marL="1211263" lvl="2"/>
            <a:r>
              <a:rPr lang="en-US" dirty="0">
                <a:latin typeface="Arial" panose="020B0604020202020204" pitchFamily="34" charset="0"/>
              </a:rPr>
              <a:t>Class I – can have only one hub between communicating devices</a:t>
            </a:r>
          </a:p>
          <a:p>
            <a:pPr marL="1211263" lvl="2"/>
            <a:r>
              <a:rPr lang="en-US" dirty="0">
                <a:latin typeface="Arial" panose="020B0604020202020204" pitchFamily="34" charset="0"/>
              </a:rPr>
              <a:t>Class II – can have a maximum of two hubs between devices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Switches can be used to interconnect multiple hubs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97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  <a:p>
            <a:endParaRPr lang="en-US" dirty="0"/>
          </a:p>
          <a:p>
            <a:pPr marL="411163"/>
            <a:r>
              <a:rPr lang="en-US" dirty="0">
                <a:latin typeface="Arial" panose="020B0604020202020204" pitchFamily="34" charset="0"/>
              </a:rPr>
              <a:t>100BaseFX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two strands of fiber optic cabling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Typically used as backbone cabling between hubs or switches</a:t>
            </a:r>
          </a:p>
          <a:p>
            <a:pPr marL="1211263" lvl="2"/>
            <a:r>
              <a:rPr lang="en-US" dirty="0">
                <a:latin typeface="Arial" panose="020B0604020202020204" pitchFamily="34" charset="0"/>
              </a:rPr>
              <a:t>Also used to connect clients or servers when immunity to noise and eavesdropping is required</a:t>
            </a:r>
          </a:p>
          <a:p>
            <a:pPr marL="411163"/>
            <a:r>
              <a:rPr lang="en-US" dirty="0">
                <a:latin typeface="Arial" panose="020B0604020202020204" pitchFamily="34" charset="0"/>
              </a:rPr>
              <a:t>1000BaseT Ethernet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Also known as “Gigabit Ethernet”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Category 5 or higher UTP and uses all four wire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78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  <a:p>
            <a:endParaRPr lang="en-US" dirty="0"/>
          </a:p>
          <a:p>
            <a:pPr marL="411163"/>
            <a:r>
              <a:rPr lang="en-US" dirty="0">
                <a:latin typeface="Arial" panose="020B0604020202020204" pitchFamily="34" charset="0"/>
              </a:rPr>
              <a:t>10GBaseT Ethernet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four pairs of Category 6A or 7 UTP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Operates only in full-duplex mode</a:t>
            </a:r>
          </a:p>
          <a:p>
            <a:pPr marL="1211263" lvl="2"/>
            <a:r>
              <a:rPr lang="en-US" dirty="0">
                <a:latin typeface="Arial" panose="020B0604020202020204" pitchFamily="34" charset="0"/>
              </a:rPr>
              <a:t>No hubs, only switches support 10GBaseT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Still considered an expensive option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Good for network servers so they can keep up with desktop systems that commonly operate at 1 </a:t>
            </a:r>
            <a:r>
              <a:rPr lang="en-US" dirty="0" err="1">
                <a:latin typeface="Arial" panose="020B0604020202020204" pitchFamily="34" charset="0"/>
              </a:rPr>
              <a:t>Gbps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10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  <a:p>
            <a:endParaRPr lang="en-US" dirty="0"/>
          </a:p>
          <a:p>
            <a:r>
              <a:rPr lang="en-US" dirty="0"/>
              <a:t>100BaseT4</a:t>
            </a:r>
          </a:p>
          <a:p>
            <a:pPr lvl="1"/>
            <a:r>
              <a:rPr lang="en-US" dirty="0"/>
              <a:t>Uses all four pairs of wires in UTP Category 3 cable</a:t>
            </a:r>
          </a:p>
          <a:p>
            <a:pPr lvl="1"/>
            <a:r>
              <a:rPr lang="en-US" dirty="0"/>
              <a:t>Obsolete</a:t>
            </a:r>
          </a:p>
          <a:p>
            <a:r>
              <a:rPr lang="en-US" dirty="0"/>
              <a:t>1000BaseLX</a:t>
            </a:r>
          </a:p>
          <a:p>
            <a:pPr lvl="1"/>
            <a:r>
              <a:rPr lang="en-US" dirty="0"/>
              <a:t>Uses fiber-optic media</a:t>
            </a:r>
          </a:p>
          <a:p>
            <a:pPr lvl="1"/>
            <a:r>
              <a:rPr lang="en-US" dirty="0"/>
              <a:t>“L” stands for “long wavelength” laser</a:t>
            </a:r>
          </a:p>
          <a:p>
            <a:pPr lvl="1"/>
            <a:r>
              <a:rPr lang="en-US" dirty="0"/>
              <a:t>Supports a maximum cable segment length of 5000 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349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  <a:p>
            <a:endParaRPr lang="en-US" dirty="0"/>
          </a:p>
          <a:p>
            <a:r>
              <a:rPr lang="en-US" dirty="0"/>
              <a:t>1000BaseSX</a:t>
            </a:r>
          </a:p>
          <a:p>
            <a:pPr lvl="1"/>
            <a:r>
              <a:rPr lang="en-US" dirty="0"/>
              <a:t>Uses fiber-optic media</a:t>
            </a:r>
          </a:p>
          <a:p>
            <a:pPr lvl="1"/>
            <a:r>
              <a:rPr lang="en-US" dirty="0"/>
              <a:t>“S” stands for “short wavelength” laser</a:t>
            </a:r>
          </a:p>
          <a:p>
            <a:pPr lvl="1"/>
            <a:r>
              <a:rPr lang="en-US" dirty="0"/>
              <a:t>Can’t cover as much distance as long-wavelength lasers, but are less expensive</a:t>
            </a:r>
          </a:p>
          <a:p>
            <a:r>
              <a:rPr lang="en-US" dirty="0"/>
              <a:t>1000BaseCX</a:t>
            </a:r>
          </a:p>
          <a:p>
            <a:pPr lvl="1"/>
            <a:r>
              <a:rPr lang="en-US" dirty="0"/>
              <a:t>Uses specially shielded, balanced, copper jumper cables</a:t>
            </a:r>
          </a:p>
          <a:p>
            <a:pPr lvl="1"/>
            <a:r>
              <a:rPr lang="en-US" dirty="0"/>
              <a:t>Might also be called “</a:t>
            </a:r>
            <a:r>
              <a:rPr lang="en-US" dirty="0" err="1"/>
              <a:t>twinax</a:t>
            </a:r>
            <a:r>
              <a:rPr lang="en-US" dirty="0"/>
              <a:t>” or “short-haul” copper cables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532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  <a:p>
            <a:endParaRPr lang="en-US" dirty="0"/>
          </a:p>
          <a:p>
            <a:r>
              <a:rPr lang="en-US" dirty="0"/>
              <a:t>10 Gigabit Ethernet IEEE 802.3ae</a:t>
            </a:r>
          </a:p>
          <a:p>
            <a:pPr lvl="1"/>
            <a:r>
              <a:rPr lang="en-US" dirty="0"/>
              <a:t>Much like the others in frame formats and media access</a:t>
            </a:r>
          </a:p>
          <a:p>
            <a:pPr lvl="1"/>
            <a:r>
              <a:rPr lang="en-US" dirty="0"/>
              <a:t>Defined to run only on fiber-optic cabling and specifies a maximum distance of 40 kilometers</a:t>
            </a:r>
          </a:p>
          <a:p>
            <a:pPr lvl="1"/>
            <a:r>
              <a:rPr lang="en-US" dirty="0"/>
              <a:t>Primarily used for network backbones</a:t>
            </a:r>
          </a:p>
          <a:p>
            <a:pPr lvl="1"/>
            <a:r>
              <a:rPr lang="en-US" dirty="0"/>
              <a:t>Varieties:</a:t>
            </a:r>
          </a:p>
          <a:p>
            <a:pPr lvl="2"/>
            <a:r>
              <a:rPr lang="en-US" dirty="0"/>
              <a:t>10GBaseSR, 10GBaseLR, 10GBaseER, 10GBaseSW, 10GBaseLW, and 10GBaseEW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3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  <a:p>
            <a:endParaRPr lang="en-US" dirty="0"/>
          </a:p>
          <a:p>
            <a:r>
              <a:rPr lang="en-US" dirty="0"/>
              <a:t>40 Gigabit and 100 Gigabit Ethernet </a:t>
            </a:r>
          </a:p>
          <a:p>
            <a:pPr lvl="1"/>
            <a:r>
              <a:rPr lang="en-US" dirty="0"/>
              <a:t>Very high cost is still prohibitive</a:t>
            </a:r>
          </a:p>
          <a:p>
            <a:pPr lvl="1"/>
            <a:r>
              <a:rPr lang="en-US" dirty="0"/>
              <a:t>Adoption has been slow</a:t>
            </a:r>
          </a:p>
          <a:p>
            <a:pPr lvl="1"/>
            <a:r>
              <a:rPr lang="en-US" dirty="0"/>
              <a:t>Fiber-optic cabling is primary medium</a:t>
            </a:r>
          </a:p>
          <a:p>
            <a:pPr lvl="2"/>
            <a:r>
              <a:rPr lang="en-US" dirty="0"/>
              <a:t>Although there are provisions to use special copper assemblies over short distances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1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Bus Topology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Physical bus topology </a:t>
            </a:r>
            <a:r>
              <a:rPr lang="en-US" dirty="0">
                <a:latin typeface="Arial" panose="020B0604020202020204" pitchFamily="34" charset="0"/>
              </a:rPr>
              <a:t>is defined as a continuous length of cable connecting one computer to another in daisy-chain fashion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simplest and at one time the most common method for connecting computers</a:t>
            </a:r>
          </a:p>
          <a:p>
            <a:r>
              <a:rPr lang="en-US" dirty="0">
                <a:latin typeface="Arial" panose="020B0604020202020204" pitchFamily="34" charset="0"/>
              </a:rPr>
              <a:t>Weaknesses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There’s a limit of 30 computers per cable segment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maximum total length of cabling is 185 meters (can be extended by adding repeaters between segments)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Both ends of the bus must be terminated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(otherwise</a:t>
            </a:r>
            <a:r>
              <a:rPr lang="en-US" baseline="0" dirty="0">
                <a:solidFill>
                  <a:srgbClr val="C00000"/>
                </a:solidFill>
                <a:latin typeface="Arial" panose="020B0604020202020204" pitchFamily="34" charset="0"/>
              </a:rPr>
              <a:t> signal will echo back into the cable and cause collision, bringing down the network) 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Any break in the bus brings down the entire network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5/4/3 rules: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5 segments</a:t>
            </a:r>
            <a:r>
              <a:rPr lang="en-US" baseline="0" dirty="0">
                <a:solidFill>
                  <a:srgbClr val="C00000"/>
                </a:solidFill>
                <a:latin typeface="Arial" panose="020B0604020202020204" pitchFamily="34" charset="0"/>
              </a:rPr>
              <a:t> connected by 4 repeaters, only 3 segments can have computers/devices.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424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870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802.11 Wi-Fi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The 802.11 wireless networking standard is also referred to as </a:t>
            </a:r>
            <a:r>
              <a:rPr lang="en-US" b="1" dirty="0">
                <a:latin typeface="Arial" panose="020B0604020202020204" pitchFamily="34" charset="0"/>
              </a:rPr>
              <a:t>Wireless Fidelity (Wi-Fi)</a:t>
            </a:r>
          </a:p>
          <a:p>
            <a:r>
              <a:rPr lang="en-US" dirty="0">
                <a:latin typeface="Arial" panose="020B0604020202020204" pitchFamily="34" charset="0"/>
              </a:rPr>
              <a:t>In most towns you can usually find a public Wi-Fi network, called a </a:t>
            </a:r>
            <a:r>
              <a:rPr lang="en-US" b="1" dirty="0">
                <a:latin typeface="Arial" panose="020B0604020202020204" pitchFamily="34" charset="0"/>
              </a:rPr>
              <a:t>hotspot</a:t>
            </a:r>
          </a:p>
          <a:p>
            <a:r>
              <a:rPr lang="en-US" dirty="0"/>
              <a:t>802.11 is essentially an extension to Ethernet</a:t>
            </a:r>
          </a:p>
          <a:p>
            <a:pPr lvl="1"/>
            <a:r>
              <a:rPr lang="en-US" dirty="0"/>
              <a:t>Using airwaves instead of cabling as the medium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0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Modes of Operation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Wi-Fi can operate in one of two modes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Infrastructure — use central access point (AP)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Ad hoc — no central device; data travels from device to device like a bus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Sometimes called “peer-to-peer mode”</a:t>
            </a:r>
          </a:p>
          <a:p>
            <a:r>
              <a:rPr lang="en-US" dirty="0">
                <a:latin typeface="Arial" panose="020B0604020202020204" pitchFamily="34" charset="0"/>
              </a:rPr>
              <a:t>Most of this chapter’s discussion of Wi-Fi focuses on infrastructure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13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SSID = Service Set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692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Channels and Frequencies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Wi-Fi operate at one of two radio frequencies: 2.4GHz and 5.0 GHz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Although this frequency is not fixed</a:t>
            </a:r>
          </a:p>
          <a:p>
            <a:r>
              <a:rPr lang="en-US" dirty="0">
                <a:latin typeface="Arial" panose="020B0604020202020204" pitchFamily="34" charset="0"/>
              </a:rPr>
              <a:t>2.4 GHz is actually 2.412 thru 2.484 divided into 14 channels spaced 5 MHz apart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Work like a TV channel – you must tune to the correct channel to connect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Needs 25 MHz to operate spanning 5 channels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Choose channels five apart from other known APs</a:t>
            </a:r>
          </a:p>
          <a:p>
            <a:r>
              <a:rPr lang="en-US" dirty="0">
                <a:latin typeface="Arial" panose="020B0604020202020204" pitchFamily="34" charset="0"/>
              </a:rPr>
              <a:t>5.0 GHz is actually 4.915 thru 5.825 GHz divided into 42 channels of 10, 20, or 40 MHz each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39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Channels and Frequencies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70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Antennas</a:t>
            </a:r>
          </a:p>
          <a:p>
            <a:endParaRPr lang="en-US" dirty="0"/>
          </a:p>
          <a:p>
            <a:r>
              <a:rPr lang="en-US" dirty="0"/>
              <a:t>Antenna on a Wi-Fi device is both transmitter and receiver</a:t>
            </a:r>
          </a:p>
          <a:p>
            <a:pPr lvl="1"/>
            <a:r>
              <a:rPr lang="en-US" dirty="0"/>
              <a:t>Characteristics and placement determine how well a device transmits or receives Wi-Fi signals</a:t>
            </a:r>
          </a:p>
          <a:p>
            <a:r>
              <a:rPr lang="en-US" dirty="0"/>
              <a:t>Usually categorized by their radiation pattern:</a:t>
            </a:r>
          </a:p>
          <a:p>
            <a:pPr lvl="1"/>
            <a:r>
              <a:rPr lang="en-US" dirty="0"/>
              <a:t>Omnidirectional antennas – signals radiate out from the antenna with equal strength in all directions</a:t>
            </a:r>
          </a:p>
          <a:p>
            <a:pPr lvl="1"/>
            <a:r>
              <a:rPr lang="en-US" dirty="0"/>
              <a:t>Unidirectional antenna – signals are focused in a single direction</a:t>
            </a:r>
          </a:p>
          <a:p>
            <a:pPr lvl="2"/>
            <a:r>
              <a:rPr lang="en-US" dirty="0"/>
              <a:t>Ideal for placement at one end of long, narrow spaces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77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Access Methods and Operation</a:t>
            </a:r>
          </a:p>
          <a:p>
            <a:endParaRPr lang="en-US" dirty="0"/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Wi-Fi Access Method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Sending station can’t hear if another station begins transmitting so they cannot use the CSMA/CD access method that Ethernet uses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Wi-Fi devices use carrier sense multiple access with collision avoidance (CSMA/CA)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Uses request-to-send/clear-to-send (RTS/CTS) packets and acknowledgements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With this extra “chatter” actual throughput is essentially cut in half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7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Signal Characteristics</a:t>
            </a:r>
          </a:p>
          <a:p>
            <a:endParaRPr lang="en-US" dirty="0"/>
          </a:p>
          <a:p>
            <a:r>
              <a:rPr lang="en-US" dirty="0"/>
              <a:t>Common types of signal interference:</a:t>
            </a:r>
          </a:p>
          <a:p>
            <a:pPr lvl="1"/>
            <a:r>
              <a:rPr lang="en-US" sz="2200" dirty="0"/>
              <a:t>Absorption – solid objects absorb radio signals, causing them to </a:t>
            </a:r>
            <a:r>
              <a:rPr lang="en-US" sz="2200" b="1" dirty="0"/>
              <a:t>attenuate</a:t>
            </a:r>
            <a:r>
              <a:rPr lang="en-US" sz="2200" dirty="0"/>
              <a:t> (weaken)</a:t>
            </a:r>
          </a:p>
          <a:p>
            <a:pPr lvl="1"/>
            <a:r>
              <a:rPr lang="en-US" sz="2200" dirty="0"/>
              <a:t>Refraction – the bending of a radio signal as it passes from a medium of one density through a medium of a different density</a:t>
            </a:r>
          </a:p>
          <a:p>
            <a:pPr lvl="1"/>
            <a:r>
              <a:rPr lang="en-US" sz="2200" dirty="0"/>
              <a:t>Diffraction – the altering of a wave as it tries to bend around an object</a:t>
            </a:r>
          </a:p>
          <a:p>
            <a:pPr lvl="1"/>
            <a:r>
              <a:rPr lang="en-US" sz="2200" dirty="0"/>
              <a:t>Reflection – occurs when a signal hits a dense, reflective material, resulting in signal loss</a:t>
            </a:r>
          </a:p>
          <a:p>
            <a:pPr lvl="1"/>
            <a:r>
              <a:rPr lang="en-US" sz="2200" dirty="0"/>
              <a:t>Scattering – when a signal changes direction in unpredictable ways, causing a loss in signal strength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749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Signal Characteristics</a:t>
            </a:r>
          </a:p>
          <a:p>
            <a:endParaRPr lang="en-US" dirty="0"/>
          </a:p>
          <a:p>
            <a:r>
              <a:rPr lang="en-US" b="1" dirty="0"/>
              <a:t>Signal-to-noise ratio</a:t>
            </a:r>
            <a:r>
              <a:rPr lang="en-US" sz="2000" dirty="0"/>
              <a:t> – </a:t>
            </a:r>
            <a:r>
              <a:rPr lang="en-US" dirty="0"/>
              <a:t>the amount of noise compared with the signal strength</a:t>
            </a:r>
          </a:p>
          <a:p>
            <a:pPr lvl="1"/>
            <a:r>
              <a:rPr lang="en-US" dirty="0"/>
              <a:t>Noise can come from equipment, other wireless devices, and other wireless networks</a:t>
            </a:r>
          </a:p>
          <a:p>
            <a:r>
              <a:rPr lang="en-US" b="1" dirty="0"/>
              <a:t>Throughput </a:t>
            </a:r>
            <a:r>
              <a:rPr lang="en-US" dirty="0"/>
              <a:t>– the actual amount of data transferred</a:t>
            </a:r>
          </a:p>
          <a:p>
            <a:pPr lvl="1"/>
            <a:r>
              <a:rPr lang="en-US" dirty="0"/>
              <a:t>Not counting errors and acknowledgements</a:t>
            </a:r>
          </a:p>
          <a:p>
            <a:r>
              <a:rPr lang="en-US" b="1" dirty="0" err="1"/>
              <a:t>Goodput</a:t>
            </a:r>
            <a:r>
              <a:rPr lang="en-US" dirty="0"/>
              <a:t> – actual application-to-application data transfer speed</a:t>
            </a:r>
          </a:p>
          <a:p>
            <a:r>
              <a:rPr lang="en-US" b="1" dirty="0"/>
              <a:t>Overhead</a:t>
            </a:r>
            <a:r>
              <a:rPr lang="en-US" dirty="0"/>
              <a:t> – packet frame headers, acknowledgements, and retransmissions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0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Bus Topology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Weaknesses (cont’d)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Adding or removing a machine brings down the entire network temporarily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Technologies using this topology are limited to 10 Mbps half-duplex communication since they use coaxial cabling</a:t>
            </a:r>
          </a:p>
          <a:p>
            <a:r>
              <a:rPr lang="en-US" dirty="0">
                <a:latin typeface="Arial" panose="020B0604020202020204" pitchFamily="34" charset="0"/>
              </a:rPr>
              <a:t>Due to the limitations, this topology is no longer a practical choice and technology has moved past this obsolete method of connecting computers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29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093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Wi-Fi Security</a:t>
            </a:r>
          </a:p>
          <a:p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r>
              <a:rPr lang="en-US" sz="2400" dirty="0"/>
              <a:t>Signals from a Wi-Fi network can travel several hundred feet – Wi-Fi devices outside your home or business can detect your signals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sz="2400" dirty="0"/>
              <a:t>Wi-Fi network should be protected by an encryption protocol that makes data difficult to interpret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sz="2400" dirty="0"/>
              <a:t>Encryption protocols</a:t>
            </a:r>
          </a:p>
          <a:p>
            <a:pPr marL="740664" lvl="1" fontAlgn="auto">
              <a:spcAft>
                <a:spcPts val="0"/>
              </a:spcAft>
              <a:defRPr/>
            </a:pPr>
            <a:r>
              <a:rPr lang="en-US" dirty="0"/>
              <a:t>Wired equivalent privacy (WEP), Wi-Fi Protected Access (WPA),  and WPA2, </a:t>
            </a:r>
          </a:p>
          <a:p>
            <a:pPr marL="740664" lvl="1" fontAlgn="auto">
              <a:spcAft>
                <a:spcPts val="0"/>
              </a:spcAft>
              <a:defRPr/>
            </a:pPr>
            <a:r>
              <a:rPr lang="en-US" dirty="0"/>
              <a:t>Not all devices support all three protocols</a:t>
            </a:r>
          </a:p>
          <a:p>
            <a:pPr marL="1140714" lvl="2" fontAlgn="auto">
              <a:spcAft>
                <a:spcPts val="0"/>
              </a:spcAft>
              <a:defRPr/>
            </a:pPr>
            <a:r>
              <a:rPr lang="en-US" dirty="0"/>
              <a:t>Older devices might only support WEP and/or WPA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006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 Ring Networks</a:t>
            </a:r>
          </a:p>
          <a:p>
            <a:endParaRPr lang="en-US" dirty="0"/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Based on the IEEE 802.5 standard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Star physical topology, ring logical topology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token is passed along the network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Only the station with the token can transmit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Frames are acknowledged and token is released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No collisions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Originally operated at 4Mbps and then increased to 16 Mbps and later 100 Mbps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Uses cat 4 and higher UTP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Obsolete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002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 Distributed Data Interface Technology</a:t>
            </a:r>
          </a:p>
          <a:p>
            <a:endParaRPr lang="en-US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707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sz="1200" dirty="0">
                <a:latin typeface="Arial" panose="020B0604020202020204" pitchFamily="34" charset="0"/>
              </a:rPr>
              <a:t>Networks can be described by a physical and logical topology</a:t>
            </a:r>
          </a:p>
          <a:p>
            <a:r>
              <a:rPr lang="en-US" sz="1200" dirty="0">
                <a:latin typeface="Arial" panose="020B0604020202020204" pitchFamily="34" charset="0"/>
              </a:rPr>
              <a:t>The primary physical topologies are the bus, star, ring, and point-to-point</a:t>
            </a:r>
          </a:p>
          <a:p>
            <a:r>
              <a:rPr lang="en-US" sz="1200" dirty="0">
                <a:latin typeface="Arial" panose="020B0604020202020204" pitchFamily="34" charset="0"/>
              </a:rPr>
              <a:t>The primary logical topologies are bus, ring, and switched</a:t>
            </a:r>
          </a:p>
          <a:p>
            <a:r>
              <a:rPr lang="en-US" sz="1200" dirty="0">
                <a:latin typeface="Arial" panose="020B0604020202020204" pitchFamily="34" charset="0"/>
              </a:rPr>
              <a:t>A network technology defines the structure of the frames and how a network interface access the medium to send data frames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41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The most common network technology for LANs is Ethernet</a:t>
            </a:r>
          </a:p>
          <a:p>
            <a:r>
              <a:rPr lang="en-US" dirty="0">
                <a:latin typeface="Arial" panose="020B0604020202020204" pitchFamily="34" charset="0"/>
              </a:rPr>
              <a:t>Wi-Fi is a wireless technology based on Ethernet but uses the CSMA/CA media access method</a:t>
            </a:r>
          </a:p>
          <a:p>
            <a:r>
              <a:rPr lang="en-US" dirty="0">
                <a:latin typeface="Arial" panose="020B0604020202020204" pitchFamily="34" charset="0"/>
              </a:rPr>
              <a:t>The antenna on a Wi-Fi device is both the transmitter and receiver</a:t>
            </a:r>
          </a:p>
          <a:p>
            <a:r>
              <a:rPr lang="en-US" dirty="0">
                <a:latin typeface="Arial" panose="020B0604020202020204" pitchFamily="34" charset="0"/>
              </a:rPr>
              <a:t>Wi-Fi signal interference can severely affect a WLAN’s performance and reliability</a:t>
            </a:r>
          </a:p>
          <a:p>
            <a:r>
              <a:rPr lang="en-US">
                <a:latin typeface="Arial" panose="020B0604020202020204" pitchFamily="34" charset="0"/>
              </a:rPr>
              <a:t>Token Ring and FDDI are both obsolete technologies that used a token passing access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Bus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Data Travels in a Physical Bus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Electrical pulses (signals) travel the cable’s length in all directions</a:t>
            </a:r>
          </a:p>
          <a:p>
            <a:r>
              <a:rPr lang="en-US" sz="2400" dirty="0">
                <a:latin typeface="Arial" panose="020B0604020202020204" pitchFamily="34" charset="0"/>
              </a:rPr>
              <a:t>Signal travel across the medium and from device to device is called </a:t>
            </a:r>
            <a:r>
              <a:rPr lang="en-US" sz="2400" b="1" dirty="0">
                <a:latin typeface="Arial" panose="020B0604020202020204" pitchFamily="34" charset="0"/>
              </a:rPr>
              <a:t>signal propagation</a:t>
            </a:r>
          </a:p>
          <a:p>
            <a:r>
              <a:rPr lang="en-US" sz="2400" dirty="0">
                <a:latin typeface="Arial" panose="020B0604020202020204" pitchFamily="34" charset="0"/>
              </a:rPr>
              <a:t>Signal continues until it weakens or is absorbed by </a:t>
            </a:r>
            <a:r>
              <a:rPr lang="en-US" sz="2400" b="1" dirty="0">
                <a:latin typeface="Arial" panose="020B0604020202020204" pitchFamily="34" charset="0"/>
              </a:rPr>
              <a:t>terminator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A terminator is an electrical component called a resistor that absorbs the signal instead of allowing it to bounce back up the wire</a:t>
            </a:r>
          </a:p>
          <a:p>
            <a:r>
              <a:rPr lang="en-US" sz="2400" dirty="0">
                <a:latin typeface="Arial" panose="020B0604020202020204" pitchFamily="34" charset="0"/>
              </a:rPr>
              <a:t>If not terminated, </a:t>
            </a:r>
            <a:r>
              <a:rPr lang="en-US" sz="2400" b="1" dirty="0">
                <a:latin typeface="Arial" panose="020B0604020202020204" pitchFamily="34" charset="0"/>
              </a:rPr>
              <a:t>signal bounces </a:t>
            </a:r>
            <a:r>
              <a:rPr lang="en-US" sz="2400" dirty="0">
                <a:latin typeface="Arial" panose="020B0604020202020204" pitchFamily="34" charset="0"/>
              </a:rPr>
              <a:t>or is “reflected” at end of medium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Signal bounce is the term used when electricity bounces off the end of a cable and back in the other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1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Bus Limitations</a:t>
            </a:r>
          </a:p>
          <a:p>
            <a:endParaRPr lang="en-US" dirty="0"/>
          </a:p>
          <a:p>
            <a:r>
              <a:rPr lang="en-US" dirty="0"/>
              <a:t>Only 30 computers can be daisy-chained together</a:t>
            </a:r>
          </a:p>
          <a:p>
            <a:pPr lvl="1"/>
            <a:r>
              <a:rPr lang="en-US" dirty="0"/>
              <a:t>Before signal becomes too weak to be passed along to another computer</a:t>
            </a:r>
          </a:p>
          <a:p>
            <a:r>
              <a:rPr lang="en-US" dirty="0"/>
              <a:t>As an electrical signal encounters each workstation along a daisy-chain</a:t>
            </a:r>
          </a:p>
          <a:p>
            <a:pPr lvl="1"/>
            <a:r>
              <a:rPr lang="en-US" dirty="0"/>
              <a:t>Some of its strength is absorbed by both the cabling and the connectors until the signal is too weak for a NIC to interpret</a:t>
            </a:r>
          </a:p>
          <a:p>
            <a:r>
              <a:rPr lang="en-US" dirty="0"/>
              <a:t>For the same reason, total length of cabling is limited to 185 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7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VOeNcJJYo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/>
              <a:t>Guide to Networking Essentials</a:t>
            </a:r>
            <a:br>
              <a:rPr lang="en-US" b="1" dirty="0"/>
            </a:br>
            <a:r>
              <a:rPr lang="en-US" b="1" dirty="0"/>
              <a:t>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/>
              <a:t>Topic 01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/>
              <a:t>Network Topologies and Technologies</a:t>
            </a:r>
          </a:p>
        </p:txBody>
      </p:sp>
      <p:pic>
        <p:nvPicPr>
          <p:cNvPr id="5" name="Picture 2" descr="C:\Users\Julie\Documents\DropBox\InstructorResources\cengag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2286001" cy="7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Bus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30 computers can be daisy-chained together</a:t>
            </a:r>
          </a:p>
          <a:p>
            <a:pPr lvl="1"/>
            <a:r>
              <a:rPr lang="en-US" dirty="0"/>
              <a:t>Before signal becomes too weak to be passed along to another computer</a:t>
            </a:r>
          </a:p>
          <a:p>
            <a:r>
              <a:rPr lang="en-US" dirty="0"/>
              <a:t>As an electrical signal encounters each workstation along a daisy-chain </a:t>
            </a:r>
          </a:p>
          <a:p>
            <a:pPr lvl="1"/>
            <a:r>
              <a:rPr lang="en-US" dirty="0"/>
              <a:t>Some of its strength is </a:t>
            </a:r>
            <a:r>
              <a:rPr lang="en-US" dirty="0">
                <a:highlight>
                  <a:srgbClr val="FFFF00"/>
                </a:highlight>
              </a:rPr>
              <a:t>absorbed by both the cabling and the connectors</a:t>
            </a:r>
            <a:r>
              <a:rPr lang="en-US" dirty="0"/>
              <a:t> until the signal is too weak for a NIC to interpret</a:t>
            </a:r>
          </a:p>
          <a:p>
            <a:r>
              <a:rPr lang="en-US" dirty="0"/>
              <a:t>For the same reason, total length of cabling is limited to 185 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Physical Star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Uses a central device (hub or switch) to connect computers</a:t>
            </a:r>
          </a:p>
          <a:p>
            <a:r>
              <a:rPr lang="en-US" dirty="0">
                <a:latin typeface="Arial" panose="020B0604020202020204" pitchFamily="34" charset="0"/>
              </a:rPr>
              <a:t>Advantages: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Much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faster technologies than a bus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Centralized monitoring and management of network traffic are possible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Easier network upgrades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errors ( checksum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2" y="274638"/>
            <a:ext cx="27336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Star Topology</a:t>
            </a:r>
          </a:p>
        </p:txBody>
      </p:sp>
      <p:pic>
        <p:nvPicPr>
          <p:cNvPr id="6" name="Content Placeholder 5" descr="A physical star topology network" title="Figure 3-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676400"/>
            <a:ext cx="3677924" cy="38012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Star Topology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4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Using a central device allows for monitoring and managing a network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Hubs and switches can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include software that collects statistics about network traffic patterns and detect errors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As long as cabling and NICs support it, a star network can be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easily updated by replacing the central device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(for higher speed if needed e.g. 100Mbps to 1Gbps)</a:t>
            </a:r>
          </a:p>
          <a:p>
            <a:r>
              <a:rPr lang="en-US" dirty="0">
                <a:latin typeface="Arial" panose="020B0604020202020204" pitchFamily="34" charset="0"/>
              </a:rPr>
              <a:t>When the number of workstations you need exceed the number of ports on a central device you simply add another central device ( extended star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0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When several hubs or switches must be connected, usually one device is used as the central connecting point, forming an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extended star topology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n extended star topology network" title="Figure 3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895600"/>
            <a:ext cx="40481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</a:rPr>
              <a:t>Most widely used in networks containing more than just a few computers</a:t>
            </a:r>
          </a:p>
          <a:p>
            <a:r>
              <a:rPr lang="en-US" sz="2800" dirty="0">
                <a:latin typeface="Arial" panose="020B0604020202020204" pitchFamily="34" charset="0"/>
              </a:rPr>
              <a:t>A central device (usually a switch) sits in the middle and instead of attached computers, other switches or hubs are connected to the central switch’s ports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Computers and peripherals are then attached to these switches or hubs forming additional stars</a:t>
            </a:r>
          </a:p>
          <a:p>
            <a:r>
              <a:rPr lang="en-US" sz="2800" dirty="0">
                <a:latin typeface="Arial" panose="020B0604020202020204" pitchFamily="34" charset="0"/>
              </a:rPr>
              <a:t>Sometimes referred to as a “hierarchical star”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6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Hierarchical Star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470" y="1568450"/>
            <a:ext cx="6459060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7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Travels in a Physical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Depends on 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type of central device</a:t>
            </a:r>
          </a:p>
          <a:p>
            <a:r>
              <a:rPr lang="en-US" dirty="0">
                <a:latin typeface="Arial" panose="020B0604020202020204" pitchFamily="34" charset="0"/>
              </a:rPr>
              <a:t>Central device determines ‘logical’ topology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Logical topology is discussed later in the chapter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For now: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hub = logical bus; switch = logical switching; MAU = logical ring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Star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There are many advantages of a physical star</a:t>
            </a:r>
          </a:p>
          <a:p>
            <a:r>
              <a:rPr lang="en-US" dirty="0">
                <a:latin typeface="Arial" panose="020B0604020202020204" pitchFamily="34" charset="0"/>
              </a:rPr>
              <a:t>There is one disadvantage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central device represents a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single point of failure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If the hub or switch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fails</a:t>
            </a:r>
            <a:r>
              <a:rPr lang="en-US" dirty="0">
                <a:latin typeface="Arial" panose="020B0604020202020204" pitchFamily="34" charset="0"/>
              </a:rPr>
              <a:t> or someone kicks the power cord out of the outlet, 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entire network goes down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Having a spare on hand is a good idea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6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Physical 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A physical ring topology is like a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bus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Devices are daisy-chained one to another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Instead of terminating each end</a:t>
            </a:r>
            <a:r>
              <a:rPr lang="en-US" dirty="0">
                <a:latin typeface="Arial" panose="020B0604020202020204" pitchFamily="34" charset="0"/>
              </a:rPr>
              <a:t>, the cabling is brought around from 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last device back to the first device to form a ring</a:t>
            </a:r>
          </a:p>
          <a:p>
            <a:r>
              <a:rPr lang="en-US" dirty="0">
                <a:latin typeface="Arial" panose="020B0604020202020204" pitchFamily="34" charset="0"/>
              </a:rPr>
              <a:t>Most widely used to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connect LANs</a:t>
            </a:r>
            <a:r>
              <a:rPr lang="en-US" dirty="0">
                <a:latin typeface="Arial" panose="020B0604020202020204" pitchFamily="34" charset="0"/>
              </a:rPr>
              <a:t> with a technology called Fiber Distributed Data Interface (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FDDI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</a:rPr>
              <a:t>FDDI was most often used as a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network backbone</a:t>
            </a:r>
            <a:r>
              <a:rPr lang="en-US" dirty="0">
                <a:latin typeface="Arial" panose="020B0604020202020204" pitchFamily="34" charset="0"/>
              </a:rPr>
              <a:t>, which is cabling used to communicate between LANs or between hubs and switches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2400"/>
            <a:ext cx="2038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6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</a:rPr>
              <a:t>Describe 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primary physical</a:t>
            </a:r>
            <a:r>
              <a:rPr lang="en-US" dirty="0">
                <a:latin typeface="Arial" panose="020B0604020202020204" pitchFamily="34" charset="0"/>
              </a:rPr>
              <a:t> networking topologies in common use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Describe 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primary logical </a:t>
            </a:r>
            <a:r>
              <a:rPr lang="en-US" dirty="0">
                <a:latin typeface="Arial" panose="020B0604020202020204" pitchFamily="34" charset="0"/>
              </a:rPr>
              <a:t>networking topologies in common use</a:t>
            </a:r>
          </a:p>
          <a:p>
            <a:pPr eaLnBrk="1" hangingPunct="1"/>
            <a:r>
              <a:rPr lang="en-US" dirty="0">
                <a:latin typeface="Arial" panose="020B0604020202020204" pitchFamily="34" charset="0"/>
              </a:rPr>
              <a:t>Describe major LAN networking technologies</a:t>
            </a:r>
          </a:p>
          <a:p>
            <a:r>
              <a:rPr lang="en-US" dirty="0"/>
              <a:t>Compare Wi-Fi standards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FDDI is used as a high speed backbone to connect servers, switches (which connects LANs) and terminal concentrators (which connects terminals)</a:t>
            </a:r>
          </a:p>
          <a:p>
            <a:r>
              <a:rPr lang="en-SG" dirty="0"/>
              <a:t>2 fibre optic cables for higher speed + backup if one fails</a:t>
            </a:r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2551"/>
            <a:ext cx="6705600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Data travels in one direction</a:t>
            </a:r>
          </a:p>
          <a:p>
            <a:r>
              <a:rPr lang="en-US" sz="2400" dirty="0">
                <a:latin typeface="Arial" panose="020B0604020202020204" pitchFamily="34" charset="0"/>
              </a:rPr>
              <a:t>If any station in the ring fails, data can no longer be passed along</a:t>
            </a:r>
          </a:p>
          <a:p>
            <a:r>
              <a:rPr lang="en-US" sz="2400" dirty="0">
                <a:latin typeface="Arial" panose="020B0604020202020204" pitchFamily="34" charset="0"/>
              </a:rPr>
              <a:t>FDDI uses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dual</a:t>
            </a:r>
            <a:r>
              <a:rPr lang="en-US" sz="2400" dirty="0">
                <a:latin typeface="Arial" panose="020B0604020202020204" pitchFamily="34" charset="0"/>
              </a:rPr>
              <a:t> ring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Data travels in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both</a:t>
            </a:r>
            <a:r>
              <a:rPr lang="en-US" dirty="0">
                <a:latin typeface="Arial" panose="020B0604020202020204" pitchFamily="34" charset="0"/>
              </a:rPr>
              <a:t> directions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One ring failure doesn’t break network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Operates using fiber-optic cable at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100 Mbps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Extended star topologies with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Gigabit Ethernet</a:t>
            </a:r>
            <a:r>
              <a:rPr lang="en-US" dirty="0">
                <a:latin typeface="Arial" panose="020B0604020202020204" pitchFamily="34" charset="0"/>
              </a:rPr>
              <a:t> has largely replaced FDDI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9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Ring Topology</a:t>
            </a:r>
          </a:p>
        </p:txBody>
      </p:sp>
      <p:pic>
        <p:nvPicPr>
          <p:cNvPr id="6" name="Content Placeholder 5" descr="A physical ring topology is usually used to connect LANs" title="Figure 3-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591" y="1752600"/>
            <a:ext cx="4616817" cy="36250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9D070-9CC4-44AE-9E4F-55766A742679}"/>
              </a:ext>
            </a:extLst>
          </p:cNvPr>
          <p:cNvSpPr/>
          <p:nvPr/>
        </p:nvSpPr>
        <p:spPr>
          <a:xfrm>
            <a:off x="6477000" y="5105400"/>
            <a:ext cx="403408" cy="2722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94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fontAlgn="auto">
              <a:spcAft>
                <a:spcPts val="0"/>
              </a:spcAft>
              <a:defRPr/>
            </a:pPr>
            <a:r>
              <a:rPr lang="en-US" dirty="0"/>
              <a:t>Direct link between two devices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dirty="0"/>
              <a:t>Mostly used in </a:t>
            </a:r>
            <a:r>
              <a:rPr lang="en-US" dirty="0">
                <a:highlight>
                  <a:srgbClr val="FFFF00"/>
                </a:highlight>
              </a:rPr>
              <a:t>WANs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(connecting say HQ in New York to branch office in Tokyo)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dirty="0">
                <a:highlight>
                  <a:srgbClr val="FFFF00"/>
                </a:highlight>
              </a:rPr>
              <a:t>Wireless bridge </a:t>
            </a:r>
            <a:r>
              <a:rPr lang="en-US" dirty="0">
                <a:solidFill>
                  <a:srgbClr val="C00000"/>
                </a:solidFill>
              </a:rPr>
              <a:t>(connect 2 LANs separated by highway, river or railway tracks)</a:t>
            </a:r>
          </a:p>
          <a:p>
            <a:pPr marL="411480" fontAlgn="auto">
              <a:spcAft>
                <a:spcPts val="0"/>
              </a:spcAft>
              <a:defRPr/>
            </a:pPr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endParaRPr lang="en-US" dirty="0"/>
          </a:p>
          <a:p>
            <a:pPr marL="411480" fontAlgn="auto">
              <a:spcAft>
                <a:spcPts val="0"/>
              </a:spcAft>
              <a:defRPr/>
            </a:pPr>
            <a:r>
              <a:rPr lang="en-US" sz="2800" dirty="0"/>
              <a:t>Used to connect two computers</a:t>
            </a:r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A point-to-point topology" title="Figure 3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114800"/>
            <a:ext cx="3600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9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Point-to-Multipoint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Point-to-multipoint (PMP) topology – a central device communicates with </a:t>
            </a:r>
            <a:r>
              <a:rPr lang="en-US" dirty="0">
                <a:highlight>
                  <a:srgbClr val="FFFF00"/>
                </a:highlight>
              </a:rPr>
              <a:t>two or more</a:t>
            </a:r>
            <a:r>
              <a:rPr lang="en-US" dirty="0"/>
              <a:t> other devices</a:t>
            </a:r>
          </a:p>
          <a:p>
            <a:pPr lvl="1"/>
            <a:r>
              <a:rPr lang="en-US" dirty="0"/>
              <a:t>All communication goes through the </a:t>
            </a:r>
            <a:r>
              <a:rPr lang="en-US" dirty="0">
                <a:highlight>
                  <a:srgbClr val="FFFF00"/>
                </a:highlight>
              </a:rPr>
              <a:t>central device</a:t>
            </a:r>
          </a:p>
          <a:p>
            <a:r>
              <a:rPr lang="en-US" dirty="0"/>
              <a:t>Often used in WANs where a main office has connections to several branch offices via a </a:t>
            </a:r>
            <a:r>
              <a:rPr lang="en-US" dirty="0">
                <a:highlight>
                  <a:srgbClr val="FFFF00"/>
                </a:highlight>
              </a:rPr>
              <a:t>router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single</a:t>
            </a:r>
            <a:r>
              <a:rPr lang="en-US" dirty="0"/>
              <a:t> connection is made from the </a:t>
            </a:r>
            <a:r>
              <a:rPr lang="en-US" dirty="0">
                <a:highlight>
                  <a:srgbClr val="FFFF00"/>
                </a:highlight>
              </a:rPr>
              <a:t>router</a:t>
            </a:r>
            <a:r>
              <a:rPr lang="en-US" dirty="0"/>
              <a:t> to a </a:t>
            </a:r>
            <a:r>
              <a:rPr lang="en-US" dirty="0">
                <a:highlight>
                  <a:srgbClr val="FFFF00"/>
                </a:highlight>
              </a:rPr>
              <a:t>switching device </a:t>
            </a:r>
            <a:r>
              <a:rPr lang="en-US" dirty="0"/>
              <a:t>that directs traffic to the correct branch office</a:t>
            </a:r>
          </a:p>
          <a:p>
            <a:r>
              <a:rPr lang="en-US" dirty="0"/>
              <a:t>Also used in wireless network arrangements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wi</a:t>
            </a:r>
            <a:r>
              <a:rPr lang="en-US" dirty="0"/>
              <a:t>- max)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Point-to-Multipoint Topology</a:t>
            </a:r>
          </a:p>
        </p:txBody>
      </p:sp>
      <p:pic>
        <p:nvPicPr>
          <p:cNvPr id="6" name="Content Placeholder 5" descr="A point-to-multipoint topology" title="Figure 3-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1187" y="1667669"/>
            <a:ext cx="5381625" cy="4391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4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Connects each device to every other device in a network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Multiple point-to-point connections for the purposes of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redundancy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fault tolerance</a:t>
            </a:r>
          </a:p>
          <a:p>
            <a:r>
              <a:rPr lang="en-US" dirty="0">
                <a:latin typeface="Arial" panose="020B0604020202020204" pitchFamily="34" charset="0"/>
              </a:rPr>
              <a:t>Purpose of creating a mesh topology is to ensure that if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one or more connections fail</a:t>
            </a:r>
            <a:r>
              <a:rPr lang="en-US" dirty="0">
                <a:latin typeface="Arial" panose="020B0604020202020204" pitchFamily="34" charset="0"/>
              </a:rPr>
              <a:t>, there’s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another path</a:t>
            </a:r>
            <a:r>
              <a:rPr lang="en-US" dirty="0">
                <a:latin typeface="Arial" panose="020B0604020202020204" pitchFamily="34" charset="0"/>
              </a:rPr>
              <a:t> for reaching all devices on the network</a:t>
            </a:r>
          </a:p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Expensive</a:t>
            </a:r>
            <a:r>
              <a:rPr lang="en-US" dirty="0">
                <a:latin typeface="Arial" panose="020B0604020202020204" pitchFamily="34" charset="0"/>
              </a:rPr>
              <a:t> due to multiple interfaces and cabling</a:t>
            </a:r>
          </a:p>
          <a:p>
            <a:r>
              <a:rPr lang="en-US" dirty="0">
                <a:latin typeface="Arial" panose="020B0604020202020204" pitchFamily="34" charset="0"/>
              </a:rPr>
              <a:t>Found in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large WANs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internetworks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Topology</a:t>
            </a:r>
          </a:p>
        </p:txBody>
      </p:sp>
      <p:pic>
        <p:nvPicPr>
          <p:cNvPr id="6" name="Content Placeholder 5" descr="Switches in each building are connected in a full mesh topology" title="Figure 3-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00200"/>
            <a:ext cx="3191570" cy="36441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0535" y="5607442"/>
            <a:ext cx="607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Figure 3-7 </a:t>
            </a:r>
            <a:r>
              <a:rPr lang="en-US" sz="1400" dirty="0"/>
              <a:t>Switches in each building are connected in a full mesh topology</a:t>
            </a:r>
          </a:p>
        </p:txBody>
      </p:sp>
    </p:spTree>
    <p:extLst>
      <p:ext uri="{BB962C8B-B14F-4D97-AF65-F5344CB8AC3E}">
        <p14:creationId xmlns:p14="http://schemas.microsoft.com/office/powerpoint/2010/main" val="288348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44"/>
            <a:ext cx="8229600" cy="1143000"/>
          </a:xfrm>
        </p:spPr>
        <p:txBody>
          <a:bodyPr/>
          <a:lstStyle/>
          <a:p>
            <a:r>
              <a:rPr lang="en-US" dirty="0"/>
              <a:t>Logical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Describes how data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travels</a:t>
            </a:r>
            <a:r>
              <a:rPr lang="en-US" dirty="0">
                <a:latin typeface="Arial" panose="020B0604020202020204" pitchFamily="34" charset="0"/>
              </a:rPr>
              <a:t> from computer to computer</a:t>
            </a:r>
          </a:p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Sometimes same</a:t>
            </a:r>
            <a:r>
              <a:rPr lang="en-US" dirty="0">
                <a:latin typeface="Arial" panose="020B0604020202020204" pitchFamily="34" charset="0"/>
              </a:rPr>
              <a:t> as physical topology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 a physical bus and physical ring, the logical topology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mimics</a:t>
            </a:r>
            <a:r>
              <a:rPr lang="en-US" dirty="0">
                <a:latin typeface="Arial" panose="020B0604020202020204" pitchFamily="34" charset="0"/>
              </a:rPr>
              <a:t> the physical arrangement of cables</a:t>
            </a:r>
          </a:p>
          <a:p>
            <a:pPr lvl="1"/>
            <a:r>
              <a:rPr lang="en-SG" altLang="en-US" dirty="0">
                <a:latin typeface="Arial" panose="020B0604020202020204" pitchFamily="34" charset="0"/>
                <a:hlinkClick r:id="rId3"/>
              </a:rPr>
              <a:t>Physical Bus and  Logical Bus</a:t>
            </a:r>
            <a:endParaRPr lang="en-SG" altLang="en-US" dirty="0">
              <a:latin typeface="Arial" panose="020B0604020202020204" pitchFamily="34" charset="0"/>
            </a:endParaRPr>
          </a:p>
          <a:p>
            <a:pPr lvl="1"/>
            <a:r>
              <a:rPr lang="en-SG" altLang="en-US" dirty="0">
                <a:latin typeface="Arial" panose="020B0604020202020204" pitchFamily="34" charset="0"/>
              </a:rPr>
              <a:t>Physical Ring and Logical Ring 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For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physical star</a:t>
            </a:r>
            <a:r>
              <a:rPr lang="en-US" dirty="0">
                <a:latin typeface="Arial" panose="020B0604020202020204" pitchFamily="34" charset="0"/>
              </a:rPr>
              <a:t>, electronics in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central device </a:t>
            </a:r>
            <a:r>
              <a:rPr lang="en-US" dirty="0">
                <a:latin typeface="Arial" panose="020B0604020202020204" pitchFamily="34" charset="0"/>
              </a:rPr>
              <a:t>determine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logical topology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10000"/>
            <a:ext cx="114564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2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Content Placeholder 6" descr="A logical bus implemented as a physical star" title="Figure 3-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993" y="1600200"/>
            <a:ext cx="5108813" cy="39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Topology: describes the lay of the land (configuration)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A network topology describes how a network is physically laid out and how signals travel from one device to another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physical layout of the devices and cables doesn’t describe how signals travel from one device to another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Hence network topologies are categorized into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physical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logical</a:t>
            </a:r>
            <a:r>
              <a:rPr lang="en-US" dirty="0">
                <a:latin typeface="Arial" panose="020B0604020202020204" pitchFamily="34" charset="0"/>
              </a:rPr>
              <a:t> topologies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1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</a:rPr>
              <a:t>A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logical ring</a:t>
            </a:r>
            <a:r>
              <a:rPr lang="en-US" sz="2400" dirty="0">
                <a:latin typeface="Arial" panose="020B0604020202020204" pitchFamily="34" charset="0"/>
              </a:rPr>
              <a:t> using a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physical star</a:t>
            </a:r>
            <a:r>
              <a:rPr lang="en-US" sz="2400" dirty="0">
                <a:latin typeface="Arial" panose="020B0604020202020204" pitchFamily="34" charset="0"/>
              </a:rPr>
              <a:t> implements the ring inside the central device’s electronics, which is a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MAU</a:t>
            </a:r>
            <a:r>
              <a:rPr lang="en-US" sz="2400" dirty="0">
                <a:latin typeface="Arial" panose="020B0604020202020204" pitchFamily="34" charset="0"/>
              </a:rPr>
              <a:t> ( </a:t>
            </a:r>
            <a:r>
              <a:rPr lang="en-US" sz="2400" dirty="0" err="1">
                <a:latin typeface="Arial" panose="020B0604020202020204" pitchFamily="34" charset="0"/>
              </a:rPr>
              <a:t>multistation</a:t>
            </a:r>
            <a:r>
              <a:rPr lang="en-US" sz="2400" dirty="0">
                <a:latin typeface="Arial" panose="020B0604020202020204" pitchFamily="34" charset="0"/>
              </a:rPr>
              <a:t> access unit) in the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token ring technology</a:t>
            </a:r>
          </a:p>
          <a:p>
            <a:endParaRPr lang="en-US" dirty="0"/>
          </a:p>
        </p:txBody>
      </p:sp>
      <p:pic>
        <p:nvPicPr>
          <p:cNvPr id="7" name="Picture 6" descr="A logical ring implemented as a physical star" title="Figure 3-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11871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In a </a:t>
            </a:r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</a:rPr>
              <a:t>switched topology</a:t>
            </a:r>
            <a:r>
              <a:rPr lang="en-US" sz="2400" b="1" dirty="0">
                <a:latin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</a:rPr>
              <a:t>there is always an electrical connection between the computer and the switch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But when </a:t>
            </a:r>
            <a:r>
              <a:rPr lang="en-US" sz="2200" dirty="0">
                <a:highlight>
                  <a:srgbClr val="FFFF00"/>
                </a:highlight>
                <a:latin typeface="Arial" panose="020B0604020202020204" pitchFamily="34" charset="0"/>
              </a:rPr>
              <a:t>no data</a:t>
            </a:r>
            <a:r>
              <a:rPr lang="en-US" sz="2200" dirty="0">
                <a:latin typeface="Arial" panose="020B0604020202020204" pitchFamily="34" charset="0"/>
              </a:rPr>
              <a:t> is being transferred there is </a:t>
            </a:r>
            <a:r>
              <a:rPr lang="en-US" sz="2200" dirty="0">
                <a:highlight>
                  <a:srgbClr val="FFFF00"/>
                </a:highlight>
                <a:latin typeface="Arial" panose="020B0604020202020204" pitchFamily="34" charset="0"/>
              </a:rPr>
              <a:t>no logical connection </a:t>
            </a:r>
            <a:r>
              <a:rPr lang="en-US" sz="2200" dirty="0">
                <a:latin typeface="Arial" panose="020B0604020202020204" pitchFamily="34" charset="0"/>
              </a:rPr>
              <a:t>or circuit between the devices</a:t>
            </a:r>
          </a:p>
          <a:p>
            <a:endParaRPr lang="en-US" dirty="0"/>
          </a:p>
        </p:txBody>
      </p:sp>
      <p:pic>
        <p:nvPicPr>
          <p:cNvPr id="6" name="Picture 5" descr="The logical functioning of a switch" title="Figure 3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676400"/>
            <a:ext cx="6477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65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</a:p>
        </p:txBody>
      </p:sp>
      <p:pic>
        <p:nvPicPr>
          <p:cNvPr id="6" name="Content Placeholder 5" descr="Logical topologies and associated network technologies and physical topologies" title="Table 3-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1765"/>
            <a:ext cx="9067800" cy="61897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2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1193-953B-41AA-9CE2-7D0DA97A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Layers ( People don’t need to see president America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D646-06C3-4F4E-B042-E3986F18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Application</a:t>
            </a:r>
          </a:p>
          <a:p>
            <a:pPr marL="0" indent="0">
              <a:buNone/>
            </a:pPr>
            <a:r>
              <a:rPr lang="en-SG" dirty="0"/>
              <a:t>Presentation</a:t>
            </a:r>
            <a:br>
              <a:rPr lang="en-SG" dirty="0"/>
            </a:br>
            <a:r>
              <a:rPr lang="en-SG" dirty="0"/>
              <a:t>Session</a:t>
            </a:r>
          </a:p>
          <a:p>
            <a:pPr marL="0" indent="0">
              <a:buNone/>
            </a:pPr>
            <a:r>
              <a:rPr lang="en-SG" dirty="0"/>
              <a:t>Transport</a:t>
            </a:r>
            <a:br>
              <a:rPr lang="en-SG" dirty="0"/>
            </a:br>
            <a:r>
              <a:rPr lang="en-SG" dirty="0"/>
              <a:t>Network</a:t>
            </a:r>
            <a:br>
              <a:rPr lang="en-SG" dirty="0"/>
            </a:br>
            <a:r>
              <a:rPr lang="en-SG" dirty="0"/>
              <a:t>Data</a:t>
            </a:r>
            <a:br>
              <a:rPr lang="en-SG" dirty="0"/>
            </a:br>
            <a:r>
              <a:rPr lang="en-SG" dirty="0"/>
              <a:t>Physical</a:t>
            </a:r>
            <a:br>
              <a:rPr lang="en-SG" dirty="0"/>
            </a:b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0E57A-FDB0-4DAD-B57B-2EB77F8F4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DDCA5-DD46-413F-AA48-3715B9F85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28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Network technology is the method a NIC uses to access 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medium</a:t>
            </a:r>
            <a:r>
              <a:rPr lang="en-US" dirty="0">
                <a:latin typeface="Arial" panose="020B0604020202020204" pitchFamily="34" charset="0"/>
              </a:rPr>
              <a:t> and send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data frames</a:t>
            </a:r>
          </a:p>
          <a:p>
            <a:r>
              <a:rPr lang="en-US" dirty="0">
                <a:latin typeface="Arial" panose="020B0604020202020204" pitchFamily="34" charset="0"/>
              </a:rPr>
              <a:t>Other terms: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Network interface layer technologies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Network architectures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Data link layer</a:t>
            </a:r>
            <a:r>
              <a:rPr lang="en-US" dirty="0">
                <a:latin typeface="Arial" panose="020B0604020202020204" pitchFamily="34" charset="0"/>
              </a:rPr>
              <a:t> technologies</a:t>
            </a:r>
          </a:p>
          <a:p>
            <a:r>
              <a:rPr lang="en-US" dirty="0">
                <a:latin typeface="Arial" panose="020B0604020202020204" pitchFamily="34" charset="0"/>
              </a:rPr>
              <a:t>Basically, it is whether your network uses Ethernet, 802.11 wireless, token ring, or some combination of these to move data from device to device in your network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70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411163">
              <a:buFont typeface="Wingdings" panose="05000000000000000000" pitchFamily="2" charset="2"/>
              <a:buChar char="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LAN</a:t>
            </a:r>
            <a:r>
              <a:rPr lang="en-US" dirty="0">
                <a:latin typeface="Arial" panose="020B0604020202020204" pitchFamily="34" charset="0"/>
              </a:rPr>
              <a:t> examples include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Ethernet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802.11 wireless ( Wi-fi )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Token Ring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WAN</a:t>
            </a:r>
            <a:r>
              <a:rPr lang="en-US" dirty="0">
                <a:latin typeface="Arial" panose="020B0604020202020204" pitchFamily="34" charset="0"/>
              </a:rPr>
              <a:t> examples include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Frame relay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FDDI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ATM ( Asynchronous transfer mode )</a:t>
            </a:r>
          </a:p>
          <a:p>
            <a:pPr marL="739775" lvl="1">
              <a:buFont typeface="Wingdings" panose="05000000000000000000" pitchFamily="2" charset="2"/>
              <a:buChar char=""/>
            </a:pPr>
            <a:r>
              <a:rPr lang="en-US" dirty="0">
                <a:latin typeface="Arial" panose="020B0604020202020204" pitchFamily="34" charset="0"/>
              </a:rPr>
              <a:t>Gigabit Ethernet ( Nowadays )</a:t>
            </a:r>
          </a:p>
          <a:p>
            <a:pPr marL="411163">
              <a:buFont typeface="Wingdings" panose="05000000000000000000" pitchFamily="2" charset="2"/>
              <a:buChar char=""/>
            </a:pPr>
            <a:r>
              <a:rPr lang="en-US" dirty="0">
                <a:latin typeface="Arial" panose="020B0604020202020204" pitchFamily="34" charset="0"/>
              </a:rPr>
              <a:t>Network technology often defines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frame format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media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15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r>
              <a:rPr lang="en-US" dirty="0"/>
              <a:t>Network Technologies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11" y="1347648"/>
            <a:ext cx="8229600" cy="452596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</a:rPr>
              <a:t>Unshielded Twisted pair (UTP)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Most common media type in LANs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Consists of </a:t>
            </a:r>
            <a:r>
              <a:rPr lang="en-US" sz="2200" dirty="0">
                <a:highlight>
                  <a:srgbClr val="FFFF00"/>
                </a:highlight>
                <a:latin typeface="Arial" panose="020B0604020202020204" pitchFamily="34" charset="0"/>
              </a:rPr>
              <a:t>4 pairs </a:t>
            </a:r>
            <a:r>
              <a:rPr lang="en-US" sz="2200" dirty="0">
                <a:latin typeface="Arial" panose="020B0604020202020204" pitchFamily="34" charset="0"/>
              </a:rPr>
              <a:t>of copper wires</a:t>
            </a:r>
          </a:p>
          <a:p>
            <a:pPr lvl="1">
              <a:buFontTx/>
              <a:buNone/>
            </a:pPr>
            <a:r>
              <a:rPr lang="en-US" sz="2200" dirty="0">
                <a:latin typeface="Arial" panose="020B0604020202020204" pitchFamily="34" charset="0"/>
              </a:rPr>
              <a:t>     each </a:t>
            </a:r>
            <a:r>
              <a:rPr lang="en-US" sz="2200" dirty="0">
                <a:highlight>
                  <a:srgbClr val="FFFF00"/>
                </a:highlight>
                <a:latin typeface="Arial" panose="020B0604020202020204" pitchFamily="34" charset="0"/>
              </a:rPr>
              <a:t>twisted together (Minimizes the EMI, electro magnetic interference)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Comes in numbered categories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Fiber-optic cabling </a:t>
            </a:r>
            <a:r>
              <a:rPr lang="en-US" sz="2400" dirty="0">
                <a:latin typeface="Arial" panose="020B0604020202020204" pitchFamily="34" charset="0"/>
              </a:rPr>
              <a:t>uses thin strands of glass to carry pulses of light long distances and at high data rates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Coaxial cable </a:t>
            </a:r>
            <a:r>
              <a:rPr lang="en-US" sz="2400" dirty="0">
                <a:latin typeface="Arial" panose="020B0604020202020204" pitchFamily="34" charset="0"/>
              </a:rPr>
              <a:t>is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obsolete</a:t>
            </a:r>
            <a:r>
              <a:rPr lang="en-US" sz="2400" dirty="0">
                <a:latin typeface="Arial" panose="020B0604020202020204" pitchFamily="34" charset="0"/>
              </a:rPr>
              <a:t> as a LAN medium but it is used as the network medium for Internet access via cable modem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 descr="UTP cabling" title="Figure 3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50" y="1088487"/>
            <a:ext cx="2740479" cy="1300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5419200"/>
            <a:ext cx="2032462" cy="12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1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Categories of UTP Cables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816" y="1637400"/>
            <a:ext cx="7810367" cy="43880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90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and Broadband Signaling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Network technologies can use media to transmit signals in two main ways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Baseband</a:t>
            </a:r>
            <a:r>
              <a:rPr lang="en-US" sz="2400" dirty="0">
                <a:latin typeface="Arial" panose="020B0604020202020204" pitchFamily="34" charset="0"/>
              </a:rPr>
              <a:t> sends digital signals in which each bit of data is represented by a pulse of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electricity or light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Sent at a single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fixed frequency</a:t>
            </a:r>
            <a:r>
              <a:rPr lang="en-US" dirty="0">
                <a:latin typeface="Arial" panose="020B0604020202020204" pitchFamily="34" charset="0"/>
              </a:rPr>
              <a:t> and no other frames can be sent along with it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no more than 1 frame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can be sent at the same time)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Broadband</a:t>
            </a:r>
            <a:r>
              <a:rPr lang="en-US" sz="2400" dirty="0">
                <a:latin typeface="Arial" panose="020B0604020202020204" pitchFamily="34" charset="0"/>
              </a:rPr>
              <a:t> uses analog techniques to encode binary 1s and 0s across a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continuous range</a:t>
            </a:r>
            <a:r>
              <a:rPr lang="en-US" sz="2400" dirty="0">
                <a:latin typeface="Arial" panose="020B0604020202020204" pitchFamily="34" charset="0"/>
              </a:rPr>
              <a:t> of values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Signals flow at a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particular frequency</a:t>
            </a:r>
            <a:r>
              <a:rPr lang="en-US" dirty="0">
                <a:latin typeface="Arial" panose="020B0604020202020204" pitchFamily="34" charset="0"/>
              </a:rPr>
              <a:t> and each frequency represents a channel of data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can have several transmissions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occurring at the same time)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5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Ethernet is the most popular LAN technology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Easy to install and support with a low-cost factor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It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baseband</a:t>
            </a:r>
          </a:p>
          <a:p>
            <a:r>
              <a:rPr lang="en-US" dirty="0">
                <a:latin typeface="Arial" panose="020B0604020202020204" pitchFamily="34" charset="0"/>
              </a:rPr>
              <a:t>Supports a broad range of speeds: 10 Mbps to 10 </a:t>
            </a:r>
            <a:r>
              <a:rPr lang="en-US" dirty="0" err="1">
                <a:latin typeface="Arial" panose="020B0604020202020204" pitchFamily="34" charset="0"/>
              </a:rPr>
              <a:t>Gbps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Can operate in physical bus or physical star and logical bus or switched logical topology</a:t>
            </a:r>
          </a:p>
          <a:p>
            <a:r>
              <a:rPr lang="en-US" dirty="0">
                <a:latin typeface="Arial" panose="020B0604020202020204" pitchFamily="34" charset="0"/>
              </a:rPr>
              <a:t>Most NICs/hubs/switches can operate at multiple speeds: 10/100/1000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Underlying technology is the same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The arrangement of cabling and how cables connect </a:t>
            </a:r>
            <a:r>
              <a:rPr lang="en-US" dirty="0">
                <a:latin typeface="Arial" panose="020B0604020202020204" pitchFamily="34" charset="0"/>
              </a:rPr>
              <a:t>one device to another in a network is considered the network’s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physical topology</a:t>
            </a:r>
          </a:p>
          <a:p>
            <a:r>
              <a:rPr lang="en-US" dirty="0">
                <a:latin typeface="Arial" panose="020B0604020202020204" pitchFamily="34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path data</a:t>
            </a:r>
            <a:r>
              <a:rPr lang="en-US" dirty="0">
                <a:latin typeface="Arial" panose="020B0604020202020204" pitchFamily="34" charset="0"/>
              </a:rPr>
              <a:t> travels between computers on a network is considered the network’s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logical topology</a:t>
            </a:r>
          </a:p>
          <a:p>
            <a:r>
              <a:rPr lang="en-US" dirty="0">
                <a:latin typeface="Arial" panose="020B0604020202020204" pitchFamily="34" charset="0"/>
              </a:rPr>
              <a:t>All network designs today are based on these basic physical topologies: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bus, star, ring,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meshed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 and point-to-point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00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Every station has a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physical (MAC) address</a:t>
            </a:r>
          </a:p>
          <a:p>
            <a:r>
              <a:rPr lang="en-US" dirty="0">
                <a:latin typeface="Arial" panose="020B0604020202020204" pitchFamily="34" charset="0"/>
              </a:rPr>
              <a:t>Each MAC address has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48 bits </a:t>
            </a:r>
            <a:r>
              <a:rPr lang="en-US" dirty="0">
                <a:latin typeface="Arial" panose="020B0604020202020204" pitchFamily="34" charset="0"/>
              </a:rPr>
              <a:t>expressed as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12 hexadecimal digits</a:t>
            </a:r>
          </a:p>
          <a:p>
            <a:r>
              <a:rPr lang="en-US" dirty="0">
                <a:latin typeface="Arial" panose="020B0604020202020204" pitchFamily="34" charset="0"/>
              </a:rPr>
              <a:t>Incoming frames must match NIC’s address or broadcast address (FF-FF-FF-FF-FF-FF). First 6 digits represent manufacturer </a:t>
            </a:r>
          </a:p>
          <a:p>
            <a:r>
              <a:rPr lang="en-US" dirty="0">
                <a:latin typeface="Arial" panose="020B0604020202020204" pitchFamily="34" charset="0"/>
              </a:rPr>
              <a:t>Once processed by NIC, incoming frames are sent to the network protocol for further processing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77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867"/>
            <a:ext cx="8229600" cy="4525963"/>
          </a:xfrm>
        </p:spPr>
        <p:txBody>
          <a:bodyPr/>
          <a:lstStyle/>
          <a:p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Four different</a:t>
            </a:r>
            <a:r>
              <a:rPr lang="en-US" sz="2400" dirty="0">
                <a:latin typeface="Arial" panose="020B0604020202020204" pitchFamily="34" charset="0"/>
              </a:rPr>
              <a:t> formats or </a:t>
            </a:r>
            <a:r>
              <a:rPr lang="en-US" sz="2400" b="1" dirty="0">
                <a:latin typeface="Arial" panose="020B0604020202020204" pitchFamily="34" charset="0"/>
              </a:rPr>
              <a:t>frame types </a:t>
            </a:r>
            <a:r>
              <a:rPr lang="en-US" sz="2400" dirty="0">
                <a:latin typeface="Arial" panose="020B0604020202020204" pitchFamily="34" charset="0"/>
              </a:rPr>
              <a:t>–depending on the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network protocol</a:t>
            </a:r>
            <a:r>
              <a:rPr lang="en-US" sz="2400" dirty="0">
                <a:latin typeface="Arial" panose="020B0604020202020204" pitchFamily="34" charset="0"/>
              </a:rPr>
              <a:t> used to send the frame</a:t>
            </a:r>
          </a:p>
          <a:p>
            <a:r>
              <a:rPr lang="en-US" sz="2400" dirty="0">
                <a:latin typeface="Arial" panose="020B0604020202020204" pitchFamily="34" charset="0"/>
              </a:rPr>
              <a:t>Ethernet II frame type used by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TCP/IP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TCP/IP has become the dominant network protocol in LANs so supporting multiple frame types has become unnecessary</a:t>
            </a:r>
          </a:p>
          <a:p>
            <a:r>
              <a:rPr lang="en-US" sz="2400" dirty="0">
                <a:latin typeface="Arial" panose="020B0604020202020204" pitchFamily="34" charset="0"/>
              </a:rPr>
              <a:t>Frames must be between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64 and 1518 bytes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Destination MAC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Source MAC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Type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Data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FCS ( Frame check sum 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 descr="Ethernet frame format" title="Figure 3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4648200"/>
            <a:ext cx="6124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41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Media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Media access method</a:t>
            </a:r>
            <a:r>
              <a:rPr lang="en-US" dirty="0">
                <a:latin typeface="Arial" panose="020B0604020202020204" pitchFamily="34" charset="0"/>
              </a:rPr>
              <a:t>:  Rules governing how and when the medium can be accessed for transmission</a:t>
            </a:r>
          </a:p>
          <a:p>
            <a:r>
              <a:rPr lang="en-US" dirty="0">
                <a:latin typeface="Arial" panose="020B0604020202020204" pitchFamily="34" charset="0"/>
              </a:rPr>
              <a:t>Ethernet uses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Carrier Sense Multiple Access with Collision Detection </a:t>
            </a:r>
            <a:r>
              <a:rPr lang="en-US" b="1" dirty="0">
                <a:latin typeface="Arial" panose="020B0604020202020204" pitchFamily="34" charset="0"/>
              </a:rPr>
              <a:t>(CSMA/CD)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</a:rPr>
              <a:t>arrier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</a:rPr>
              <a:t>ense: Listen before send – must hear silence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</a:rPr>
              <a:t>ultiple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</a:rPr>
              <a:t>ccess: If two or more stations hear silence, multiple stations may transmit at the same time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</a:rPr>
              <a:t>ollision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</a:rPr>
              <a:t>etection: If two or more stations transmit, a collision occurs and is detected by the NIC; all stations must retransmit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Simulation 7 : CSMA/CD Ethernet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Guide to Networking Essentials, 7th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66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and Collision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All devices interconnected by one or more hubs hear all signals generated by all other devices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The extent to which signals in an Ethernet bus topology network are propagated is called a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collision domain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</a:rPr>
              <a:t>All devices in a collision domain are subject to the possibility that whenever a device sends a frame, a collision might occur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9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and Collision Domains</a:t>
            </a:r>
          </a:p>
        </p:txBody>
      </p:sp>
      <p:pic>
        <p:nvPicPr>
          <p:cNvPr id="6" name="Content Placeholder 5" descr="A network diagram showing two collision domais delimited by a switch" title="Figure 3-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0162" y="1893094"/>
            <a:ext cx="6543675" cy="38766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04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Ethernet is a best-effort delivery system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Like the post-office; you hope it gets there but there is no acknowledgement either way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Network protocols and applications ensure delivery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Only collisions are automatically retransmitted</a:t>
            </a:r>
          </a:p>
          <a:p>
            <a:r>
              <a:rPr lang="en-US" dirty="0">
                <a:latin typeface="Arial" panose="020B0604020202020204" pitchFamily="34" charset="0"/>
              </a:rPr>
              <a:t>Ethernet detects damaged frames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error-checking code in an frame’s trailer is called a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Cyclic Redundancy Check (CRC)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Uses CRC to determine that data is unchanged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If a frame is detected as damaged, it is discarded with no notification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Half-Duplex Versus Full-Duplex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Half-duplex works like a two-way radio; you can talk and listen but not both at the same time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Ethernet on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hubs</a:t>
            </a:r>
            <a:r>
              <a:rPr lang="en-US" dirty="0">
                <a:latin typeface="Arial" panose="020B0604020202020204" pitchFamily="34" charset="0"/>
              </a:rPr>
              <a:t> works only in half-duplex</a:t>
            </a:r>
          </a:p>
          <a:p>
            <a:r>
              <a:rPr lang="en-US" dirty="0">
                <a:latin typeface="Arial" panose="020B0604020202020204" pitchFamily="34" charset="0"/>
              </a:rPr>
              <a:t>Full-duplex means NIC/switch can transmit/receive simultaneously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Like a telephone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CSMA/CD is turned off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Most switches operate in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full-duplex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/>
            <a:r>
              <a:rPr lang="en-US" dirty="0">
                <a:latin typeface="Arial" panose="020B0604020202020204" pitchFamily="34" charset="0"/>
              </a:rPr>
              <a:t>Ethernet standards expressed as:</a:t>
            </a:r>
          </a:p>
          <a:p>
            <a:pPr marL="739775" lvl="1"/>
            <a:r>
              <a:rPr lang="en-US" dirty="0" err="1">
                <a:latin typeface="Arial" panose="020B0604020202020204" pitchFamily="34" charset="0"/>
              </a:rPr>
              <a:t>XBaseY</a:t>
            </a:r>
            <a:r>
              <a:rPr lang="en-US" dirty="0">
                <a:latin typeface="Arial" panose="020B0604020202020204" pitchFamily="34" charset="0"/>
              </a:rPr>
              <a:t> –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Base2, 10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</a:rPr>
              <a:t>Base</a:t>
            </a:r>
            <a:r>
              <a:rPr lang="en-US" dirty="0">
                <a:latin typeface="Arial" panose="020B0604020202020204" pitchFamily="34" charset="0"/>
              </a:rPr>
              <a:t>T, 100Base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</a:rPr>
              <a:t>, 100BaseFX</a:t>
            </a:r>
          </a:p>
          <a:p>
            <a:pPr marL="739775" lvl="1"/>
            <a:r>
              <a:rPr lang="en-US" dirty="0">
                <a:latin typeface="Arial" panose="020B0604020202020204" pitchFamily="34" charset="0"/>
              </a:rPr>
              <a:t>Y=2 stands for </a:t>
            </a:r>
            <a:r>
              <a:rPr lang="en-US" dirty="0" err="1">
                <a:latin typeface="Arial" panose="020B0604020202020204" pitchFamily="34" charset="0"/>
              </a:rPr>
              <a:t>coaxil</a:t>
            </a:r>
            <a:r>
              <a:rPr lang="en-US" dirty="0">
                <a:latin typeface="Arial" panose="020B0604020202020204" pitchFamily="34" charset="0"/>
              </a:rPr>
              <a:t> cable </a:t>
            </a:r>
          </a:p>
          <a:p>
            <a:pPr marL="739775" lvl="1"/>
            <a:r>
              <a:rPr lang="en-US" dirty="0">
                <a:latin typeface="Arial" panose="020B0604020202020204" pitchFamily="34" charset="0"/>
              </a:rPr>
              <a:t>X – designates 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speed of transmission</a:t>
            </a:r>
          </a:p>
          <a:p>
            <a:pPr marL="739775" lvl="1"/>
            <a:r>
              <a:rPr lang="en-US" dirty="0">
                <a:latin typeface="Arial" panose="020B0604020202020204" pitchFamily="34" charset="0"/>
              </a:rPr>
              <a:t>Y – specifies the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type of media </a:t>
            </a:r>
            <a:r>
              <a:rPr lang="en-US" dirty="0">
                <a:latin typeface="Arial" panose="020B0604020202020204" pitchFamily="34" charset="0"/>
              </a:rPr>
              <a:t>(T = twisted-pair, FX = fiber optic)</a:t>
            </a:r>
          </a:p>
          <a:p>
            <a:pPr marL="411163"/>
            <a:r>
              <a:rPr lang="en-US" dirty="0">
                <a:latin typeface="Arial" panose="020B0604020202020204" pitchFamily="34" charset="0"/>
              </a:rPr>
              <a:t>10BaseT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Uses two of the four wire pairs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Category 3(CAT 3) or higher UTP cabling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Highly susceptible to collisions and is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obsolete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 descr="UTP cabling" title="Figure 3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191000"/>
            <a:ext cx="1676400" cy="9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4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23" y="1323831"/>
            <a:ext cx="6745777" cy="4525963"/>
          </a:xfrm>
        </p:spPr>
        <p:txBody>
          <a:bodyPr/>
          <a:lstStyle/>
          <a:p>
            <a:pPr marL="411163"/>
            <a:r>
              <a:rPr lang="en-US" dirty="0">
                <a:latin typeface="Arial" panose="020B0604020202020204" pitchFamily="34" charset="0"/>
              </a:rPr>
              <a:t>100BaseTX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Most common Ethernet variety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Category 5 or higher UTP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Uses two of four wire pairs</a:t>
            </a:r>
          </a:p>
          <a:p>
            <a:pPr marL="525463" lvl="1" indent="0">
              <a:buNone/>
            </a:pPr>
            <a:r>
              <a:rPr lang="en-US" dirty="0">
                <a:latin typeface="Arial" panose="020B0604020202020204" pitchFamily="34" charset="0"/>
              </a:rPr>
              <a:t>Two types of 100BaseTX hubs</a:t>
            </a:r>
          </a:p>
          <a:p>
            <a:pPr marL="1211263" lvl="2"/>
            <a:r>
              <a:rPr lang="en-US" dirty="0">
                <a:latin typeface="Arial" panose="020B0604020202020204" pitchFamily="34" charset="0"/>
              </a:rPr>
              <a:t>Class I – can have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only one hub </a:t>
            </a:r>
            <a:r>
              <a:rPr lang="en-US" dirty="0">
                <a:latin typeface="Arial" panose="020B0604020202020204" pitchFamily="34" charset="0"/>
              </a:rPr>
              <a:t>between communicating devices</a:t>
            </a:r>
          </a:p>
          <a:p>
            <a:pPr marL="1211263" lvl="2"/>
            <a:r>
              <a:rPr lang="en-US" dirty="0">
                <a:latin typeface="Arial" panose="020B0604020202020204" pitchFamily="34" charset="0"/>
              </a:rPr>
              <a:t>Class II – can have a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maximum of two</a:t>
            </a:r>
            <a:r>
              <a:rPr lang="en-US" dirty="0">
                <a:latin typeface="Arial" panose="020B0604020202020204" pitchFamily="34" charset="0"/>
              </a:rPr>
              <a:t> hubs between devices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Switches can be used to interconnect multiple hubs (see slide 43)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 descr="UTP cabling" title="Figure 3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1" y="1257541"/>
            <a:ext cx="1676400" cy="923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321" y="4147249"/>
            <a:ext cx="1996635" cy="17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92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/>
            <a:r>
              <a:rPr lang="en-US" dirty="0">
                <a:latin typeface="Arial" panose="020B0604020202020204" pitchFamily="34" charset="0"/>
              </a:rPr>
              <a:t>100BaseFX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two strands </a:t>
            </a:r>
            <a:r>
              <a:rPr lang="en-US" dirty="0">
                <a:latin typeface="Arial" panose="020B0604020202020204" pitchFamily="34" charset="0"/>
              </a:rPr>
              <a:t>of fiber optic cabling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Typically used as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backbone</a:t>
            </a:r>
            <a:r>
              <a:rPr lang="en-US" dirty="0">
                <a:latin typeface="Arial" panose="020B0604020202020204" pitchFamily="34" charset="0"/>
              </a:rPr>
              <a:t> cabling between hubs or switches</a:t>
            </a:r>
          </a:p>
          <a:p>
            <a:pPr marL="1211263" lvl="2"/>
            <a:r>
              <a:rPr lang="en-US" dirty="0">
                <a:latin typeface="Arial" panose="020B0604020202020204" pitchFamily="34" charset="0"/>
              </a:rPr>
              <a:t>Also used to connect clients or servers when immunity to noise and eavesdropping is required</a:t>
            </a:r>
          </a:p>
          <a:p>
            <a:pPr marL="411163"/>
            <a:r>
              <a:rPr lang="en-US" dirty="0">
                <a:latin typeface="Arial" panose="020B0604020202020204" pitchFamily="34" charset="0"/>
              </a:rPr>
              <a:t>1000BaseT Ethernet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Also known as “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Gigabit Ethernet</a:t>
            </a:r>
            <a:r>
              <a:rPr lang="en-US" dirty="0">
                <a:latin typeface="Arial" panose="020B0604020202020204" pitchFamily="34" charset="0"/>
              </a:rPr>
              <a:t>”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Category 5 or higher UTP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uses all four wire pairs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638"/>
            <a:ext cx="1072385" cy="1106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02143"/>
            <a:ext cx="1485900" cy="10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highlight>
                  <a:srgbClr val="FFFF00"/>
                </a:highlight>
              </a:rPr>
              <a:t>Physical 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Physical bus topology </a:t>
            </a:r>
            <a:r>
              <a:rPr lang="en-US" dirty="0">
                <a:latin typeface="Arial" panose="020B0604020202020204" pitchFamily="34" charset="0"/>
              </a:rPr>
              <a:t>is defined as a continuous length of cable connecting one computer to another in daisy-chain fashion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simplest and at one time the most common method for connecting computers</a:t>
            </a:r>
          </a:p>
          <a:p>
            <a:r>
              <a:rPr lang="en-US" dirty="0">
                <a:latin typeface="Arial" panose="020B0604020202020204" pitchFamily="34" charset="0"/>
              </a:rPr>
              <a:t>Weaknesses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There’s a limit of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30 computers </a:t>
            </a:r>
            <a:r>
              <a:rPr lang="en-US" dirty="0">
                <a:latin typeface="Arial" panose="020B0604020202020204" pitchFamily="34" charset="0"/>
              </a:rPr>
              <a:t>per cable segment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maximum total length of cabling is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185 meters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Both ends of the bus must be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terminated </a:t>
            </a:r>
            <a:r>
              <a:rPr lang="en-US" dirty="0">
                <a:latin typeface="Arial" panose="020B0604020202020204" pitchFamily="34" charset="0"/>
              </a:rPr>
              <a:t>(terminator at the both ends of the cable)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Any break in the bus brings down the entire network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92" y="104652"/>
            <a:ext cx="3035408" cy="14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5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/>
            <a:r>
              <a:rPr lang="en-US" dirty="0">
                <a:latin typeface="Arial" panose="020B0604020202020204" pitchFamily="34" charset="0"/>
              </a:rPr>
              <a:t>10GBaseT Ethernet ( 10 gigabit )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Runs over four pairs of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Category 6A or 7 UTP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Operates only in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full-duplex</a:t>
            </a:r>
            <a:r>
              <a:rPr lang="en-US" dirty="0">
                <a:latin typeface="Arial" panose="020B0604020202020204" pitchFamily="34" charset="0"/>
              </a:rPr>
              <a:t> mode</a:t>
            </a:r>
          </a:p>
          <a:p>
            <a:pPr marL="1211263" lvl="2"/>
            <a:r>
              <a:rPr lang="en-US" dirty="0">
                <a:latin typeface="Arial" panose="020B0604020202020204" pitchFamily="34" charset="0"/>
              </a:rPr>
              <a:t>No hubs,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only switches</a:t>
            </a:r>
            <a:r>
              <a:rPr lang="en-US" dirty="0">
                <a:latin typeface="Arial" panose="020B0604020202020204" pitchFamily="34" charset="0"/>
              </a:rPr>
              <a:t> support 10GBaseT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Still considered an expensive option</a:t>
            </a:r>
          </a:p>
          <a:p>
            <a:pPr marL="811213" lvl="1"/>
            <a:r>
              <a:rPr lang="en-US" dirty="0">
                <a:latin typeface="Arial" panose="020B0604020202020204" pitchFamily="34" charset="0"/>
              </a:rPr>
              <a:t>Good for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network servers</a:t>
            </a:r>
            <a:r>
              <a:rPr lang="en-US" dirty="0">
                <a:latin typeface="Arial" panose="020B0604020202020204" pitchFamily="34" charset="0"/>
              </a:rPr>
              <a:t> so they can keep up with desktop systems that commonly operate at 1 </a:t>
            </a:r>
            <a:r>
              <a:rPr lang="en-US" dirty="0" err="1">
                <a:latin typeface="Arial" panose="020B0604020202020204" pitchFamily="34" charset="0"/>
              </a:rPr>
              <a:t>Gbps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34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100BaseT4</a:t>
            </a:r>
          </a:p>
          <a:p>
            <a:pPr lvl="1"/>
            <a:r>
              <a:rPr lang="en-US" dirty="0"/>
              <a:t>Uses all four pairs of wires in UTP Category 3 cable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Obsolete</a:t>
            </a:r>
          </a:p>
          <a:p>
            <a:r>
              <a:rPr lang="en-US" dirty="0"/>
              <a:t>1000Base</a:t>
            </a: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X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highlight>
                  <a:srgbClr val="FFFF00"/>
                </a:highlight>
              </a:rPr>
              <a:t>fiber-optic media</a:t>
            </a:r>
          </a:p>
          <a:p>
            <a:pPr lvl="1"/>
            <a:r>
              <a:rPr lang="en-US" dirty="0"/>
              <a:t>“L” stands for “long wavelength” </a:t>
            </a:r>
            <a:r>
              <a:rPr lang="en-US" dirty="0">
                <a:highlight>
                  <a:srgbClr val="FFFF00"/>
                </a:highlight>
              </a:rPr>
              <a:t>laser</a:t>
            </a:r>
          </a:p>
          <a:p>
            <a:pPr lvl="1"/>
            <a:r>
              <a:rPr lang="en-US" dirty="0"/>
              <a:t>Supports a maximum cable segment length of </a:t>
            </a:r>
            <a:r>
              <a:rPr lang="en-US" dirty="0">
                <a:highlight>
                  <a:srgbClr val="FFFF00"/>
                </a:highlight>
              </a:rPr>
              <a:t>5000 meters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2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6934200" cy="4525963"/>
          </a:xfrm>
        </p:spPr>
        <p:txBody>
          <a:bodyPr/>
          <a:lstStyle/>
          <a:p>
            <a:r>
              <a:rPr lang="en-US" dirty="0"/>
              <a:t>1000Base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X</a:t>
            </a:r>
          </a:p>
          <a:p>
            <a:pPr lvl="1"/>
            <a:r>
              <a:rPr lang="en-US" dirty="0"/>
              <a:t>Uses fiber-optic media</a:t>
            </a:r>
          </a:p>
          <a:p>
            <a:pPr lvl="1"/>
            <a:r>
              <a:rPr lang="en-US" dirty="0"/>
              <a:t>“S” stands for </a:t>
            </a:r>
            <a:r>
              <a:rPr lang="en-US" dirty="0">
                <a:highlight>
                  <a:srgbClr val="FFFF00"/>
                </a:highlight>
              </a:rPr>
              <a:t>“short wavelength” laser</a:t>
            </a:r>
          </a:p>
          <a:p>
            <a:pPr lvl="1"/>
            <a:r>
              <a:rPr lang="en-US" dirty="0"/>
              <a:t>Can’t cover as much distance as long-wavelength lasers, but are </a:t>
            </a:r>
            <a:r>
              <a:rPr lang="en-US" dirty="0">
                <a:highlight>
                  <a:srgbClr val="FFFF00"/>
                </a:highlight>
              </a:rPr>
              <a:t>less expensive</a:t>
            </a:r>
          </a:p>
          <a:p>
            <a:r>
              <a:rPr lang="en-US" dirty="0"/>
              <a:t>1000Base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X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highlight>
                  <a:srgbClr val="FFFF00"/>
                </a:highlight>
              </a:rPr>
              <a:t>specially shielded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balanced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copper jumper cables</a:t>
            </a:r>
          </a:p>
          <a:p>
            <a:pPr lvl="1"/>
            <a:r>
              <a:rPr lang="en-US" dirty="0"/>
              <a:t>Might also be called “</a:t>
            </a:r>
            <a:r>
              <a:rPr lang="en-US" dirty="0" err="1"/>
              <a:t>twinax</a:t>
            </a:r>
            <a:r>
              <a:rPr lang="en-US" dirty="0"/>
              <a:t>” or “short-haul” copper cables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22" y="3810000"/>
            <a:ext cx="1885157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25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Gigabit Ethernet IEEE 802.3ae</a:t>
            </a:r>
          </a:p>
          <a:p>
            <a:pPr lvl="1"/>
            <a:r>
              <a:rPr lang="en-US" dirty="0"/>
              <a:t>Much like the others in frame formats and media access</a:t>
            </a:r>
          </a:p>
          <a:p>
            <a:pPr lvl="1"/>
            <a:r>
              <a:rPr lang="en-US" dirty="0"/>
              <a:t>Defined to run only on </a:t>
            </a:r>
            <a:r>
              <a:rPr lang="en-US" dirty="0">
                <a:highlight>
                  <a:srgbClr val="FFFF00"/>
                </a:highlight>
              </a:rPr>
              <a:t>fiber-optic cabling</a:t>
            </a:r>
            <a:r>
              <a:rPr lang="en-US" dirty="0"/>
              <a:t> and specifies a maximum distance of </a:t>
            </a:r>
            <a:r>
              <a:rPr lang="en-US" dirty="0">
                <a:highlight>
                  <a:srgbClr val="FFFF00"/>
                </a:highlight>
              </a:rPr>
              <a:t>40 kilometers</a:t>
            </a:r>
          </a:p>
          <a:p>
            <a:pPr lvl="1"/>
            <a:r>
              <a:rPr lang="en-US" dirty="0"/>
              <a:t>Primarily used for </a:t>
            </a:r>
            <a:r>
              <a:rPr lang="en-US" dirty="0">
                <a:highlight>
                  <a:srgbClr val="FFFF00"/>
                </a:highlight>
              </a:rPr>
              <a:t>network backbones</a:t>
            </a:r>
          </a:p>
          <a:p>
            <a:pPr lvl="1"/>
            <a:r>
              <a:rPr lang="en-US" dirty="0"/>
              <a:t>Varieties:</a:t>
            </a:r>
          </a:p>
          <a:p>
            <a:pPr lvl="2"/>
            <a:r>
              <a:rPr lang="en-US" dirty="0"/>
              <a:t>10GBaseSR, 10GBaseLR, 10GBaseER, 10GBaseSW, 10GBaseLW, and 10GBaseEW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08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Ethernet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Gigabit and 100 Gigabit Ethernet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Very high cost is still prohibitive</a:t>
            </a:r>
          </a:p>
          <a:p>
            <a:pPr lvl="1"/>
            <a:r>
              <a:rPr lang="en-US" dirty="0"/>
              <a:t>Adoption has been slow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Fiber-optic cabling</a:t>
            </a:r>
            <a:r>
              <a:rPr lang="en-US" dirty="0"/>
              <a:t> is primary medium</a:t>
            </a:r>
          </a:p>
          <a:p>
            <a:pPr lvl="2"/>
            <a:r>
              <a:rPr lang="en-US" dirty="0"/>
              <a:t>Although there are provisions to use special copper assemblies over short distances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13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Additional Ethernet Standards</a:t>
            </a:r>
          </a:p>
        </p:txBody>
      </p:sp>
      <p:pic>
        <p:nvPicPr>
          <p:cNvPr id="6" name="Content Placeholder 5" descr="Ethernet standards and properties" title="Table 3-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90600"/>
            <a:ext cx="7162800" cy="494884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29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Wi-Fi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802.11 wireless networking standard is also referred to as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</a:rPr>
              <a:t>Wireless Fidelity </a:t>
            </a:r>
            <a:r>
              <a:rPr lang="en-US" b="1" dirty="0">
                <a:latin typeface="Arial" panose="020B0604020202020204" pitchFamily="34" charset="0"/>
              </a:rPr>
              <a:t>(Wi-Fi)</a:t>
            </a:r>
          </a:p>
          <a:p>
            <a:r>
              <a:rPr lang="en-US" dirty="0">
                <a:latin typeface="Arial" panose="020B0604020202020204" pitchFamily="34" charset="0"/>
              </a:rPr>
              <a:t>In most towns you can usually find a public Wi-Fi network, called a </a:t>
            </a:r>
            <a:r>
              <a:rPr lang="en-US" b="1" dirty="0">
                <a:latin typeface="Arial" panose="020B0604020202020204" pitchFamily="34" charset="0"/>
              </a:rPr>
              <a:t>hotspot</a:t>
            </a:r>
          </a:p>
          <a:p>
            <a:r>
              <a:rPr lang="en-US" dirty="0"/>
              <a:t>802.11 is essentially an extension to </a:t>
            </a:r>
            <a:r>
              <a:rPr lang="en-US" dirty="0">
                <a:highlight>
                  <a:srgbClr val="FFFF00"/>
                </a:highlight>
              </a:rPr>
              <a:t>Ethernet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highlight>
                  <a:srgbClr val="FFFF00"/>
                </a:highlight>
              </a:rPr>
              <a:t>airwaves</a:t>
            </a:r>
            <a:r>
              <a:rPr lang="en-US" dirty="0"/>
              <a:t> instead of cabling as the medium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13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87" y="184774"/>
            <a:ext cx="8229600" cy="1143000"/>
          </a:xfrm>
        </p:spPr>
        <p:txBody>
          <a:bodyPr/>
          <a:lstStyle/>
          <a:p>
            <a:r>
              <a:rPr lang="en-US" dirty="0"/>
              <a:t>Wi-Fi 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4659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Wi-Fi can operate in one of two modes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Infrastructure</a:t>
            </a:r>
            <a:r>
              <a:rPr lang="en-US" dirty="0">
                <a:latin typeface="Arial" panose="020B0604020202020204" pitchFamily="34" charset="0"/>
              </a:rPr>
              <a:t> — use central access point (AP)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Ad hoc </a:t>
            </a:r>
            <a:r>
              <a:rPr lang="en-US" dirty="0">
                <a:latin typeface="Arial" panose="020B0604020202020204" pitchFamily="34" charset="0"/>
              </a:rPr>
              <a:t>— no central device; data travels from device to device like a bus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Sometimes called “peer-to-peer mode”</a:t>
            </a:r>
          </a:p>
          <a:p>
            <a:pPr lvl="2"/>
            <a:endParaRPr lang="en-US" dirty="0">
              <a:latin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Most of this chapter’s discussion of Wi-Fi focuses on infrastructure mode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76600"/>
            <a:ext cx="4800600" cy="17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5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533400"/>
            <a:ext cx="7391400" cy="54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2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242860"/>
            <a:ext cx="8229600" cy="1143000"/>
          </a:xfrm>
        </p:spPr>
        <p:txBody>
          <a:bodyPr/>
          <a:lstStyle/>
          <a:p>
            <a:r>
              <a:rPr lang="en-US" dirty="0"/>
              <a:t>Wi-Fi Channels and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32" y="1375628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Wi-Fi operate at one of two radio frequencies: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2.4GHz and 5.0 GHz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Although this frequency is not fixed</a:t>
            </a:r>
          </a:p>
          <a:p>
            <a:r>
              <a:rPr lang="en-US" dirty="0">
                <a:latin typeface="Arial" panose="020B0604020202020204" pitchFamily="34" charset="0"/>
              </a:rPr>
              <a:t>2.4 GHz is actually 2.412 thru 2.484 divided into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14 channels</a:t>
            </a:r>
            <a:r>
              <a:rPr lang="en-US" dirty="0">
                <a:latin typeface="Arial" panose="020B0604020202020204" pitchFamily="34" charset="0"/>
              </a:rPr>
              <a:t> spaced 5 MHz apart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Work like a TV channel – you must tune to the correct channel to connect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Needs 25 MHz to operate spanning 5 channels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Choose channels five apart from other known APs</a:t>
            </a:r>
          </a:p>
          <a:p>
            <a:r>
              <a:rPr lang="en-US" dirty="0">
                <a:latin typeface="Arial" panose="020B0604020202020204" pitchFamily="34" charset="0"/>
              </a:rPr>
              <a:t>5.0 GHz is actually 4.915 thru 5.825 GHz divided into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42 channels</a:t>
            </a:r>
            <a:r>
              <a:rPr lang="en-US" dirty="0">
                <a:latin typeface="Arial" panose="020B0604020202020204" pitchFamily="34" charset="0"/>
              </a:rPr>
              <a:t> of 10, 20, or 40 MHz each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6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Weaknesses (cont’d)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Adding or removing a machine brings down the entire network temporarily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Technologies using this topology are limited to 10 Mbps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half-duplex</a:t>
            </a:r>
            <a:r>
              <a:rPr lang="en-US" dirty="0">
                <a:latin typeface="Arial" panose="020B0604020202020204" pitchFamily="34" charset="0"/>
              </a:rPr>
              <a:t> communication since they use coaxial cabling</a:t>
            </a:r>
          </a:p>
          <a:p>
            <a:r>
              <a:rPr lang="en-US" dirty="0">
                <a:latin typeface="Arial" panose="020B0604020202020204" pitchFamily="34" charset="0"/>
              </a:rPr>
              <a:t>Due to the limitations, this topology is no longer a practical choice and technology has moved past this obsolete method of connecting computers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98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Channels and Frequencies</a:t>
            </a:r>
          </a:p>
        </p:txBody>
      </p:sp>
      <p:pic>
        <p:nvPicPr>
          <p:cNvPr id="6" name="Content Placeholder 5" descr="Selecting a Wi-Fi channel on an access point" title="Figure 3-2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9668" y="1600200"/>
            <a:ext cx="6404664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4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Antennas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Antenna</a:t>
            </a:r>
            <a:r>
              <a:rPr lang="en-US" dirty="0"/>
              <a:t> on a Wi-Fi device is both </a:t>
            </a:r>
            <a:r>
              <a:rPr lang="en-US" dirty="0">
                <a:highlight>
                  <a:srgbClr val="FFFF00"/>
                </a:highlight>
              </a:rPr>
              <a:t>transmitter and receiver ( Full duplex ) </a:t>
            </a:r>
          </a:p>
          <a:p>
            <a:pPr lvl="1"/>
            <a:r>
              <a:rPr lang="en-US" dirty="0"/>
              <a:t>Characteristics and placement determine how well a device transmits or receives Wi-Fi signals</a:t>
            </a:r>
          </a:p>
          <a:p>
            <a:r>
              <a:rPr lang="en-US" dirty="0"/>
              <a:t>Usually categorized by their radiation pattern: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Omnidirectional</a:t>
            </a:r>
            <a:r>
              <a:rPr lang="en-US" dirty="0"/>
              <a:t> antennas – signals radiate out from the antenna with equal strength in </a:t>
            </a:r>
            <a:r>
              <a:rPr lang="en-US" dirty="0">
                <a:highlight>
                  <a:srgbClr val="FFFF00"/>
                </a:highlight>
              </a:rPr>
              <a:t>all directions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Unidirectional</a:t>
            </a:r>
            <a:r>
              <a:rPr lang="en-US" dirty="0"/>
              <a:t> antenna – signals are focused in a </a:t>
            </a:r>
            <a:r>
              <a:rPr lang="en-US" dirty="0">
                <a:highlight>
                  <a:srgbClr val="FFFF00"/>
                </a:highlight>
              </a:rPr>
              <a:t>single direction</a:t>
            </a:r>
          </a:p>
          <a:p>
            <a:pPr lvl="2"/>
            <a:r>
              <a:rPr lang="en-US" dirty="0"/>
              <a:t>Ideal for placement at one end of long, narrow spaces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210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81199"/>
            <a:ext cx="6400800" cy="38941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55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Access Methods and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Wi-Fi Access Method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Sending station can’t hear if another station begins transmitting so they cannot use the CSMA/CD access method that Ethernet uses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Wi-Fi devices use carrier sense multiple access with collision </a:t>
            </a:r>
            <a:r>
              <a:rPr lang="en-US" dirty="0">
                <a:highlight>
                  <a:srgbClr val="FFFF00"/>
                </a:highlight>
                <a:latin typeface="Arial" pitchFamily="34" charset="0"/>
              </a:rPr>
              <a:t>avoidance</a:t>
            </a:r>
            <a:r>
              <a:rPr lang="en-US" dirty="0">
                <a:latin typeface="Arial" pitchFamily="34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Arial" pitchFamily="34" charset="0"/>
              </a:rPr>
              <a:t>CSMA/CA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Uses request-to-send/clear-to-send (</a:t>
            </a:r>
            <a:r>
              <a:rPr lang="en-US" dirty="0">
                <a:highlight>
                  <a:srgbClr val="FFFF00"/>
                </a:highlight>
                <a:latin typeface="Arial" pitchFamily="34" charset="0"/>
              </a:rPr>
              <a:t>RTS/CTS</a:t>
            </a:r>
            <a:r>
              <a:rPr lang="en-US" dirty="0">
                <a:latin typeface="Arial" pitchFamily="34" charset="0"/>
              </a:rPr>
              <a:t>) packets and acknowledgements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With this extra “chatter” actual throughput is essentially cut in half</a:t>
            </a:r>
          </a:p>
          <a:p>
            <a:pPr marL="457200" lvl="1" indent="0">
              <a:buNone/>
              <a:defRPr/>
            </a:pPr>
            <a:r>
              <a:rPr lang="en-US" i="1" dirty="0">
                <a:solidFill>
                  <a:srgbClr val="C00000"/>
                </a:solidFill>
              </a:rPr>
              <a:t>Simulation 8 : Basic wireless LAN operation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>
              <a:solidFill>
                <a:srgbClr val="C00000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868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Signal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43"/>
            <a:ext cx="8229600" cy="4525963"/>
          </a:xfrm>
        </p:spPr>
        <p:txBody>
          <a:bodyPr/>
          <a:lstStyle/>
          <a:p>
            <a:r>
              <a:rPr lang="en-US" dirty="0"/>
              <a:t>Common types of </a:t>
            </a:r>
            <a:r>
              <a:rPr lang="en-US" dirty="0">
                <a:highlight>
                  <a:srgbClr val="FFFF00"/>
                </a:highlight>
              </a:rPr>
              <a:t>signal interference</a:t>
            </a:r>
            <a:r>
              <a:rPr lang="en-US" dirty="0"/>
              <a:t>: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</a:rPr>
              <a:t>Absorption</a:t>
            </a:r>
            <a:r>
              <a:rPr lang="en-US" sz="2200" dirty="0"/>
              <a:t> – solid objects absorb radio signals, causing them to </a:t>
            </a:r>
            <a:r>
              <a:rPr lang="en-US" sz="2200" b="1" dirty="0"/>
              <a:t>attenuate</a:t>
            </a:r>
            <a:r>
              <a:rPr lang="en-US" sz="2200" dirty="0"/>
              <a:t> (weaken)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</a:rPr>
              <a:t>Refraction</a:t>
            </a:r>
            <a:r>
              <a:rPr lang="en-US" sz="2200" dirty="0"/>
              <a:t> – the bending of a radio signal as it passes from a medium of one density through a medium of a different density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</a:rPr>
              <a:t>Diffraction</a:t>
            </a:r>
            <a:r>
              <a:rPr lang="en-US" sz="2200" dirty="0"/>
              <a:t> – the altering of a wave as it tries to bend around an object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</a:rPr>
              <a:t>Reflection</a:t>
            </a:r>
            <a:r>
              <a:rPr lang="en-US" sz="2200" dirty="0"/>
              <a:t> – occurs when a signal hits a dense, reflective material, resulting in signal loss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</a:rPr>
              <a:t>Scattering</a:t>
            </a:r>
            <a:r>
              <a:rPr lang="en-US" sz="2200" dirty="0"/>
              <a:t> – when a signal changes direction in unpredictable ways, causing a loss in signal strength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344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Signal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Signal-to-noise ratio(SNR,S/N)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– </a:t>
            </a:r>
            <a:r>
              <a:rPr lang="en-US" dirty="0"/>
              <a:t>the amount of noise compared with the signal strength</a:t>
            </a:r>
          </a:p>
          <a:p>
            <a:pPr lvl="1"/>
            <a:r>
              <a:rPr lang="en-US" dirty="0"/>
              <a:t>Noise can come from equipment, other wireless devices, and other wireless networks</a:t>
            </a:r>
          </a:p>
          <a:p>
            <a:r>
              <a:rPr lang="en-US" b="1" dirty="0">
                <a:highlight>
                  <a:srgbClr val="FFFF00"/>
                </a:highlight>
              </a:rPr>
              <a:t>Throughput</a:t>
            </a:r>
            <a:r>
              <a:rPr lang="en-US" b="1" dirty="0"/>
              <a:t> </a:t>
            </a:r>
            <a:r>
              <a:rPr lang="en-US" dirty="0"/>
              <a:t>– the actual amount of data transferred</a:t>
            </a:r>
          </a:p>
          <a:p>
            <a:pPr lvl="1"/>
            <a:r>
              <a:rPr lang="en-US" dirty="0"/>
              <a:t>Not counting errors and acknowledgements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Goodput</a:t>
            </a:r>
            <a:r>
              <a:rPr lang="en-US" dirty="0"/>
              <a:t> – actual application-to-application data transfer speed</a:t>
            </a:r>
          </a:p>
          <a:p>
            <a:r>
              <a:rPr lang="en-US" b="1" dirty="0">
                <a:highlight>
                  <a:srgbClr val="FFFF00"/>
                </a:highlight>
              </a:rPr>
              <a:t>Overhead</a:t>
            </a:r>
            <a:r>
              <a:rPr lang="en-US" dirty="0"/>
              <a:t> – packet frame headers, acknowledgements, and retransmissions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41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Standards</a:t>
            </a:r>
          </a:p>
        </p:txBody>
      </p:sp>
      <p:pic>
        <p:nvPicPr>
          <p:cNvPr id="6" name="Content Placeholder 5" descr="802.11 Wi-Fi standards" title="Table 3-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351" y="1412096"/>
            <a:ext cx="8547297" cy="41505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33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non-overlapping channel?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92" y="1395471"/>
            <a:ext cx="8229600" cy="4525963"/>
          </a:xfrm>
        </p:spPr>
        <p:txBody>
          <a:bodyPr/>
          <a:lstStyle/>
          <a:p>
            <a:r>
              <a:rPr lang="en-SG" dirty="0"/>
              <a:t>For example 802.11b and g has 14 channels</a:t>
            </a:r>
          </a:p>
          <a:p>
            <a:r>
              <a:rPr lang="en-SG" dirty="0"/>
              <a:t>1, 6, 11 are non-overlapping</a:t>
            </a:r>
          </a:p>
          <a:p>
            <a:r>
              <a:rPr lang="en-SG" dirty="0"/>
              <a:t>2, 7, 12 are non-overlapping</a:t>
            </a:r>
          </a:p>
          <a:p>
            <a:r>
              <a:rPr lang="en-SG" dirty="0"/>
              <a:t>4, 8, 13 are non-overlapping etc.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2050" name="Picture 2" descr="Image result for 802.11 b overlapping chann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" y="3658452"/>
            <a:ext cx="8572500" cy="21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3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fontAlgn="auto">
              <a:spcAft>
                <a:spcPts val="0"/>
              </a:spcAft>
              <a:defRPr/>
            </a:pPr>
            <a:r>
              <a:rPr lang="en-US" sz="2400" dirty="0"/>
              <a:t>Signals from a Wi-Fi network can travel several hundred feet – Wi-Fi devices outside your home or business can detect your signals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sz="2400" dirty="0"/>
              <a:t>Wi-Fi network should be protected by an encryption protocol that makes data difficult to interpret</a:t>
            </a:r>
          </a:p>
          <a:p>
            <a:pPr marL="411480" fontAlgn="auto">
              <a:spcAft>
                <a:spcPts val="0"/>
              </a:spcAft>
              <a:defRPr/>
            </a:pPr>
            <a:r>
              <a:rPr lang="en-US" sz="2400" dirty="0"/>
              <a:t>Encryption protocols</a:t>
            </a:r>
          </a:p>
          <a:p>
            <a:pPr marL="740664" lvl="1" fontAlgn="auto">
              <a:spcAft>
                <a:spcPts val="0"/>
              </a:spcAft>
              <a:defRPr/>
            </a:pPr>
            <a:r>
              <a:rPr lang="en-US" dirty="0">
                <a:highlight>
                  <a:srgbClr val="FFFF00"/>
                </a:highlight>
              </a:rPr>
              <a:t>Wired equivalent privacy (WEP), </a:t>
            </a:r>
            <a:r>
              <a:rPr lang="en-US" dirty="0"/>
              <a:t>Wi-Fi Protected Access (WPA),  and </a:t>
            </a:r>
            <a:r>
              <a:rPr lang="en-US" dirty="0">
                <a:highlight>
                  <a:srgbClr val="FFFF00"/>
                </a:highlight>
              </a:rPr>
              <a:t>WPA2</a:t>
            </a:r>
            <a:r>
              <a:rPr lang="en-US" dirty="0"/>
              <a:t>, </a:t>
            </a:r>
          </a:p>
          <a:p>
            <a:pPr marL="740664" lvl="1" fontAlgn="auto">
              <a:spcAft>
                <a:spcPts val="0"/>
              </a:spcAft>
              <a:defRPr/>
            </a:pPr>
            <a:r>
              <a:rPr lang="en-US" dirty="0"/>
              <a:t>Not all devices support all three protocols</a:t>
            </a:r>
          </a:p>
          <a:p>
            <a:pPr marL="1140714" lvl="2" fontAlgn="auto">
              <a:spcAft>
                <a:spcPts val="0"/>
              </a:spcAft>
              <a:defRPr/>
            </a:pPr>
            <a:r>
              <a:rPr lang="en-US" dirty="0"/>
              <a:t>Older devices might only support WEP and/or WPA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6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Ring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Based on the IEEE 802.</a:t>
            </a:r>
            <a:r>
              <a:rPr lang="en-US" dirty="0">
                <a:highlight>
                  <a:srgbClr val="FFFF00"/>
                </a:highlight>
              </a:rPr>
              <a:t>5</a:t>
            </a:r>
            <a:r>
              <a:rPr lang="en-US" dirty="0"/>
              <a:t> standard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Star physical topology, ring logical topology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token is passed along the network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Only the station with the token can transmit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Arial" pitchFamily="34" charset="0"/>
              </a:rPr>
              <a:t>Frames are acknowledged and token is released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highlight>
                  <a:srgbClr val="FFFF00"/>
                </a:highlight>
                <a:latin typeface="Arial" pitchFamily="34" charset="0"/>
              </a:rPr>
              <a:t>No collisions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Originally operated at 4Mbps and then increased to 16 Mbps and later 100 Mbps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Uses cat 4 and higher UTP</a:t>
            </a:r>
          </a:p>
          <a:p>
            <a:pPr marL="4114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highlight>
                  <a:srgbClr val="FFFF00"/>
                </a:highlight>
              </a:rPr>
              <a:t>Obsolete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Bus Topology</a:t>
            </a:r>
          </a:p>
        </p:txBody>
      </p:sp>
      <p:pic>
        <p:nvPicPr>
          <p:cNvPr id="6" name="Content Placeholder 5" descr="A physical bus topology network" title="Figure 3-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2286000"/>
            <a:ext cx="6545387" cy="28582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73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Distributed Data Interface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Physical and logical ring topology</a:t>
            </a:r>
          </a:p>
          <a:p>
            <a:r>
              <a:rPr lang="en-US" dirty="0">
                <a:latin typeface="Arial" panose="020B0604020202020204" pitchFamily="34" charset="0"/>
              </a:rPr>
              <a:t>Uses a token-passing access method and dual rings for redundancy</a:t>
            </a:r>
          </a:p>
          <a:p>
            <a:r>
              <a:rPr lang="en-US" dirty="0">
                <a:latin typeface="Arial" panose="020B0604020202020204" pitchFamily="34" charset="0"/>
              </a:rPr>
              <a:t>Transmits at 100 Mbps and can include up to 500 nodes over a distance of 60 miles</a:t>
            </a:r>
          </a:p>
          <a:p>
            <a:r>
              <a:rPr lang="en-US" dirty="0">
                <a:latin typeface="Arial" panose="020B0604020202020204" pitchFamily="34" charset="0"/>
              </a:rPr>
              <a:t>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fiber-optic cable</a:t>
            </a:r>
            <a:r>
              <a:rPr lang="en-US" dirty="0">
                <a:latin typeface="Arial" panose="020B0604020202020204" pitchFamily="34" charset="0"/>
              </a:rPr>
              <a:t> only</a:t>
            </a:r>
          </a:p>
          <a:p>
            <a:r>
              <a:rPr lang="en-US" dirty="0">
                <a:latin typeface="Arial" panose="020B0604020202020204" pitchFamily="34" charset="0"/>
              </a:rPr>
              <a:t>Obsolete on new networks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03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71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</a:rPr>
              <a:t>Networks can be described by a physical and logical topology</a:t>
            </a:r>
          </a:p>
          <a:p>
            <a:r>
              <a:rPr lang="en-US" sz="2800" dirty="0">
                <a:latin typeface="Arial" panose="020B0604020202020204" pitchFamily="34" charset="0"/>
              </a:rPr>
              <a:t>The primary physical topologies are the bus, star, ring,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meshed</a:t>
            </a:r>
            <a:r>
              <a:rPr lang="en-US" sz="2800" dirty="0">
                <a:latin typeface="Arial" panose="020B0604020202020204" pitchFamily="34" charset="0"/>
              </a:rPr>
              <a:t> and point-to-point</a:t>
            </a:r>
          </a:p>
          <a:p>
            <a:r>
              <a:rPr lang="en-US" sz="2800" dirty="0">
                <a:latin typeface="Arial" panose="020B0604020202020204" pitchFamily="34" charset="0"/>
              </a:rPr>
              <a:t>The primary logical topologies are bus, ring, and switched</a:t>
            </a:r>
          </a:p>
          <a:p>
            <a:r>
              <a:rPr lang="en-US" sz="2800" dirty="0">
                <a:latin typeface="Arial" panose="020B0604020202020204" pitchFamily="34" charset="0"/>
              </a:rPr>
              <a:t>A network technology defines the structure of the frames and how a network interface access the medium to send data frames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72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most common network technology for LANs is Ethernet</a:t>
            </a:r>
          </a:p>
          <a:p>
            <a:r>
              <a:rPr lang="en-US" dirty="0">
                <a:latin typeface="Arial" panose="020B0604020202020204" pitchFamily="34" charset="0"/>
              </a:rPr>
              <a:t>Wi-Fi is a wireless technology based on Ethernet but uses the CSMA/CA media access method</a:t>
            </a:r>
          </a:p>
          <a:p>
            <a:r>
              <a:rPr lang="en-US" dirty="0">
                <a:latin typeface="Arial" panose="020B0604020202020204" pitchFamily="34" charset="0"/>
              </a:rPr>
              <a:t>The antenna on a Wi-Fi device is both the transmitter and receiver</a:t>
            </a:r>
          </a:p>
          <a:p>
            <a:r>
              <a:rPr lang="en-US" dirty="0">
                <a:latin typeface="Arial" panose="020B0604020202020204" pitchFamily="34" charset="0"/>
              </a:rPr>
              <a:t>Wi-Fi signal interference can severely affect a WLAN’s performance and reliability</a:t>
            </a:r>
          </a:p>
          <a:p>
            <a:r>
              <a:rPr lang="en-US" dirty="0">
                <a:latin typeface="Arial" panose="020B0604020202020204" pitchFamily="34" charset="0"/>
              </a:rPr>
              <a:t>Token Ring and FDDI are both obsolete technologies that used a token passing access method</a:t>
            </a:r>
            <a:endParaRPr lang="en-US" dirty="0"/>
          </a:p>
          <a:p>
            <a:endParaRPr 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Travels in a Physical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Electrical pulses (signals) travel the cable’s length in all directions</a:t>
            </a:r>
          </a:p>
          <a:p>
            <a:r>
              <a:rPr lang="en-US" sz="2400" dirty="0">
                <a:latin typeface="Arial" panose="020B0604020202020204" pitchFamily="34" charset="0"/>
              </a:rPr>
              <a:t>Signal travel across the medium and from device to device is called </a:t>
            </a:r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</a:rPr>
              <a:t>signal propagation</a:t>
            </a:r>
          </a:p>
          <a:p>
            <a:r>
              <a:rPr lang="en-US" sz="2400" dirty="0">
                <a:latin typeface="Arial" panose="020B0604020202020204" pitchFamily="34" charset="0"/>
              </a:rPr>
              <a:t>Signal continues until it weakens or is absorbed by </a:t>
            </a:r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</a:rPr>
              <a:t>terminator ( at the end of both ends of the cable )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A terminator is an electrical component called a resistor that absorbs the signal instead of allowing it to bounce back up the wire</a:t>
            </a:r>
          </a:p>
          <a:p>
            <a:r>
              <a:rPr lang="en-US" sz="2400" dirty="0">
                <a:latin typeface="Arial" panose="020B0604020202020204" pitchFamily="34" charset="0"/>
              </a:rPr>
              <a:t>If not terminated, </a:t>
            </a:r>
            <a:r>
              <a:rPr lang="en-US" sz="2400" b="1" dirty="0">
                <a:latin typeface="Arial" panose="020B0604020202020204" pitchFamily="34" charset="0"/>
              </a:rPr>
              <a:t>signal bounces </a:t>
            </a:r>
            <a:r>
              <a:rPr lang="en-US" sz="2400" dirty="0">
                <a:latin typeface="Arial" panose="020B0604020202020204" pitchFamily="34" charset="0"/>
              </a:rPr>
              <a:t>or is “reflected” at end of medium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</a:rPr>
              <a:t>(BAD)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Signal bounce is the term used when electricity bounces off the end of a cable and back in the other direction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(causes echo)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6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/>
              <a:t>Data signals travel to both ends of the bus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23" y="1600200"/>
            <a:ext cx="7388679" cy="381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Networking Essentials,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95775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13737</TotalTime>
  <Words>7134</Words>
  <Application>Microsoft Office PowerPoint</Application>
  <PresentationFormat>On-screen Show (4:3)</PresentationFormat>
  <Paragraphs>1006</Paragraphs>
  <Slides>72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Times New Roman</vt:lpstr>
      <vt:lpstr>Wingdings</vt:lpstr>
      <vt:lpstr>3_Default Design</vt:lpstr>
      <vt:lpstr>2_Default Design</vt:lpstr>
      <vt:lpstr>1_Default Design</vt:lpstr>
      <vt:lpstr>Default Design</vt:lpstr>
      <vt:lpstr>Guide to Networking Essentials 7th Edition</vt:lpstr>
      <vt:lpstr>Objectives</vt:lpstr>
      <vt:lpstr>Physical Topologies</vt:lpstr>
      <vt:lpstr>Physical Topologies</vt:lpstr>
      <vt:lpstr>Physical Bus Topology</vt:lpstr>
      <vt:lpstr>Physical Bus Topology</vt:lpstr>
      <vt:lpstr>Physical Bus Topology</vt:lpstr>
      <vt:lpstr>How Data Travels in a Physical Bus</vt:lpstr>
      <vt:lpstr>Data signals travel to both ends of the bus</vt:lpstr>
      <vt:lpstr>Physical Bus Limitations</vt:lpstr>
      <vt:lpstr>Physical Star Topology</vt:lpstr>
      <vt:lpstr>Physical Star Topology</vt:lpstr>
      <vt:lpstr>Physical Star Topology</vt:lpstr>
      <vt:lpstr>Extended Star</vt:lpstr>
      <vt:lpstr>Extended Star</vt:lpstr>
      <vt:lpstr>Hierarchical Star</vt:lpstr>
      <vt:lpstr>How Data Travels in a Physical Star</vt:lpstr>
      <vt:lpstr>Physical Star Disadvantages</vt:lpstr>
      <vt:lpstr>Physical Ring Topology</vt:lpstr>
      <vt:lpstr>PowerPoint Presentation</vt:lpstr>
      <vt:lpstr>Physical Ring Topology</vt:lpstr>
      <vt:lpstr>Physical Ring Topology</vt:lpstr>
      <vt:lpstr>Point-to-Point Topology</vt:lpstr>
      <vt:lpstr>Point-to-Multipoint Topology</vt:lpstr>
      <vt:lpstr>Point-to-Multipoint Topology</vt:lpstr>
      <vt:lpstr>Mesh Topology</vt:lpstr>
      <vt:lpstr>Mesh Topology</vt:lpstr>
      <vt:lpstr>Logical Topologies</vt:lpstr>
      <vt:lpstr>Logical Topologies</vt:lpstr>
      <vt:lpstr>Logical Topologies</vt:lpstr>
      <vt:lpstr>Logical Topologies</vt:lpstr>
      <vt:lpstr>Logical Topologies</vt:lpstr>
      <vt:lpstr>Layers ( People don’t need to see president America )</vt:lpstr>
      <vt:lpstr>Network Technologies</vt:lpstr>
      <vt:lpstr>Network Technologies</vt:lpstr>
      <vt:lpstr>Network Technologies and Media</vt:lpstr>
      <vt:lpstr>Categories of UTP Cables</vt:lpstr>
      <vt:lpstr>Baseband and Broadband Signaling</vt:lpstr>
      <vt:lpstr>Ethernet Networks</vt:lpstr>
      <vt:lpstr>Ethernet Addressing</vt:lpstr>
      <vt:lpstr>Ethernet Frames</vt:lpstr>
      <vt:lpstr>Ethernet Media Access</vt:lpstr>
      <vt:lpstr>Collisions and Collision Domains</vt:lpstr>
      <vt:lpstr>Collisions and Collision Domains</vt:lpstr>
      <vt:lpstr>Ethernet Error Handling</vt:lpstr>
      <vt:lpstr>Half-Duplex Versus Full-Duplex Communication</vt:lpstr>
      <vt:lpstr>Ethernet Standards</vt:lpstr>
      <vt:lpstr>Ethernet Standards</vt:lpstr>
      <vt:lpstr>Ethernet Standards</vt:lpstr>
      <vt:lpstr>Ethernet Standards</vt:lpstr>
      <vt:lpstr>Additional Ethernet Standards</vt:lpstr>
      <vt:lpstr>Additional Ethernet Standards</vt:lpstr>
      <vt:lpstr>Additional Ethernet Standards</vt:lpstr>
      <vt:lpstr>Additional Ethernet Standards</vt:lpstr>
      <vt:lpstr>Additional Ethernet Standards</vt:lpstr>
      <vt:lpstr>802.11 Wi-Fi</vt:lpstr>
      <vt:lpstr>Wi-Fi Modes of Operation</vt:lpstr>
      <vt:lpstr>PowerPoint Presentation</vt:lpstr>
      <vt:lpstr>Wi-Fi Channels and Frequencies</vt:lpstr>
      <vt:lpstr>Wi-Fi Channels and Frequencies</vt:lpstr>
      <vt:lpstr>Wi-Fi Antennas</vt:lpstr>
      <vt:lpstr>PowerPoint Presentation</vt:lpstr>
      <vt:lpstr>Wi-Fi Access Methods and Operation</vt:lpstr>
      <vt:lpstr>Wi-Fi Signal Characteristics</vt:lpstr>
      <vt:lpstr>Wi-Fi Signal Characteristics</vt:lpstr>
      <vt:lpstr>Wi-Fi Standards</vt:lpstr>
      <vt:lpstr>What is non-overlapping channel?</vt:lpstr>
      <vt:lpstr>Wi-Fi Security</vt:lpstr>
      <vt:lpstr>Token Ring Networks</vt:lpstr>
      <vt:lpstr>Fiber Distributed Data Interface Technology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Julie</dc:creator>
  <cp:lastModifiedBy>Leonard _Bored</cp:lastModifiedBy>
  <cp:revision>714</cp:revision>
  <dcterms:created xsi:type="dcterms:W3CDTF">2007-07-09T21:56:01Z</dcterms:created>
  <dcterms:modified xsi:type="dcterms:W3CDTF">2021-10-26T02:45:57Z</dcterms:modified>
</cp:coreProperties>
</file>