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 id="2147483650" r:id="rId2"/>
    <p:sldMasterId id="2147483649" r:id="rId3"/>
    <p:sldMasterId id="2147484064" r:id="rId4"/>
  </p:sldMasterIdLst>
  <p:notesMasterIdLst>
    <p:notesMasterId r:id="rId56"/>
  </p:notesMasterIdLst>
  <p:handoutMasterIdLst>
    <p:handoutMasterId r:id="rId57"/>
  </p:handoutMasterIdLst>
  <p:sldIdLst>
    <p:sldId id="319" r:id="rId5"/>
    <p:sldId id="320" r:id="rId6"/>
    <p:sldId id="433" r:id="rId7"/>
    <p:sldId id="435" r:id="rId8"/>
    <p:sldId id="436" r:id="rId9"/>
    <p:sldId id="437" r:id="rId10"/>
    <p:sldId id="438" r:id="rId11"/>
    <p:sldId id="439" r:id="rId12"/>
    <p:sldId id="440" r:id="rId13"/>
    <p:sldId id="441" r:id="rId14"/>
    <p:sldId id="442" r:id="rId15"/>
    <p:sldId id="443" r:id="rId16"/>
    <p:sldId id="444" r:id="rId17"/>
    <p:sldId id="445" r:id="rId18"/>
    <p:sldId id="499" r:id="rId19"/>
    <p:sldId id="446" r:id="rId20"/>
    <p:sldId id="447" r:id="rId21"/>
    <p:sldId id="448" r:id="rId22"/>
    <p:sldId id="449" r:id="rId23"/>
    <p:sldId id="450" r:id="rId24"/>
    <p:sldId id="451" r:id="rId25"/>
    <p:sldId id="452" r:id="rId26"/>
    <p:sldId id="453" r:id="rId27"/>
    <p:sldId id="454" r:id="rId28"/>
    <p:sldId id="455" r:id="rId29"/>
    <p:sldId id="456" r:id="rId30"/>
    <p:sldId id="457" r:id="rId31"/>
    <p:sldId id="500" r:id="rId32"/>
    <p:sldId id="460" r:id="rId33"/>
    <p:sldId id="461" r:id="rId34"/>
    <p:sldId id="462" r:id="rId35"/>
    <p:sldId id="463" r:id="rId36"/>
    <p:sldId id="464" r:id="rId37"/>
    <p:sldId id="475" r:id="rId38"/>
    <p:sldId id="476" r:id="rId39"/>
    <p:sldId id="477" r:id="rId40"/>
    <p:sldId id="478" r:id="rId41"/>
    <p:sldId id="479" r:id="rId42"/>
    <p:sldId id="480" r:id="rId43"/>
    <p:sldId id="481" r:id="rId44"/>
    <p:sldId id="482" r:id="rId45"/>
    <p:sldId id="483" r:id="rId46"/>
    <p:sldId id="484" r:id="rId47"/>
    <p:sldId id="485" r:id="rId48"/>
    <p:sldId id="488" r:id="rId49"/>
    <p:sldId id="489" r:id="rId50"/>
    <p:sldId id="490" r:id="rId51"/>
    <p:sldId id="492" r:id="rId52"/>
    <p:sldId id="367" r:id="rId53"/>
    <p:sldId id="376" r:id="rId54"/>
    <p:sldId id="434" r:id="rId5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75" autoAdjust="0"/>
    <p:restoredTop sz="83454" autoAdjust="0"/>
  </p:normalViewPr>
  <p:slideViewPr>
    <p:cSldViewPr>
      <p:cViewPr varScale="1">
        <p:scale>
          <a:sx n="71" d="100"/>
          <a:sy n="71" d="100"/>
        </p:scale>
        <p:origin x="1891"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36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63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dirty="0" smtClean="0"/>
            </a:lvl1pPr>
          </a:lstStyle>
          <a:p>
            <a:pPr>
              <a:defRPr/>
            </a:pPr>
            <a:endParaRPr lang="en-US" dirty="0"/>
          </a:p>
        </p:txBody>
      </p:sp>
      <p:sp>
        <p:nvSpPr>
          <p:cNvPr id="18637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smtClean="0"/>
            </a:lvl1pPr>
          </a:lstStyle>
          <a:p>
            <a:pPr>
              <a:defRPr/>
            </a:pPr>
            <a:fld id="{E7D977D3-E97D-4816-A86A-DF8AA62C39F4}" type="datetimeFigureOut">
              <a:rPr lang="en-US"/>
              <a:pPr>
                <a:defRPr/>
              </a:pPr>
              <a:t>11/22/2021</a:t>
            </a:fld>
            <a:endParaRPr lang="en-US" dirty="0"/>
          </a:p>
        </p:txBody>
      </p:sp>
      <p:sp>
        <p:nvSpPr>
          <p:cNvPr id="18637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dirty="0" smtClean="0"/>
            </a:lvl1pPr>
          </a:lstStyle>
          <a:p>
            <a:pPr>
              <a:defRPr/>
            </a:pPr>
            <a:endParaRPr lang="en-US" dirty="0"/>
          </a:p>
        </p:txBody>
      </p:sp>
      <p:sp>
        <p:nvSpPr>
          <p:cNvPr id="18637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96B76CA3-7C65-453B-A061-18D75EFFB058}" type="slidenum">
              <a:rPr lang="en-US"/>
              <a:pPr>
                <a:defRPr/>
              </a:pPr>
              <a:t>‹#›</a:t>
            </a:fld>
            <a:endParaRPr lang="en-US" dirty="0"/>
          </a:p>
        </p:txBody>
      </p:sp>
    </p:spTree>
    <p:extLst>
      <p:ext uri="{BB962C8B-B14F-4D97-AF65-F5344CB8AC3E}">
        <p14:creationId xmlns:p14="http://schemas.microsoft.com/office/powerpoint/2010/main" val="12642083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dirty="0"/>
            </a:lvl1pPr>
          </a:lstStyle>
          <a:p>
            <a:pPr>
              <a:defRPr/>
            </a:pPr>
            <a:endParaRPr lang="en-US" dirty="0"/>
          </a:p>
        </p:txBody>
      </p:sp>
      <p:sp>
        <p:nvSpPr>
          <p:cNvPr id="7782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34F33BE2-F50A-4647-B1FE-1406E3C50250}" type="datetimeFigureOut">
              <a:rPr lang="en-US"/>
              <a:pPr>
                <a:defRPr/>
              </a:pPr>
              <a:t>11/22/2021</a:t>
            </a:fld>
            <a:endParaRPr lang="en-US" dirty="0"/>
          </a:p>
        </p:txBody>
      </p:sp>
      <p:sp>
        <p:nvSpPr>
          <p:cNvPr id="655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783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dirty="0"/>
            </a:lvl1pPr>
          </a:lstStyle>
          <a:p>
            <a:pPr>
              <a:defRPr/>
            </a:pPr>
            <a:endParaRPr lang="en-US" dirty="0"/>
          </a:p>
        </p:txBody>
      </p:sp>
      <p:sp>
        <p:nvSpPr>
          <p:cNvPr id="7783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91E39655-1142-4F1C-819C-1F572D7E4126}" type="slidenum">
              <a:rPr lang="en-US"/>
              <a:pPr>
                <a:defRPr/>
              </a:pPr>
              <a:t>‹#›</a:t>
            </a:fld>
            <a:endParaRPr lang="en-US" dirty="0"/>
          </a:p>
        </p:txBody>
      </p:sp>
    </p:spTree>
    <p:extLst>
      <p:ext uri="{BB962C8B-B14F-4D97-AF65-F5344CB8AC3E}">
        <p14:creationId xmlns:p14="http://schemas.microsoft.com/office/powerpoint/2010/main" val="6810782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6BFA0E2-BBA9-4F8F-B158-7053E3994D1B}" type="slidenum">
              <a:rPr lang="en-US" smtClean="0"/>
              <a:pPr/>
              <a:t>1</a:t>
            </a:fld>
            <a:endParaRPr lang="en-US" dirty="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a:t>Network+ Guide to Networks</a:t>
            </a:r>
            <a:br>
              <a:rPr lang="en-US" b="1" dirty="0"/>
            </a:br>
            <a:r>
              <a:rPr lang="en-US" b="1" dirty="0"/>
              <a:t>7</a:t>
            </a:r>
            <a:r>
              <a:rPr lang="en-US" b="1" baseline="30000" dirty="0"/>
              <a:t>th</a:t>
            </a:r>
            <a:r>
              <a:rPr lang="en-US" b="1" dirty="0"/>
              <a:t> Edition</a:t>
            </a:r>
          </a:p>
          <a:p>
            <a:pPr eaLnBrk="1" hangingPunct="1">
              <a:lnSpc>
                <a:spcPct val="90000"/>
              </a:lnSpc>
            </a:pPr>
            <a:r>
              <a:rPr lang="en-US" sz="1200" i="1" dirty="0"/>
              <a:t>Chapter 6</a:t>
            </a:r>
          </a:p>
          <a:p>
            <a:pPr eaLnBrk="1" hangingPunct="1">
              <a:lnSpc>
                <a:spcPct val="90000"/>
              </a:lnSpc>
            </a:pPr>
            <a:r>
              <a:rPr lang="en-US" sz="1200" i="1" dirty="0"/>
              <a:t>IP Addressing</a:t>
            </a:r>
          </a:p>
          <a:p>
            <a:pPr eaLnBrk="1" hangingPunct="1"/>
            <a:endParaRPr lang="en-US" b="1" dirty="0"/>
          </a:p>
          <a:p>
            <a:pPr eaLnBrk="1" hangingPunct="1"/>
            <a:endParaRPr lang="es-EC" dirty="0"/>
          </a:p>
        </p:txBody>
      </p:sp>
    </p:spTree>
    <p:extLst>
      <p:ext uri="{BB962C8B-B14F-4D97-AF65-F5344CB8AC3E}">
        <p14:creationId xmlns:p14="http://schemas.microsoft.com/office/powerpoint/2010/main" val="32075931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Converting Decimal to Binary</a:t>
            </a:r>
          </a:p>
          <a:p>
            <a:endParaRPr lang="en-US" dirty="0"/>
          </a:p>
          <a:p>
            <a:pPr eaLnBrk="1" hangingPunct="1"/>
            <a:r>
              <a:rPr lang="en-US" altLang="en-US" dirty="0">
                <a:latin typeface="Arial" pitchFamily="34" charset="0"/>
                <a:cs typeface="Arial" pitchFamily="34" charset="0"/>
              </a:rPr>
              <a:t>To convert 125 to binary use the following chart and follow the directions:</a:t>
            </a:r>
          </a:p>
          <a:p>
            <a:pPr eaLnBrk="1" hangingPunct="1"/>
            <a:endParaRPr lang="en-US" altLang="en-US" dirty="0">
              <a:latin typeface="Arial" pitchFamily="34" charset="0"/>
              <a:cs typeface="Arial" pitchFamily="34" charset="0"/>
            </a:endParaRPr>
          </a:p>
          <a:p>
            <a:pPr eaLnBrk="1" hangingPunct="1"/>
            <a:endParaRPr lang="en-US" altLang="en-US" dirty="0">
              <a:latin typeface="Arial" pitchFamily="34" charset="0"/>
              <a:cs typeface="Arial" pitchFamily="34" charset="0"/>
            </a:endParaRPr>
          </a:p>
          <a:p>
            <a:pPr>
              <a:buFont typeface="Arial" pitchFamily="34" charset="0"/>
              <a:buChar char="•"/>
            </a:pPr>
            <a:r>
              <a:rPr lang="en-US" altLang="en-US" sz="1200" dirty="0">
                <a:latin typeface="Arial" pitchFamily="34" charset="0"/>
                <a:cs typeface="Arial" pitchFamily="34" charset="0"/>
              </a:rPr>
              <a:t>125 is less than 128, so you place a </a:t>
            </a:r>
            <a:r>
              <a:rPr lang="en-US" altLang="en-US" sz="1200" b="1" dirty="0">
                <a:latin typeface="Arial" pitchFamily="34" charset="0"/>
                <a:cs typeface="Arial" pitchFamily="34" charset="0"/>
              </a:rPr>
              <a:t>0</a:t>
            </a:r>
            <a:r>
              <a:rPr lang="en-US" altLang="en-US" sz="1200" dirty="0">
                <a:latin typeface="Arial" pitchFamily="34" charset="0"/>
                <a:cs typeface="Arial" pitchFamily="34" charset="0"/>
              </a:rPr>
              <a:t> in the column under the 128. The test number remains 125</a:t>
            </a:r>
          </a:p>
          <a:p>
            <a:pPr>
              <a:buFont typeface="Arial" pitchFamily="34" charset="0"/>
              <a:buChar char="•"/>
            </a:pPr>
            <a:r>
              <a:rPr lang="en-US" altLang="en-US" sz="1200" dirty="0">
                <a:latin typeface="Arial" pitchFamily="34" charset="0"/>
                <a:cs typeface="Arial" pitchFamily="34" charset="0"/>
              </a:rPr>
              <a:t>125 is greater than 64, so you place a </a:t>
            </a:r>
            <a:r>
              <a:rPr lang="en-US" altLang="en-US" sz="1200" b="1" dirty="0">
                <a:latin typeface="Arial" pitchFamily="34" charset="0"/>
                <a:cs typeface="Arial" pitchFamily="34" charset="0"/>
              </a:rPr>
              <a:t>1</a:t>
            </a:r>
            <a:r>
              <a:rPr lang="en-US" altLang="en-US" sz="1200" dirty="0">
                <a:latin typeface="Arial" pitchFamily="34" charset="0"/>
                <a:cs typeface="Arial" pitchFamily="34" charset="0"/>
              </a:rPr>
              <a:t> in the column under the 64 and subtract 64 from 125, leaving your new test number as 61</a:t>
            </a:r>
          </a:p>
          <a:p>
            <a:pPr>
              <a:buFont typeface="Arial" pitchFamily="34" charset="0"/>
              <a:buChar char="•"/>
            </a:pPr>
            <a:r>
              <a:rPr lang="en-US" altLang="en-US" sz="1200" dirty="0">
                <a:latin typeface="Arial" pitchFamily="34" charset="0"/>
                <a:cs typeface="Arial" pitchFamily="34" charset="0"/>
              </a:rPr>
              <a:t>61 is greater than 32, so you place a </a:t>
            </a:r>
            <a:r>
              <a:rPr lang="en-US" altLang="en-US" sz="1200" b="1" dirty="0">
                <a:latin typeface="Arial" pitchFamily="34" charset="0"/>
                <a:cs typeface="Arial" pitchFamily="34" charset="0"/>
              </a:rPr>
              <a:t>1</a:t>
            </a:r>
            <a:r>
              <a:rPr lang="en-US" altLang="en-US" sz="1200" dirty="0">
                <a:latin typeface="Arial" pitchFamily="34" charset="0"/>
                <a:cs typeface="Arial" pitchFamily="34" charset="0"/>
              </a:rPr>
              <a:t> in the column under the 32 and subtract 32 from 61, leaving your new test number as 29</a:t>
            </a:r>
          </a:p>
          <a:p>
            <a:pPr>
              <a:buFont typeface="Arial" pitchFamily="34" charset="0"/>
              <a:buChar char="•"/>
            </a:pPr>
            <a:r>
              <a:rPr lang="en-US" altLang="en-US" sz="1200" dirty="0">
                <a:latin typeface="Arial" pitchFamily="34" charset="0"/>
                <a:cs typeface="Arial" pitchFamily="34" charset="0"/>
              </a:rPr>
              <a:t>29 is greater than 16, so you place a </a:t>
            </a:r>
            <a:r>
              <a:rPr lang="en-US" altLang="en-US" sz="1200" b="1" dirty="0">
                <a:latin typeface="Arial" pitchFamily="34" charset="0"/>
                <a:cs typeface="Arial" pitchFamily="34" charset="0"/>
              </a:rPr>
              <a:t>1</a:t>
            </a:r>
            <a:r>
              <a:rPr lang="en-US" altLang="en-US" sz="1200" dirty="0">
                <a:latin typeface="Arial" pitchFamily="34" charset="0"/>
                <a:cs typeface="Arial" pitchFamily="34" charset="0"/>
              </a:rPr>
              <a:t> in the column under the 16 and subtract 16 from 29, leaving your new test number as 13</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10</a:t>
            </a:fld>
            <a:endParaRPr lang="en-US" dirty="0"/>
          </a:p>
        </p:txBody>
      </p:sp>
    </p:spTree>
    <p:extLst>
      <p:ext uri="{BB962C8B-B14F-4D97-AF65-F5344CB8AC3E}">
        <p14:creationId xmlns:p14="http://schemas.microsoft.com/office/powerpoint/2010/main" val="1041227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Converting Decimal to Binary</a:t>
            </a:r>
          </a:p>
          <a:p>
            <a:endParaRPr lang="en-US" dirty="0"/>
          </a:p>
          <a:p>
            <a:pPr>
              <a:buFont typeface="Arial" pitchFamily="34" charset="0"/>
              <a:buChar char="•"/>
            </a:pPr>
            <a:r>
              <a:rPr lang="en-US" altLang="en-US" sz="1200" dirty="0">
                <a:latin typeface="Arial" pitchFamily="34" charset="0"/>
                <a:cs typeface="Arial" pitchFamily="34" charset="0"/>
              </a:rPr>
              <a:t>13 is greater than 8, so you place a </a:t>
            </a:r>
            <a:r>
              <a:rPr lang="en-US" altLang="en-US" sz="1200" b="1" dirty="0">
                <a:latin typeface="Arial" pitchFamily="34" charset="0"/>
                <a:cs typeface="Arial" pitchFamily="34" charset="0"/>
              </a:rPr>
              <a:t>1</a:t>
            </a:r>
            <a:r>
              <a:rPr lang="en-US" altLang="en-US" sz="1200" dirty="0">
                <a:latin typeface="Arial" pitchFamily="34" charset="0"/>
                <a:cs typeface="Arial" pitchFamily="34" charset="0"/>
              </a:rPr>
              <a:t> in the column under the 8 and subtract 8 from 13, leaving your new test number as 5</a:t>
            </a:r>
          </a:p>
          <a:p>
            <a:pPr>
              <a:buFont typeface="Arial" pitchFamily="34" charset="0"/>
              <a:buChar char="•"/>
            </a:pPr>
            <a:r>
              <a:rPr lang="en-US" altLang="en-US" sz="1200" dirty="0">
                <a:latin typeface="Arial" pitchFamily="34" charset="0"/>
                <a:cs typeface="Arial" pitchFamily="34" charset="0"/>
              </a:rPr>
              <a:t>5 is greater than 4, so you place a </a:t>
            </a:r>
            <a:r>
              <a:rPr lang="en-US" altLang="en-US" sz="1200" b="1" dirty="0">
                <a:latin typeface="Arial" pitchFamily="34" charset="0"/>
                <a:cs typeface="Arial" pitchFamily="34" charset="0"/>
              </a:rPr>
              <a:t>1</a:t>
            </a:r>
            <a:r>
              <a:rPr lang="en-US" altLang="en-US" sz="1200" dirty="0">
                <a:latin typeface="Arial" pitchFamily="34" charset="0"/>
                <a:cs typeface="Arial" pitchFamily="34" charset="0"/>
              </a:rPr>
              <a:t> in the column under the 4 and subtract 4 from 5, leaving your new test number as 1</a:t>
            </a:r>
          </a:p>
          <a:p>
            <a:pPr>
              <a:buFont typeface="Arial" pitchFamily="34" charset="0"/>
              <a:buChar char="•"/>
            </a:pPr>
            <a:r>
              <a:rPr lang="en-US" altLang="en-US" sz="1200" dirty="0">
                <a:latin typeface="Arial" pitchFamily="34" charset="0"/>
                <a:cs typeface="Arial" pitchFamily="34" charset="0"/>
              </a:rPr>
              <a:t>1 is less than 2, so you place a </a:t>
            </a:r>
            <a:r>
              <a:rPr lang="en-US" altLang="en-US" sz="1200" b="1" dirty="0">
                <a:latin typeface="Arial" pitchFamily="34" charset="0"/>
                <a:cs typeface="Arial" pitchFamily="34" charset="0"/>
              </a:rPr>
              <a:t>0</a:t>
            </a:r>
            <a:r>
              <a:rPr lang="en-US" altLang="en-US" sz="1200" dirty="0">
                <a:latin typeface="Arial" pitchFamily="34" charset="0"/>
                <a:cs typeface="Arial" pitchFamily="34" charset="0"/>
              </a:rPr>
              <a:t> in the column under the 2</a:t>
            </a:r>
          </a:p>
          <a:p>
            <a:pPr>
              <a:buFont typeface="Arial" pitchFamily="34" charset="0"/>
              <a:buChar char="•"/>
            </a:pPr>
            <a:r>
              <a:rPr lang="en-US" altLang="en-US" sz="1200" dirty="0">
                <a:latin typeface="Arial" pitchFamily="34" charset="0"/>
                <a:cs typeface="Arial" pitchFamily="34" charset="0"/>
              </a:rPr>
              <a:t>1 is equal to 1, so you place a </a:t>
            </a:r>
            <a:r>
              <a:rPr lang="en-US" altLang="en-US" sz="1200" b="1" dirty="0">
                <a:latin typeface="Arial" pitchFamily="34" charset="0"/>
                <a:cs typeface="Arial" pitchFamily="34" charset="0"/>
              </a:rPr>
              <a:t>1</a:t>
            </a:r>
            <a:r>
              <a:rPr lang="en-US" altLang="en-US" sz="1200" dirty="0">
                <a:latin typeface="Arial" pitchFamily="34" charset="0"/>
                <a:cs typeface="Arial" pitchFamily="34" charset="0"/>
              </a:rPr>
              <a:t> in the column under the 1 and subtract 1 from 1, leaving your new test number as 0. When your test number is 0, you’re done</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11</a:t>
            </a:fld>
            <a:endParaRPr lang="en-US" dirty="0"/>
          </a:p>
        </p:txBody>
      </p:sp>
    </p:spTree>
    <p:extLst>
      <p:ext uri="{BB962C8B-B14F-4D97-AF65-F5344CB8AC3E}">
        <p14:creationId xmlns:p14="http://schemas.microsoft.com/office/powerpoint/2010/main" val="2277586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Converting Binary to Decimal</a:t>
            </a:r>
            <a:endParaRPr lang="en-US" altLang="en-US" dirty="0">
              <a:latin typeface="Arial" pitchFamily="34" charset="0"/>
              <a:cs typeface="Arial" pitchFamily="34" charset="0"/>
            </a:endParaRPr>
          </a:p>
          <a:p>
            <a:pPr eaLnBrk="1" hangingPunct="1"/>
            <a:endParaRPr lang="en-US" altLang="en-US" dirty="0">
              <a:latin typeface="Arial" pitchFamily="34" charset="0"/>
              <a:cs typeface="Arial" pitchFamily="34" charset="0"/>
            </a:endParaRPr>
          </a:p>
          <a:p>
            <a:pPr eaLnBrk="1" hangingPunct="1"/>
            <a:r>
              <a:rPr lang="en-US" altLang="en-US" dirty="0">
                <a:latin typeface="Arial" pitchFamily="34" charset="0"/>
                <a:cs typeface="Arial" pitchFamily="34" charset="0"/>
              </a:rPr>
              <a:t>The easiest way to convert an 8-digit binary number is to use the table you used in the decimal-to-binary conversion</a:t>
            </a:r>
          </a:p>
          <a:p>
            <a:pPr eaLnBrk="1" hangingPunct="1"/>
            <a:r>
              <a:rPr lang="en-US" altLang="en-US" dirty="0">
                <a:latin typeface="Arial" pitchFamily="34" charset="0"/>
                <a:cs typeface="Arial" pitchFamily="34" charset="0"/>
              </a:rPr>
              <a:t>Using the binary number 11010011, you get the following:</a:t>
            </a:r>
          </a:p>
          <a:p>
            <a:pPr marL="0" indent="0" eaLnBrk="1" hangingPunct="1">
              <a:buNone/>
            </a:pPr>
            <a:r>
              <a:rPr lang="en-US" altLang="en-US" dirty="0">
                <a:latin typeface="Arial" pitchFamily="34" charset="0"/>
                <a:cs typeface="Arial" pitchFamily="34" charset="0"/>
              </a:rPr>
              <a:t>	128+64+0+16+0+0+2+1 = 211</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12</a:t>
            </a:fld>
            <a:endParaRPr lang="en-US" dirty="0"/>
          </a:p>
        </p:txBody>
      </p:sp>
    </p:spTree>
    <p:extLst>
      <p:ext uri="{BB962C8B-B14F-4D97-AF65-F5344CB8AC3E}">
        <p14:creationId xmlns:p14="http://schemas.microsoft.com/office/powerpoint/2010/main" val="3375399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IP Address Classes</a:t>
            </a:r>
          </a:p>
          <a:p>
            <a:endParaRPr lang="en-US" dirty="0"/>
          </a:p>
          <a:p>
            <a:pPr>
              <a:defRPr/>
            </a:pPr>
            <a:r>
              <a:rPr lang="en-US" sz="2400" dirty="0">
                <a:latin typeface="Arial" pitchFamily="34" charset="0"/>
              </a:rPr>
              <a:t>IP Addresses are categorized in Classes A-E</a:t>
            </a:r>
          </a:p>
          <a:p>
            <a:pPr lvl="1">
              <a:defRPr/>
            </a:pPr>
            <a:r>
              <a:rPr lang="en-US" sz="2000" dirty="0">
                <a:latin typeface="Arial" pitchFamily="34" charset="0"/>
              </a:rPr>
              <a:t>Only IP addresses in the A, B, and C classes are available for host assignment</a:t>
            </a:r>
          </a:p>
          <a:p>
            <a:pPr>
              <a:defRPr/>
            </a:pPr>
            <a:r>
              <a:rPr lang="en-US" sz="2400" dirty="0">
                <a:latin typeface="Arial" pitchFamily="34" charset="0"/>
              </a:rPr>
              <a:t>Class A</a:t>
            </a:r>
          </a:p>
          <a:p>
            <a:pPr lvl="1">
              <a:defRPr/>
            </a:pPr>
            <a:r>
              <a:rPr lang="en-US" sz="2000" dirty="0">
                <a:latin typeface="Arial" pitchFamily="34" charset="0"/>
              </a:rPr>
              <a:t>Value of the first octet is between 1 and 127</a:t>
            </a:r>
          </a:p>
          <a:p>
            <a:pPr lvl="1">
              <a:defRPr/>
            </a:pPr>
            <a:r>
              <a:rPr lang="en-US" sz="2000" dirty="0">
                <a:latin typeface="Arial" pitchFamily="34" charset="0"/>
              </a:rPr>
              <a:t>IP registry assigns the first octet, leaving the last three octets to be assigned to hosts</a:t>
            </a:r>
          </a:p>
          <a:p>
            <a:pPr lvl="1">
              <a:defRPr/>
            </a:pPr>
            <a:r>
              <a:rPr lang="en-US" sz="2000" dirty="0">
                <a:latin typeface="Arial" pitchFamily="34" charset="0"/>
              </a:rPr>
              <a:t>Intended for large corporations and government</a:t>
            </a:r>
          </a:p>
          <a:p>
            <a:pPr>
              <a:defRPr/>
            </a:pPr>
            <a:r>
              <a:rPr lang="en-US" sz="2400" dirty="0">
                <a:latin typeface="Arial" pitchFamily="34" charset="0"/>
              </a:rPr>
              <a:t>Class B</a:t>
            </a:r>
          </a:p>
          <a:p>
            <a:pPr lvl="1">
              <a:defRPr/>
            </a:pPr>
            <a:r>
              <a:rPr lang="en-US" sz="2000" dirty="0">
                <a:latin typeface="Arial" pitchFamily="34" charset="0"/>
              </a:rPr>
              <a:t>Value of the first octet is between 128 and 191</a:t>
            </a:r>
          </a:p>
          <a:p>
            <a:pPr lvl="1">
              <a:defRPr/>
            </a:pPr>
            <a:r>
              <a:rPr lang="en-US" sz="2000" dirty="0">
                <a:latin typeface="Arial" pitchFamily="34" charset="0"/>
              </a:rPr>
              <a:t>IP registry assigns the first two octets, leaving the third and fourth octets to be assigned to hosts</a:t>
            </a:r>
          </a:p>
          <a:p>
            <a:pPr lvl="1">
              <a:defRPr/>
            </a:pPr>
            <a:r>
              <a:rPr lang="en-US" sz="2000" dirty="0">
                <a:latin typeface="Arial" pitchFamily="34" charset="0"/>
              </a:rPr>
              <a:t>Intended for use in medium to large networks</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13</a:t>
            </a:fld>
            <a:endParaRPr lang="en-US" dirty="0"/>
          </a:p>
        </p:txBody>
      </p:sp>
    </p:spTree>
    <p:extLst>
      <p:ext uri="{BB962C8B-B14F-4D97-AF65-F5344CB8AC3E}">
        <p14:creationId xmlns:p14="http://schemas.microsoft.com/office/powerpoint/2010/main" val="1202515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IP Address Classes</a:t>
            </a:r>
          </a:p>
          <a:p>
            <a:endParaRPr lang="en-US" dirty="0"/>
          </a:p>
          <a:p>
            <a:pPr marL="411163"/>
            <a:r>
              <a:rPr lang="en-US" altLang="en-US" sz="2400" dirty="0">
                <a:latin typeface="Arial" pitchFamily="34" charset="0"/>
              </a:rPr>
              <a:t>Class C</a:t>
            </a:r>
          </a:p>
          <a:p>
            <a:pPr marL="811213" lvl="1"/>
            <a:r>
              <a:rPr lang="en-US" altLang="en-US" sz="1800" dirty="0">
                <a:latin typeface="Arial" pitchFamily="34" charset="0"/>
              </a:rPr>
              <a:t> </a:t>
            </a:r>
            <a:r>
              <a:rPr lang="en-US" altLang="en-US" sz="2100" dirty="0">
                <a:latin typeface="Arial" pitchFamily="34" charset="0"/>
              </a:rPr>
              <a:t>Value of the first octet is between 192 and 223</a:t>
            </a:r>
          </a:p>
          <a:p>
            <a:pPr marL="811213" lvl="1"/>
            <a:r>
              <a:rPr lang="en-US" altLang="en-US" sz="2100" dirty="0">
                <a:latin typeface="Arial" pitchFamily="34" charset="0"/>
              </a:rPr>
              <a:t> IP address registry assigns the first three octets</a:t>
            </a:r>
          </a:p>
          <a:p>
            <a:pPr marL="811213" lvl="1"/>
            <a:r>
              <a:rPr lang="en-US" altLang="en-US" sz="2100" dirty="0">
                <a:latin typeface="Arial" pitchFamily="34" charset="0"/>
              </a:rPr>
              <a:t>These networks are limited to 254 hosts per network</a:t>
            </a:r>
          </a:p>
          <a:p>
            <a:pPr marL="811213" lvl="1"/>
            <a:r>
              <a:rPr lang="en-US" altLang="en-US" sz="2100" dirty="0">
                <a:latin typeface="Arial" pitchFamily="34" charset="0"/>
              </a:rPr>
              <a:t>Intended for small networks</a:t>
            </a:r>
          </a:p>
          <a:p>
            <a:pPr marL="411163"/>
            <a:r>
              <a:rPr lang="en-US" altLang="en-US" sz="2400" dirty="0">
                <a:latin typeface="Arial" pitchFamily="34" charset="0"/>
              </a:rPr>
              <a:t>Class D</a:t>
            </a:r>
          </a:p>
          <a:p>
            <a:pPr marL="811213" lvl="1"/>
            <a:r>
              <a:rPr lang="en-US" altLang="en-US" sz="2100" dirty="0">
                <a:latin typeface="Arial" pitchFamily="34" charset="0"/>
              </a:rPr>
              <a:t>Value of the first octet is between 224 and 239</a:t>
            </a:r>
          </a:p>
          <a:p>
            <a:pPr marL="811213" lvl="1"/>
            <a:r>
              <a:rPr lang="en-US" altLang="en-US" sz="2100" dirty="0">
                <a:latin typeface="Arial" pitchFamily="34" charset="0"/>
              </a:rPr>
              <a:t>Reserved for multicasting</a:t>
            </a:r>
          </a:p>
          <a:p>
            <a:pPr marL="411163"/>
            <a:r>
              <a:rPr lang="en-US" altLang="en-US" sz="2400" dirty="0">
                <a:latin typeface="Arial" pitchFamily="34" charset="0"/>
              </a:rPr>
              <a:t>Class E</a:t>
            </a:r>
          </a:p>
          <a:p>
            <a:pPr marL="811213" lvl="1"/>
            <a:r>
              <a:rPr lang="en-US" altLang="en-US" sz="2100" dirty="0">
                <a:latin typeface="Arial" pitchFamily="34" charset="0"/>
              </a:rPr>
              <a:t>Value of the first octet is between 240 and 255</a:t>
            </a:r>
          </a:p>
          <a:p>
            <a:pPr marL="811213" lvl="1"/>
            <a:r>
              <a:rPr lang="en-US" altLang="en-US" sz="2100" dirty="0">
                <a:latin typeface="Arial" pitchFamily="34" charset="0"/>
              </a:rPr>
              <a:t>Reserved for experimental use and can’t be used for address assignment</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14</a:t>
            </a:fld>
            <a:endParaRPr lang="en-US" dirty="0"/>
          </a:p>
        </p:txBody>
      </p:sp>
    </p:spTree>
    <p:extLst>
      <p:ext uri="{BB962C8B-B14F-4D97-AF65-F5344CB8AC3E}">
        <p14:creationId xmlns:p14="http://schemas.microsoft.com/office/powerpoint/2010/main" val="3599938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Private IP Addresses</a:t>
            </a:r>
          </a:p>
          <a:p>
            <a:endParaRPr lang="en-US" dirty="0"/>
          </a:p>
          <a:p>
            <a:r>
              <a:rPr lang="en-US" altLang="en-US" sz="2500" dirty="0">
                <a:latin typeface="Arial" pitchFamily="34" charset="0"/>
              </a:rPr>
              <a:t>Due to the popularity of TCP/IP and the Internet, we are running out of unique IP addresses</a:t>
            </a:r>
          </a:p>
          <a:p>
            <a:r>
              <a:rPr lang="en-US" altLang="en-US" sz="2500" dirty="0">
                <a:latin typeface="Arial" pitchFamily="34" charset="0"/>
              </a:rPr>
              <a:t>A series of addresses have been reserved for private networks (networks whose hosts can’t be accessed directly through the Internet</a:t>
            </a:r>
          </a:p>
          <a:p>
            <a:r>
              <a:rPr lang="en-US" altLang="en-US" sz="2500" dirty="0">
                <a:latin typeface="Arial" pitchFamily="34" charset="0"/>
              </a:rPr>
              <a:t>Reserved addresses:</a:t>
            </a:r>
          </a:p>
          <a:p>
            <a:pPr lvl="1"/>
            <a:r>
              <a:rPr lang="en-US" altLang="en-US" sz="2300" dirty="0">
                <a:latin typeface="Arial" pitchFamily="34" charset="0"/>
              </a:rPr>
              <a:t>Class A addresses beginning with 10</a:t>
            </a:r>
          </a:p>
          <a:p>
            <a:pPr lvl="1"/>
            <a:r>
              <a:rPr lang="en-US" altLang="en-US" sz="2300" dirty="0">
                <a:latin typeface="Arial" pitchFamily="34" charset="0"/>
              </a:rPr>
              <a:t>Class B addresses from 172.16 to 172.31</a:t>
            </a:r>
          </a:p>
          <a:p>
            <a:pPr lvl="1"/>
            <a:r>
              <a:rPr lang="en-US" altLang="en-US" sz="2300" dirty="0">
                <a:latin typeface="Arial" pitchFamily="34" charset="0"/>
              </a:rPr>
              <a:t>Class C addresses from 192.168.0 to 192.168.255</a:t>
            </a:r>
          </a:p>
          <a:p>
            <a:r>
              <a:rPr lang="en-US" altLang="en-US" sz="2500" dirty="0">
                <a:latin typeface="Arial" pitchFamily="34" charset="0"/>
              </a:rPr>
              <a:t>The addresses in those ranges can’t be routed across the Internet</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16</a:t>
            </a:fld>
            <a:endParaRPr lang="en-US" dirty="0"/>
          </a:p>
        </p:txBody>
      </p:sp>
    </p:spTree>
    <p:extLst>
      <p:ext uri="{BB962C8B-B14F-4D97-AF65-F5344CB8AC3E}">
        <p14:creationId xmlns:p14="http://schemas.microsoft.com/office/powerpoint/2010/main" val="1936049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Private IP Addresses</a:t>
            </a:r>
          </a:p>
          <a:p>
            <a:endParaRPr lang="en-US" dirty="0"/>
          </a:p>
          <a:p>
            <a:r>
              <a:rPr lang="en-US" altLang="en-US" sz="2500" dirty="0">
                <a:latin typeface="Arial" pitchFamily="34" charset="0"/>
              </a:rPr>
              <a:t>Another type of private IP address is a </a:t>
            </a:r>
            <a:r>
              <a:rPr lang="en-US" altLang="en-US" sz="2500" b="1" dirty="0">
                <a:latin typeface="Arial" pitchFamily="34" charset="0"/>
              </a:rPr>
              <a:t>link-local address</a:t>
            </a:r>
          </a:p>
          <a:p>
            <a:pPr lvl="1"/>
            <a:r>
              <a:rPr lang="en-US" altLang="en-US" sz="2300" dirty="0">
                <a:latin typeface="Arial" pitchFamily="34" charset="0"/>
              </a:rPr>
              <a:t>Not assigned locally or through DHCP</a:t>
            </a:r>
          </a:p>
          <a:p>
            <a:pPr lvl="1"/>
            <a:r>
              <a:rPr lang="en-US" altLang="en-US" sz="2300" dirty="0">
                <a:latin typeface="Arial" pitchFamily="34" charset="0"/>
              </a:rPr>
              <a:t>Assigned automatically when a computer is configured to receive an IP address through DHCP but no DHCP service is available</a:t>
            </a:r>
          </a:p>
          <a:p>
            <a:r>
              <a:rPr lang="en-US" altLang="en-US" sz="2500" b="1" dirty="0">
                <a:latin typeface="Arial" pitchFamily="34" charset="0"/>
              </a:rPr>
              <a:t>Automatic Private IP Addressing (APIPA) </a:t>
            </a:r>
            <a:r>
              <a:rPr lang="en-US" altLang="en-US" sz="2500" dirty="0">
                <a:latin typeface="Arial" pitchFamily="34" charset="0"/>
              </a:rPr>
              <a:t>- another term for a link-local address</a:t>
            </a:r>
          </a:p>
          <a:p>
            <a:r>
              <a:rPr lang="en-US" altLang="en-US" sz="2500" dirty="0">
                <a:latin typeface="Arial" pitchFamily="34" charset="0"/>
              </a:rPr>
              <a:t>Assigned in the range of 169.254.1.0 through 169.254.254.255 with a subnet mask of 255.255.0.0</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17</a:t>
            </a:fld>
            <a:endParaRPr lang="en-US" dirty="0"/>
          </a:p>
        </p:txBody>
      </p:sp>
    </p:spTree>
    <p:extLst>
      <p:ext uri="{BB962C8B-B14F-4D97-AF65-F5344CB8AC3E}">
        <p14:creationId xmlns:p14="http://schemas.microsoft.com/office/powerpoint/2010/main" val="3194510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Classless </a:t>
            </a:r>
            <a:r>
              <a:rPr lang="en-US" dirty="0" err="1"/>
              <a:t>Interdomain</a:t>
            </a:r>
            <a:r>
              <a:rPr lang="en-US" dirty="0"/>
              <a:t> Routing</a:t>
            </a:r>
          </a:p>
          <a:p>
            <a:endParaRPr lang="en-US" dirty="0"/>
          </a:p>
          <a:p>
            <a:r>
              <a:rPr lang="en-US" altLang="en-US" sz="2400" b="1" dirty="0">
                <a:latin typeface="Arial" pitchFamily="34" charset="0"/>
              </a:rPr>
              <a:t>Classless </a:t>
            </a:r>
            <a:r>
              <a:rPr lang="en-US" altLang="en-US" sz="2400" b="1" dirty="0" err="1">
                <a:latin typeface="Arial" pitchFamily="34" charset="0"/>
              </a:rPr>
              <a:t>Interdomain</a:t>
            </a:r>
            <a:r>
              <a:rPr lang="en-US" altLang="en-US" sz="2400" b="1" dirty="0">
                <a:latin typeface="Arial" pitchFamily="34" charset="0"/>
              </a:rPr>
              <a:t> Routing (CIDR) </a:t>
            </a:r>
            <a:r>
              <a:rPr lang="en-US" altLang="en-US" sz="2400" dirty="0">
                <a:latin typeface="Arial" pitchFamily="34" charset="0"/>
              </a:rPr>
              <a:t>- the use of IP addresses without requiring the default subnet mask </a:t>
            </a:r>
          </a:p>
          <a:p>
            <a:r>
              <a:rPr lang="en-US" altLang="en-US" sz="2400" dirty="0">
                <a:latin typeface="Arial" pitchFamily="34" charset="0"/>
              </a:rPr>
              <a:t>The use of IP addresses with their default subnet masks is referred to as </a:t>
            </a:r>
            <a:r>
              <a:rPr lang="en-US" altLang="en-US" sz="2400" b="1" dirty="0" err="1">
                <a:latin typeface="Arial" pitchFamily="34" charset="0"/>
              </a:rPr>
              <a:t>classful</a:t>
            </a:r>
            <a:r>
              <a:rPr lang="en-US" altLang="en-US" sz="2400" b="1" dirty="0">
                <a:latin typeface="Arial" pitchFamily="34" charset="0"/>
              </a:rPr>
              <a:t> addressing</a:t>
            </a:r>
          </a:p>
          <a:p>
            <a:r>
              <a:rPr lang="en-US" altLang="en-US" sz="2400" dirty="0">
                <a:latin typeface="Arial" pitchFamily="34" charset="0"/>
              </a:rPr>
              <a:t>With CIDR, you could assign the IP address of 172.31.210.10 with a subnet mask of 255.255.255.0</a:t>
            </a:r>
          </a:p>
          <a:p>
            <a:pPr lvl="1"/>
            <a:r>
              <a:rPr lang="en-US" altLang="en-US" dirty="0">
                <a:latin typeface="Arial" pitchFamily="34" charset="0"/>
              </a:rPr>
              <a:t>In this case 172.31.210.0 would be the network ID and .10 would be the host ID</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18</a:t>
            </a:fld>
            <a:endParaRPr lang="en-US" dirty="0"/>
          </a:p>
        </p:txBody>
      </p:sp>
    </p:spTree>
    <p:extLst>
      <p:ext uri="{BB962C8B-B14F-4D97-AF65-F5344CB8AC3E}">
        <p14:creationId xmlns:p14="http://schemas.microsoft.com/office/powerpoint/2010/main" val="25673089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CIDR Notation</a:t>
            </a:r>
          </a:p>
          <a:p>
            <a:endParaRPr lang="en-US" dirty="0"/>
          </a:p>
          <a:p>
            <a:r>
              <a:rPr lang="en-US" dirty="0"/>
              <a:t>CIDR notation uses the format A.B.C.D/</a:t>
            </a:r>
            <a:r>
              <a:rPr lang="en-US" i="1" dirty="0"/>
              <a:t>n</a:t>
            </a:r>
            <a:r>
              <a:rPr lang="en-US" dirty="0"/>
              <a:t> where </a:t>
            </a:r>
            <a:r>
              <a:rPr lang="en-US" i="1" dirty="0"/>
              <a:t>n</a:t>
            </a:r>
            <a:r>
              <a:rPr lang="en-US" dirty="0"/>
              <a:t> is the number of 1 bits in the subnet mask</a:t>
            </a:r>
          </a:p>
          <a:p>
            <a:r>
              <a:rPr lang="en-US" dirty="0"/>
              <a:t>Example:</a:t>
            </a:r>
          </a:p>
          <a:p>
            <a:pPr lvl="1"/>
            <a:r>
              <a:rPr lang="en-US" dirty="0"/>
              <a:t>172.31.210.10 with a 255.255.255.0 subnet mask is expressed as 172.31.210.10/24</a:t>
            </a:r>
          </a:p>
          <a:p>
            <a:pPr lvl="1"/>
            <a:r>
              <a:rPr lang="en-US" dirty="0"/>
              <a:t>The network ID is 24 bits, leaving 8 bits for the host ID</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19</a:t>
            </a:fld>
            <a:endParaRPr lang="en-US" dirty="0"/>
          </a:p>
        </p:txBody>
      </p:sp>
    </p:spTree>
    <p:extLst>
      <p:ext uri="{BB962C8B-B14F-4D97-AF65-F5344CB8AC3E}">
        <p14:creationId xmlns:p14="http://schemas.microsoft.com/office/powerpoint/2010/main" val="18811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Broadcast Domains</a:t>
            </a:r>
          </a:p>
          <a:p>
            <a:endParaRPr lang="en-US" dirty="0"/>
          </a:p>
          <a:p>
            <a:r>
              <a:rPr lang="en-US" dirty="0"/>
              <a:t>A </a:t>
            </a:r>
            <a:r>
              <a:rPr lang="en-US" b="1" dirty="0"/>
              <a:t>broadcast domain </a:t>
            </a:r>
            <a:r>
              <a:rPr lang="en-US" dirty="0"/>
              <a:t>defines which devices must receive a packet that’s broadcast by any other device</a:t>
            </a:r>
          </a:p>
          <a:p>
            <a:r>
              <a:rPr lang="en-US" dirty="0"/>
              <a:t>A broadcast is a packet addressed to all computers on the network</a:t>
            </a:r>
          </a:p>
          <a:p>
            <a:r>
              <a:rPr lang="en-US" dirty="0"/>
              <a:t>TCP/IP communication relies heavily on broadcast packets </a:t>
            </a:r>
          </a:p>
          <a:p>
            <a:pPr lvl="1"/>
            <a:r>
              <a:rPr lang="en-US" dirty="0"/>
              <a:t>DHCP and ARP use broadcasts to perform their tasks</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20</a:t>
            </a:fld>
            <a:endParaRPr lang="en-US" dirty="0"/>
          </a:p>
        </p:txBody>
      </p:sp>
    </p:spTree>
    <p:extLst>
      <p:ext uri="{BB962C8B-B14F-4D97-AF65-F5344CB8AC3E}">
        <p14:creationId xmlns:p14="http://schemas.microsoft.com/office/powerpoint/2010/main" val="2388023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Objectives</a:t>
            </a:r>
          </a:p>
          <a:p>
            <a:pPr eaLnBrk="1" hangingPunct="1"/>
            <a:endParaRPr lang="en-US" dirty="0"/>
          </a:p>
          <a:p>
            <a:pPr eaLnBrk="1" hangingPunct="1"/>
            <a:r>
              <a:rPr lang="en-US" dirty="0">
                <a:latin typeface="Arial" panose="020B0604020202020204" pitchFamily="34" charset="0"/>
              </a:rPr>
              <a:t>Explain IPv4 addressing</a:t>
            </a:r>
          </a:p>
          <a:p>
            <a:pPr eaLnBrk="1" hangingPunct="1"/>
            <a:r>
              <a:rPr lang="en-US" dirty="0">
                <a:latin typeface="Arial" panose="020B0604020202020204" pitchFamily="34" charset="0"/>
              </a:rPr>
              <a:t>Use Classless </a:t>
            </a:r>
            <a:r>
              <a:rPr lang="en-US" dirty="0" err="1">
                <a:latin typeface="Arial" panose="020B0604020202020204" pitchFamily="34" charset="0"/>
              </a:rPr>
              <a:t>Interdomain</a:t>
            </a:r>
            <a:r>
              <a:rPr lang="en-US" dirty="0">
                <a:latin typeface="Arial" panose="020B0604020202020204" pitchFamily="34" charset="0"/>
              </a:rPr>
              <a:t> Routing Notation</a:t>
            </a:r>
          </a:p>
          <a:p>
            <a:pPr eaLnBrk="1" hangingPunct="1"/>
            <a:r>
              <a:rPr lang="en-US" dirty="0">
                <a:latin typeface="Arial" panose="020B0604020202020204" pitchFamily="34" charset="0"/>
              </a:rPr>
              <a:t>Perform </a:t>
            </a:r>
            <a:r>
              <a:rPr lang="en-US" dirty="0" err="1">
                <a:latin typeface="Arial" panose="020B0604020202020204" pitchFamily="34" charset="0"/>
              </a:rPr>
              <a:t>subnetting</a:t>
            </a:r>
            <a:r>
              <a:rPr lang="en-US" dirty="0">
                <a:latin typeface="Arial" panose="020B0604020202020204" pitchFamily="34" charset="0"/>
              </a:rPr>
              <a:t> calculations</a:t>
            </a:r>
          </a:p>
          <a:p>
            <a:pPr eaLnBrk="1" hangingPunct="1"/>
            <a:r>
              <a:rPr lang="en-US" dirty="0">
                <a:latin typeface="Arial" panose="020B0604020202020204" pitchFamily="34" charset="0"/>
              </a:rPr>
              <a:t>Configure IPv4 addresses</a:t>
            </a:r>
          </a:p>
          <a:p>
            <a:pPr eaLnBrk="1" hangingPunct="1"/>
            <a:r>
              <a:rPr lang="en-US" dirty="0">
                <a:latin typeface="Arial" panose="020B0604020202020204" pitchFamily="34" charset="0"/>
              </a:rPr>
              <a:t>Describe Network Address Translation</a:t>
            </a:r>
            <a:endParaRPr lang="en-US" dirty="0"/>
          </a:p>
        </p:txBody>
      </p:sp>
    </p:spTree>
    <p:extLst>
      <p:ext uri="{BB962C8B-B14F-4D97-AF65-F5344CB8AC3E}">
        <p14:creationId xmlns:p14="http://schemas.microsoft.com/office/powerpoint/2010/main" val="40377470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Subnetting</a:t>
            </a:r>
            <a:endParaRPr lang="en-US" dirty="0"/>
          </a:p>
          <a:p>
            <a:endParaRPr lang="en-US" dirty="0"/>
          </a:p>
          <a:p>
            <a:r>
              <a:rPr lang="en-US" dirty="0" err="1"/>
              <a:t>Subnetting</a:t>
            </a:r>
            <a:r>
              <a:rPr lang="en-US" dirty="0"/>
              <a:t> - a process that reallocates bits from an IP address’s host portion to the network portion, creating multiple smaller address spaces</a:t>
            </a:r>
          </a:p>
          <a:p>
            <a:r>
              <a:rPr lang="en-US" dirty="0"/>
              <a:t>Reasons to subnet:</a:t>
            </a:r>
          </a:p>
          <a:p>
            <a:pPr lvl="1"/>
            <a:r>
              <a:rPr lang="en-US" dirty="0"/>
              <a:t>To divide a very large network into many smaller </a:t>
            </a:r>
            <a:r>
              <a:rPr lang="en-US" dirty="0" err="1"/>
              <a:t>subnetworks</a:t>
            </a:r>
            <a:endParaRPr lang="en-US" dirty="0"/>
          </a:p>
          <a:p>
            <a:pPr lvl="1"/>
            <a:r>
              <a:rPr lang="en-US" dirty="0"/>
              <a:t>To conserve IP addresses</a:t>
            </a:r>
          </a:p>
          <a:p>
            <a:pPr lvl="1"/>
            <a:r>
              <a:rPr lang="en-US" dirty="0"/>
              <a:t>To divide a network into smaller groups</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21</a:t>
            </a:fld>
            <a:endParaRPr lang="en-US" dirty="0"/>
          </a:p>
        </p:txBody>
      </p:sp>
    </p:spTree>
    <p:extLst>
      <p:ext uri="{BB962C8B-B14F-4D97-AF65-F5344CB8AC3E}">
        <p14:creationId xmlns:p14="http://schemas.microsoft.com/office/powerpoint/2010/main" val="8465431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Calculating a Subnet Mask</a:t>
            </a:r>
          </a:p>
          <a:p>
            <a:endParaRPr lang="en-US" dirty="0"/>
          </a:p>
          <a:p>
            <a:r>
              <a:rPr lang="en-US" altLang="en-US" dirty="0" err="1">
                <a:latin typeface="Arial" pitchFamily="34" charset="0"/>
              </a:rPr>
              <a:t>Subnetting</a:t>
            </a:r>
            <a:r>
              <a:rPr lang="en-US" altLang="en-US" dirty="0">
                <a:latin typeface="Arial" pitchFamily="34" charset="0"/>
              </a:rPr>
              <a:t> Example: To divide a large network into smaller subnets, follow this process:</a:t>
            </a:r>
          </a:p>
          <a:p>
            <a:pPr lvl="1"/>
            <a:r>
              <a:rPr lang="en-US" altLang="en-US" sz="2200" dirty="0">
                <a:latin typeface="Arial" pitchFamily="34" charset="0"/>
              </a:rPr>
              <a:t>Decide how many subnets you need. Each router interface connection indicates a required subnet.</a:t>
            </a:r>
          </a:p>
          <a:p>
            <a:pPr lvl="1"/>
            <a:r>
              <a:rPr lang="en-US" altLang="en-US" sz="2200" dirty="0">
                <a:latin typeface="Arial" pitchFamily="34" charset="0"/>
              </a:rPr>
              <a:t>Decide how many bits you need to meet or exceed the number of required subnets. </a:t>
            </a:r>
          </a:p>
          <a:p>
            <a:pPr lvl="1"/>
            <a:r>
              <a:rPr lang="en-US" altLang="en-US" sz="2200" dirty="0">
                <a:latin typeface="Arial" pitchFamily="34" charset="0"/>
              </a:rPr>
              <a:t>Use the formula 2</a:t>
            </a:r>
            <a:r>
              <a:rPr lang="en-US" altLang="en-US" sz="2200" i="1" baseline="30000" dirty="0">
                <a:latin typeface="Arial" pitchFamily="34" charset="0"/>
              </a:rPr>
              <a:t>n</a:t>
            </a:r>
            <a:r>
              <a:rPr lang="en-US" altLang="en-US" sz="2200" dirty="0">
                <a:latin typeface="Arial" pitchFamily="34" charset="0"/>
              </a:rPr>
              <a:t>, with </a:t>
            </a:r>
            <a:r>
              <a:rPr lang="en-US" altLang="en-US" sz="2200" i="1" dirty="0">
                <a:latin typeface="Arial" pitchFamily="34" charset="0"/>
              </a:rPr>
              <a:t>n</a:t>
            </a:r>
            <a:r>
              <a:rPr lang="en-US" altLang="en-US" sz="2200" dirty="0">
                <a:latin typeface="Arial" pitchFamily="34" charset="0"/>
              </a:rPr>
              <a:t> representing the number of bits you must reallocate from the host ID to the network ID.</a:t>
            </a:r>
          </a:p>
          <a:p>
            <a:pPr lvl="1"/>
            <a:r>
              <a:rPr lang="en-US" altLang="en-US" sz="2200" dirty="0">
                <a:latin typeface="Arial" pitchFamily="34" charset="0"/>
              </a:rPr>
              <a:t>The number of subnets you create is always a power of 2, so if you need 60 subnets, you must reallocate 6 bits (2</a:t>
            </a:r>
            <a:r>
              <a:rPr lang="en-US" altLang="en-US" sz="2200" baseline="30000" dirty="0">
                <a:latin typeface="Arial" pitchFamily="34" charset="0"/>
              </a:rPr>
              <a:t>6</a:t>
            </a:r>
            <a:r>
              <a:rPr lang="en-US" altLang="en-US" sz="2200" dirty="0">
                <a:latin typeface="Arial" pitchFamily="34" charset="0"/>
              </a:rPr>
              <a:t> = 64) because reallocating 5 bits gives you only 32 subnets.</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22</a:t>
            </a:fld>
            <a:endParaRPr lang="en-US" dirty="0"/>
          </a:p>
        </p:txBody>
      </p:sp>
    </p:spTree>
    <p:extLst>
      <p:ext uri="{BB962C8B-B14F-4D97-AF65-F5344CB8AC3E}">
        <p14:creationId xmlns:p14="http://schemas.microsoft.com/office/powerpoint/2010/main" val="39548708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Calculating a Subnet Mask</a:t>
            </a:r>
          </a:p>
          <a:p>
            <a:endParaRPr lang="en-US" dirty="0"/>
          </a:p>
          <a:p>
            <a:r>
              <a:rPr lang="en-US" altLang="en-US" dirty="0" err="1">
                <a:latin typeface="Arial" pitchFamily="34" charset="0"/>
              </a:rPr>
              <a:t>Subnetting</a:t>
            </a:r>
            <a:r>
              <a:rPr lang="en-US" altLang="en-US" dirty="0">
                <a:latin typeface="Arial" pitchFamily="34" charset="0"/>
              </a:rPr>
              <a:t> example (cont’d)</a:t>
            </a:r>
          </a:p>
          <a:p>
            <a:pPr lvl="1"/>
            <a:r>
              <a:rPr lang="en-US" altLang="en-US" dirty="0">
                <a:latin typeface="Arial" pitchFamily="34" charset="0"/>
              </a:rPr>
              <a:t>Reallocate bits from the host ID, starting from the most significant host bit (that is, from the left side of the host ID).</a:t>
            </a:r>
          </a:p>
          <a:p>
            <a:pPr lvl="1"/>
            <a:r>
              <a:rPr lang="en-US" altLang="en-US" dirty="0">
                <a:latin typeface="Arial" pitchFamily="34" charset="0"/>
              </a:rPr>
              <a:t>You must also ensure that you have enough host bits available to assign to computers on each subnet. To determine the number of host addresses available, use the formula 2</a:t>
            </a:r>
            <a:r>
              <a:rPr lang="en-US" altLang="en-US" i="1" baseline="30000" dirty="0">
                <a:latin typeface="Arial" pitchFamily="34" charset="0"/>
              </a:rPr>
              <a:t>n</a:t>
            </a:r>
            <a:r>
              <a:rPr lang="en-US" altLang="en-US" dirty="0">
                <a:latin typeface="Arial" pitchFamily="34" charset="0"/>
              </a:rPr>
              <a:t> - 2, with </a:t>
            </a:r>
            <a:r>
              <a:rPr lang="en-US" altLang="en-US" i="1" dirty="0">
                <a:latin typeface="Arial" pitchFamily="34" charset="0"/>
              </a:rPr>
              <a:t>n</a:t>
            </a:r>
            <a:r>
              <a:rPr lang="en-US" altLang="en-US" dirty="0">
                <a:latin typeface="Arial" pitchFamily="34" charset="0"/>
              </a:rPr>
              <a:t> representing the number of host (0) bits in the subnet mask.</a:t>
            </a:r>
          </a:p>
          <a:p>
            <a:endParaRPr lang="en-US" altLang="en-US" sz="2200" dirty="0">
              <a:latin typeface="Arial"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23</a:t>
            </a:fld>
            <a:endParaRPr lang="en-US" dirty="0"/>
          </a:p>
        </p:txBody>
      </p:sp>
    </p:spTree>
    <p:extLst>
      <p:ext uri="{BB962C8B-B14F-4D97-AF65-F5344CB8AC3E}">
        <p14:creationId xmlns:p14="http://schemas.microsoft.com/office/powerpoint/2010/main" val="19908248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Pattern Emerges</a:t>
            </a:r>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24</a:t>
            </a:fld>
            <a:endParaRPr lang="en-US" dirty="0"/>
          </a:p>
        </p:txBody>
      </p:sp>
    </p:spTree>
    <p:extLst>
      <p:ext uri="{BB962C8B-B14F-4D97-AF65-F5344CB8AC3E}">
        <p14:creationId xmlns:p14="http://schemas.microsoft.com/office/powerpoint/2010/main" val="29961633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Determining Host Addresses</a:t>
            </a:r>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25</a:t>
            </a:fld>
            <a:endParaRPr lang="en-US" dirty="0"/>
          </a:p>
        </p:txBody>
      </p:sp>
    </p:spTree>
    <p:extLst>
      <p:ext uri="{BB962C8B-B14F-4D97-AF65-F5344CB8AC3E}">
        <p14:creationId xmlns:p14="http://schemas.microsoft.com/office/powerpoint/2010/main" val="13697598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Subnet Mask Example</a:t>
            </a:r>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26</a:t>
            </a:fld>
            <a:endParaRPr lang="en-US" dirty="0"/>
          </a:p>
        </p:txBody>
      </p:sp>
    </p:spTree>
    <p:extLst>
      <p:ext uri="{BB962C8B-B14F-4D97-AF65-F5344CB8AC3E}">
        <p14:creationId xmlns:p14="http://schemas.microsoft.com/office/powerpoint/2010/main" val="27260369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Calculating a Subnet Mask Based on Needed Host Addresses</a:t>
            </a:r>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27</a:t>
            </a:fld>
            <a:endParaRPr lang="en-US" dirty="0"/>
          </a:p>
        </p:txBody>
      </p:sp>
    </p:spTree>
    <p:extLst>
      <p:ext uri="{BB962C8B-B14F-4D97-AF65-F5344CB8AC3E}">
        <p14:creationId xmlns:p14="http://schemas.microsoft.com/office/powerpoint/2010/main" val="32239789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Supernetting</a:t>
            </a:r>
            <a:endParaRPr lang="en-US" dirty="0"/>
          </a:p>
          <a:p>
            <a:endParaRPr lang="en-US" dirty="0"/>
          </a:p>
          <a:p>
            <a:r>
              <a:rPr lang="en-US" altLang="en-US" dirty="0" err="1">
                <a:latin typeface="Arial" pitchFamily="34" charset="0"/>
              </a:rPr>
              <a:t>Supernetting</a:t>
            </a:r>
            <a:r>
              <a:rPr lang="en-US" altLang="en-US" dirty="0">
                <a:latin typeface="Arial" pitchFamily="34" charset="0"/>
              </a:rPr>
              <a:t> is sometimes necessary to solve certain network configuration problems and to make routing tables more streamlined</a:t>
            </a:r>
          </a:p>
          <a:p>
            <a:r>
              <a:rPr lang="en-US" altLang="en-US" dirty="0">
                <a:latin typeface="Arial" pitchFamily="34" charset="0"/>
              </a:rPr>
              <a:t>Sometimes referred to as “route aggregation” or “route summarization”</a:t>
            </a:r>
          </a:p>
          <a:p>
            <a:r>
              <a:rPr lang="en-US" altLang="en-US" dirty="0" err="1">
                <a:latin typeface="Arial" pitchFamily="34" charset="0"/>
              </a:rPr>
              <a:t>Supernetting</a:t>
            </a:r>
            <a:r>
              <a:rPr lang="en-US" altLang="en-US" dirty="0">
                <a:latin typeface="Arial" pitchFamily="34" charset="0"/>
              </a:rPr>
              <a:t> reallocates bits from the network portion of an IP address to the host portion</a:t>
            </a:r>
          </a:p>
          <a:p>
            <a:pPr lvl="1"/>
            <a:r>
              <a:rPr lang="en-US" altLang="en-US" dirty="0">
                <a:latin typeface="Arial" pitchFamily="34" charset="0"/>
              </a:rPr>
              <a:t>Making two or more smaller subnets a larger </a:t>
            </a:r>
            <a:r>
              <a:rPr lang="en-US" altLang="en-US" dirty="0" err="1">
                <a:latin typeface="Arial" pitchFamily="34" charset="0"/>
              </a:rPr>
              <a:t>supernet</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28</a:t>
            </a:fld>
            <a:endParaRPr lang="en-US" dirty="0"/>
          </a:p>
        </p:txBody>
      </p:sp>
    </p:spTree>
    <p:extLst>
      <p:ext uri="{BB962C8B-B14F-4D97-AF65-F5344CB8AC3E}">
        <p14:creationId xmlns:p14="http://schemas.microsoft.com/office/powerpoint/2010/main" val="6871121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Configuring IPv4 Addresses</a:t>
            </a:r>
          </a:p>
          <a:p>
            <a:endParaRPr lang="en-US" dirty="0"/>
          </a:p>
          <a:p>
            <a:pPr eaLnBrk="1" hangingPunct="1"/>
            <a:r>
              <a:rPr lang="en-US" altLang="en-US" dirty="0"/>
              <a:t>Rules for IP address assignment</a:t>
            </a:r>
          </a:p>
          <a:p>
            <a:pPr lvl="1" eaLnBrk="1" hangingPunct="1"/>
            <a:r>
              <a:rPr lang="en-US" altLang="en-US" sz="2200" dirty="0"/>
              <a:t>A host can be assigned only a Class A, Class B, or Class C address</a:t>
            </a:r>
          </a:p>
          <a:p>
            <a:pPr lvl="1" eaLnBrk="1" hangingPunct="1"/>
            <a:r>
              <a:rPr lang="en-US" altLang="en-US" sz="2200" dirty="0"/>
              <a:t>Every IP address configuration must have a subnet mask</a:t>
            </a:r>
          </a:p>
          <a:p>
            <a:pPr lvl="1" eaLnBrk="1" hangingPunct="1"/>
            <a:r>
              <a:rPr lang="en-US" altLang="en-US" sz="2200" dirty="0"/>
              <a:t>All hosts on the same physical network must share the same network ID in their IP addresses</a:t>
            </a:r>
          </a:p>
          <a:p>
            <a:pPr lvl="1" eaLnBrk="1" hangingPunct="1"/>
            <a:r>
              <a:rPr lang="en-US" altLang="en-US" sz="2200" dirty="0"/>
              <a:t>All host IDs on the same network must be unique</a:t>
            </a:r>
          </a:p>
          <a:p>
            <a:pPr lvl="1" eaLnBrk="1" hangingPunct="1"/>
            <a:r>
              <a:rPr lang="en-US" altLang="en-US" sz="2200" dirty="0"/>
              <a:t>You can’t assign an IP address in which all the host ID bits are binary 0</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29</a:t>
            </a:fld>
            <a:endParaRPr lang="en-US" dirty="0"/>
          </a:p>
        </p:txBody>
      </p:sp>
    </p:spTree>
    <p:extLst>
      <p:ext uri="{BB962C8B-B14F-4D97-AF65-F5344CB8AC3E}">
        <p14:creationId xmlns:p14="http://schemas.microsoft.com/office/powerpoint/2010/main" val="32235375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Configuring IPv4 Addresses</a:t>
            </a:r>
          </a:p>
          <a:p>
            <a:endParaRPr lang="en-US" dirty="0"/>
          </a:p>
          <a:p>
            <a:pPr eaLnBrk="1" hangingPunct="1"/>
            <a:r>
              <a:rPr lang="en-US" altLang="en-US" dirty="0"/>
              <a:t>Rules for IP address assignment (cont’d)</a:t>
            </a:r>
          </a:p>
          <a:p>
            <a:pPr lvl="1" eaLnBrk="1" hangingPunct="1"/>
            <a:r>
              <a:rPr lang="en-US" altLang="en-US" sz="2200" dirty="0"/>
              <a:t>You can’t assign an IP address in which all the host ID bits are binary 1</a:t>
            </a:r>
          </a:p>
          <a:p>
            <a:pPr lvl="1" eaLnBrk="1" hangingPunct="1"/>
            <a:r>
              <a:rPr lang="en-US" altLang="en-US" sz="2200" dirty="0"/>
              <a:t>Computers assigned different network IDs can communicate only if a router is present to forward packets</a:t>
            </a:r>
          </a:p>
          <a:p>
            <a:pPr lvl="1" eaLnBrk="1" hangingPunct="1"/>
            <a:r>
              <a:rPr lang="en-US" altLang="en-US" sz="2200" dirty="0"/>
              <a:t>The default gateway address assigned to a computer must have the same network ID as that computer</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30</a:t>
            </a:fld>
            <a:endParaRPr lang="en-US" dirty="0"/>
          </a:p>
        </p:txBody>
      </p:sp>
    </p:spTree>
    <p:extLst>
      <p:ext uri="{BB962C8B-B14F-4D97-AF65-F5344CB8AC3E}">
        <p14:creationId xmlns:p14="http://schemas.microsoft.com/office/powerpoint/2010/main" val="3554854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Objectives</a:t>
            </a:r>
          </a:p>
          <a:p>
            <a:pPr eaLnBrk="1" hangingPunct="1"/>
            <a:endParaRPr lang="en-US" dirty="0"/>
          </a:p>
          <a:p>
            <a:pPr eaLnBrk="1" hangingPunct="1"/>
            <a:r>
              <a:rPr lang="en-US" dirty="0">
                <a:latin typeface="Arial" panose="020B0604020202020204" pitchFamily="34" charset="0"/>
              </a:rPr>
              <a:t>Describe IPv6</a:t>
            </a:r>
          </a:p>
          <a:p>
            <a:pPr eaLnBrk="1" hangingPunct="1"/>
            <a:r>
              <a:rPr lang="en-US" dirty="0">
                <a:latin typeface="Arial" panose="020B0604020202020204" pitchFamily="34" charset="0"/>
              </a:rPr>
              <a:t>Recognize IPv6 address types</a:t>
            </a:r>
          </a:p>
          <a:p>
            <a:pPr eaLnBrk="1" hangingPunct="1"/>
            <a:r>
              <a:rPr lang="en-US" dirty="0">
                <a:latin typeface="Arial" panose="020B0604020202020204" pitchFamily="34" charset="0"/>
              </a:rPr>
              <a:t>Explain IPv6 </a:t>
            </a:r>
            <a:r>
              <a:rPr lang="en-US" dirty="0" err="1">
                <a:latin typeface="Arial" panose="020B0604020202020204" pitchFamily="34" charset="0"/>
              </a:rPr>
              <a:t>autoconfiguration</a:t>
            </a:r>
            <a:endParaRPr lang="en-US" dirty="0">
              <a:latin typeface="Arial" panose="020B0604020202020204" pitchFamily="34" charset="0"/>
            </a:endParaRPr>
          </a:p>
          <a:p>
            <a:pPr eaLnBrk="1" hangingPunct="1"/>
            <a:r>
              <a:rPr lang="en-US" dirty="0">
                <a:latin typeface="Arial" panose="020B0604020202020204" pitchFamily="34" charset="0"/>
              </a:rPr>
              <a:t>Describe IPv4 to IPv6 transitioning methods</a:t>
            </a:r>
          </a:p>
          <a:p>
            <a:pPr eaLnBrk="1" hangingPunct="1"/>
            <a:endParaRPr lang="en-US" dirty="0"/>
          </a:p>
        </p:txBody>
      </p:sp>
    </p:spTree>
    <p:extLst>
      <p:ext uri="{BB962C8B-B14F-4D97-AF65-F5344CB8AC3E}">
        <p14:creationId xmlns:p14="http://schemas.microsoft.com/office/powerpoint/2010/main" val="2964211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Configuring Multiple IP Addresses</a:t>
            </a:r>
          </a:p>
          <a:p>
            <a:endParaRPr lang="en-US" dirty="0"/>
          </a:p>
          <a:p>
            <a:pPr eaLnBrk="1" hangingPunct="1"/>
            <a:r>
              <a:rPr lang="en-US" altLang="en-US" dirty="0"/>
              <a:t>Windows OSs allow assigning multiple IP addresses to a single network connection, via Advanced TCP/IP settings dialog box</a:t>
            </a:r>
          </a:p>
          <a:p>
            <a:pPr eaLnBrk="1" hangingPunct="1"/>
            <a:r>
              <a:rPr lang="en-US" altLang="en-US" dirty="0"/>
              <a:t>Multiple IP addresses can be useful in these situations:</a:t>
            </a:r>
          </a:p>
          <a:p>
            <a:pPr lvl="1" eaLnBrk="1" hangingPunct="1"/>
            <a:r>
              <a:rPr lang="en-US" altLang="en-US" dirty="0"/>
              <a:t>The computer is hosting a service that must be accessed by using different addresses</a:t>
            </a:r>
          </a:p>
          <a:p>
            <a:pPr lvl="1" eaLnBrk="1" hangingPunct="1"/>
            <a:r>
              <a:rPr lang="en-US" altLang="en-US" dirty="0"/>
              <a:t>The computer is connected to a physical network that hosts multiple IP networks</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31</a:t>
            </a:fld>
            <a:endParaRPr lang="en-US" dirty="0"/>
          </a:p>
        </p:txBody>
      </p:sp>
    </p:spTree>
    <p:extLst>
      <p:ext uri="{BB962C8B-B14F-4D97-AF65-F5344CB8AC3E}">
        <p14:creationId xmlns:p14="http://schemas.microsoft.com/office/powerpoint/2010/main" val="23471388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Configuring the Default Gateway</a:t>
            </a:r>
          </a:p>
          <a:p>
            <a:endParaRPr lang="en-US" dirty="0"/>
          </a:p>
          <a:p>
            <a:pPr eaLnBrk="1" hangingPunct="1">
              <a:lnSpc>
                <a:spcPct val="90000"/>
              </a:lnSpc>
            </a:pPr>
            <a:r>
              <a:rPr lang="en-US" altLang="en-US" dirty="0"/>
              <a:t>A </a:t>
            </a:r>
            <a:r>
              <a:rPr lang="en-US" altLang="en-US" b="1" dirty="0"/>
              <a:t>default gateway </a:t>
            </a:r>
            <a:r>
              <a:rPr lang="en-US" altLang="en-US" dirty="0"/>
              <a:t>is almost always used in IP configurations</a:t>
            </a:r>
          </a:p>
          <a:p>
            <a:pPr eaLnBrk="1" hangingPunct="1">
              <a:lnSpc>
                <a:spcPct val="90000"/>
              </a:lnSpc>
            </a:pPr>
            <a:r>
              <a:rPr lang="en-US" altLang="en-US" dirty="0"/>
              <a:t>The default gateway’s address must have the same network ID as the host’s network ID</a:t>
            </a:r>
          </a:p>
          <a:p>
            <a:pPr eaLnBrk="1" hangingPunct="1">
              <a:lnSpc>
                <a:spcPct val="90000"/>
              </a:lnSpc>
            </a:pPr>
            <a:r>
              <a:rPr lang="en-US" altLang="en-US" dirty="0"/>
              <a:t>Just as you can configure multiple IP addresses, multiple gateways can be configured</a:t>
            </a:r>
          </a:p>
          <a:p>
            <a:pPr eaLnBrk="1" hangingPunct="1">
              <a:lnSpc>
                <a:spcPct val="90000"/>
              </a:lnSpc>
            </a:pPr>
            <a:r>
              <a:rPr lang="en-US" altLang="en-US" dirty="0"/>
              <a:t>Windows attempts to select the gateway with the best metric automatically</a:t>
            </a:r>
          </a:p>
          <a:p>
            <a:pPr eaLnBrk="1" hangingPunct="1">
              <a:lnSpc>
                <a:spcPct val="90000"/>
              </a:lnSpc>
            </a:pPr>
            <a:r>
              <a:rPr lang="en-US" altLang="en-US" b="1" dirty="0"/>
              <a:t>Metric</a:t>
            </a:r>
            <a:r>
              <a:rPr lang="en-US" altLang="en-US" dirty="0"/>
              <a:t> is a value assigned to the gateway based on the speed of the interface used to access the gateway</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32</a:t>
            </a:fld>
            <a:endParaRPr lang="en-US" dirty="0"/>
          </a:p>
        </p:txBody>
      </p:sp>
    </p:spTree>
    <p:extLst>
      <p:ext uri="{BB962C8B-B14F-4D97-AF65-F5344CB8AC3E}">
        <p14:creationId xmlns:p14="http://schemas.microsoft.com/office/powerpoint/2010/main" val="6428230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Configuring the Default Gateway</a:t>
            </a:r>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33</a:t>
            </a:fld>
            <a:endParaRPr lang="en-US" dirty="0"/>
          </a:p>
        </p:txBody>
      </p:sp>
    </p:spTree>
    <p:extLst>
      <p:ext uri="{BB962C8B-B14F-4D97-AF65-F5344CB8AC3E}">
        <p14:creationId xmlns:p14="http://schemas.microsoft.com/office/powerpoint/2010/main" val="41606292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 Address Translation</a:t>
            </a:r>
          </a:p>
          <a:p>
            <a:endParaRPr lang="en-US" dirty="0"/>
          </a:p>
          <a:p>
            <a:r>
              <a:rPr lang="en-US" b="1" dirty="0">
                <a:latin typeface="Arial" panose="020B0604020202020204" pitchFamily="34" charset="0"/>
              </a:rPr>
              <a:t>NAT </a:t>
            </a:r>
            <a:r>
              <a:rPr lang="en-US" dirty="0">
                <a:latin typeface="Arial" panose="020B0604020202020204" pitchFamily="34" charset="0"/>
              </a:rPr>
              <a:t>allows an organization to use private IP addresses while connected to the Internet</a:t>
            </a:r>
          </a:p>
          <a:p>
            <a:r>
              <a:rPr lang="en-US" dirty="0">
                <a:latin typeface="Arial" panose="020B0604020202020204" pitchFamily="34" charset="0"/>
              </a:rPr>
              <a:t>The NAT process translates a workstation’s private address (as a packet leaves the corporate network) into a valid public Internet address</a:t>
            </a:r>
          </a:p>
          <a:p>
            <a:pPr lvl="1"/>
            <a:r>
              <a:rPr lang="en-US" dirty="0">
                <a:latin typeface="Arial" panose="020B0604020202020204" pitchFamily="34" charset="0"/>
              </a:rPr>
              <a:t>When data returns to the workstation, the address is translated back to the original private address</a:t>
            </a:r>
          </a:p>
          <a:p>
            <a:pPr lvl="1"/>
            <a:r>
              <a:rPr lang="en-US" dirty="0">
                <a:latin typeface="Arial" panose="020B0604020202020204" pitchFamily="34" charset="0"/>
              </a:rPr>
              <a:t>Nat is usually handled by a network device connected to the Internet, such as a router</a:t>
            </a:r>
          </a:p>
          <a:p>
            <a:pPr lvl="1"/>
            <a:r>
              <a:rPr lang="en-US" dirty="0">
                <a:latin typeface="Arial" panose="020B0604020202020204" pitchFamily="34" charset="0"/>
              </a:rPr>
              <a:t>Address translation is kept track of in a NAT table</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34</a:t>
            </a:fld>
            <a:endParaRPr lang="en-US" dirty="0"/>
          </a:p>
        </p:txBody>
      </p:sp>
    </p:spTree>
    <p:extLst>
      <p:ext uri="{BB962C8B-B14F-4D97-AF65-F5344CB8AC3E}">
        <p14:creationId xmlns:p14="http://schemas.microsoft.com/office/powerpoint/2010/main" val="3330389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 Address Translation</a:t>
            </a:r>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35</a:t>
            </a:fld>
            <a:endParaRPr lang="en-US" dirty="0"/>
          </a:p>
        </p:txBody>
      </p:sp>
    </p:spTree>
    <p:extLst>
      <p:ext uri="{BB962C8B-B14F-4D97-AF65-F5344CB8AC3E}">
        <p14:creationId xmlns:p14="http://schemas.microsoft.com/office/powerpoint/2010/main" val="39464832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 Address Translation</a:t>
            </a:r>
          </a:p>
          <a:p>
            <a:endParaRPr lang="en-US" dirty="0"/>
          </a:p>
          <a:p>
            <a:r>
              <a:rPr lang="en-US" b="1" dirty="0">
                <a:latin typeface="Arial" panose="020B0604020202020204" pitchFamily="34" charset="0"/>
              </a:rPr>
              <a:t>Port Address Translation (PAT)</a:t>
            </a:r>
          </a:p>
          <a:p>
            <a:pPr lvl="1"/>
            <a:r>
              <a:rPr lang="en-US" sz="2200" dirty="0">
                <a:latin typeface="Arial" panose="020B0604020202020204" pitchFamily="34" charset="0"/>
              </a:rPr>
              <a:t>Allows several hundred workstations to access the Internet with a single public Internet address </a:t>
            </a:r>
          </a:p>
          <a:p>
            <a:pPr lvl="1"/>
            <a:r>
              <a:rPr lang="en-US" sz="2200" dirty="0">
                <a:latin typeface="Arial" panose="020B0604020202020204" pitchFamily="34" charset="0"/>
              </a:rPr>
              <a:t>Each packet contains source and destination IP addresses along with source and destination port numbers</a:t>
            </a:r>
          </a:p>
          <a:p>
            <a:pPr lvl="1"/>
            <a:r>
              <a:rPr lang="en-US" sz="2200" dirty="0">
                <a:latin typeface="Arial" panose="020B0604020202020204" pitchFamily="34" charset="0"/>
              </a:rPr>
              <a:t>A single public IP address is used for all workstation, but different source port numbers are used for each communication session</a:t>
            </a:r>
          </a:p>
          <a:p>
            <a:r>
              <a:rPr lang="en-US" dirty="0">
                <a:latin typeface="Arial" panose="020B0604020202020204" pitchFamily="34" charset="0"/>
              </a:rPr>
              <a:t>The next slide shows an example of how PAT is used</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36</a:t>
            </a:fld>
            <a:endParaRPr lang="en-US" dirty="0"/>
          </a:p>
        </p:txBody>
      </p:sp>
    </p:spTree>
    <p:extLst>
      <p:ext uri="{BB962C8B-B14F-4D97-AF65-F5344CB8AC3E}">
        <p14:creationId xmlns:p14="http://schemas.microsoft.com/office/powerpoint/2010/main" val="20225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 Address Translation</a:t>
            </a:r>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37</a:t>
            </a:fld>
            <a:endParaRPr lang="en-US" dirty="0"/>
          </a:p>
        </p:txBody>
      </p:sp>
    </p:spTree>
    <p:extLst>
      <p:ext uri="{BB962C8B-B14F-4D97-AF65-F5344CB8AC3E}">
        <p14:creationId xmlns:p14="http://schemas.microsoft.com/office/powerpoint/2010/main" val="6053309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Internet Protocol Version 6</a:t>
            </a:r>
          </a:p>
          <a:p>
            <a:endParaRPr lang="en-US" dirty="0"/>
          </a:p>
          <a:p>
            <a:r>
              <a:rPr lang="en-US" dirty="0"/>
              <a:t>IPv4 was developed more than 40 years ago and is showing its age as its address space becomes used up</a:t>
            </a:r>
          </a:p>
          <a:p>
            <a:r>
              <a:rPr lang="en-US" dirty="0"/>
              <a:t>IPv6 is the replacement for IPv4</a:t>
            </a:r>
          </a:p>
          <a:p>
            <a:r>
              <a:rPr lang="en-US" dirty="0"/>
              <a:t>IPv6 addresses look very different from IPv4 addresses</a:t>
            </a:r>
          </a:p>
          <a:p>
            <a:pPr lvl="1"/>
            <a:r>
              <a:rPr lang="en-US" dirty="0"/>
              <a:t>They have a built-in hierarchy and fields with a distinct purpose</a:t>
            </a:r>
          </a:p>
          <a:p>
            <a:r>
              <a:rPr lang="en-US" dirty="0"/>
              <a:t>Methods have been developed to allow IPv4 and IPv6 networks to coexist and communicate with one another</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38</a:t>
            </a:fld>
            <a:endParaRPr lang="en-US" dirty="0"/>
          </a:p>
        </p:txBody>
      </p:sp>
    </p:spTree>
    <p:extLst>
      <p:ext uri="{BB962C8B-B14F-4D97-AF65-F5344CB8AC3E}">
        <p14:creationId xmlns:p14="http://schemas.microsoft.com/office/powerpoint/2010/main" val="15348664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IPv6 Overview</a:t>
            </a:r>
          </a:p>
          <a:p>
            <a:endParaRPr lang="en-US" dirty="0"/>
          </a:p>
          <a:p>
            <a:pPr eaLnBrk="1" hangingPunct="1"/>
            <a:r>
              <a:rPr lang="en-US" altLang="en-US" dirty="0"/>
              <a:t>Originally named </a:t>
            </a:r>
            <a:r>
              <a:rPr lang="en-US" altLang="en-US" dirty="0" err="1"/>
              <a:t>IPng</a:t>
            </a:r>
            <a:r>
              <a:rPr lang="en-US" altLang="en-US" dirty="0"/>
              <a:t> (IP next generation), IPv6 was created in 1994 by the Internet Engineering Task Force (IETF)</a:t>
            </a:r>
          </a:p>
          <a:p>
            <a:pPr eaLnBrk="1" hangingPunct="1"/>
            <a:r>
              <a:rPr lang="en-US" altLang="en-US" dirty="0"/>
              <a:t>IPv6 includes the following improvements</a:t>
            </a:r>
          </a:p>
          <a:p>
            <a:pPr lvl="1" eaLnBrk="1" hangingPunct="1"/>
            <a:r>
              <a:rPr lang="en-US" altLang="en-US" sz="2300" i="1" dirty="0"/>
              <a:t>Larger address space</a:t>
            </a:r>
          </a:p>
          <a:p>
            <a:pPr lvl="1" eaLnBrk="1" hangingPunct="1"/>
            <a:r>
              <a:rPr lang="en-US" altLang="en-US" sz="2300" i="1" dirty="0"/>
              <a:t>Hierarchical address space</a:t>
            </a:r>
          </a:p>
          <a:p>
            <a:pPr lvl="1" eaLnBrk="1" hangingPunct="1"/>
            <a:r>
              <a:rPr lang="en-US" altLang="en-US" sz="2300" i="1" dirty="0" err="1"/>
              <a:t>Autoconfiguration</a:t>
            </a:r>
            <a:endParaRPr lang="en-US" altLang="en-US" sz="2300" i="1" dirty="0"/>
          </a:p>
          <a:p>
            <a:pPr lvl="1" eaLnBrk="1" hangingPunct="1"/>
            <a:r>
              <a:rPr lang="en-US" altLang="en-US" sz="2300" i="1" dirty="0"/>
              <a:t>Built-in Quality of Server (</a:t>
            </a:r>
            <a:r>
              <a:rPr lang="en-US" altLang="en-US" sz="2300" i="1" dirty="0" err="1"/>
              <a:t>QoS</a:t>
            </a:r>
            <a:r>
              <a:rPr lang="en-US" altLang="en-US" sz="2300" i="1" dirty="0"/>
              <a:t>) support</a:t>
            </a:r>
          </a:p>
          <a:p>
            <a:pPr lvl="1" eaLnBrk="1" hangingPunct="1"/>
            <a:r>
              <a:rPr lang="en-US" altLang="en-US" sz="2300" i="1" dirty="0"/>
              <a:t>Built-in support for security</a:t>
            </a:r>
          </a:p>
          <a:p>
            <a:pPr lvl="1" eaLnBrk="1" hangingPunct="1"/>
            <a:r>
              <a:rPr lang="en-US" altLang="en-US" sz="2300" i="1" dirty="0"/>
              <a:t>Support for mobility</a:t>
            </a:r>
          </a:p>
          <a:p>
            <a:pPr lvl="1" eaLnBrk="1" hangingPunct="1"/>
            <a:r>
              <a:rPr lang="en-US" altLang="en-US" sz="2300" i="1" dirty="0"/>
              <a:t>Extensibility</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39</a:t>
            </a:fld>
            <a:endParaRPr lang="en-US" dirty="0"/>
          </a:p>
        </p:txBody>
      </p:sp>
    </p:spTree>
    <p:extLst>
      <p:ext uri="{BB962C8B-B14F-4D97-AF65-F5344CB8AC3E}">
        <p14:creationId xmlns:p14="http://schemas.microsoft.com/office/powerpoint/2010/main" val="18245474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IPv6 Address Structure</a:t>
            </a:r>
          </a:p>
          <a:p>
            <a:endParaRPr lang="en-US" dirty="0"/>
          </a:p>
          <a:p>
            <a:pPr eaLnBrk="1" hangingPunct="1">
              <a:lnSpc>
                <a:spcPct val="90000"/>
              </a:lnSpc>
            </a:pPr>
            <a:r>
              <a:rPr lang="en-US" altLang="en-US" dirty="0" err="1"/>
              <a:t>Subnetting</a:t>
            </a:r>
            <a:r>
              <a:rPr lang="en-US" altLang="en-US" dirty="0"/>
              <a:t> as done in IPv4 is no longer applicable</a:t>
            </a:r>
          </a:p>
          <a:p>
            <a:pPr eaLnBrk="1" hangingPunct="1">
              <a:lnSpc>
                <a:spcPct val="90000"/>
              </a:lnSpc>
            </a:pPr>
            <a:r>
              <a:rPr lang="en-US" altLang="en-US" dirty="0"/>
              <a:t>Uses 128 bits, instead of IPv4’s 32 bits, for an address</a:t>
            </a:r>
          </a:p>
          <a:p>
            <a:pPr eaLnBrk="1" hangingPunct="1">
              <a:lnSpc>
                <a:spcPct val="90000"/>
              </a:lnSpc>
            </a:pPr>
            <a:r>
              <a:rPr lang="en-US" altLang="en-US" dirty="0"/>
              <a:t>IPv6 addresses are written as eight 16-bit hexadecimal numbers separated by colons:</a:t>
            </a:r>
          </a:p>
          <a:p>
            <a:pPr lvl="1" eaLnBrk="1" hangingPunct="1">
              <a:lnSpc>
                <a:spcPct val="90000"/>
              </a:lnSpc>
            </a:pPr>
            <a:r>
              <a:rPr lang="en-US" altLang="en-US" dirty="0"/>
              <a:t>Fe80:0:0:0:18ff:0024:8e5a:60</a:t>
            </a:r>
          </a:p>
          <a:p>
            <a:pPr lvl="1" eaLnBrk="1" hangingPunct="1">
              <a:lnSpc>
                <a:spcPct val="90000"/>
              </a:lnSpc>
            </a:pPr>
            <a:r>
              <a:rPr lang="en-US" altLang="en-US" dirty="0"/>
              <a:t>Things to note about IPv6 addresses:</a:t>
            </a:r>
          </a:p>
          <a:p>
            <a:pPr lvl="2" eaLnBrk="1" hangingPunct="1">
              <a:lnSpc>
                <a:spcPct val="90000"/>
              </a:lnSpc>
            </a:pPr>
            <a:r>
              <a:rPr lang="en-US" altLang="en-US" dirty="0"/>
              <a:t>One or more consecutive 0 values can be written as a double colon, but only one double colon can exist in an IPv6 address</a:t>
            </a:r>
          </a:p>
          <a:p>
            <a:pPr lvl="2" eaLnBrk="1" hangingPunct="1">
              <a:lnSpc>
                <a:spcPct val="90000"/>
              </a:lnSpc>
            </a:pPr>
            <a:r>
              <a:rPr lang="en-US" altLang="en-US" dirty="0"/>
              <a:t>Leading 0s are optional</a:t>
            </a:r>
          </a:p>
          <a:p>
            <a:pPr lvl="2"/>
            <a:r>
              <a:rPr lang="en-US" dirty="0"/>
              <a:t>Hexadecimal numbers are easier to convert to binary</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40</a:t>
            </a:fld>
            <a:endParaRPr lang="en-US" dirty="0"/>
          </a:p>
        </p:txBody>
      </p:sp>
    </p:spTree>
    <p:extLst>
      <p:ext uri="{BB962C8B-B14F-4D97-AF65-F5344CB8AC3E}">
        <p14:creationId xmlns:p14="http://schemas.microsoft.com/office/powerpoint/2010/main" val="446757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IPv4 Addressing</a:t>
            </a:r>
          </a:p>
          <a:p>
            <a:endParaRPr lang="en-US" dirty="0"/>
          </a:p>
          <a:p>
            <a:pPr eaLnBrk="1" hangingPunct="1"/>
            <a:r>
              <a:rPr lang="en-US" altLang="en-US" dirty="0"/>
              <a:t>IP addresses are 32-bit numbers divided into four 8-bit values called octets, each octet can have a value from 0 to 255</a:t>
            </a:r>
          </a:p>
          <a:p>
            <a:pPr lvl="1" eaLnBrk="1" hangingPunct="1"/>
            <a:r>
              <a:rPr lang="en-US" dirty="0"/>
              <a:t>Four decimal numbers are separated by periods in a format called dotted decimal notation</a:t>
            </a:r>
          </a:p>
          <a:p>
            <a:pPr eaLnBrk="1" hangingPunct="1"/>
            <a:r>
              <a:rPr lang="en-US" altLang="en-US" dirty="0"/>
              <a:t>Subnet masks are also 32-bit numbers, that serve to determine how many bits are allocated to a network ID, and how many are allocated to a host ID</a:t>
            </a:r>
          </a:p>
          <a:p>
            <a:pPr eaLnBrk="1" hangingPunct="1"/>
            <a:r>
              <a:rPr lang="en-US" altLang="en-US" dirty="0"/>
              <a:t>When written in binary, 1’s in the subnet mask that correspond to bits in the IP address mean the matching bit locations are part of the network ID</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4</a:t>
            </a:fld>
            <a:endParaRPr lang="en-US" dirty="0"/>
          </a:p>
        </p:txBody>
      </p:sp>
    </p:spTree>
    <p:extLst>
      <p:ext uri="{BB962C8B-B14F-4D97-AF65-F5344CB8AC3E}">
        <p14:creationId xmlns:p14="http://schemas.microsoft.com/office/powerpoint/2010/main" val="30969856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IPv6 Interface ID</a:t>
            </a:r>
          </a:p>
          <a:p>
            <a:endParaRPr lang="en-US" dirty="0"/>
          </a:p>
          <a:p>
            <a:pPr eaLnBrk="1" hangingPunct="1">
              <a:lnSpc>
                <a:spcPct val="90000"/>
              </a:lnSpc>
            </a:pPr>
            <a:r>
              <a:rPr lang="en-US" altLang="en-US" dirty="0"/>
              <a:t>The interface ID of an IPv6 is typically 64 bits and uses the interface’s 48 bit MAC address for a large portion of the address, as well as a 16 bit value of FF-FE that is inserted after the first 24 bits of the MAC address</a:t>
            </a:r>
          </a:p>
          <a:p>
            <a:pPr eaLnBrk="1" hangingPunct="1">
              <a:lnSpc>
                <a:spcPct val="90000"/>
              </a:lnSpc>
            </a:pPr>
            <a:r>
              <a:rPr lang="en-US" altLang="en-US" dirty="0"/>
              <a:t>First two zeros in a MAC address are replaced with 02</a:t>
            </a:r>
          </a:p>
          <a:p>
            <a:pPr eaLnBrk="1" hangingPunct="1">
              <a:lnSpc>
                <a:spcPct val="90000"/>
              </a:lnSpc>
            </a:pPr>
            <a:r>
              <a:rPr lang="en-US" altLang="en-US" dirty="0"/>
              <a:t>This </a:t>
            </a:r>
            <a:r>
              <a:rPr lang="en-US" altLang="en-US" dirty="0" err="1"/>
              <a:t>autoconfigured</a:t>
            </a:r>
            <a:r>
              <a:rPr lang="en-US" altLang="en-US" dirty="0"/>
              <a:t> 64-bit host ID is referred to as an </a:t>
            </a:r>
            <a:r>
              <a:rPr lang="en-US" altLang="en-US" b="1" dirty="0"/>
              <a:t>Extended Unique Identifier (EUI)-64 interface ID</a:t>
            </a:r>
          </a:p>
          <a:p>
            <a:pPr eaLnBrk="1" hangingPunct="1">
              <a:lnSpc>
                <a:spcPct val="90000"/>
              </a:lnSpc>
            </a:pPr>
            <a:r>
              <a:rPr lang="en-US" altLang="en-US" dirty="0"/>
              <a:t>The IPv6 address is entered manually in the interface’s Properties dialog box</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41</a:t>
            </a:fld>
            <a:endParaRPr lang="en-US" dirty="0"/>
          </a:p>
        </p:txBody>
      </p:sp>
    </p:spTree>
    <p:extLst>
      <p:ext uri="{BB962C8B-B14F-4D97-AF65-F5344CB8AC3E}">
        <p14:creationId xmlns:p14="http://schemas.microsoft.com/office/powerpoint/2010/main" val="1816972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IPv6 Address Types</a:t>
            </a:r>
          </a:p>
          <a:p>
            <a:endParaRPr lang="en-US" dirty="0"/>
          </a:p>
          <a:p>
            <a:r>
              <a:rPr lang="en-US" dirty="0"/>
              <a:t>IPv6 defines the following address types:</a:t>
            </a:r>
          </a:p>
          <a:p>
            <a:pPr lvl="1"/>
            <a:r>
              <a:rPr lang="en-US" dirty="0"/>
              <a:t>Unicast</a:t>
            </a:r>
          </a:p>
          <a:p>
            <a:pPr lvl="1"/>
            <a:r>
              <a:rPr lang="en-US" dirty="0"/>
              <a:t>Multicast</a:t>
            </a:r>
          </a:p>
          <a:p>
            <a:pPr lvl="1"/>
            <a:r>
              <a:rPr lang="en-US" dirty="0" err="1"/>
              <a:t>Anycast</a:t>
            </a:r>
            <a:endParaRPr lang="en-US" dirty="0"/>
          </a:p>
          <a:p>
            <a:r>
              <a:rPr lang="en-US" dirty="0"/>
              <a:t>Unicast and multicast addresses in IPv6 perform much like their IPv4 counterparts</a:t>
            </a:r>
          </a:p>
          <a:p>
            <a:pPr lvl="1"/>
            <a:r>
              <a:rPr lang="en-US" dirty="0"/>
              <a:t>With a few exceptions</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42</a:t>
            </a:fld>
            <a:endParaRPr lang="en-US" dirty="0"/>
          </a:p>
        </p:txBody>
      </p:sp>
    </p:spTree>
    <p:extLst>
      <p:ext uri="{BB962C8B-B14F-4D97-AF65-F5344CB8AC3E}">
        <p14:creationId xmlns:p14="http://schemas.microsoft.com/office/powerpoint/2010/main" val="21735485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IPv6 Unicast Addresses</a:t>
            </a:r>
          </a:p>
          <a:p>
            <a:endParaRPr lang="en-US" dirty="0"/>
          </a:p>
          <a:p>
            <a:r>
              <a:rPr lang="en-US" dirty="0"/>
              <a:t>A unicast address specifies a single interface on a device</a:t>
            </a:r>
          </a:p>
          <a:p>
            <a:r>
              <a:rPr lang="en-US" dirty="0"/>
              <a:t>Three primary types of unicast addresses:</a:t>
            </a:r>
          </a:p>
          <a:p>
            <a:pPr lvl="1"/>
            <a:r>
              <a:rPr lang="en-US" b="1" dirty="0"/>
              <a:t>Link-local</a:t>
            </a:r>
            <a:r>
              <a:rPr lang="en-US" dirty="0"/>
              <a:t> - addresses starting with fe80, are self-configuring, and can’t be routed</a:t>
            </a:r>
          </a:p>
          <a:p>
            <a:pPr lvl="2"/>
            <a:r>
              <a:rPr lang="en-US" dirty="0"/>
              <a:t>Used for computer-to-computer communication</a:t>
            </a:r>
          </a:p>
          <a:p>
            <a:pPr lvl="1"/>
            <a:r>
              <a:rPr lang="en-US" b="1" dirty="0"/>
              <a:t>Unique local </a:t>
            </a:r>
            <a:r>
              <a:rPr lang="en-US" dirty="0"/>
              <a:t>- addresses starting with fc or </a:t>
            </a:r>
            <a:r>
              <a:rPr lang="en-US" dirty="0" err="1"/>
              <a:t>fd</a:t>
            </a:r>
            <a:r>
              <a:rPr lang="en-US" dirty="0"/>
              <a:t> that are for use behind a firewall and are preconfigured on routers </a:t>
            </a:r>
          </a:p>
          <a:p>
            <a:pPr lvl="1"/>
            <a:r>
              <a:rPr lang="en-US" b="1" dirty="0"/>
              <a:t>Global</a:t>
            </a:r>
            <a:r>
              <a:rPr lang="en-US" dirty="0"/>
              <a:t> - accessible on the public Internet and can be routed</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43</a:t>
            </a:fld>
            <a:endParaRPr lang="en-US" dirty="0"/>
          </a:p>
        </p:txBody>
      </p:sp>
    </p:spTree>
    <p:extLst>
      <p:ext uri="{BB962C8B-B14F-4D97-AF65-F5344CB8AC3E}">
        <p14:creationId xmlns:p14="http://schemas.microsoft.com/office/powerpoint/2010/main" val="194939618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IPv6 Special-Purpose Addresses</a:t>
            </a:r>
          </a:p>
          <a:p>
            <a:endParaRPr lang="en-US" dirty="0"/>
          </a:p>
          <a:p>
            <a:r>
              <a:rPr lang="en-US" i="1" dirty="0"/>
              <a:t>Loopback address </a:t>
            </a:r>
            <a:r>
              <a:rPr lang="en-US" dirty="0"/>
              <a:t>- equivalent to 127.0.0.1 used in IPv4 and is written as : :1</a:t>
            </a:r>
          </a:p>
          <a:p>
            <a:r>
              <a:rPr lang="en-US" i="1" dirty="0"/>
              <a:t>Zero address </a:t>
            </a:r>
            <a:r>
              <a:rPr lang="en-US" dirty="0"/>
              <a:t>- used as a placeholder in the source address field of an outgoing IPv6 packet and is written as : : </a:t>
            </a:r>
          </a:p>
          <a:p>
            <a:r>
              <a:rPr lang="en-US" i="1" dirty="0"/>
              <a:t>Documentation</a:t>
            </a:r>
            <a:r>
              <a:rPr lang="en-US" dirty="0"/>
              <a:t> - the global unicast address 2001:db8: : /32 has been reserved for use in books and other documentation discussing IPv6</a:t>
            </a:r>
          </a:p>
          <a:p>
            <a:r>
              <a:rPr lang="en-US" i="1" dirty="0"/>
              <a:t>IPv4-to-IPv6 transition </a:t>
            </a:r>
            <a:r>
              <a:rPr lang="en-US" dirty="0"/>
              <a:t>- several address prefixes are used for transitioning from IPv4 to IPv6</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44</a:t>
            </a:fld>
            <a:endParaRPr lang="en-US" dirty="0"/>
          </a:p>
        </p:txBody>
      </p:sp>
    </p:spTree>
    <p:extLst>
      <p:ext uri="{BB962C8B-B14F-4D97-AF65-F5344CB8AC3E}">
        <p14:creationId xmlns:p14="http://schemas.microsoft.com/office/powerpoint/2010/main" val="5550384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Multicast Addresses</a:t>
            </a:r>
          </a:p>
          <a:p>
            <a:endParaRPr lang="en-US" dirty="0"/>
          </a:p>
          <a:p>
            <a:r>
              <a:rPr lang="en-US" dirty="0"/>
              <a:t>A multicast address in IPv6 performs the same function as its counterpart in IPv4</a:t>
            </a:r>
          </a:p>
          <a:p>
            <a:r>
              <a:rPr lang="en-US" dirty="0"/>
              <a:t>They begin with </a:t>
            </a:r>
            <a:r>
              <a:rPr lang="en-US" dirty="0" err="1"/>
              <a:t>ff</a:t>
            </a:r>
            <a:r>
              <a:rPr lang="en-US" dirty="0"/>
              <a:t> and have the following structure:</a:t>
            </a:r>
          </a:p>
          <a:p>
            <a:pPr lvl="1"/>
            <a:r>
              <a:rPr lang="en-US" dirty="0" err="1"/>
              <a:t>ffxy:zzzz:zzzz:zzzz:zzzz:zzzz:zzzz:zzzz</a:t>
            </a:r>
            <a:endParaRPr lang="en-US" dirty="0"/>
          </a:p>
          <a:p>
            <a:pPr lvl="1"/>
            <a:r>
              <a:rPr lang="en-US" i="1" dirty="0"/>
              <a:t>Flags</a:t>
            </a:r>
            <a:r>
              <a:rPr lang="en-US" dirty="0"/>
              <a:t> - 4-bit field, indicated by the x, uses the three low-order bits</a:t>
            </a:r>
          </a:p>
          <a:p>
            <a:pPr lvl="1"/>
            <a:r>
              <a:rPr lang="en-US" i="1" dirty="0"/>
              <a:t>Scope</a:t>
            </a:r>
            <a:r>
              <a:rPr lang="en-US" dirty="0"/>
              <a:t> - indicated by the y, specifies whether and where the multicast packet can be routed</a:t>
            </a:r>
          </a:p>
          <a:p>
            <a:pPr lvl="1"/>
            <a:r>
              <a:rPr lang="en-US" i="1" dirty="0"/>
              <a:t>Group ID </a:t>
            </a:r>
            <a:r>
              <a:rPr lang="en-US" dirty="0"/>
              <a:t>- represented by the z characters, identifies a multicast group</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45</a:t>
            </a:fld>
            <a:endParaRPr lang="en-US" dirty="0"/>
          </a:p>
        </p:txBody>
      </p:sp>
    </p:spTree>
    <p:extLst>
      <p:ext uri="{BB962C8B-B14F-4D97-AF65-F5344CB8AC3E}">
        <p14:creationId xmlns:p14="http://schemas.microsoft.com/office/powerpoint/2010/main" val="29991377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Anycast</a:t>
            </a:r>
            <a:r>
              <a:rPr lang="en-US" dirty="0"/>
              <a:t> Addresses</a:t>
            </a:r>
          </a:p>
          <a:p>
            <a:endParaRPr lang="en-US" dirty="0"/>
          </a:p>
          <a:p>
            <a:r>
              <a:rPr lang="en-US" dirty="0" err="1"/>
              <a:t>Anycast</a:t>
            </a:r>
            <a:r>
              <a:rPr lang="en-US" dirty="0"/>
              <a:t> addresses can be assigned to multiple interfaces on different nodes</a:t>
            </a:r>
          </a:p>
          <a:p>
            <a:pPr lvl="1"/>
            <a:r>
              <a:rPr lang="en-US" dirty="0"/>
              <a:t>Are recognized as </a:t>
            </a:r>
            <a:r>
              <a:rPr lang="en-US" dirty="0" err="1"/>
              <a:t>anycast</a:t>
            </a:r>
            <a:r>
              <a:rPr lang="en-US" dirty="0"/>
              <a:t> addresses only by the devices that use them</a:t>
            </a:r>
          </a:p>
          <a:p>
            <a:pPr lvl="1"/>
            <a:r>
              <a:rPr lang="en-US" dirty="0"/>
              <a:t>Are assigned on routers and are used to allow other IPv6 nodes to deliver packets to the nearest router on a subnet</a:t>
            </a:r>
          </a:p>
          <a:p>
            <a:r>
              <a:rPr lang="en-US" dirty="0" err="1"/>
              <a:t>Anycast</a:t>
            </a:r>
            <a:r>
              <a:rPr lang="en-US" dirty="0"/>
              <a:t> addresses don’t have a special format</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46</a:t>
            </a:fld>
            <a:endParaRPr lang="en-US" dirty="0"/>
          </a:p>
        </p:txBody>
      </p:sp>
    </p:spTree>
    <p:extLst>
      <p:ext uri="{BB962C8B-B14F-4D97-AF65-F5344CB8AC3E}">
        <p14:creationId xmlns:p14="http://schemas.microsoft.com/office/powerpoint/2010/main" val="25339246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IPv6 </a:t>
            </a:r>
            <a:r>
              <a:rPr lang="en-US" dirty="0" err="1"/>
              <a:t>Autoconfiguration</a:t>
            </a:r>
            <a:endParaRPr lang="en-US" dirty="0"/>
          </a:p>
          <a:p>
            <a:endParaRPr lang="en-US" dirty="0"/>
          </a:p>
          <a:p>
            <a:r>
              <a:rPr lang="en-US" dirty="0"/>
              <a:t>IPv6 </a:t>
            </a:r>
            <a:r>
              <a:rPr lang="en-US" dirty="0" err="1"/>
              <a:t>autoconfiguration</a:t>
            </a:r>
            <a:r>
              <a:rPr lang="en-US" dirty="0"/>
              <a:t> occurs by two methods:</a:t>
            </a:r>
          </a:p>
          <a:p>
            <a:pPr lvl="1"/>
            <a:r>
              <a:rPr lang="en-US" i="1" dirty="0"/>
              <a:t>Stateless </a:t>
            </a:r>
            <a:r>
              <a:rPr lang="en-US" i="1" dirty="0" err="1"/>
              <a:t>autoconfiguration</a:t>
            </a:r>
            <a:r>
              <a:rPr lang="en-US" i="1" dirty="0"/>
              <a:t> </a:t>
            </a:r>
            <a:r>
              <a:rPr lang="en-US" dirty="0"/>
              <a:t>- the node listens for router advertisement messages from a local router</a:t>
            </a:r>
          </a:p>
          <a:p>
            <a:pPr lvl="1"/>
            <a:r>
              <a:rPr lang="en-US" i="1" dirty="0" err="1"/>
              <a:t>Stateful</a:t>
            </a:r>
            <a:r>
              <a:rPr lang="en-US" i="1" dirty="0"/>
              <a:t> </a:t>
            </a:r>
            <a:r>
              <a:rPr lang="en-US" i="1" dirty="0" err="1"/>
              <a:t>autoconfiguration</a:t>
            </a:r>
            <a:r>
              <a:rPr lang="en-US" i="1" dirty="0"/>
              <a:t> </a:t>
            </a:r>
            <a:r>
              <a:rPr lang="en-US" dirty="0"/>
              <a:t>- the node uses an </a:t>
            </a:r>
            <a:r>
              <a:rPr lang="en-US" dirty="0" err="1"/>
              <a:t>autoconfiguration</a:t>
            </a:r>
            <a:r>
              <a:rPr lang="en-US" dirty="0"/>
              <a:t> protocol, such as DHCPv6, to obtain its IPv6 address and other configuration information</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47</a:t>
            </a:fld>
            <a:endParaRPr lang="en-US" dirty="0"/>
          </a:p>
        </p:txBody>
      </p:sp>
    </p:spTree>
    <p:extLst>
      <p:ext uri="{BB962C8B-B14F-4D97-AF65-F5344CB8AC3E}">
        <p14:creationId xmlns:p14="http://schemas.microsoft.com/office/powerpoint/2010/main" val="27462664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Transitioning from IPv4 to IPv6</a:t>
            </a:r>
          </a:p>
          <a:p>
            <a:endParaRPr lang="en-US" dirty="0"/>
          </a:p>
          <a:p>
            <a:r>
              <a:rPr lang="en-US" b="1" dirty="0"/>
              <a:t>Dual IP layer architecture </a:t>
            </a:r>
            <a:r>
              <a:rPr lang="en-US" dirty="0"/>
              <a:t>- both IPv4 and IPv6 share the other components of the stack</a:t>
            </a:r>
          </a:p>
          <a:p>
            <a:pPr lvl="1"/>
            <a:r>
              <a:rPr lang="en-US" dirty="0"/>
              <a:t>Started with Windows Server 2008 and Vista</a:t>
            </a:r>
          </a:p>
          <a:p>
            <a:r>
              <a:rPr lang="en-US" dirty="0"/>
              <a:t>Technologies to help ease the transition to IPv6:</a:t>
            </a:r>
          </a:p>
          <a:p>
            <a:pPr lvl="1"/>
            <a:r>
              <a:rPr lang="en-US" dirty="0"/>
              <a:t>Dual IP architecture</a:t>
            </a:r>
          </a:p>
          <a:p>
            <a:pPr lvl="1"/>
            <a:r>
              <a:rPr lang="en-US" dirty="0"/>
              <a:t>IPv6-over-IPv4 tunneling</a:t>
            </a:r>
          </a:p>
          <a:p>
            <a:pPr lvl="1"/>
            <a:r>
              <a:rPr lang="en-US" dirty="0"/>
              <a:t>Intra-Site Automatic Tunnel Addressing Protocol (ISATAP)</a:t>
            </a:r>
          </a:p>
          <a:p>
            <a:pPr lvl="1"/>
            <a:r>
              <a:rPr lang="en-US" dirty="0"/>
              <a:t>6to4</a:t>
            </a:r>
          </a:p>
          <a:p>
            <a:pPr lvl="1"/>
            <a:r>
              <a:rPr lang="en-US" dirty="0" err="1"/>
              <a:t>Teredo</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48</a:t>
            </a:fld>
            <a:endParaRPr lang="en-US" dirty="0"/>
          </a:p>
        </p:txBody>
      </p:sp>
    </p:spTree>
    <p:extLst>
      <p:ext uri="{BB962C8B-B14F-4D97-AF65-F5344CB8AC3E}">
        <p14:creationId xmlns:p14="http://schemas.microsoft.com/office/powerpoint/2010/main" val="39433362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Summary</a:t>
            </a:r>
          </a:p>
          <a:p>
            <a:endParaRPr lang="en-US" dirty="0"/>
          </a:p>
          <a:p>
            <a:r>
              <a:rPr lang="en-US" dirty="0">
                <a:latin typeface="Arial" panose="020B0604020202020204" pitchFamily="34" charset="0"/>
              </a:rPr>
              <a:t>An IPv4 address is a 32-bit dotted decimal number separated into four octets</a:t>
            </a:r>
          </a:p>
          <a:p>
            <a:r>
              <a:rPr lang="en-US" dirty="0">
                <a:latin typeface="Arial" panose="020B0604020202020204" pitchFamily="34" charset="0"/>
              </a:rPr>
              <a:t>There are three main address classes: A, B, and C</a:t>
            </a:r>
          </a:p>
          <a:p>
            <a:r>
              <a:rPr lang="en-US" dirty="0">
                <a:latin typeface="Arial" panose="020B0604020202020204" pitchFamily="34" charset="0"/>
              </a:rPr>
              <a:t>CIDR largely replaces the IP address class system</a:t>
            </a:r>
          </a:p>
          <a:p>
            <a:r>
              <a:rPr lang="en-US" dirty="0" err="1">
                <a:latin typeface="Arial" panose="020B0604020202020204" pitchFamily="34" charset="0"/>
              </a:rPr>
              <a:t>Subnetting</a:t>
            </a:r>
            <a:r>
              <a:rPr lang="en-US" dirty="0">
                <a:latin typeface="Arial" panose="020B0604020202020204" pitchFamily="34" charset="0"/>
              </a:rPr>
              <a:t> enables an administrator to divide a large network into smaller networks that require a router for communication</a:t>
            </a:r>
          </a:p>
          <a:p>
            <a:r>
              <a:rPr lang="en-US" dirty="0">
                <a:latin typeface="Arial" panose="020B0604020202020204" pitchFamily="34" charset="0"/>
              </a:rPr>
              <a:t>There are several rules for IP address assignment</a:t>
            </a:r>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49</a:t>
            </a:fld>
            <a:endParaRPr lang="en-US" dirty="0"/>
          </a:p>
        </p:txBody>
      </p:sp>
    </p:spTree>
    <p:extLst>
      <p:ext uri="{BB962C8B-B14F-4D97-AF65-F5344CB8AC3E}">
        <p14:creationId xmlns:p14="http://schemas.microsoft.com/office/powerpoint/2010/main" val="256460419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Summary</a:t>
            </a:r>
          </a:p>
          <a:p>
            <a:endParaRPr lang="en-US" dirty="0"/>
          </a:p>
          <a:p>
            <a:r>
              <a:rPr lang="en-US" dirty="0">
                <a:latin typeface="Arial" panose="020B0604020202020204" pitchFamily="34" charset="0"/>
              </a:rPr>
              <a:t>Commands for working with IP address configurations include </a:t>
            </a:r>
            <a:r>
              <a:rPr lang="en-US" dirty="0" err="1">
                <a:latin typeface="Arial" panose="020B0604020202020204" pitchFamily="34" charset="0"/>
              </a:rPr>
              <a:t>netsh</a:t>
            </a:r>
            <a:r>
              <a:rPr lang="en-US" dirty="0">
                <a:latin typeface="Arial" panose="020B0604020202020204" pitchFamily="34" charset="0"/>
              </a:rPr>
              <a:t>, </a:t>
            </a:r>
            <a:r>
              <a:rPr lang="en-US" dirty="0" err="1">
                <a:latin typeface="Arial" panose="020B0604020202020204" pitchFamily="34" charset="0"/>
              </a:rPr>
              <a:t>ipconfig</a:t>
            </a:r>
            <a:r>
              <a:rPr lang="en-US" dirty="0">
                <a:latin typeface="Arial" panose="020B0604020202020204" pitchFamily="34" charset="0"/>
              </a:rPr>
              <a:t>, ping, </a:t>
            </a:r>
            <a:r>
              <a:rPr lang="en-US" dirty="0" err="1">
                <a:latin typeface="Arial" panose="020B0604020202020204" pitchFamily="34" charset="0"/>
              </a:rPr>
              <a:t>arp</a:t>
            </a:r>
            <a:r>
              <a:rPr lang="en-US" dirty="0">
                <a:latin typeface="Arial" panose="020B0604020202020204" pitchFamily="34" charset="0"/>
              </a:rPr>
              <a:t>, route, </a:t>
            </a:r>
            <a:r>
              <a:rPr lang="en-US" dirty="0" err="1">
                <a:latin typeface="Arial" panose="020B0604020202020204" pitchFamily="34" charset="0"/>
              </a:rPr>
              <a:t>tracert</a:t>
            </a:r>
            <a:r>
              <a:rPr lang="en-US" dirty="0">
                <a:latin typeface="Arial" panose="020B0604020202020204" pitchFamily="34" charset="0"/>
              </a:rPr>
              <a:t>, and </a:t>
            </a:r>
            <a:r>
              <a:rPr lang="en-US" dirty="0" err="1">
                <a:latin typeface="Arial" panose="020B0604020202020204" pitchFamily="34" charset="0"/>
              </a:rPr>
              <a:t>nslookup</a:t>
            </a:r>
            <a:endParaRPr lang="en-US" dirty="0">
              <a:latin typeface="Arial" panose="020B0604020202020204" pitchFamily="34" charset="0"/>
            </a:endParaRPr>
          </a:p>
          <a:p>
            <a:r>
              <a:rPr lang="en-US" dirty="0">
                <a:latin typeface="Arial" panose="020B0604020202020204" pitchFamily="34" charset="0"/>
              </a:rPr>
              <a:t>Network Address Translation (NAT) enables an organization to use private IP addresses while connected to the Internet</a:t>
            </a:r>
          </a:p>
          <a:p>
            <a:r>
              <a:rPr lang="en-US" dirty="0">
                <a:latin typeface="Arial" panose="020B0604020202020204" pitchFamily="34" charset="0"/>
              </a:rPr>
              <a:t>IPv6 will eventually replace IPv4</a:t>
            </a:r>
          </a:p>
          <a:p>
            <a:r>
              <a:rPr lang="en-US" dirty="0">
                <a:latin typeface="Arial" panose="020B0604020202020204" pitchFamily="34" charset="0"/>
              </a:rPr>
              <a:t>IPv6 defines unicast, multicast, and </a:t>
            </a:r>
            <a:r>
              <a:rPr lang="en-US" dirty="0" err="1">
                <a:latin typeface="Arial" panose="020B0604020202020204" pitchFamily="34" charset="0"/>
              </a:rPr>
              <a:t>anycast</a:t>
            </a:r>
            <a:r>
              <a:rPr lang="en-US" dirty="0">
                <a:latin typeface="Arial" panose="020B0604020202020204" pitchFamily="34" charset="0"/>
              </a:rPr>
              <a:t> addresses</a:t>
            </a:r>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50</a:t>
            </a:fld>
            <a:endParaRPr lang="en-US" dirty="0"/>
          </a:p>
        </p:txBody>
      </p:sp>
    </p:spTree>
    <p:extLst>
      <p:ext uri="{BB962C8B-B14F-4D97-AF65-F5344CB8AC3E}">
        <p14:creationId xmlns:p14="http://schemas.microsoft.com/office/powerpoint/2010/main" val="1527598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IPv4 Addressing</a:t>
            </a:r>
          </a:p>
          <a:p>
            <a:pPr eaLnBrk="1" hangingPunct="1"/>
            <a:endParaRPr lang="en-US" altLang="en-US" dirty="0"/>
          </a:p>
          <a:p>
            <a:pPr eaLnBrk="1" hangingPunct="1"/>
            <a:r>
              <a:rPr lang="en-US" altLang="en-US" dirty="0"/>
              <a:t>Example:</a:t>
            </a:r>
          </a:p>
          <a:p>
            <a:pPr lvl="1"/>
            <a:r>
              <a:rPr lang="en-US" altLang="en-US" dirty="0"/>
              <a:t>192.168.14.250 = 11000000.10101000.0001110.11111010</a:t>
            </a:r>
            <a:br>
              <a:rPr lang="en-US" altLang="en-US" dirty="0"/>
            </a:br>
            <a:r>
              <a:rPr lang="en-US" altLang="en-US" dirty="0"/>
              <a:t>255.255.255.0 = 11111111.11111111.11111111.00000000</a:t>
            </a:r>
          </a:p>
          <a:p>
            <a:pPr eaLnBrk="1" hangingPunct="1"/>
            <a:r>
              <a:rPr lang="en-US" altLang="en-US" dirty="0"/>
              <a:t>Above shows 192.168.14.0 as the network ID, 250 as the host ID</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5</a:t>
            </a:fld>
            <a:endParaRPr lang="en-US" dirty="0"/>
          </a:p>
        </p:txBody>
      </p:sp>
    </p:spTree>
    <p:extLst>
      <p:ext uri="{BB962C8B-B14F-4D97-AF65-F5344CB8AC3E}">
        <p14:creationId xmlns:p14="http://schemas.microsoft.com/office/powerpoint/2010/main" val="228698817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Summary</a:t>
            </a:r>
          </a:p>
          <a:p>
            <a:endParaRPr lang="en-US" dirty="0"/>
          </a:p>
          <a:p>
            <a:r>
              <a:rPr lang="en-US" dirty="0">
                <a:latin typeface="Arial" panose="020B0604020202020204" pitchFamily="34" charset="0"/>
              </a:rPr>
              <a:t>IPv6 can configure address settings automatically</a:t>
            </a:r>
          </a:p>
          <a:p>
            <a:r>
              <a:rPr lang="en-US" dirty="0">
                <a:latin typeface="Arial" panose="020B0604020202020204" pitchFamily="34" charset="0"/>
              </a:rPr>
              <a:t>Transitioning an entire network from IPv4 to IPv6 successfully while maintaining compatibility with IPv4 requires a variety of transition technologies, including dual IP layer architecture, IPv6-over-IPv4 tunneling, ISATAP, 6to4, and </a:t>
            </a:r>
            <a:r>
              <a:rPr lang="en-US">
                <a:latin typeface="Arial" panose="020B0604020202020204" pitchFamily="34" charset="0"/>
              </a:rPr>
              <a:t>Teredo</a:t>
            </a:r>
            <a:endParaRPr 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51</a:t>
            </a:fld>
            <a:endParaRPr lang="en-US" dirty="0"/>
          </a:p>
        </p:txBody>
      </p:sp>
    </p:spTree>
    <p:extLst>
      <p:ext uri="{BB962C8B-B14F-4D97-AF65-F5344CB8AC3E}">
        <p14:creationId xmlns:p14="http://schemas.microsoft.com/office/powerpoint/2010/main" val="3325080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Binary Math</a:t>
            </a:r>
          </a:p>
          <a:p>
            <a:endParaRPr lang="en-US" dirty="0"/>
          </a:p>
          <a:p>
            <a:r>
              <a:rPr lang="en-US" altLang="en-US" dirty="0">
                <a:latin typeface="Arial" pitchFamily="34" charset="0"/>
              </a:rPr>
              <a:t>How is the subnet mask used to determine the network ID?</a:t>
            </a:r>
          </a:p>
          <a:p>
            <a:pPr lvl="1"/>
            <a:r>
              <a:rPr lang="en-US" altLang="en-US" dirty="0">
                <a:latin typeface="Arial" pitchFamily="34" charset="0"/>
              </a:rPr>
              <a:t>Computers determine the network ID by doing a logical AND operation between its IP address and subnet mask. A logical AND is an operation between two binary values. AND operations can have the following results:</a:t>
            </a:r>
          </a:p>
          <a:p>
            <a:pPr lvl="1">
              <a:buFontTx/>
              <a:buNone/>
            </a:pPr>
            <a:r>
              <a:rPr lang="en-US" altLang="en-US" dirty="0">
                <a:latin typeface="Arial" pitchFamily="34" charset="0"/>
              </a:rPr>
              <a:t>		0 AND 0 = 0</a:t>
            </a:r>
          </a:p>
          <a:p>
            <a:pPr>
              <a:buFontTx/>
              <a:buNone/>
            </a:pPr>
            <a:r>
              <a:rPr lang="en-US" altLang="en-US" sz="2000" dirty="0">
                <a:latin typeface="Arial" pitchFamily="34" charset="0"/>
              </a:rPr>
              <a:t>	      	</a:t>
            </a:r>
            <a:r>
              <a:rPr lang="en-US" altLang="en-US" sz="2400" dirty="0">
                <a:latin typeface="Arial" pitchFamily="34" charset="0"/>
              </a:rPr>
              <a:t>1 AND 0 = 0</a:t>
            </a:r>
          </a:p>
          <a:p>
            <a:pPr>
              <a:buFontTx/>
              <a:buNone/>
            </a:pPr>
            <a:r>
              <a:rPr lang="en-US" altLang="en-US" sz="2400" dirty="0">
                <a:latin typeface="Arial" pitchFamily="34" charset="0"/>
              </a:rPr>
              <a:t>	      	0 AND 1 = 0</a:t>
            </a:r>
          </a:p>
          <a:p>
            <a:pPr>
              <a:buFontTx/>
              <a:buNone/>
            </a:pPr>
            <a:r>
              <a:rPr lang="en-US" altLang="en-US" sz="2400" dirty="0">
                <a:latin typeface="Arial" pitchFamily="34" charset="0"/>
              </a:rPr>
              <a:t>	      	1 AND 1 = 1</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6</a:t>
            </a:fld>
            <a:endParaRPr lang="en-US" dirty="0"/>
          </a:p>
        </p:txBody>
      </p:sp>
    </p:spTree>
    <p:extLst>
      <p:ext uri="{BB962C8B-B14F-4D97-AF65-F5344CB8AC3E}">
        <p14:creationId xmlns:p14="http://schemas.microsoft.com/office/powerpoint/2010/main" val="3305622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Binary Math</a:t>
            </a:r>
          </a:p>
          <a:p>
            <a:endParaRPr lang="en-US" dirty="0"/>
          </a:p>
          <a:p>
            <a:r>
              <a:rPr lang="en-US" altLang="en-US" dirty="0">
                <a:latin typeface="Arial" pitchFamily="34" charset="0"/>
              </a:rPr>
              <a:t>Finding the subnet mask (cont’d)</a:t>
            </a:r>
          </a:p>
          <a:p>
            <a:pPr lvl="1"/>
            <a:r>
              <a:rPr lang="en-US" altLang="en-US" sz="2200" dirty="0">
                <a:latin typeface="Arial" pitchFamily="34" charset="0"/>
              </a:rPr>
              <a:t>The logical AND operation between a computer’s IP address and subnet mask looks like this:</a:t>
            </a:r>
          </a:p>
          <a:p>
            <a:pPr marL="0" indent="0">
              <a:buNone/>
            </a:pPr>
            <a:r>
              <a:rPr lang="en-US" altLang="en-US" sz="2200" dirty="0">
                <a:latin typeface="Arial" pitchFamily="34" charset="0"/>
              </a:rPr>
              <a:t>	10101100.00011111.01100100.00000110 (binary for     						   172.31.100.6)</a:t>
            </a:r>
          </a:p>
          <a:p>
            <a:pPr>
              <a:buFontTx/>
              <a:buNone/>
            </a:pPr>
            <a:r>
              <a:rPr lang="en-US" altLang="en-US" sz="2200" dirty="0">
                <a:latin typeface="Arial" pitchFamily="34" charset="0"/>
              </a:rPr>
              <a:t>	          AND</a:t>
            </a:r>
          </a:p>
          <a:p>
            <a:pPr>
              <a:buFontTx/>
              <a:buNone/>
            </a:pPr>
            <a:r>
              <a:rPr lang="en-US" altLang="en-US" sz="2200" dirty="0">
                <a:latin typeface="Arial" pitchFamily="34" charset="0"/>
              </a:rPr>
              <a:t>		11111111.11111111.00000000.00000000 (binary for  						      255.255.0.0)</a:t>
            </a:r>
          </a:p>
          <a:p>
            <a:pPr>
              <a:buFontTx/>
              <a:buNone/>
            </a:pPr>
            <a:r>
              <a:rPr lang="en-US" altLang="en-US" sz="2200" dirty="0">
                <a:latin typeface="Arial" pitchFamily="34" charset="0"/>
              </a:rPr>
              <a:t>		 ____________________________</a:t>
            </a:r>
          </a:p>
          <a:p>
            <a:pPr>
              <a:buFontTx/>
              <a:buNone/>
            </a:pPr>
            <a:r>
              <a:rPr lang="en-US" altLang="en-US" sz="2200" dirty="0">
                <a:latin typeface="Arial" pitchFamily="34" charset="0"/>
              </a:rPr>
              <a:t>		10101100.00011111.00000000.00000000 (binary for 						        172.31.0.0)</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7</a:t>
            </a:fld>
            <a:endParaRPr lang="en-US" dirty="0"/>
          </a:p>
        </p:txBody>
      </p:sp>
    </p:spTree>
    <p:extLst>
      <p:ext uri="{BB962C8B-B14F-4D97-AF65-F5344CB8AC3E}">
        <p14:creationId xmlns:p14="http://schemas.microsoft.com/office/powerpoint/2010/main" val="2165652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Converting Binary to Decimal</a:t>
            </a:r>
          </a:p>
          <a:p>
            <a:endParaRPr lang="en-US" dirty="0"/>
          </a:p>
          <a:p>
            <a:r>
              <a:rPr lang="en-US" altLang="en-US" dirty="0">
                <a:latin typeface="Arial" pitchFamily="34" charset="0"/>
              </a:rPr>
              <a:t>Review how the decimal number system works</a:t>
            </a:r>
          </a:p>
          <a:p>
            <a:pPr lvl="1"/>
            <a:r>
              <a:rPr lang="en-US" altLang="en-US" sz="2300" dirty="0">
                <a:latin typeface="Arial" pitchFamily="34" charset="0"/>
              </a:rPr>
              <a:t>0 through 9 are used to represent any possible number</a:t>
            </a:r>
          </a:p>
          <a:p>
            <a:pPr lvl="1"/>
            <a:r>
              <a:rPr lang="en-US" altLang="en-US" sz="2300" dirty="0">
                <a:latin typeface="Arial" pitchFamily="34" charset="0"/>
              </a:rPr>
              <a:t>Each place in a decimal number can 10 possible values</a:t>
            </a:r>
          </a:p>
          <a:p>
            <a:pPr lvl="1"/>
            <a:r>
              <a:rPr lang="en-US" altLang="en-US" sz="2300" dirty="0">
                <a:latin typeface="Arial" pitchFamily="34" charset="0"/>
              </a:rPr>
              <a:t>The ones place can be expressed as a number 0 through 9, multiplied by 10 raised to the 0 power or 10</a:t>
            </a:r>
            <a:r>
              <a:rPr lang="en-US" altLang="en-US" sz="2300" baseline="30000" dirty="0">
                <a:latin typeface="Arial" pitchFamily="34" charset="0"/>
              </a:rPr>
              <a:t>0</a:t>
            </a:r>
            <a:r>
              <a:rPr lang="en-US" altLang="en-US" sz="2300" dirty="0">
                <a:latin typeface="Arial" pitchFamily="34" charset="0"/>
              </a:rPr>
              <a:t> (any number raised to the 0 power equals 1)</a:t>
            </a:r>
          </a:p>
          <a:p>
            <a:pPr lvl="1"/>
            <a:r>
              <a:rPr lang="en-US" altLang="en-US" sz="2300" dirty="0">
                <a:latin typeface="Arial" pitchFamily="34" charset="0"/>
              </a:rPr>
              <a:t>The decimal number 249 can be expresses as either of the following:</a:t>
            </a:r>
          </a:p>
          <a:p>
            <a:pPr>
              <a:buFontTx/>
              <a:buNone/>
            </a:pPr>
            <a:r>
              <a:rPr lang="en-US" altLang="en-US" dirty="0">
                <a:latin typeface="Arial" pitchFamily="34" charset="0"/>
              </a:rPr>
              <a:t>		</a:t>
            </a:r>
            <a:r>
              <a:rPr lang="en-US" altLang="en-US" sz="2000" dirty="0">
                <a:latin typeface="Arial" pitchFamily="34" charset="0"/>
              </a:rPr>
              <a:t>2 * 10</a:t>
            </a:r>
            <a:r>
              <a:rPr lang="en-US" altLang="en-US" sz="2000" baseline="30000" dirty="0">
                <a:latin typeface="Arial" pitchFamily="34" charset="0"/>
              </a:rPr>
              <a:t>2</a:t>
            </a:r>
            <a:r>
              <a:rPr lang="en-US" altLang="en-US" sz="2000" dirty="0">
                <a:latin typeface="Arial" pitchFamily="34" charset="0"/>
              </a:rPr>
              <a:t> + 4 * 10</a:t>
            </a:r>
            <a:r>
              <a:rPr lang="en-US" altLang="en-US" sz="2000" baseline="30000" dirty="0">
                <a:latin typeface="Arial" pitchFamily="34" charset="0"/>
              </a:rPr>
              <a:t>1</a:t>
            </a:r>
            <a:r>
              <a:rPr lang="en-US" altLang="en-US" sz="2000" dirty="0">
                <a:latin typeface="Arial" pitchFamily="34" charset="0"/>
              </a:rPr>
              <a:t> + 9 * 10</a:t>
            </a:r>
            <a:r>
              <a:rPr lang="en-US" altLang="en-US" sz="2000" baseline="30000" dirty="0">
                <a:latin typeface="Arial" pitchFamily="34" charset="0"/>
              </a:rPr>
              <a:t>0</a:t>
            </a:r>
            <a:r>
              <a:rPr lang="en-US" altLang="en-US" sz="2000" dirty="0">
                <a:latin typeface="Arial" pitchFamily="34" charset="0"/>
              </a:rPr>
              <a:t> = 249</a:t>
            </a:r>
          </a:p>
          <a:p>
            <a:pPr>
              <a:buFontTx/>
              <a:buNone/>
            </a:pPr>
            <a:r>
              <a:rPr lang="en-US" altLang="en-US" sz="2000" dirty="0">
                <a:latin typeface="Arial" pitchFamily="34" charset="0"/>
              </a:rPr>
              <a:t>		2* 100 + 4 * 10 + 9 * 1 = 249</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8</a:t>
            </a:fld>
            <a:endParaRPr lang="en-US" dirty="0"/>
          </a:p>
        </p:txBody>
      </p:sp>
    </p:spTree>
    <p:extLst>
      <p:ext uri="{BB962C8B-B14F-4D97-AF65-F5344CB8AC3E}">
        <p14:creationId xmlns:p14="http://schemas.microsoft.com/office/powerpoint/2010/main" val="3698561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Converting Binary to Decimal</a:t>
            </a:r>
          </a:p>
          <a:p>
            <a:endParaRPr lang="en-US" dirty="0"/>
          </a:p>
          <a:p>
            <a:r>
              <a:rPr lang="en-US" altLang="en-US" dirty="0">
                <a:latin typeface="Arial" pitchFamily="34" charset="0"/>
              </a:rPr>
              <a:t>With binary arithmetic, there are only 2 possible values (1 or 0)</a:t>
            </a:r>
          </a:p>
          <a:p>
            <a:r>
              <a:rPr lang="en-US" altLang="en-US" dirty="0">
                <a:latin typeface="Arial" pitchFamily="34" charset="0"/>
              </a:rPr>
              <a:t>For example, using the same method you used to solve the decimal example, you can express the binary number 101 as either of the following. The numbers in bold are the binary digits.</a:t>
            </a:r>
          </a:p>
          <a:p>
            <a:pPr>
              <a:buFontTx/>
              <a:buNone/>
            </a:pPr>
            <a:r>
              <a:rPr lang="en-US" altLang="en-US" b="1" dirty="0">
                <a:latin typeface="Arial" pitchFamily="34" charset="0"/>
              </a:rPr>
              <a:t>	</a:t>
            </a:r>
            <a:r>
              <a:rPr lang="en-US" altLang="en-US" sz="1100" b="1" dirty="0">
                <a:latin typeface="Arial" pitchFamily="34" charset="0"/>
              </a:rPr>
              <a:t>1</a:t>
            </a:r>
            <a:r>
              <a:rPr lang="en-US" altLang="en-US" sz="1100" dirty="0">
                <a:latin typeface="Arial" pitchFamily="34" charset="0"/>
              </a:rPr>
              <a:t> * 2</a:t>
            </a:r>
            <a:r>
              <a:rPr lang="en-US" altLang="en-US" sz="1100" baseline="30000" dirty="0">
                <a:latin typeface="Arial" pitchFamily="34" charset="0"/>
              </a:rPr>
              <a:t>2</a:t>
            </a:r>
            <a:r>
              <a:rPr lang="en-US" altLang="en-US" sz="1100" dirty="0">
                <a:latin typeface="Arial" pitchFamily="34" charset="0"/>
              </a:rPr>
              <a:t> + </a:t>
            </a:r>
            <a:r>
              <a:rPr lang="en-US" altLang="en-US" sz="1100" b="1" dirty="0">
                <a:latin typeface="Arial" pitchFamily="34" charset="0"/>
              </a:rPr>
              <a:t>0</a:t>
            </a:r>
            <a:r>
              <a:rPr lang="en-US" altLang="en-US" sz="1100" dirty="0">
                <a:latin typeface="Arial" pitchFamily="34" charset="0"/>
              </a:rPr>
              <a:t> * 2</a:t>
            </a:r>
            <a:r>
              <a:rPr lang="en-US" altLang="en-US" sz="1100" baseline="30000" dirty="0">
                <a:latin typeface="Arial" pitchFamily="34" charset="0"/>
              </a:rPr>
              <a:t>1</a:t>
            </a:r>
            <a:r>
              <a:rPr lang="en-US" altLang="en-US" sz="1100" dirty="0">
                <a:latin typeface="Arial" pitchFamily="34" charset="0"/>
              </a:rPr>
              <a:t> + </a:t>
            </a:r>
            <a:r>
              <a:rPr lang="en-US" altLang="en-US" sz="1100" b="1" dirty="0">
                <a:latin typeface="Arial" pitchFamily="34" charset="0"/>
              </a:rPr>
              <a:t>1</a:t>
            </a:r>
            <a:r>
              <a:rPr lang="en-US" altLang="en-US" sz="1100" dirty="0">
                <a:latin typeface="Arial" pitchFamily="34" charset="0"/>
              </a:rPr>
              <a:t> * 2</a:t>
            </a:r>
            <a:r>
              <a:rPr lang="en-US" altLang="en-US" sz="1100" baseline="30000" dirty="0">
                <a:latin typeface="Arial" pitchFamily="34" charset="0"/>
              </a:rPr>
              <a:t>0</a:t>
            </a:r>
            <a:r>
              <a:rPr lang="en-US" altLang="en-US" sz="1100" dirty="0">
                <a:latin typeface="Arial" pitchFamily="34" charset="0"/>
              </a:rPr>
              <a:t> = 5</a:t>
            </a:r>
          </a:p>
          <a:p>
            <a:pPr>
              <a:buFontTx/>
              <a:buNone/>
            </a:pPr>
            <a:r>
              <a:rPr lang="en-US" altLang="en-US" sz="1100" dirty="0">
                <a:latin typeface="Arial" pitchFamily="34" charset="0"/>
              </a:rPr>
              <a:t>	</a:t>
            </a:r>
            <a:r>
              <a:rPr lang="en-US" altLang="en-US" sz="1100" b="1" dirty="0">
                <a:latin typeface="Arial" pitchFamily="34" charset="0"/>
              </a:rPr>
              <a:t>1 </a:t>
            </a:r>
            <a:r>
              <a:rPr lang="en-US" altLang="en-US" sz="1100" dirty="0">
                <a:latin typeface="Arial" pitchFamily="34" charset="0"/>
              </a:rPr>
              <a:t>* 4 + </a:t>
            </a:r>
            <a:r>
              <a:rPr lang="en-US" altLang="en-US" sz="1100" b="1" dirty="0">
                <a:latin typeface="Arial" pitchFamily="34" charset="0"/>
              </a:rPr>
              <a:t>0</a:t>
            </a:r>
            <a:r>
              <a:rPr lang="en-US" altLang="en-US" sz="1100" dirty="0">
                <a:latin typeface="Arial" pitchFamily="34" charset="0"/>
              </a:rPr>
              <a:t> * 2 + </a:t>
            </a:r>
            <a:r>
              <a:rPr lang="en-US" altLang="en-US" sz="1100" b="1" dirty="0">
                <a:latin typeface="Arial" pitchFamily="34" charset="0"/>
              </a:rPr>
              <a:t>1</a:t>
            </a:r>
            <a:r>
              <a:rPr lang="en-US" altLang="en-US" sz="1100" dirty="0">
                <a:latin typeface="Arial" pitchFamily="34" charset="0"/>
              </a:rPr>
              <a:t> * 1 = 5</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9</a:t>
            </a:fld>
            <a:endParaRPr lang="en-US" dirty="0"/>
          </a:p>
        </p:txBody>
      </p:sp>
    </p:spTree>
    <p:extLst>
      <p:ext uri="{BB962C8B-B14F-4D97-AF65-F5344CB8AC3E}">
        <p14:creationId xmlns:p14="http://schemas.microsoft.com/office/powerpoint/2010/main" val="3807477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Guide to Networking Essentials, 7th Edition</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32F5A981-B88A-45B2-B930-EF0394AFECD7}" type="slidenum">
              <a:rPr lang="en-US"/>
              <a:pPr>
                <a:defRPr/>
              </a:pPr>
              <a:t>‹#›</a:t>
            </a:fld>
            <a:endParaRPr lang="en-US" dirty="0"/>
          </a:p>
        </p:txBody>
      </p:sp>
    </p:spTree>
    <p:extLst>
      <p:ext uri="{BB962C8B-B14F-4D97-AF65-F5344CB8AC3E}">
        <p14:creationId xmlns:p14="http://schemas.microsoft.com/office/powerpoint/2010/main" val="2058455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Guide to Networking Essentials, 7th Edition</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3442DF53-97C5-4C5A-8665-5349D064B2E3}" type="slidenum">
              <a:rPr lang="en-US"/>
              <a:pPr>
                <a:defRPr/>
              </a:pPr>
              <a:t>‹#›</a:t>
            </a:fld>
            <a:endParaRPr lang="en-US" dirty="0"/>
          </a:p>
        </p:txBody>
      </p:sp>
    </p:spTree>
    <p:extLst>
      <p:ext uri="{BB962C8B-B14F-4D97-AF65-F5344CB8AC3E}">
        <p14:creationId xmlns:p14="http://schemas.microsoft.com/office/powerpoint/2010/main" val="1646856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Guide to Networking Essentials, 7th Edition</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913001C9-BF1E-4528-AD4B-0223A3A08421}" type="slidenum">
              <a:rPr lang="en-US"/>
              <a:pPr>
                <a:defRPr/>
              </a:pPr>
              <a:t>‹#›</a:t>
            </a:fld>
            <a:endParaRPr lang="en-US" dirty="0"/>
          </a:p>
        </p:txBody>
      </p:sp>
    </p:spTree>
    <p:extLst>
      <p:ext uri="{BB962C8B-B14F-4D97-AF65-F5344CB8AC3E}">
        <p14:creationId xmlns:p14="http://schemas.microsoft.com/office/powerpoint/2010/main" val="2110280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p:txBody>
          <a:bodyPr/>
          <a:lstStyle>
            <a:lvl1pPr>
              <a:defRPr dirty="0" smtClean="0"/>
            </a:lvl1pPr>
          </a:lstStyle>
          <a:p>
            <a:pPr>
              <a:defRPr/>
            </a:pPr>
            <a:r>
              <a:rPr lang="en-US"/>
              <a:t>Guide to Networking Essentials, 7th Edition</a:t>
            </a:r>
            <a:endParaRPr lang="en-US" dirty="0"/>
          </a:p>
        </p:txBody>
      </p:sp>
      <p:sp>
        <p:nvSpPr>
          <p:cNvPr id="6" name="Rectangle 6"/>
          <p:cNvSpPr>
            <a:spLocks noGrp="1" noChangeArrowheads="1"/>
          </p:cNvSpPr>
          <p:nvPr>
            <p:ph type="sldNum" sz="quarter" idx="12"/>
          </p:nvPr>
        </p:nvSpPr>
        <p:spPr/>
        <p:txBody>
          <a:bodyPr/>
          <a:lstStyle>
            <a:lvl1pPr>
              <a:defRPr/>
            </a:lvl1pPr>
          </a:lstStyle>
          <a:p>
            <a:pPr>
              <a:defRPr/>
            </a:pPr>
            <a:fld id="{90C4CA10-39DB-4F5C-BA38-4C2A0B4EE02F}" type="slidenum">
              <a:rPr lang="en-US"/>
              <a:pPr>
                <a:defRPr/>
              </a:pPr>
              <a:t>‹#›</a:t>
            </a:fld>
            <a:endParaRPr lang="en-US" dirty="0"/>
          </a:p>
        </p:txBody>
      </p:sp>
    </p:spTree>
    <p:extLst>
      <p:ext uri="{BB962C8B-B14F-4D97-AF65-F5344CB8AC3E}">
        <p14:creationId xmlns:p14="http://schemas.microsoft.com/office/powerpoint/2010/main" val="166895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p:txBody>
          <a:bodyPr/>
          <a:lstStyle>
            <a:lvl1pPr>
              <a:defRPr dirty="0" smtClean="0"/>
            </a:lvl1pPr>
          </a:lstStyle>
          <a:p>
            <a:pPr>
              <a:defRPr/>
            </a:pPr>
            <a:r>
              <a:rPr lang="en-US"/>
              <a:t>Guide to Networking Essentials, 7th Edition</a:t>
            </a:r>
            <a:endParaRPr lang="en-US" dirty="0"/>
          </a:p>
        </p:txBody>
      </p:sp>
      <p:sp>
        <p:nvSpPr>
          <p:cNvPr id="6" name="Rectangle 6"/>
          <p:cNvSpPr>
            <a:spLocks noGrp="1" noChangeArrowheads="1"/>
          </p:cNvSpPr>
          <p:nvPr>
            <p:ph type="sldNum" sz="quarter" idx="12"/>
          </p:nvPr>
        </p:nvSpPr>
        <p:spPr/>
        <p:txBody>
          <a:bodyPr/>
          <a:lstStyle>
            <a:lvl1pPr>
              <a:defRPr/>
            </a:lvl1pPr>
          </a:lstStyle>
          <a:p>
            <a:pPr>
              <a:defRPr/>
            </a:pPr>
            <a:fld id="{DC4AE2AF-812E-4F55-8527-61E25B72CF44}" type="slidenum">
              <a:rPr lang="en-US"/>
              <a:pPr>
                <a:defRPr/>
              </a:pPr>
              <a:t>‹#›</a:t>
            </a:fld>
            <a:endParaRPr lang="en-US" dirty="0"/>
          </a:p>
        </p:txBody>
      </p:sp>
    </p:spTree>
    <p:extLst>
      <p:ext uri="{BB962C8B-B14F-4D97-AF65-F5344CB8AC3E}">
        <p14:creationId xmlns:p14="http://schemas.microsoft.com/office/powerpoint/2010/main" val="724498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p:txBody>
          <a:bodyPr/>
          <a:lstStyle>
            <a:lvl1pPr>
              <a:defRPr dirty="0" smtClean="0"/>
            </a:lvl1pPr>
          </a:lstStyle>
          <a:p>
            <a:pPr>
              <a:defRPr/>
            </a:pPr>
            <a:r>
              <a:rPr lang="en-US"/>
              <a:t>Guide to Networking Essentials, 7th Edition</a:t>
            </a:r>
            <a:endParaRPr lang="en-US" dirty="0"/>
          </a:p>
        </p:txBody>
      </p:sp>
      <p:sp>
        <p:nvSpPr>
          <p:cNvPr id="6" name="Rectangle 6"/>
          <p:cNvSpPr>
            <a:spLocks noGrp="1" noChangeArrowheads="1"/>
          </p:cNvSpPr>
          <p:nvPr>
            <p:ph type="sldNum" sz="quarter" idx="12"/>
          </p:nvPr>
        </p:nvSpPr>
        <p:spPr/>
        <p:txBody>
          <a:bodyPr/>
          <a:lstStyle>
            <a:lvl1pPr>
              <a:defRPr/>
            </a:lvl1pPr>
          </a:lstStyle>
          <a:p>
            <a:pPr>
              <a:defRPr/>
            </a:pPr>
            <a:fld id="{1F497841-321F-436B-A4C4-87A7CACDB844}" type="slidenum">
              <a:rPr lang="en-US"/>
              <a:pPr>
                <a:defRPr/>
              </a:pPr>
              <a:t>‹#›</a:t>
            </a:fld>
            <a:endParaRPr lang="en-US" dirty="0"/>
          </a:p>
        </p:txBody>
      </p:sp>
    </p:spTree>
    <p:extLst>
      <p:ext uri="{BB962C8B-B14F-4D97-AF65-F5344CB8AC3E}">
        <p14:creationId xmlns:p14="http://schemas.microsoft.com/office/powerpoint/2010/main" val="3623275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p:txBody>
          <a:bodyPr/>
          <a:lstStyle>
            <a:lvl1pPr>
              <a:defRPr dirty="0" smtClean="0"/>
            </a:lvl1pPr>
          </a:lstStyle>
          <a:p>
            <a:pPr>
              <a:defRPr/>
            </a:pPr>
            <a:r>
              <a:rPr lang="en-US"/>
              <a:t>Guide to Networking Essentials, 7th Edition</a:t>
            </a:r>
            <a:endParaRPr lang="en-US" dirty="0"/>
          </a:p>
        </p:txBody>
      </p:sp>
      <p:sp>
        <p:nvSpPr>
          <p:cNvPr id="7" name="Rectangle 6"/>
          <p:cNvSpPr>
            <a:spLocks noGrp="1" noChangeArrowheads="1"/>
          </p:cNvSpPr>
          <p:nvPr>
            <p:ph type="sldNum" sz="quarter" idx="12"/>
          </p:nvPr>
        </p:nvSpPr>
        <p:spPr/>
        <p:txBody>
          <a:bodyPr/>
          <a:lstStyle>
            <a:lvl1pPr>
              <a:defRPr/>
            </a:lvl1pPr>
          </a:lstStyle>
          <a:p>
            <a:pPr>
              <a:defRPr/>
            </a:pPr>
            <a:fld id="{E88E0261-591B-40E4-BAB3-9CB7BB3315BB}" type="slidenum">
              <a:rPr lang="en-US"/>
              <a:pPr>
                <a:defRPr/>
              </a:pPr>
              <a:t>‹#›</a:t>
            </a:fld>
            <a:endParaRPr lang="en-US" dirty="0"/>
          </a:p>
        </p:txBody>
      </p:sp>
    </p:spTree>
    <p:extLst>
      <p:ext uri="{BB962C8B-B14F-4D97-AF65-F5344CB8AC3E}">
        <p14:creationId xmlns:p14="http://schemas.microsoft.com/office/powerpoint/2010/main" val="39607899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p:txBody>
          <a:bodyPr/>
          <a:lstStyle>
            <a:lvl1pPr>
              <a:defRPr dirty="0" smtClean="0"/>
            </a:lvl1pPr>
          </a:lstStyle>
          <a:p>
            <a:pPr>
              <a:defRPr/>
            </a:pPr>
            <a:r>
              <a:rPr lang="en-US"/>
              <a:t>Guide to Networking Essentials, 7th Edition</a:t>
            </a:r>
            <a:endParaRPr lang="en-US" dirty="0"/>
          </a:p>
        </p:txBody>
      </p:sp>
      <p:sp>
        <p:nvSpPr>
          <p:cNvPr id="9" name="Rectangle 6"/>
          <p:cNvSpPr>
            <a:spLocks noGrp="1" noChangeArrowheads="1"/>
          </p:cNvSpPr>
          <p:nvPr>
            <p:ph type="sldNum" sz="quarter" idx="12"/>
          </p:nvPr>
        </p:nvSpPr>
        <p:spPr/>
        <p:txBody>
          <a:bodyPr/>
          <a:lstStyle>
            <a:lvl1pPr>
              <a:defRPr/>
            </a:lvl1pPr>
          </a:lstStyle>
          <a:p>
            <a:pPr>
              <a:defRPr/>
            </a:pPr>
            <a:fld id="{C52325AA-94AC-4B63-A704-102087C7489F}" type="slidenum">
              <a:rPr lang="en-US"/>
              <a:pPr>
                <a:defRPr/>
              </a:pPr>
              <a:t>‹#›</a:t>
            </a:fld>
            <a:endParaRPr lang="en-US" dirty="0"/>
          </a:p>
        </p:txBody>
      </p:sp>
    </p:spTree>
    <p:extLst>
      <p:ext uri="{BB962C8B-B14F-4D97-AF65-F5344CB8AC3E}">
        <p14:creationId xmlns:p14="http://schemas.microsoft.com/office/powerpoint/2010/main" val="13986069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p:txBody>
          <a:bodyPr/>
          <a:lstStyle>
            <a:lvl1pPr>
              <a:defRPr dirty="0" smtClean="0"/>
            </a:lvl1pPr>
          </a:lstStyle>
          <a:p>
            <a:pPr>
              <a:defRPr/>
            </a:pPr>
            <a:r>
              <a:rPr lang="en-US"/>
              <a:t>Guide to Networking Essentials, 7th Edition</a:t>
            </a:r>
            <a:endParaRPr lang="en-US" dirty="0"/>
          </a:p>
        </p:txBody>
      </p:sp>
      <p:sp>
        <p:nvSpPr>
          <p:cNvPr id="5" name="Rectangle 6"/>
          <p:cNvSpPr>
            <a:spLocks noGrp="1" noChangeArrowheads="1"/>
          </p:cNvSpPr>
          <p:nvPr>
            <p:ph type="sldNum" sz="quarter" idx="12"/>
          </p:nvPr>
        </p:nvSpPr>
        <p:spPr/>
        <p:txBody>
          <a:bodyPr/>
          <a:lstStyle>
            <a:lvl1pPr>
              <a:defRPr/>
            </a:lvl1pPr>
          </a:lstStyle>
          <a:p>
            <a:pPr>
              <a:defRPr/>
            </a:pPr>
            <a:fld id="{DCEBD0B1-421B-445D-A7FB-1F76822F7DCB}" type="slidenum">
              <a:rPr lang="en-US"/>
              <a:pPr>
                <a:defRPr/>
              </a:pPr>
              <a:t>‹#›</a:t>
            </a:fld>
            <a:endParaRPr lang="en-US" dirty="0"/>
          </a:p>
        </p:txBody>
      </p:sp>
    </p:spTree>
    <p:extLst>
      <p:ext uri="{BB962C8B-B14F-4D97-AF65-F5344CB8AC3E}">
        <p14:creationId xmlns:p14="http://schemas.microsoft.com/office/powerpoint/2010/main" val="33874857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p:txBody>
          <a:bodyPr/>
          <a:lstStyle>
            <a:lvl1pPr>
              <a:defRPr dirty="0" smtClean="0"/>
            </a:lvl1pPr>
          </a:lstStyle>
          <a:p>
            <a:pPr>
              <a:defRPr/>
            </a:pPr>
            <a:r>
              <a:rPr lang="en-US"/>
              <a:t>Guide to Networking Essentials, 7th Edition</a:t>
            </a:r>
            <a:endParaRPr lang="en-US" dirty="0"/>
          </a:p>
        </p:txBody>
      </p:sp>
      <p:sp>
        <p:nvSpPr>
          <p:cNvPr id="4" name="Rectangle 6"/>
          <p:cNvSpPr>
            <a:spLocks noGrp="1" noChangeArrowheads="1"/>
          </p:cNvSpPr>
          <p:nvPr>
            <p:ph type="sldNum" sz="quarter" idx="12"/>
          </p:nvPr>
        </p:nvSpPr>
        <p:spPr/>
        <p:txBody>
          <a:bodyPr/>
          <a:lstStyle>
            <a:lvl1pPr>
              <a:defRPr/>
            </a:lvl1pPr>
          </a:lstStyle>
          <a:p>
            <a:pPr>
              <a:defRPr/>
            </a:pPr>
            <a:fld id="{924D7DC4-86AE-483A-8BD9-DE95CDF8F625}" type="slidenum">
              <a:rPr lang="en-US"/>
              <a:pPr>
                <a:defRPr/>
              </a:pPr>
              <a:t>‹#›</a:t>
            </a:fld>
            <a:endParaRPr lang="en-US" dirty="0"/>
          </a:p>
        </p:txBody>
      </p:sp>
    </p:spTree>
    <p:extLst>
      <p:ext uri="{BB962C8B-B14F-4D97-AF65-F5344CB8AC3E}">
        <p14:creationId xmlns:p14="http://schemas.microsoft.com/office/powerpoint/2010/main" val="17709941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p:txBody>
          <a:bodyPr/>
          <a:lstStyle>
            <a:lvl1pPr>
              <a:defRPr dirty="0" smtClean="0"/>
            </a:lvl1pPr>
          </a:lstStyle>
          <a:p>
            <a:pPr>
              <a:defRPr/>
            </a:pPr>
            <a:r>
              <a:rPr lang="en-US"/>
              <a:t>Guide to Networking Essentials, 7th Edition</a:t>
            </a:r>
            <a:endParaRPr lang="en-US" dirty="0"/>
          </a:p>
        </p:txBody>
      </p:sp>
      <p:sp>
        <p:nvSpPr>
          <p:cNvPr id="7" name="Rectangle 6"/>
          <p:cNvSpPr>
            <a:spLocks noGrp="1" noChangeArrowheads="1"/>
          </p:cNvSpPr>
          <p:nvPr>
            <p:ph type="sldNum" sz="quarter" idx="12"/>
          </p:nvPr>
        </p:nvSpPr>
        <p:spPr/>
        <p:txBody>
          <a:bodyPr/>
          <a:lstStyle>
            <a:lvl1pPr>
              <a:defRPr/>
            </a:lvl1pPr>
          </a:lstStyle>
          <a:p>
            <a:pPr>
              <a:defRPr/>
            </a:pPr>
            <a:fld id="{FF256FD3-AB43-496D-8B3F-2D9A1286D1CB}" type="slidenum">
              <a:rPr lang="en-US"/>
              <a:pPr>
                <a:defRPr/>
              </a:pPr>
              <a:t>‹#›</a:t>
            </a:fld>
            <a:endParaRPr lang="en-US" dirty="0"/>
          </a:p>
        </p:txBody>
      </p:sp>
    </p:spTree>
    <p:extLst>
      <p:ext uri="{BB962C8B-B14F-4D97-AF65-F5344CB8AC3E}">
        <p14:creationId xmlns:p14="http://schemas.microsoft.com/office/powerpoint/2010/main" val="3544682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4710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p:txBody>
          <a:bodyPr/>
          <a:lstStyle>
            <a:lvl1pPr>
              <a:defRPr dirty="0" smtClean="0"/>
            </a:lvl1pPr>
          </a:lstStyle>
          <a:p>
            <a:pPr>
              <a:defRPr/>
            </a:pPr>
            <a:r>
              <a:rPr lang="en-US"/>
              <a:t>Guide to Networking Essentials, 7th Edition</a:t>
            </a:r>
            <a:endParaRPr lang="en-US" dirty="0"/>
          </a:p>
        </p:txBody>
      </p:sp>
      <p:sp>
        <p:nvSpPr>
          <p:cNvPr id="7" name="Rectangle 6"/>
          <p:cNvSpPr>
            <a:spLocks noGrp="1" noChangeArrowheads="1"/>
          </p:cNvSpPr>
          <p:nvPr>
            <p:ph type="sldNum" sz="quarter" idx="12"/>
          </p:nvPr>
        </p:nvSpPr>
        <p:spPr/>
        <p:txBody>
          <a:bodyPr/>
          <a:lstStyle>
            <a:lvl1pPr>
              <a:defRPr/>
            </a:lvl1pPr>
          </a:lstStyle>
          <a:p>
            <a:pPr>
              <a:defRPr/>
            </a:pPr>
            <a:fld id="{F78CEC5D-8510-4FFB-AE9F-87F36C4E7442}" type="slidenum">
              <a:rPr lang="en-US"/>
              <a:pPr>
                <a:defRPr/>
              </a:pPr>
              <a:t>‹#›</a:t>
            </a:fld>
            <a:endParaRPr lang="en-US" dirty="0"/>
          </a:p>
        </p:txBody>
      </p:sp>
    </p:spTree>
    <p:extLst>
      <p:ext uri="{BB962C8B-B14F-4D97-AF65-F5344CB8AC3E}">
        <p14:creationId xmlns:p14="http://schemas.microsoft.com/office/powerpoint/2010/main" val="32069455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p:txBody>
          <a:bodyPr/>
          <a:lstStyle>
            <a:lvl1pPr>
              <a:defRPr dirty="0" smtClean="0"/>
            </a:lvl1pPr>
          </a:lstStyle>
          <a:p>
            <a:pPr>
              <a:defRPr/>
            </a:pPr>
            <a:r>
              <a:rPr lang="en-US"/>
              <a:t>Guide to Networking Essentials, 7th Edition</a:t>
            </a:r>
            <a:endParaRPr lang="en-US" dirty="0"/>
          </a:p>
        </p:txBody>
      </p:sp>
      <p:sp>
        <p:nvSpPr>
          <p:cNvPr id="6" name="Rectangle 6"/>
          <p:cNvSpPr>
            <a:spLocks noGrp="1" noChangeArrowheads="1"/>
          </p:cNvSpPr>
          <p:nvPr>
            <p:ph type="sldNum" sz="quarter" idx="12"/>
          </p:nvPr>
        </p:nvSpPr>
        <p:spPr/>
        <p:txBody>
          <a:bodyPr/>
          <a:lstStyle>
            <a:lvl1pPr>
              <a:defRPr/>
            </a:lvl1pPr>
          </a:lstStyle>
          <a:p>
            <a:pPr>
              <a:defRPr/>
            </a:pPr>
            <a:fld id="{EE88EA57-525A-4145-B6F0-0722616734DD}" type="slidenum">
              <a:rPr lang="en-US"/>
              <a:pPr>
                <a:defRPr/>
              </a:pPr>
              <a:t>‹#›</a:t>
            </a:fld>
            <a:endParaRPr lang="en-US" dirty="0"/>
          </a:p>
        </p:txBody>
      </p:sp>
    </p:spTree>
    <p:extLst>
      <p:ext uri="{BB962C8B-B14F-4D97-AF65-F5344CB8AC3E}">
        <p14:creationId xmlns:p14="http://schemas.microsoft.com/office/powerpoint/2010/main" val="16836393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p:txBody>
          <a:bodyPr/>
          <a:lstStyle>
            <a:lvl1pPr>
              <a:defRPr dirty="0" smtClean="0"/>
            </a:lvl1pPr>
          </a:lstStyle>
          <a:p>
            <a:pPr>
              <a:defRPr/>
            </a:pPr>
            <a:r>
              <a:rPr lang="en-US"/>
              <a:t>Guide to Networking Essentials, 7th Edition</a:t>
            </a:r>
            <a:endParaRPr lang="en-US" dirty="0"/>
          </a:p>
        </p:txBody>
      </p:sp>
      <p:sp>
        <p:nvSpPr>
          <p:cNvPr id="6" name="Rectangle 6"/>
          <p:cNvSpPr>
            <a:spLocks noGrp="1" noChangeArrowheads="1"/>
          </p:cNvSpPr>
          <p:nvPr>
            <p:ph type="sldNum" sz="quarter" idx="12"/>
          </p:nvPr>
        </p:nvSpPr>
        <p:spPr/>
        <p:txBody>
          <a:bodyPr/>
          <a:lstStyle>
            <a:lvl1pPr>
              <a:defRPr/>
            </a:lvl1pPr>
          </a:lstStyle>
          <a:p>
            <a:pPr>
              <a:defRPr/>
            </a:pPr>
            <a:fld id="{422554BA-D302-4B02-9648-B29543227DFB}" type="slidenum">
              <a:rPr lang="en-US"/>
              <a:pPr>
                <a:defRPr/>
              </a:pPr>
              <a:t>‹#›</a:t>
            </a:fld>
            <a:endParaRPr lang="en-US" dirty="0"/>
          </a:p>
        </p:txBody>
      </p:sp>
    </p:spTree>
    <p:extLst>
      <p:ext uri="{BB962C8B-B14F-4D97-AF65-F5344CB8AC3E}">
        <p14:creationId xmlns:p14="http://schemas.microsoft.com/office/powerpoint/2010/main" val="41343575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Guide to Networking Essentials, 7th Edition</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67DAF170-2A55-4429-8D44-4372B013CA10}" type="slidenum">
              <a:rPr lang="en-US"/>
              <a:pPr>
                <a:defRPr/>
              </a:pPr>
              <a:t>‹#›</a:t>
            </a:fld>
            <a:endParaRPr lang="en-US" dirty="0"/>
          </a:p>
        </p:txBody>
      </p:sp>
    </p:spTree>
    <p:extLst>
      <p:ext uri="{BB962C8B-B14F-4D97-AF65-F5344CB8AC3E}">
        <p14:creationId xmlns:p14="http://schemas.microsoft.com/office/powerpoint/2010/main" val="18617717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Guide to Networking Essentials, 7th Edition</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95F10EB2-90C5-43FD-B682-63CB0E3CCFC2}" type="slidenum">
              <a:rPr lang="en-US"/>
              <a:pPr>
                <a:defRPr/>
              </a:pPr>
              <a:t>‹#›</a:t>
            </a:fld>
            <a:endParaRPr lang="en-US" dirty="0"/>
          </a:p>
        </p:txBody>
      </p:sp>
    </p:spTree>
    <p:extLst>
      <p:ext uri="{BB962C8B-B14F-4D97-AF65-F5344CB8AC3E}">
        <p14:creationId xmlns:p14="http://schemas.microsoft.com/office/powerpoint/2010/main" val="9909885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Guide to Networking Essentials, 7th Edition</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B4AFFC22-2E74-4DFF-997A-6E0E56F21865}" type="slidenum">
              <a:rPr lang="en-US"/>
              <a:pPr>
                <a:defRPr/>
              </a:pPr>
              <a:t>‹#›</a:t>
            </a:fld>
            <a:endParaRPr lang="en-US" dirty="0"/>
          </a:p>
        </p:txBody>
      </p:sp>
    </p:spTree>
    <p:extLst>
      <p:ext uri="{BB962C8B-B14F-4D97-AF65-F5344CB8AC3E}">
        <p14:creationId xmlns:p14="http://schemas.microsoft.com/office/powerpoint/2010/main" val="3733600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a:t>Guide to Networking Essentials, 7th Edition</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BD511402-9AC5-4F13-970A-04DC44EE861C}" type="slidenum">
              <a:rPr lang="en-US"/>
              <a:pPr>
                <a:defRPr/>
              </a:pPr>
              <a:t>‹#›</a:t>
            </a:fld>
            <a:endParaRPr lang="en-US" dirty="0"/>
          </a:p>
        </p:txBody>
      </p:sp>
    </p:spTree>
    <p:extLst>
      <p:ext uri="{BB962C8B-B14F-4D97-AF65-F5344CB8AC3E}">
        <p14:creationId xmlns:p14="http://schemas.microsoft.com/office/powerpoint/2010/main" val="5169706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r>
              <a:rPr lang="en-US"/>
              <a:t>Guide to Networking Essentials, 7th Edition</a:t>
            </a: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2CF0A9DD-32AA-4956-86E6-2FAA72876C77}" type="slidenum">
              <a:rPr lang="en-US"/>
              <a:pPr>
                <a:defRPr/>
              </a:pPr>
              <a:t>‹#›</a:t>
            </a:fld>
            <a:endParaRPr lang="en-US" dirty="0"/>
          </a:p>
        </p:txBody>
      </p:sp>
    </p:spTree>
    <p:extLst>
      <p:ext uri="{BB962C8B-B14F-4D97-AF65-F5344CB8AC3E}">
        <p14:creationId xmlns:p14="http://schemas.microsoft.com/office/powerpoint/2010/main" val="20281130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r>
              <a:rPr lang="en-US"/>
              <a:t>Guide to Networking Essentials, 7th Edition</a:t>
            </a: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62F2C89A-A683-438F-ADD6-9455E358ECC0}" type="slidenum">
              <a:rPr lang="en-US"/>
              <a:pPr>
                <a:defRPr/>
              </a:pPr>
              <a:t>‹#›</a:t>
            </a:fld>
            <a:endParaRPr lang="en-US" dirty="0"/>
          </a:p>
        </p:txBody>
      </p:sp>
    </p:spTree>
    <p:extLst>
      <p:ext uri="{BB962C8B-B14F-4D97-AF65-F5344CB8AC3E}">
        <p14:creationId xmlns:p14="http://schemas.microsoft.com/office/powerpoint/2010/main" val="36660452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US"/>
              <a:t>Guide to Networking Essentials, 7th Edition</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F642C188-9D61-4013-941F-0DDCF62A958F}" type="slidenum">
              <a:rPr lang="en-US"/>
              <a:pPr>
                <a:defRPr/>
              </a:pPr>
              <a:t>‹#›</a:t>
            </a:fld>
            <a:endParaRPr lang="en-US" dirty="0"/>
          </a:p>
        </p:txBody>
      </p:sp>
    </p:spTree>
    <p:extLst>
      <p:ext uri="{BB962C8B-B14F-4D97-AF65-F5344CB8AC3E}">
        <p14:creationId xmlns:p14="http://schemas.microsoft.com/office/powerpoint/2010/main" val="746611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Guide to Networking Essentials, 7th Edition</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97863647-3304-4683-A535-893D5F0556FD}" type="slidenum">
              <a:rPr lang="en-US"/>
              <a:pPr>
                <a:defRPr/>
              </a:pPr>
              <a:t>‹#›</a:t>
            </a:fld>
            <a:endParaRPr lang="en-US" dirty="0"/>
          </a:p>
        </p:txBody>
      </p:sp>
    </p:spTree>
    <p:extLst>
      <p:ext uri="{BB962C8B-B14F-4D97-AF65-F5344CB8AC3E}">
        <p14:creationId xmlns:p14="http://schemas.microsoft.com/office/powerpoint/2010/main" val="37570560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a:t>Guide to Networking Essentials, 7th Edition</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56E42B8A-0300-4A11-9CCB-C331193991BA}" type="slidenum">
              <a:rPr lang="en-US"/>
              <a:pPr>
                <a:defRPr/>
              </a:pPr>
              <a:t>‹#›</a:t>
            </a:fld>
            <a:endParaRPr lang="en-US" dirty="0"/>
          </a:p>
        </p:txBody>
      </p:sp>
    </p:spTree>
    <p:extLst>
      <p:ext uri="{BB962C8B-B14F-4D97-AF65-F5344CB8AC3E}">
        <p14:creationId xmlns:p14="http://schemas.microsoft.com/office/powerpoint/2010/main" val="31258706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a:t>Guide to Networking Essentials, 7th Edition</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B7A77CF5-0F04-43C8-B5C8-E1039CCF94E3}" type="slidenum">
              <a:rPr lang="en-US"/>
              <a:pPr>
                <a:defRPr/>
              </a:pPr>
              <a:t>‹#›</a:t>
            </a:fld>
            <a:endParaRPr lang="en-US" dirty="0"/>
          </a:p>
        </p:txBody>
      </p:sp>
    </p:spTree>
    <p:extLst>
      <p:ext uri="{BB962C8B-B14F-4D97-AF65-F5344CB8AC3E}">
        <p14:creationId xmlns:p14="http://schemas.microsoft.com/office/powerpoint/2010/main" val="33345112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Guide to Networking Essentials, 7th Edition</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E4371AE9-8D64-4E0C-A4F8-C7F5F8DF7D0E}" type="slidenum">
              <a:rPr lang="en-US"/>
              <a:pPr>
                <a:defRPr/>
              </a:pPr>
              <a:t>‹#›</a:t>
            </a:fld>
            <a:endParaRPr lang="en-US" dirty="0"/>
          </a:p>
        </p:txBody>
      </p:sp>
    </p:spTree>
    <p:extLst>
      <p:ext uri="{BB962C8B-B14F-4D97-AF65-F5344CB8AC3E}">
        <p14:creationId xmlns:p14="http://schemas.microsoft.com/office/powerpoint/2010/main" val="42498129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Guide to Networking Essentials, 7th Edition</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6919974B-4FDF-4553-A7B3-84739A93DF92}" type="slidenum">
              <a:rPr lang="en-US"/>
              <a:pPr>
                <a:defRPr/>
              </a:pPr>
              <a:t>‹#›</a:t>
            </a:fld>
            <a:endParaRPr lang="en-US" dirty="0"/>
          </a:p>
        </p:txBody>
      </p:sp>
    </p:spTree>
    <p:extLst>
      <p:ext uri="{BB962C8B-B14F-4D97-AF65-F5344CB8AC3E}">
        <p14:creationId xmlns:p14="http://schemas.microsoft.com/office/powerpoint/2010/main" val="22609358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Guide to Networking Essentials, 7th Edition</a:t>
            </a:r>
            <a:endParaRPr lang="en-US" dirty="0"/>
          </a:p>
        </p:txBody>
      </p:sp>
      <p:sp>
        <p:nvSpPr>
          <p:cNvPr id="5" name="Rectangle 6"/>
          <p:cNvSpPr>
            <a:spLocks noGrp="1" noChangeArrowheads="1"/>
          </p:cNvSpPr>
          <p:nvPr>
            <p:ph type="sldNum" sz="quarter" idx="11"/>
          </p:nvPr>
        </p:nvSpPr>
        <p:spPr>
          <a:ln/>
        </p:spPr>
        <p:txBody>
          <a:bodyPr/>
          <a:lstStyle>
            <a:lvl1pPr>
              <a:defRPr/>
            </a:lvl1pPr>
          </a:lstStyle>
          <a:p>
            <a:fld id="{5DADF5E9-5FE6-44E2-8069-AAFF88C4F44D}" type="slidenum">
              <a:rPr lang="en-US"/>
              <a:pPr/>
              <a:t>‹#›</a:t>
            </a:fld>
            <a:endParaRPr lang="en-US" dirty="0"/>
          </a:p>
        </p:txBody>
      </p:sp>
    </p:spTree>
    <p:extLst>
      <p:ext uri="{BB962C8B-B14F-4D97-AF65-F5344CB8AC3E}">
        <p14:creationId xmlns:p14="http://schemas.microsoft.com/office/powerpoint/2010/main" val="29254415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xfrm>
            <a:off x="457200" y="6245225"/>
            <a:ext cx="3886200" cy="476250"/>
          </a:xfrm>
          <a:ln/>
        </p:spPr>
        <p:txBody>
          <a:bodyPr/>
          <a:lstStyle>
            <a:lvl1pPr>
              <a:defRPr/>
            </a:lvl1pPr>
          </a:lstStyle>
          <a:p>
            <a:pPr>
              <a:defRPr/>
            </a:pPr>
            <a:r>
              <a:rPr lang="en-US"/>
              <a:t>Guide to Networking Essentials, 7th Edition</a:t>
            </a:r>
            <a:endParaRPr lang="en-US" dirty="0"/>
          </a:p>
        </p:txBody>
      </p:sp>
      <p:sp>
        <p:nvSpPr>
          <p:cNvPr id="5" name="Rectangle 6"/>
          <p:cNvSpPr>
            <a:spLocks noGrp="1" noChangeArrowheads="1"/>
          </p:cNvSpPr>
          <p:nvPr>
            <p:ph type="sldNum" sz="quarter" idx="11"/>
          </p:nvPr>
        </p:nvSpPr>
        <p:spPr>
          <a:xfrm>
            <a:off x="8001000" y="6245225"/>
            <a:ext cx="685800" cy="476250"/>
          </a:xfrm>
          <a:ln/>
        </p:spPr>
        <p:txBody>
          <a:bodyPr/>
          <a:lstStyle>
            <a:lvl1pPr>
              <a:defRPr/>
            </a:lvl1pPr>
          </a:lstStyle>
          <a:p>
            <a:fld id="{AF459AD7-A5D3-4044-A21F-E9BACB4CDE09}" type="slidenum">
              <a:rPr lang="en-US"/>
              <a:pPr/>
              <a:t>‹#›</a:t>
            </a:fld>
            <a:endParaRPr lang="en-US" dirty="0"/>
          </a:p>
        </p:txBody>
      </p:sp>
      <p:sp>
        <p:nvSpPr>
          <p:cNvPr id="6" name="Rectangle 5"/>
          <p:cNvSpPr/>
          <p:nvPr userDrawn="1"/>
        </p:nvSpPr>
        <p:spPr>
          <a:xfrm>
            <a:off x="5638800" y="6426200"/>
            <a:ext cx="1880643" cy="261610"/>
          </a:xfrm>
          <a:prstGeom prst="rect">
            <a:avLst/>
          </a:prstGeom>
        </p:spPr>
        <p:txBody>
          <a:bodyPr wrap="none">
            <a:spAutoFit/>
          </a:bodyPr>
          <a:lstStyle/>
          <a:p>
            <a:r>
              <a:rPr lang="en-US" sz="1100" kern="1200" dirty="0">
                <a:solidFill>
                  <a:schemeClr val="tx1"/>
                </a:solidFill>
                <a:effectLst/>
                <a:latin typeface="Arial" charset="0"/>
                <a:ea typeface="ＭＳ Ｐゴシック" pitchFamily="-110" charset="-128"/>
                <a:cs typeface="+mn-cs"/>
              </a:rPr>
              <a:t>© Cengage Learning  2016</a:t>
            </a:r>
          </a:p>
        </p:txBody>
      </p:sp>
    </p:spTree>
    <p:extLst>
      <p:ext uri="{BB962C8B-B14F-4D97-AF65-F5344CB8AC3E}">
        <p14:creationId xmlns:p14="http://schemas.microsoft.com/office/powerpoint/2010/main" val="2094565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Guide to Networking Essentials, 7th Edition</a:t>
            </a:r>
            <a:endParaRPr lang="en-US" dirty="0"/>
          </a:p>
        </p:txBody>
      </p:sp>
      <p:sp>
        <p:nvSpPr>
          <p:cNvPr id="5" name="Rectangle 6"/>
          <p:cNvSpPr>
            <a:spLocks noGrp="1" noChangeArrowheads="1"/>
          </p:cNvSpPr>
          <p:nvPr>
            <p:ph type="sldNum" sz="quarter" idx="11"/>
          </p:nvPr>
        </p:nvSpPr>
        <p:spPr>
          <a:ln/>
        </p:spPr>
        <p:txBody>
          <a:bodyPr/>
          <a:lstStyle>
            <a:lvl1pPr>
              <a:defRPr/>
            </a:lvl1pPr>
          </a:lstStyle>
          <a:p>
            <a:fld id="{F8C33C5D-A93A-44FE-849F-E9C4D4642E36}" type="slidenum">
              <a:rPr lang="en-US"/>
              <a:pPr/>
              <a:t>‹#›</a:t>
            </a:fld>
            <a:endParaRPr lang="en-US" dirty="0"/>
          </a:p>
        </p:txBody>
      </p:sp>
    </p:spTree>
    <p:extLst>
      <p:ext uri="{BB962C8B-B14F-4D97-AF65-F5344CB8AC3E}">
        <p14:creationId xmlns:p14="http://schemas.microsoft.com/office/powerpoint/2010/main" val="41276249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Guide to Networking Essentials, 7th Edition</a:t>
            </a:r>
            <a:endParaRPr lang="en-US" dirty="0"/>
          </a:p>
        </p:txBody>
      </p:sp>
      <p:sp>
        <p:nvSpPr>
          <p:cNvPr id="6" name="Rectangle 6"/>
          <p:cNvSpPr>
            <a:spLocks noGrp="1" noChangeArrowheads="1"/>
          </p:cNvSpPr>
          <p:nvPr>
            <p:ph type="sldNum" sz="quarter" idx="11"/>
          </p:nvPr>
        </p:nvSpPr>
        <p:spPr>
          <a:ln/>
        </p:spPr>
        <p:txBody>
          <a:bodyPr/>
          <a:lstStyle>
            <a:lvl1pPr>
              <a:defRPr/>
            </a:lvl1pPr>
          </a:lstStyle>
          <a:p>
            <a:fld id="{A1360962-DF21-49EF-9CC3-FAF4C4F02315}" type="slidenum">
              <a:rPr lang="en-US"/>
              <a:pPr/>
              <a:t>‹#›</a:t>
            </a:fld>
            <a:endParaRPr lang="en-US" dirty="0"/>
          </a:p>
        </p:txBody>
      </p:sp>
    </p:spTree>
    <p:extLst>
      <p:ext uri="{BB962C8B-B14F-4D97-AF65-F5344CB8AC3E}">
        <p14:creationId xmlns:p14="http://schemas.microsoft.com/office/powerpoint/2010/main" val="412485482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a:t>Guide to Networking Essentials, 7th Edition</a:t>
            </a:r>
            <a:endParaRPr lang="en-US" dirty="0"/>
          </a:p>
        </p:txBody>
      </p:sp>
      <p:sp>
        <p:nvSpPr>
          <p:cNvPr id="8" name="Rectangle 6"/>
          <p:cNvSpPr>
            <a:spLocks noGrp="1" noChangeArrowheads="1"/>
          </p:cNvSpPr>
          <p:nvPr>
            <p:ph type="sldNum" sz="quarter" idx="11"/>
          </p:nvPr>
        </p:nvSpPr>
        <p:spPr>
          <a:ln/>
        </p:spPr>
        <p:txBody>
          <a:bodyPr/>
          <a:lstStyle>
            <a:lvl1pPr>
              <a:defRPr/>
            </a:lvl1pPr>
          </a:lstStyle>
          <a:p>
            <a:fld id="{F26D74B6-C13A-48BC-922E-84B272EF0E02}" type="slidenum">
              <a:rPr lang="en-US"/>
              <a:pPr/>
              <a:t>‹#›</a:t>
            </a:fld>
            <a:endParaRPr lang="en-US" dirty="0"/>
          </a:p>
        </p:txBody>
      </p:sp>
    </p:spTree>
    <p:extLst>
      <p:ext uri="{BB962C8B-B14F-4D97-AF65-F5344CB8AC3E}">
        <p14:creationId xmlns:p14="http://schemas.microsoft.com/office/powerpoint/2010/main" val="41048147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a:t>Guide to Networking Essentials, 7th Edition</a:t>
            </a:r>
            <a:endParaRPr lang="en-US" dirty="0"/>
          </a:p>
        </p:txBody>
      </p:sp>
      <p:sp>
        <p:nvSpPr>
          <p:cNvPr id="4" name="Rectangle 6"/>
          <p:cNvSpPr>
            <a:spLocks noGrp="1" noChangeArrowheads="1"/>
          </p:cNvSpPr>
          <p:nvPr>
            <p:ph type="sldNum" sz="quarter" idx="11"/>
          </p:nvPr>
        </p:nvSpPr>
        <p:spPr>
          <a:ln/>
        </p:spPr>
        <p:txBody>
          <a:bodyPr/>
          <a:lstStyle>
            <a:lvl1pPr>
              <a:defRPr/>
            </a:lvl1pPr>
          </a:lstStyle>
          <a:p>
            <a:fld id="{D0A122DD-8648-4F1C-AB2F-1F352CDC9080}" type="slidenum">
              <a:rPr lang="en-US"/>
              <a:pPr/>
              <a:t>‹#›</a:t>
            </a:fld>
            <a:endParaRPr lang="en-US" dirty="0"/>
          </a:p>
        </p:txBody>
      </p:sp>
    </p:spTree>
    <p:extLst>
      <p:ext uri="{BB962C8B-B14F-4D97-AF65-F5344CB8AC3E}">
        <p14:creationId xmlns:p14="http://schemas.microsoft.com/office/powerpoint/2010/main" val="2958395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Guide to Networking Essentials, 7th Edition</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418A68FC-6AB4-421F-9536-CBAC2E270C3F}" type="slidenum">
              <a:rPr lang="en-US"/>
              <a:pPr>
                <a:defRPr/>
              </a:pPr>
              <a:t>‹#›</a:t>
            </a:fld>
            <a:endParaRPr lang="en-US" dirty="0"/>
          </a:p>
        </p:txBody>
      </p:sp>
    </p:spTree>
    <p:extLst>
      <p:ext uri="{BB962C8B-B14F-4D97-AF65-F5344CB8AC3E}">
        <p14:creationId xmlns:p14="http://schemas.microsoft.com/office/powerpoint/2010/main" val="171607664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Guide to Networking Essentials, 7th Edition</a:t>
            </a:r>
            <a:endParaRPr lang="en-US" dirty="0"/>
          </a:p>
        </p:txBody>
      </p:sp>
      <p:sp>
        <p:nvSpPr>
          <p:cNvPr id="3" name="Rectangle 6"/>
          <p:cNvSpPr>
            <a:spLocks noGrp="1" noChangeArrowheads="1"/>
          </p:cNvSpPr>
          <p:nvPr>
            <p:ph type="sldNum" sz="quarter" idx="11"/>
          </p:nvPr>
        </p:nvSpPr>
        <p:spPr>
          <a:ln/>
        </p:spPr>
        <p:txBody>
          <a:bodyPr/>
          <a:lstStyle>
            <a:lvl1pPr>
              <a:defRPr/>
            </a:lvl1pPr>
          </a:lstStyle>
          <a:p>
            <a:fld id="{4567590F-96FF-43E6-925F-D493421F5E06}" type="slidenum">
              <a:rPr lang="en-US"/>
              <a:pPr/>
              <a:t>‹#›</a:t>
            </a:fld>
            <a:endParaRPr lang="en-US" dirty="0"/>
          </a:p>
        </p:txBody>
      </p:sp>
    </p:spTree>
    <p:extLst>
      <p:ext uri="{BB962C8B-B14F-4D97-AF65-F5344CB8AC3E}">
        <p14:creationId xmlns:p14="http://schemas.microsoft.com/office/powerpoint/2010/main" val="213605573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Guide to Networking Essentials, 7th Edition</a:t>
            </a:r>
            <a:endParaRPr lang="en-US" dirty="0"/>
          </a:p>
        </p:txBody>
      </p:sp>
      <p:sp>
        <p:nvSpPr>
          <p:cNvPr id="6" name="Rectangle 6"/>
          <p:cNvSpPr>
            <a:spLocks noGrp="1" noChangeArrowheads="1"/>
          </p:cNvSpPr>
          <p:nvPr>
            <p:ph type="sldNum" sz="quarter" idx="11"/>
          </p:nvPr>
        </p:nvSpPr>
        <p:spPr>
          <a:ln/>
        </p:spPr>
        <p:txBody>
          <a:bodyPr/>
          <a:lstStyle>
            <a:lvl1pPr>
              <a:defRPr/>
            </a:lvl1pPr>
          </a:lstStyle>
          <a:p>
            <a:fld id="{79705608-330F-431B-A4F4-D983D44158F3}" type="slidenum">
              <a:rPr lang="en-US"/>
              <a:pPr/>
              <a:t>‹#›</a:t>
            </a:fld>
            <a:endParaRPr lang="en-US" dirty="0"/>
          </a:p>
        </p:txBody>
      </p:sp>
    </p:spTree>
    <p:extLst>
      <p:ext uri="{BB962C8B-B14F-4D97-AF65-F5344CB8AC3E}">
        <p14:creationId xmlns:p14="http://schemas.microsoft.com/office/powerpoint/2010/main" val="29658584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Guide to Networking Essentials, 7th Edition</a:t>
            </a:r>
            <a:endParaRPr lang="en-US" dirty="0"/>
          </a:p>
        </p:txBody>
      </p:sp>
      <p:sp>
        <p:nvSpPr>
          <p:cNvPr id="6" name="Rectangle 6"/>
          <p:cNvSpPr>
            <a:spLocks noGrp="1" noChangeArrowheads="1"/>
          </p:cNvSpPr>
          <p:nvPr>
            <p:ph type="sldNum" sz="quarter" idx="11"/>
          </p:nvPr>
        </p:nvSpPr>
        <p:spPr>
          <a:ln/>
        </p:spPr>
        <p:txBody>
          <a:bodyPr/>
          <a:lstStyle>
            <a:lvl1pPr>
              <a:defRPr/>
            </a:lvl1pPr>
          </a:lstStyle>
          <a:p>
            <a:fld id="{343A31AC-001D-4B6E-B695-4B16F56134EF}" type="slidenum">
              <a:rPr lang="en-US"/>
              <a:pPr/>
              <a:t>‹#›</a:t>
            </a:fld>
            <a:endParaRPr lang="en-US" dirty="0"/>
          </a:p>
        </p:txBody>
      </p:sp>
    </p:spTree>
    <p:extLst>
      <p:ext uri="{BB962C8B-B14F-4D97-AF65-F5344CB8AC3E}">
        <p14:creationId xmlns:p14="http://schemas.microsoft.com/office/powerpoint/2010/main" val="9372659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Guide to Networking Essentials, 7th Edition</a:t>
            </a:r>
            <a:endParaRPr lang="en-US" dirty="0"/>
          </a:p>
        </p:txBody>
      </p:sp>
      <p:sp>
        <p:nvSpPr>
          <p:cNvPr id="5" name="Rectangle 6"/>
          <p:cNvSpPr>
            <a:spLocks noGrp="1" noChangeArrowheads="1"/>
          </p:cNvSpPr>
          <p:nvPr>
            <p:ph type="sldNum" sz="quarter" idx="11"/>
          </p:nvPr>
        </p:nvSpPr>
        <p:spPr>
          <a:ln/>
        </p:spPr>
        <p:txBody>
          <a:bodyPr/>
          <a:lstStyle>
            <a:lvl1pPr>
              <a:defRPr/>
            </a:lvl1pPr>
          </a:lstStyle>
          <a:p>
            <a:fld id="{7295C63E-B42B-4D29-8D71-233405394D03}" type="slidenum">
              <a:rPr lang="en-US"/>
              <a:pPr/>
              <a:t>‹#›</a:t>
            </a:fld>
            <a:endParaRPr lang="en-US" dirty="0"/>
          </a:p>
        </p:txBody>
      </p:sp>
    </p:spTree>
    <p:extLst>
      <p:ext uri="{BB962C8B-B14F-4D97-AF65-F5344CB8AC3E}">
        <p14:creationId xmlns:p14="http://schemas.microsoft.com/office/powerpoint/2010/main" val="36592164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Guide to Networking Essentials, 7th Edition</a:t>
            </a:r>
            <a:endParaRPr lang="en-US" dirty="0"/>
          </a:p>
        </p:txBody>
      </p:sp>
      <p:sp>
        <p:nvSpPr>
          <p:cNvPr id="5" name="Rectangle 6"/>
          <p:cNvSpPr>
            <a:spLocks noGrp="1" noChangeArrowheads="1"/>
          </p:cNvSpPr>
          <p:nvPr>
            <p:ph type="sldNum" sz="quarter" idx="11"/>
          </p:nvPr>
        </p:nvSpPr>
        <p:spPr>
          <a:ln/>
        </p:spPr>
        <p:txBody>
          <a:bodyPr/>
          <a:lstStyle>
            <a:lvl1pPr>
              <a:defRPr/>
            </a:lvl1pPr>
          </a:lstStyle>
          <a:p>
            <a:fld id="{E3657B7F-E290-425A-9A88-7D5D2A6E6A90}" type="slidenum">
              <a:rPr lang="en-US"/>
              <a:pPr/>
              <a:t>‹#›</a:t>
            </a:fld>
            <a:endParaRPr lang="en-US" dirty="0"/>
          </a:p>
        </p:txBody>
      </p:sp>
    </p:spTree>
    <p:extLst>
      <p:ext uri="{BB962C8B-B14F-4D97-AF65-F5344CB8AC3E}">
        <p14:creationId xmlns:p14="http://schemas.microsoft.com/office/powerpoint/2010/main" val="4262240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a:t>Guide to Networking Essentials, 7th Edition</a:t>
            </a:r>
            <a:endParaRPr lang="en-US" dirty="0"/>
          </a:p>
        </p:txBody>
      </p:sp>
      <p:sp>
        <p:nvSpPr>
          <p:cNvPr id="8" name="Rectangle 6"/>
          <p:cNvSpPr>
            <a:spLocks noGrp="1" noChangeArrowheads="1"/>
          </p:cNvSpPr>
          <p:nvPr>
            <p:ph type="sldNum" sz="quarter" idx="11"/>
          </p:nvPr>
        </p:nvSpPr>
        <p:spPr>
          <a:ln/>
        </p:spPr>
        <p:txBody>
          <a:bodyPr/>
          <a:lstStyle>
            <a:lvl1pPr>
              <a:defRPr/>
            </a:lvl1pPr>
          </a:lstStyle>
          <a:p>
            <a:pPr>
              <a:defRPr/>
            </a:pPr>
            <a:fld id="{DB7C631B-B038-4F65-8355-CF91D041E217}" type="slidenum">
              <a:rPr lang="en-US"/>
              <a:pPr>
                <a:defRPr/>
              </a:pPr>
              <a:t>‹#›</a:t>
            </a:fld>
            <a:endParaRPr lang="en-US" dirty="0"/>
          </a:p>
        </p:txBody>
      </p:sp>
    </p:spTree>
    <p:extLst>
      <p:ext uri="{BB962C8B-B14F-4D97-AF65-F5344CB8AC3E}">
        <p14:creationId xmlns:p14="http://schemas.microsoft.com/office/powerpoint/2010/main" val="2746623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a:t>Guide to Networking Essentials, 7th Edition</a:t>
            </a:r>
            <a:endParaRPr lang="en-US" dirty="0"/>
          </a:p>
        </p:txBody>
      </p:sp>
      <p:sp>
        <p:nvSpPr>
          <p:cNvPr id="4" name="Rectangle 6"/>
          <p:cNvSpPr>
            <a:spLocks noGrp="1" noChangeArrowheads="1"/>
          </p:cNvSpPr>
          <p:nvPr>
            <p:ph type="sldNum" sz="quarter" idx="11"/>
          </p:nvPr>
        </p:nvSpPr>
        <p:spPr>
          <a:ln/>
        </p:spPr>
        <p:txBody>
          <a:bodyPr/>
          <a:lstStyle>
            <a:lvl1pPr>
              <a:defRPr/>
            </a:lvl1pPr>
          </a:lstStyle>
          <a:p>
            <a:pPr>
              <a:defRPr/>
            </a:pPr>
            <a:fld id="{1973F7DD-D607-4016-9C52-B9889F8B2F0C}" type="slidenum">
              <a:rPr lang="en-US"/>
              <a:pPr>
                <a:defRPr/>
              </a:pPr>
              <a:t>‹#›</a:t>
            </a:fld>
            <a:endParaRPr lang="en-US" dirty="0"/>
          </a:p>
        </p:txBody>
      </p:sp>
    </p:spTree>
    <p:extLst>
      <p:ext uri="{BB962C8B-B14F-4D97-AF65-F5344CB8AC3E}">
        <p14:creationId xmlns:p14="http://schemas.microsoft.com/office/powerpoint/2010/main" val="3239379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Guide to Networking Essentials, 7th Edition</a:t>
            </a:r>
            <a:endParaRPr lang="en-US" dirty="0"/>
          </a:p>
        </p:txBody>
      </p:sp>
      <p:sp>
        <p:nvSpPr>
          <p:cNvPr id="3" name="Rectangle 6"/>
          <p:cNvSpPr>
            <a:spLocks noGrp="1" noChangeArrowheads="1"/>
          </p:cNvSpPr>
          <p:nvPr>
            <p:ph type="sldNum" sz="quarter" idx="11"/>
          </p:nvPr>
        </p:nvSpPr>
        <p:spPr>
          <a:ln/>
        </p:spPr>
        <p:txBody>
          <a:bodyPr/>
          <a:lstStyle>
            <a:lvl1pPr>
              <a:defRPr/>
            </a:lvl1pPr>
          </a:lstStyle>
          <a:p>
            <a:pPr>
              <a:defRPr/>
            </a:pPr>
            <a:fld id="{4F6DBAE7-A0C6-4934-B181-6C145AE3ED16}" type="slidenum">
              <a:rPr lang="en-US"/>
              <a:pPr>
                <a:defRPr/>
              </a:pPr>
              <a:t>‹#›</a:t>
            </a:fld>
            <a:endParaRPr lang="en-US" dirty="0"/>
          </a:p>
        </p:txBody>
      </p:sp>
    </p:spTree>
    <p:extLst>
      <p:ext uri="{BB962C8B-B14F-4D97-AF65-F5344CB8AC3E}">
        <p14:creationId xmlns:p14="http://schemas.microsoft.com/office/powerpoint/2010/main" val="3210531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Guide to Networking Essentials, 7th Edition</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DB05D751-0765-4F5B-A444-0D0731AB4E16}" type="slidenum">
              <a:rPr lang="en-US"/>
              <a:pPr>
                <a:defRPr/>
              </a:pPr>
              <a:t>‹#›</a:t>
            </a:fld>
            <a:endParaRPr lang="en-US" dirty="0"/>
          </a:p>
        </p:txBody>
      </p:sp>
    </p:spTree>
    <p:extLst>
      <p:ext uri="{BB962C8B-B14F-4D97-AF65-F5344CB8AC3E}">
        <p14:creationId xmlns:p14="http://schemas.microsoft.com/office/powerpoint/2010/main" val="2361542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Guide to Networking Essentials, 7th Edition</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D2D3746F-DAE1-45A4-AB94-73EF5EB72EE4}" type="slidenum">
              <a:rPr lang="en-US"/>
              <a:pPr>
                <a:defRPr/>
              </a:pPr>
              <a:t>‹#›</a:t>
            </a:fld>
            <a:endParaRPr lang="en-US" dirty="0"/>
          </a:p>
        </p:txBody>
      </p:sp>
    </p:spTree>
    <p:extLst>
      <p:ext uri="{BB962C8B-B14F-4D97-AF65-F5344CB8AC3E}">
        <p14:creationId xmlns:p14="http://schemas.microsoft.com/office/powerpoint/2010/main" val="1064712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Rectangle 5"/>
          <p:cNvSpPr>
            <a:spLocks noGrp="1" noChangeArrowheads="1"/>
          </p:cNvSpPr>
          <p:nvPr>
            <p:ph type="ftr" sz="quarter" idx="3"/>
          </p:nvPr>
        </p:nvSpPr>
        <p:spPr bwMode="auto">
          <a:xfrm>
            <a:off x="533400" y="6248400"/>
            <a:ext cx="54864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dirty="0" smtClean="0">
                <a:solidFill>
                  <a:srgbClr val="222222"/>
                </a:solidFill>
                <a:latin typeface="Times New Roman" pitchFamily="18" charset="0"/>
              </a:defRPr>
            </a:lvl1pPr>
          </a:lstStyle>
          <a:p>
            <a:pPr>
              <a:defRPr/>
            </a:pPr>
            <a:r>
              <a:rPr lang="en-US"/>
              <a:t>Guide to Networking Essentials, 7th Edition</a:t>
            </a:r>
            <a:endParaRPr lang="en-US" dirty="0"/>
          </a:p>
        </p:txBody>
      </p:sp>
      <p:sp>
        <p:nvSpPr>
          <p:cNvPr id="8"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222222"/>
                </a:solidFill>
                <a:latin typeface="Times New Roman" pitchFamily="18" charset="0"/>
              </a:defRPr>
            </a:lvl1pPr>
          </a:lstStyle>
          <a:p>
            <a:pPr>
              <a:defRPr/>
            </a:pPr>
            <a:fld id="{5E29414B-FDDA-460C-B2BF-755F2C5D52CA}"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120" r:id="rId1"/>
    <p:sldLayoutId id="2147484121" r:id="rId2"/>
    <p:sldLayoutId id="2147484122" r:id="rId3"/>
    <p:sldLayoutId id="2147484123" r:id="rId4"/>
    <p:sldLayoutId id="2147484124" r:id="rId5"/>
    <p:sldLayoutId id="2147484125" r:id="rId6"/>
    <p:sldLayoutId id="2147484126" r:id="rId7"/>
    <p:sldLayoutId id="2147484127" r:id="rId8"/>
    <p:sldLayoutId id="2147484128" r:id="rId9"/>
    <p:sldLayoutId id="2147484129" r:id="rId10"/>
    <p:sldLayoutId id="2147484130" r:id="rId11"/>
  </p:sldLayoutIdLst>
  <p:hf hd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fontAlgn="base">
        <a:spcBef>
          <a:spcPct val="0"/>
        </a:spcBef>
        <a:spcAft>
          <a:spcPct val="0"/>
        </a:spcAft>
        <a:defRPr sz="3600">
          <a:solidFill>
            <a:srgbClr val="222222"/>
          </a:solidFill>
          <a:latin typeface="Arial" charset="0"/>
        </a:defRPr>
      </a:lvl6pPr>
      <a:lvl7pPr marL="914400" algn="ctr" rtl="0" fontAlgn="base">
        <a:spcBef>
          <a:spcPct val="0"/>
        </a:spcBef>
        <a:spcAft>
          <a:spcPct val="0"/>
        </a:spcAft>
        <a:defRPr sz="3600">
          <a:solidFill>
            <a:srgbClr val="222222"/>
          </a:solidFill>
          <a:latin typeface="Arial" charset="0"/>
        </a:defRPr>
      </a:lvl7pPr>
      <a:lvl8pPr marL="1371600" algn="ctr" rtl="0" fontAlgn="base">
        <a:spcBef>
          <a:spcPct val="0"/>
        </a:spcBef>
        <a:spcAft>
          <a:spcPct val="0"/>
        </a:spcAft>
        <a:defRPr sz="3600">
          <a:solidFill>
            <a:srgbClr val="222222"/>
          </a:solidFill>
          <a:latin typeface="Arial" charset="0"/>
        </a:defRPr>
      </a:lvl8pPr>
      <a:lvl9pPr marL="1828800" algn="ctr" rtl="0" fontAlgn="base">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Rectangle 4"/>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solidFill>
                  <a:srgbClr val="222222"/>
                </a:solidFill>
                <a:latin typeface="Times New Roman" pitchFamily="18" charset="0"/>
              </a:defRPr>
            </a:lvl1pPr>
          </a:lstStyle>
          <a:p>
            <a:pPr>
              <a:defRPr/>
            </a:pPr>
            <a:endParaRPr lang="en-US" dirty="0"/>
          </a:p>
        </p:txBody>
      </p:sp>
      <p:sp>
        <p:nvSpPr>
          <p:cNvPr id="7" name="Rectangle 5"/>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dirty="0" smtClean="0">
                <a:solidFill>
                  <a:srgbClr val="222222"/>
                </a:solidFill>
                <a:latin typeface="Times New Roman" pitchFamily="18" charset="0"/>
              </a:defRPr>
            </a:lvl1pPr>
          </a:lstStyle>
          <a:p>
            <a:pPr>
              <a:defRPr/>
            </a:pPr>
            <a:r>
              <a:rPr lang="en-US"/>
              <a:t>Guide to Networking Essentials, 7th Edition</a:t>
            </a:r>
            <a:endParaRPr lang="en-US" dirty="0"/>
          </a:p>
        </p:txBody>
      </p:sp>
      <p:sp>
        <p:nvSpPr>
          <p:cNvPr id="8"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222222"/>
                </a:solidFill>
                <a:latin typeface="Times New Roman" pitchFamily="18" charset="0"/>
              </a:defRPr>
            </a:lvl1pPr>
          </a:lstStyle>
          <a:p>
            <a:pPr>
              <a:defRPr/>
            </a:pPr>
            <a:fld id="{36DA279F-481D-40A5-A0B8-52726CA059F7}"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153"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Lst>
  <p:hf hd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fontAlgn="base">
        <a:spcBef>
          <a:spcPct val="0"/>
        </a:spcBef>
        <a:spcAft>
          <a:spcPct val="0"/>
        </a:spcAft>
        <a:defRPr sz="3600">
          <a:solidFill>
            <a:srgbClr val="222222"/>
          </a:solidFill>
          <a:latin typeface="Arial" charset="0"/>
        </a:defRPr>
      </a:lvl6pPr>
      <a:lvl7pPr marL="914400" algn="ctr" rtl="0" fontAlgn="base">
        <a:spcBef>
          <a:spcPct val="0"/>
        </a:spcBef>
        <a:spcAft>
          <a:spcPct val="0"/>
        </a:spcAft>
        <a:defRPr sz="3600">
          <a:solidFill>
            <a:srgbClr val="222222"/>
          </a:solidFill>
          <a:latin typeface="Arial" charset="0"/>
        </a:defRPr>
      </a:lvl7pPr>
      <a:lvl8pPr marL="1371600" algn="ctr" rtl="0" fontAlgn="base">
        <a:spcBef>
          <a:spcPct val="0"/>
        </a:spcBef>
        <a:spcAft>
          <a:spcPct val="0"/>
        </a:spcAft>
        <a:defRPr sz="3600">
          <a:solidFill>
            <a:srgbClr val="222222"/>
          </a:solidFill>
          <a:latin typeface="Arial" charset="0"/>
        </a:defRPr>
      </a:lvl8pPr>
      <a:lvl9pPr marL="1828800" algn="ctr" rtl="0" fontAlgn="base">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Rectangle 4"/>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solidFill>
                  <a:srgbClr val="222222"/>
                </a:solidFill>
                <a:latin typeface="Times New Roman" pitchFamily="18" charset="0"/>
              </a:defRPr>
            </a:lvl1pPr>
          </a:lstStyle>
          <a:p>
            <a:pPr>
              <a:defRPr/>
            </a:pPr>
            <a:endParaRPr lang="en-US" dirty="0"/>
          </a:p>
        </p:txBody>
      </p:sp>
      <p:sp>
        <p:nvSpPr>
          <p:cNvPr id="7" name="Rectangle 5"/>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dirty="0" smtClean="0">
                <a:solidFill>
                  <a:srgbClr val="222222"/>
                </a:solidFill>
                <a:latin typeface="Times New Roman" pitchFamily="18" charset="0"/>
              </a:defRPr>
            </a:lvl1pPr>
          </a:lstStyle>
          <a:p>
            <a:pPr>
              <a:defRPr/>
            </a:pPr>
            <a:r>
              <a:rPr lang="en-US"/>
              <a:t>Guide to Networking Essentials, 7th Edition</a:t>
            </a:r>
            <a:endParaRPr lang="en-US" dirty="0"/>
          </a:p>
        </p:txBody>
      </p:sp>
      <p:sp>
        <p:nvSpPr>
          <p:cNvPr id="8"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222222"/>
                </a:solidFill>
                <a:latin typeface="Times New Roman" pitchFamily="18" charset="0"/>
              </a:defRPr>
            </a:lvl1pPr>
          </a:lstStyle>
          <a:p>
            <a:pPr>
              <a:defRPr/>
            </a:pPr>
            <a:fld id="{0655F74C-C081-44F3-AABC-AE91608197FF}"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131" r:id="rId1"/>
    <p:sldLayoutId id="2147484132" r:id="rId2"/>
    <p:sldLayoutId id="2147484133" r:id="rId3"/>
    <p:sldLayoutId id="2147484134" r:id="rId4"/>
    <p:sldLayoutId id="2147484135" r:id="rId5"/>
    <p:sldLayoutId id="2147484136" r:id="rId6"/>
    <p:sldLayoutId id="2147484137" r:id="rId7"/>
    <p:sldLayoutId id="2147484138" r:id="rId8"/>
    <p:sldLayoutId id="2147484139" r:id="rId9"/>
    <p:sldLayoutId id="2147484140" r:id="rId10"/>
    <p:sldLayoutId id="2147484141" r:id="rId11"/>
  </p:sldLayoutIdLst>
  <p:hf hd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fontAlgn="base">
        <a:spcBef>
          <a:spcPct val="0"/>
        </a:spcBef>
        <a:spcAft>
          <a:spcPct val="0"/>
        </a:spcAft>
        <a:defRPr sz="3600">
          <a:solidFill>
            <a:srgbClr val="222222"/>
          </a:solidFill>
          <a:latin typeface="Arial" charset="0"/>
        </a:defRPr>
      </a:lvl6pPr>
      <a:lvl7pPr marL="914400" algn="ctr" rtl="0" fontAlgn="base">
        <a:spcBef>
          <a:spcPct val="0"/>
        </a:spcBef>
        <a:spcAft>
          <a:spcPct val="0"/>
        </a:spcAft>
        <a:defRPr sz="3600">
          <a:solidFill>
            <a:srgbClr val="222222"/>
          </a:solidFill>
          <a:latin typeface="Arial" charset="0"/>
        </a:defRPr>
      </a:lvl7pPr>
      <a:lvl8pPr marL="1371600" algn="ctr" rtl="0" fontAlgn="base">
        <a:spcBef>
          <a:spcPct val="0"/>
        </a:spcBef>
        <a:spcAft>
          <a:spcPct val="0"/>
        </a:spcAft>
        <a:defRPr sz="3600">
          <a:solidFill>
            <a:srgbClr val="222222"/>
          </a:solidFill>
          <a:latin typeface="Arial" charset="0"/>
        </a:defRPr>
      </a:lvl8pPr>
      <a:lvl9pPr marL="1828800" algn="ctr" rtl="0" fontAlgn="base">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409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72709" name="Rectangle 5"/>
          <p:cNvSpPr>
            <a:spLocks noGrp="1" noChangeArrowheads="1"/>
          </p:cNvSpPr>
          <p:nvPr>
            <p:ph type="ftr" sz="quarter" idx="3"/>
          </p:nvPr>
        </p:nvSpPr>
        <p:spPr bwMode="auto">
          <a:xfrm>
            <a:off x="457200" y="6245225"/>
            <a:ext cx="5562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dirty="0" smtClean="0"/>
            </a:lvl1pPr>
          </a:lstStyle>
          <a:p>
            <a:pPr>
              <a:defRPr/>
            </a:pPr>
            <a:r>
              <a:rPr lang="en-US"/>
              <a:t>Guide to Networking Essentials, 7th Edition</a:t>
            </a:r>
            <a:endParaRPr lang="en-US" dirty="0"/>
          </a:p>
        </p:txBody>
      </p:sp>
      <p:sp>
        <p:nvSpPr>
          <p:cNvPr id="727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66EC800-BA44-4B0A-8078-57FE42CCC4AE}"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4142" r:id="rId1"/>
    <p:sldLayoutId id="2147484143" r:id="rId2"/>
    <p:sldLayoutId id="2147484144" r:id="rId3"/>
    <p:sldLayoutId id="2147484145" r:id="rId4"/>
    <p:sldLayoutId id="2147484146" r:id="rId5"/>
    <p:sldLayoutId id="2147484147" r:id="rId6"/>
    <p:sldLayoutId id="2147484148" r:id="rId7"/>
    <p:sldLayoutId id="2147484149" r:id="rId8"/>
    <p:sldLayoutId id="2147484150" r:id="rId9"/>
    <p:sldLayoutId id="2147484151" r:id="rId10"/>
    <p:sldLayoutId id="2147484152" r:id="rId11"/>
  </p:sldLayoutIdLst>
  <p:hf hdr="0" dt="0"/>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Arial" charset="0"/>
        </a:defRPr>
      </a:lvl2pPr>
      <a:lvl3pPr algn="ctr" rtl="0" eaLnBrk="0" fontAlgn="base" hangingPunct="0">
        <a:spcBef>
          <a:spcPct val="0"/>
        </a:spcBef>
        <a:spcAft>
          <a:spcPct val="0"/>
        </a:spcAft>
        <a:defRPr sz="3600">
          <a:solidFill>
            <a:schemeClr val="tx2"/>
          </a:solidFill>
          <a:latin typeface="Arial" charset="0"/>
        </a:defRPr>
      </a:lvl3pPr>
      <a:lvl4pPr algn="ctr" rtl="0" eaLnBrk="0" fontAlgn="base" hangingPunct="0">
        <a:spcBef>
          <a:spcPct val="0"/>
        </a:spcBef>
        <a:spcAft>
          <a:spcPct val="0"/>
        </a:spcAft>
        <a:defRPr sz="3600">
          <a:solidFill>
            <a:schemeClr val="tx2"/>
          </a:solidFill>
          <a:latin typeface="Arial" charset="0"/>
        </a:defRPr>
      </a:lvl4pPr>
      <a:lvl5pPr algn="ctr" rtl="0" eaLnBrk="0" fontAlgn="base" hangingPunct="0">
        <a:spcBef>
          <a:spcPct val="0"/>
        </a:spcBef>
        <a:spcAft>
          <a:spcPct val="0"/>
        </a:spcAft>
        <a:defRPr sz="3600">
          <a:solidFill>
            <a:schemeClr val="tx2"/>
          </a:solidFill>
          <a:latin typeface="Arial"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har char="•"/>
        <a:defRPr sz="2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35.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ctrTitle"/>
          </p:nvPr>
        </p:nvSpPr>
        <p:spPr>
          <a:xfrm>
            <a:off x="609600" y="1447800"/>
            <a:ext cx="8001000" cy="2209800"/>
          </a:xfrm>
        </p:spPr>
        <p:txBody>
          <a:bodyPr/>
          <a:lstStyle/>
          <a:p>
            <a:pPr eaLnBrk="1" hangingPunct="1"/>
            <a:r>
              <a:rPr lang="en-US" b="1" dirty="0"/>
              <a:t>Guide to Networking Essentials</a:t>
            </a:r>
            <a:br>
              <a:rPr lang="en-US" b="1" dirty="0"/>
            </a:br>
            <a:r>
              <a:rPr lang="en-US" b="1" dirty="0"/>
              <a:t>7</a:t>
            </a:r>
            <a:r>
              <a:rPr lang="en-US" b="1" baseline="30000" dirty="0"/>
              <a:t>th</a:t>
            </a:r>
            <a:r>
              <a:rPr lang="en-US" b="1" dirty="0"/>
              <a:t> Edition</a:t>
            </a:r>
          </a:p>
        </p:txBody>
      </p:sp>
      <p:sp>
        <p:nvSpPr>
          <p:cNvPr id="17411" name="Rectangle 1027"/>
          <p:cNvSpPr>
            <a:spLocks noGrp="1" noChangeArrowheads="1"/>
          </p:cNvSpPr>
          <p:nvPr>
            <p:ph type="subTitle" idx="1"/>
          </p:nvPr>
        </p:nvSpPr>
        <p:spPr>
          <a:xfrm>
            <a:off x="609600" y="4419600"/>
            <a:ext cx="8077200" cy="1447800"/>
          </a:xfrm>
        </p:spPr>
        <p:txBody>
          <a:bodyPr/>
          <a:lstStyle/>
          <a:p>
            <a:pPr eaLnBrk="1" hangingPunct="1">
              <a:lnSpc>
                <a:spcPct val="90000"/>
              </a:lnSpc>
            </a:pPr>
            <a:r>
              <a:rPr lang="en-US" sz="3400" i="1" dirty="0"/>
              <a:t>Topic 03c</a:t>
            </a:r>
          </a:p>
          <a:p>
            <a:pPr eaLnBrk="1" hangingPunct="1">
              <a:lnSpc>
                <a:spcPct val="90000"/>
              </a:lnSpc>
            </a:pPr>
            <a:r>
              <a:rPr lang="en-US" sz="3400" i="1" dirty="0"/>
              <a:t>IP Addressing</a:t>
            </a:r>
          </a:p>
        </p:txBody>
      </p:sp>
      <p:pic>
        <p:nvPicPr>
          <p:cNvPr id="5" name="Picture 2" descr="C:\Users\Julie\Documents\DropBox\InstructorResources\cengage-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
            <a:ext cx="2286001" cy="7045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Decimal to Binary</a:t>
            </a:r>
          </a:p>
        </p:txBody>
      </p:sp>
      <p:sp>
        <p:nvSpPr>
          <p:cNvPr id="3" name="Content Placeholder 2"/>
          <p:cNvSpPr>
            <a:spLocks noGrp="1"/>
          </p:cNvSpPr>
          <p:nvPr>
            <p:ph idx="1"/>
          </p:nvPr>
        </p:nvSpPr>
        <p:spPr/>
        <p:txBody>
          <a:bodyPr/>
          <a:lstStyle/>
          <a:p>
            <a:pPr eaLnBrk="1" hangingPunct="1"/>
            <a:r>
              <a:rPr lang="en-US" altLang="en-US" dirty="0">
                <a:latin typeface="Arial" pitchFamily="34" charset="0"/>
                <a:cs typeface="Arial" pitchFamily="34" charset="0"/>
              </a:rPr>
              <a:t>To convert 125 to binary use the following chart and follow the directions:</a:t>
            </a:r>
          </a:p>
          <a:p>
            <a:pPr eaLnBrk="1" hangingPunct="1"/>
            <a:endParaRPr lang="en-US" altLang="en-US" dirty="0">
              <a:latin typeface="Arial" pitchFamily="34" charset="0"/>
              <a:cs typeface="Arial" pitchFamily="34" charset="0"/>
            </a:endParaRPr>
          </a:p>
          <a:p>
            <a:pPr eaLnBrk="1" hangingPunct="1"/>
            <a:endParaRPr lang="en-US" altLang="en-US" dirty="0">
              <a:latin typeface="Arial" pitchFamily="34" charset="0"/>
              <a:cs typeface="Arial" pitchFamily="34" charset="0"/>
            </a:endParaRPr>
          </a:p>
          <a:p>
            <a:pPr>
              <a:buFont typeface="Arial" pitchFamily="34" charset="0"/>
              <a:buChar char="•"/>
            </a:pPr>
            <a:r>
              <a:rPr lang="en-US" altLang="en-US" sz="2000" dirty="0">
                <a:latin typeface="Arial" pitchFamily="34" charset="0"/>
                <a:cs typeface="Arial" pitchFamily="34" charset="0"/>
              </a:rPr>
              <a:t>125 is less than 128, so you place a </a:t>
            </a:r>
            <a:r>
              <a:rPr lang="en-US" altLang="en-US" sz="2000" b="1" dirty="0">
                <a:latin typeface="Arial" pitchFamily="34" charset="0"/>
                <a:cs typeface="Arial" pitchFamily="34" charset="0"/>
              </a:rPr>
              <a:t>0</a:t>
            </a:r>
            <a:r>
              <a:rPr lang="en-US" altLang="en-US" sz="2000" dirty="0">
                <a:latin typeface="Arial" pitchFamily="34" charset="0"/>
                <a:cs typeface="Arial" pitchFamily="34" charset="0"/>
              </a:rPr>
              <a:t> in the column under the 128. The test number remains 125</a:t>
            </a:r>
          </a:p>
          <a:p>
            <a:pPr>
              <a:buFont typeface="Arial" pitchFamily="34" charset="0"/>
              <a:buChar char="•"/>
            </a:pPr>
            <a:r>
              <a:rPr lang="en-US" altLang="en-US" sz="2000" dirty="0">
                <a:latin typeface="Arial" pitchFamily="34" charset="0"/>
                <a:cs typeface="Arial" pitchFamily="34" charset="0"/>
              </a:rPr>
              <a:t>125 is greater than 64, so you place a </a:t>
            </a:r>
            <a:r>
              <a:rPr lang="en-US" altLang="en-US" sz="2000" b="1" dirty="0">
                <a:latin typeface="Arial" pitchFamily="34" charset="0"/>
                <a:cs typeface="Arial" pitchFamily="34" charset="0"/>
              </a:rPr>
              <a:t>1</a:t>
            </a:r>
            <a:r>
              <a:rPr lang="en-US" altLang="en-US" sz="2000" dirty="0">
                <a:latin typeface="Arial" pitchFamily="34" charset="0"/>
                <a:cs typeface="Arial" pitchFamily="34" charset="0"/>
              </a:rPr>
              <a:t> in the column under the 64 and subtract 64 from 125, leaving your new test number as 61</a:t>
            </a:r>
          </a:p>
          <a:p>
            <a:pPr>
              <a:buFont typeface="Arial" pitchFamily="34" charset="0"/>
              <a:buChar char="•"/>
            </a:pPr>
            <a:r>
              <a:rPr lang="en-US" altLang="en-US" sz="2000" dirty="0">
                <a:latin typeface="Arial" pitchFamily="34" charset="0"/>
                <a:cs typeface="Arial" pitchFamily="34" charset="0"/>
              </a:rPr>
              <a:t>61 is greater than 32, so you place a </a:t>
            </a:r>
            <a:r>
              <a:rPr lang="en-US" altLang="en-US" sz="2000" b="1" dirty="0">
                <a:latin typeface="Arial" pitchFamily="34" charset="0"/>
                <a:cs typeface="Arial" pitchFamily="34" charset="0"/>
              </a:rPr>
              <a:t>1</a:t>
            </a:r>
            <a:r>
              <a:rPr lang="en-US" altLang="en-US" sz="2000" dirty="0">
                <a:latin typeface="Arial" pitchFamily="34" charset="0"/>
                <a:cs typeface="Arial" pitchFamily="34" charset="0"/>
              </a:rPr>
              <a:t> in the column under the 32 and subtract 32 from 61, leaving your new test number as 29</a:t>
            </a:r>
          </a:p>
          <a:p>
            <a:pPr>
              <a:buFont typeface="Arial" pitchFamily="34" charset="0"/>
              <a:buChar char="•"/>
            </a:pPr>
            <a:r>
              <a:rPr lang="en-US" altLang="en-US" sz="2000" dirty="0">
                <a:latin typeface="Arial" pitchFamily="34" charset="0"/>
                <a:cs typeface="Arial" pitchFamily="34" charset="0"/>
              </a:rPr>
              <a:t>29 is greater than 16, so you place a </a:t>
            </a:r>
            <a:r>
              <a:rPr lang="en-US" altLang="en-US" sz="2000" b="1" dirty="0">
                <a:latin typeface="Arial" pitchFamily="34" charset="0"/>
                <a:cs typeface="Arial" pitchFamily="34" charset="0"/>
              </a:rPr>
              <a:t>1</a:t>
            </a:r>
            <a:r>
              <a:rPr lang="en-US" altLang="en-US" sz="2000" dirty="0">
                <a:latin typeface="Arial" pitchFamily="34" charset="0"/>
                <a:cs typeface="Arial" pitchFamily="34" charset="0"/>
              </a:rPr>
              <a:t> in the column under the 16 and subtract 16 from 29, leaving your new test number as 13</a:t>
            </a:r>
          </a:p>
          <a:p>
            <a:endParaRPr lang="en-US" dirty="0"/>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10</a:t>
            </a:fld>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438400"/>
            <a:ext cx="6559550" cy="95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5685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Decimal to Binary</a:t>
            </a:r>
          </a:p>
        </p:txBody>
      </p:sp>
      <p:sp>
        <p:nvSpPr>
          <p:cNvPr id="3" name="Content Placeholder 2"/>
          <p:cNvSpPr>
            <a:spLocks noGrp="1"/>
          </p:cNvSpPr>
          <p:nvPr>
            <p:ph idx="1"/>
          </p:nvPr>
        </p:nvSpPr>
        <p:spPr/>
        <p:txBody>
          <a:bodyPr/>
          <a:lstStyle/>
          <a:p>
            <a:endParaRPr lang="en-US" dirty="0"/>
          </a:p>
          <a:p>
            <a:endParaRPr lang="en-US" dirty="0"/>
          </a:p>
          <a:p>
            <a:pPr>
              <a:buFont typeface="Arial" pitchFamily="34" charset="0"/>
              <a:buChar char="•"/>
            </a:pPr>
            <a:endParaRPr lang="en-US" altLang="en-US" sz="2000" dirty="0">
              <a:latin typeface="Arial" pitchFamily="34" charset="0"/>
              <a:cs typeface="Arial" pitchFamily="34" charset="0"/>
            </a:endParaRPr>
          </a:p>
          <a:p>
            <a:pPr>
              <a:buFont typeface="Arial" pitchFamily="34" charset="0"/>
              <a:buChar char="•"/>
            </a:pPr>
            <a:r>
              <a:rPr lang="en-US" altLang="en-US" sz="2000" dirty="0">
                <a:latin typeface="Arial" pitchFamily="34" charset="0"/>
                <a:cs typeface="Arial" pitchFamily="34" charset="0"/>
              </a:rPr>
              <a:t>13 is greater than 8, so you place a </a:t>
            </a:r>
            <a:r>
              <a:rPr lang="en-US" altLang="en-US" sz="2000" b="1" dirty="0">
                <a:latin typeface="Arial" pitchFamily="34" charset="0"/>
                <a:cs typeface="Arial" pitchFamily="34" charset="0"/>
              </a:rPr>
              <a:t>1</a:t>
            </a:r>
            <a:r>
              <a:rPr lang="en-US" altLang="en-US" sz="2000" dirty="0">
                <a:latin typeface="Arial" pitchFamily="34" charset="0"/>
                <a:cs typeface="Arial" pitchFamily="34" charset="0"/>
              </a:rPr>
              <a:t> in the column under the 8 and subtract 8 from 13, leaving your new test number as 5</a:t>
            </a:r>
          </a:p>
          <a:p>
            <a:pPr>
              <a:buFont typeface="Arial" pitchFamily="34" charset="0"/>
              <a:buChar char="•"/>
            </a:pPr>
            <a:r>
              <a:rPr lang="en-US" altLang="en-US" sz="2000" dirty="0">
                <a:latin typeface="Arial" pitchFamily="34" charset="0"/>
                <a:cs typeface="Arial" pitchFamily="34" charset="0"/>
              </a:rPr>
              <a:t>5 is greater than 4, so you place a </a:t>
            </a:r>
            <a:r>
              <a:rPr lang="en-US" altLang="en-US" sz="2000" b="1" dirty="0">
                <a:latin typeface="Arial" pitchFamily="34" charset="0"/>
                <a:cs typeface="Arial" pitchFamily="34" charset="0"/>
              </a:rPr>
              <a:t>1</a:t>
            </a:r>
            <a:r>
              <a:rPr lang="en-US" altLang="en-US" sz="2000" dirty="0">
                <a:latin typeface="Arial" pitchFamily="34" charset="0"/>
                <a:cs typeface="Arial" pitchFamily="34" charset="0"/>
              </a:rPr>
              <a:t> in the column under the 4 and subtract 4 from 5, leaving your new test number as 1</a:t>
            </a:r>
          </a:p>
          <a:p>
            <a:pPr>
              <a:buFont typeface="Arial" pitchFamily="34" charset="0"/>
              <a:buChar char="•"/>
            </a:pPr>
            <a:r>
              <a:rPr lang="en-US" altLang="en-US" sz="2000" dirty="0">
                <a:latin typeface="Arial" pitchFamily="34" charset="0"/>
                <a:cs typeface="Arial" pitchFamily="34" charset="0"/>
              </a:rPr>
              <a:t>1 is less than 2, so you place a </a:t>
            </a:r>
            <a:r>
              <a:rPr lang="en-US" altLang="en-US" sz="2000" b="1" dirty="0">
                <a:latin typeface="Arial" pitchFamily="34" charset="0"/>
                <a:cs typeface="Arial" pitchFamily="34" charset="0"/>
              </a:rPr>
              <a:t>0</a:t>
            </a:r>
            <a:r>
              <a:rPr lang="en-US" altLang="en-US" sz="2000" dirty="0">
                <a:latin typeface="Arial" pitchFamily="34" charset="0"/>
                <a:cs typeface="Arial" pitchFamily="34" charset="0"/>
              </a:rPr>
              <a:t> in the column under the 2</a:t>
            </a:r>
          </a:p>
          <a:p>
            <a:pPr>
              <a:buFont typeface="Arial" pitchFamily="34" charset="0"/>
              <a:buChar char="•"/>
            </a:pPr>
            <a:r>
              <a:rPr lang="en-US" altLang="en-US" sz="2000" dirty="0">
                <a:latin typeface="Arial" pitchFamily="34" charset="0"/>
                <a:cs typeface="Arial" pitchFamily="34" charset="0"/>
              </a:rPr>
              <a:t>1 is equal to 1, so you place a </a:t>
            </a:r>
            <a:r>
              <a:rPr lang="en-US" altLang="en-US" sz="2000" b="1" dirty="0">
                <a:latin typeface="Arial" pitchFamily="34" charset="0"/>
                <a:cs typeface="Arial" pitchFamily="34" charset="0"/>
              </a:rPr>
              <a:t>1</a:t>
            </a:r>
            <a:r>
              <a:rPr lang="en-US" altLang="en-US" sz="2000" dirty="0">
                <a:latin typeface="Arial" pitchFamily="34" charset="0"/>
                <a:cs typeface="Arial" pitchFamily="34" charset="0"/>
              </a:rPr>
              <a:t> in the column under the 1 and subtract 1 from 1, leaving your new test number as 0. When your test number is 0, you’re done</a:t>
            </a:r>
          </a:p>
          <a:p>
            <a:endParaRPr lang="en-US" dirty="0"/>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11</a:t>
            </a:fld>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11086"/>
            <a:ext cx="6559550" cy="95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2855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Binary to Decimal</a:t>
            </a:r>
          </a:p>
        </p:txBody>
      </p:sp>
      <p:sp>
        <p:nvSpPr>
          <p:cNvPr id="3" name="Content Placeholder 2"/>
          <p:cNvSpPr>
            <a:spLocks noGrp="1"/>
          </p:cNvSpPr>
          <p:nvPr>
            <p:ph idx="1"/>
          </p:nvPr>
        </p:nvSpPr>
        <p:spPr/>
        <p:txBody>
          <a:bodyPr/>
          <a:lstStyle/>
          <a:p>
            <a:pPr eaLnBrk="1" hangingPunct="1"/>
            <a:r>
              <a:rPr lang="en-US" altLang="en-US" dirty="0">
                <a:latin typeface="Arial" pitchFamily="34" charset="0"/>
                <a:cs typeface="Arial" pitchFamily="34" charset="0"/>
              </a:rPr>
              <a:t>The easiest way to convert an 8-digit binary number is to use the table you used in the decimal-to-binary conversion</a:t>
            </a:r>
          </a:p>
          <a:p>
            <a:pPr eaLnBrk="1" hangingPunct="1"/>
            <a:r>
              <a:rPr lang="en-US" altLang="en-US" dirty="0">
                <a:latin typeface="Arial" pitchFamily="34" charset="0"/>
                <a:cs typeface="Arial" pitchFamily="34" charset="0"/>
              </a:rPr>
              <a:t>Using the binary number 11010011, you get the following:</a:t>
            </a:r>
          </a:p>
          <a:p>
            <a:pPr marL="0" indent="0" eaLnBrk="1" hangingPunct="1">
              <a:buNone/>
            </a:pPr>
            <a:r>
              <a:rPr lang="en-US" altLang="en-US" dirty="0">
                <a:latin typeface="Arial" pitchFamily="34" charset="0"/>
                <a:cs typeface="Arial" pitchFamily="34" charset="0"/>
              </a:rPr>
              <a:t>	128+64+0+16+0+0+2+1 = 211</a:t>
            </a:r>
          </a:p>
          <a:p>
            <a:pPr marL="0" indent="0" eaLnBrk="1" hangingPunct="1">
              <a:buNone/>
            </a:pPr>
            <a:endParaRPr lang="en-US" altLang="en-US" dirty="0">
              <a:latin typeface="Arial" pitchFamily="34" charset="0"/>
              <a:cs typeface="Arial" pitchFamily="34" charset="0"/>
            </a:endParaRPr>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12</a:t>
            </a:fld>
            <a:endParaRPr lang="en-US" dirty="0"/>
          </a:p>
        </p:txBody>
      </p:sp>
      <p:pic>
        <p:nvPicPr>
          <p:cNvPr id="7" name="Picture 6"/>
          <p:cNvPicPr>
            <a:picLocks noChangeAspect="1"/>
          </p:cNvPicPr>
          <p:nvPr/>
        </p:nvPicPr>
        <p:blipFill>
          <a:blip r:embed="rId3"/>
          <a:stretch>
            <a:fillRect/>
          </a:stretch>
        </p:blipFill>
        <p:spPr>
          <a:xfrm>
            <a:off x="838200" y="4495800"/>
            <a:ext cx="7663543" cy="1281325"/>
          </a:xfrm>
          <a:prstGeom prst="rect">
            <a:avLst/>
          </a:prstGeom>
        </p:spPr>
      </p:pic>
    </p:spTree>
    <p:extLst>
      <p:ext uri="{BB962C8B-B14F-4D97-AF65-F5344CB8AC3E}">
        <p14:creationId xmlns:p14="http://schemas.microsoft.com/office/powerpoint/2010/main" val="2154633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 Address Classes</a:t>
            </a:r>
          </a:p>
        </p:txBody>
      </p:sp>
      <p:sp>
        <p:nvSpPr>
          <p:cNvPr id="3" name="Content Placeholder 2"/>
          <p:cNvSpPr>
            <a:spLocks noGrp="1"/>
          </p:cNvSpPr>
          <p:nvPr>
            <p:ph idx="1"/>
          </p:nvPr>
        </p:nvSpPr>
        <p:spPr>
          <a:xfrm>
            <a:off x="457200" y="1417638"/>
            <a:ext cx="8229600" cy="4525963"/>
          </a:xfrm>
        </p:spPr>
        <p:txBody>
          <a:bodyPr/>
          <a:lstStyle/>
          <a:p>
            <a:pPr>
              <a:defRPr/>
            </a:pPr>
            <a:r>
              <a:rPr lang="en-US" sz="2400" dirty="0">
                <a:latin typeface="Arial" pitchFamily="34" charset="0"/>
              </a:rPr>
              <a:t>IP Addresses are categorized in Classes A-E</a:t>
            </a:r>
          </a:p>
          <a:p>
            <a:pPr lvl="1">
              <a:defRPr/>
            </a:pPr>
            <a:r>
              <a:rPr lang="en-US" sz="2000" dirty="0">
                <a:latin typeface="Arial" pitchFamily="34" charset="0"/>
              </a:rPr>
              <a:t>Only IP addresses in the A, B, and C classes are available for host assignment</a:t>
            </a:r>
          </a:p>
          <a:p>
            <a:pPr>
              <a:defRPr/>
            </a:pPr>
            <a:r>
              <a:rPr lang="en-US" sz="2400" dirty="0">
                <a:latin typeface="Arial" pitchFamily="34" charset="0"/>
              </a:rPr>
              <a:t>Class A</a:t>
            </a:r>
          </a:p>
          <a:p>
            <a:pPr lvl="1">
              <a:defRPr/>
            </a:pPr>
            <a:r>
              <a:rPr lang="en-US" sz="2000" dirty="0">
                <a:latin typeface="Arial" pitchFamily="34" charset="0"/>
              </a:rPr>
              <a:t>Value of the </a:t>
            </a:r>
            <a:r>
              <a:rPr lang="en-US" sz="2000" b="1" dirty="0">
                <a:latin typeface="Arial" pitchFamily="34" charset="0"/>
              </a:rPr>
              <a:t>first octet</a:t>
            </a:r>
            <a:r>
              <a:rPr lang="en-US" sz="2000" dirty="0">
                <a:latin typeface="Arial" pitchFamily="34" charset="0"/>
              </a:rPr>
              <a:t> is between </a:t>
            </a:r>
            <a:r>
              <a:rPr lang="en-US" sz="2000" dirty="0">
                <a:highlight>
                  <a:srgbClr val="FFFF00"/>
                </a:highlight>
                <a:latin typeface="Arial" pitchFamily="34" charset="0"/>
              </a:rPr>
              <a:t>1 and 127</a:t>
            </a:r>
          </a:p>
          <a:p>
            <a:pPr lvl="1">
              <a:defRPr/>
            </a:pPr>
            <a:r>
              <a:rPr lang="en-US" sz="2000" dirty="0">
                <a:latin typeface="Arial" pitchFamily="34" charset="0"/>
              </a:rPr>
              <a:t>IP registry assigns the </a:t>
            </a:r>
            <a:r>
              <a:rPr lang="en-US" sz="2000" dirty="0">
                <a:highlight>
                  <a:srgbClr val="FFFF00"/>
                </a:highlight>
                <a:latin typeface="Arial" pitchFamily="34" charset="0"/>
              </a:rPr>
              <a:t>first octet</a:t>
            </a:r>
            <a:r>
              <a:rPr lang="en-US" sz="2000" dirty="0">
                <a:latin typeface="Arial" pitchFamily="34" charset="0"/>
              </a:rPr>
              <a:t>, leaving the </a:t>
            </a:r>
            <a:r>
              <a:rPr lang="en-US" sz="2000" dirty="0">
                <a:highlight>
                  <a:srgbClr val="FFFF00"/>
                </a:highlight>
                <a:latin typeface="Arial" pitchFamily="34" charset="0"/>
              </a:rPr>
              <a:t>last three octets to be assigned to hosts ( 2</a:t>
            </a:r>
            <a:r>
              <a:rPr lang="en-US" sz="2000" baseline="30000" dirty="0">
                <a:highlight>
                  <a:srgbClr val="FFFF00"/>
                </a:highlight>
                <a:latin typeface="Arial" pitchFamily="34" charset="0"/>
              </a:rPr>
              <a:t>24</a:t>
            </a:r>
            <a:r>
              <a:rPr lang="en-US" sz="2000" dirty="0">
                <a:highlight>
                  <a:srgbClr val="FFFF00"/>
                </a:highlight>
                <a:latin typeface="Arial" pitchFamily="34" charset="0"/>
              </a:rPr>
              <a:t>-2 )</a:t>
            </a:r>
          </a:p>
          <a:p>
            <a:pPr lvl="1">
              <a:defRPr/>
            </a:pPr>
            <a:r>
              <a:rPr lang="en-US" sz="2000" dirty="0">
                <a:latin typeface="Arial" pitchFamily="34" charset="0"/>
              </a:rPr>
              <a:t>Intended for large corporations and government</a:t>
            </a:r>
          </a:p>
          <a:p>
            <a:pPr>
              <a:defRPr/>
            </a:pPr>
            <a:r>
              <a:rPr lang="en-US" sz="2400" dirty="0">
                <a:latin typeface="Arial" pitchFamily="34" charset="0"/>
              </a:rPr>
              <a:t>Class B</a:t>
            </a:r>
          </a:p>
          <a:p>
            <a:pPr lvl="1">
              <a:defRPr/>
            </a:pPr>
            <a:r>
              <a:rPr lang="en-US" sz="2000" dirty="0">
                <a:latin typeface="Arial" pitchFamily="34" charset="0"/>
              </a:rPr>
              <a:t>Value of the first octet is between </a:t>
            </a:r>
            <a:r>
              <a:rPr lang="en-US" sz="2000" dirty="0">
                <a:highlight>
                  <a:srgbClr val="FFFF00"/>
                </a:highlight>
                <a:latin typeface="Arial" pitchFamily="34" charset="0"/>
              </a:rPr>
              <a:t>128 and 191 ( 2</a:t>
            </a:r>
            <a:r>
              <a:rPr lang="en-US" sz="2000" baseline="30000" dirty="0">
                <a:highlight>
                  <a:srgbClr val="FFFF00"/>
                </a:highlight>
                <a:latin typeface="Arial" pitchFamily="34" charset="0"/>
              </a:rPr>
              <a:t>16</a:t>
            </a:r>
            <a:r>
              <a:rPr lang="en-US" sz="2000" dirty="0">
                <a:highlight>
                  <a:srgbClr val="FFFF00"/>
                </a:highlight>
                <a:latin typeface="Arial" pitchFamily="34" charset="0"/>
              </a:rPr>
              <a:t>-2 )</a:t>
            </a:r>
          </a:p>
          <a:p>
            <a:pPr lvl="1">
              <a:defRPr/>
            </a:pPr>
            <a:r>
              <a:rPr lang="en-US" sz="2000" dirty="0">
                <a:latin typeface="Arial" pitchFamily="34" charset="0"/>
              </a:rPr>
              <a:t>IP registry assigns the </a:t>
            </a:r>
            <a:r>
              <a:rPr lang="en-US" sz="2000" dirty="0">
                <a:highlight>
                  <a:srgbClr val="FFFF00"/>
                </a:highlight>
                <a:latin typeface="Arial" pitchFamily="34" charset="0"/>
              </a:rPr>
              <a:t>first two octets</a:t>
            </a:r>
            <a:r>
              <a:rPr lang="en-US" sz="2000" dirty="0">
                <a:latin typeface="Arial" pitchFamily="34" charset="0"/>
              </a:rPr>
              <a:t>, leaving the third and fourth octets to be assigned to hosts</a:t>
            </a:r>
          </a:p>
          <a:p>
            <a:pPr lvl="1">
              <a:defRPr/>
            </a:pPr>
            <a:r>
              <a:rPr lang="en-US" sz="2000" dirty="0">
                <a:latin typeface="Arial" pitchFamily="34" charset="0"/>
              </a:rPr>
              <a:t>Intended for use in medium to large networks</a:t>
            </a:r>
          </a:p>
          <a:p>
            <a:endParaRPr lang="en-US" dirty="0"/>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13</a:t>
            </a:fld>
            <a:endParaRPr lang="en-US" dirty="0"/>
          </a:p>
        </p:txBody>
      </p:sp>
    </p:spTree>
    <p:extLst>
      <p:ext uri="{BB962C8B-B14F-4D97-AF65-F5344CB8AC3E}">
        <p14:creationId xmlns:p14="http://schemas.microsoft.com/office/powerpoint/2010/main" val="1556510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 Address Classes</a:t>
            </a:r>
          </a:p>
        </p:txBody>
      </p:sp>
      <p:sp>
        <p:nvSpPr>
          <p:cNvPr id="3" name="Content Placeholder 2"/>
          <p:cNvSpPr>
            <a:spLocks noGrp="1"/>
          </p:cNvSpPr>
          <p:nvPr>
            <p:ph idx="1"/>
          </p:nvPr>
        </p:nvSpPr>
        <p:spPr>
          <a:xfrm>
            <a:off x="457200" y="1417638"/>
            <a:ext cx="8229600" cy="4525963"/>
          </a:xfrm>
        </p:spPr>
        <p:txBody>
          <a:bodyPr/>
          <a:lstStyle/>
          <a:p>
            <a:pPr marL="411163"/>
            <a:r>
              <a:rPr lang="en-US" altLang="en-US" sz="2400" dirty="0">
                <a:latin typeface="Arial" pitchFamily="34" charset="0"/>
              </a:rPr>
              <a:t>Class C</a:t>
            </a:r>
          </a:p>
          <a:p>
            <a:pPr marL="811213" lvl="1"/>
            <a:r>
              <a:rPr lang="en-US" altLang="en-US" sz="1800" dirty="0">
                <a:latin typeface="Arial" pitchFamily="34" charset="0"/>
              </a:rPr>
              <a:t> </a:t>
            </a:r>
            <a:r>
              <a:rPr lang="en-US" altLang="en-US" sz="2100" dirty="0">
                <a:latin typeface="Arial" pitchFamily="34" charset="0"/>
              </a:rPr>
              <a:t>Value of the first octet is between </a:t>
            </a:r>
            <a:r>
              <a:rPr lang="en-US" altLang="en-US" sz="2100" dirty="0">
                <a:highlight>
                  <a:srgbClr val="FFFF00"/>
                </a:highlight>
                <a:latin typeface="Arial" pitchFamily="34" charset="0"/>
              </a:rPr>
              <a:t>192 and 223</a:t>
            </a:r>
          </a:p>
          <a:p>
            <a:pPr marL="811213" lvl="1"/>
            <a:r>
              <a:rPr lang="en-US" altLang="en-US" sz="2100" dirty="0">
                <a:latin typeface="Arial" pitchFamily="34" charset="0"/>
              </a:rPr>
              <a:t> IP address registry assigns the </a:t>
            </a:r>
            <a:r>
              <a:rPr lang="en-US" altLang="en-US" sz="2100" dirty="0">
                <a:highlight>
                  <a:srgbClr val="FFFF00"/>
                </a:highlight>
                <a:latin typeface="Arial" pitchFamily="34" charset="0"/>
              </a:rPr>
              <a:t>first three octets</a:t>
            </a:r>
          </a:p>
          <a:p>
            <a:pPr marL="811213" lvl="1"/>
            <a:r>
              <a:rPr lang="en-US" altLang="en-US" sz="2100" dirty="0">
                <a:latin typeface="Arial" pitchFamily="34" charset="0"/>
              </a:rPr>
              <a:t>These networks are limited to </a:t>
            </a:r>
            <a:r>
              <a:rPr lang="en-US" altLang="en-US" sz="2100" dirty="0">
                <a:solidFill>
                  <a:srgbClr val="FF0000"/>
                </a:solidFill>
                <a:latin typeface="Arial" pitchFamily="34" charset="0"/>
              </a:rPr>
              <a:t>254</a:t>
            </a:r>
            <a:r>
              <a:rPr lang="en-US" altLang="en-US" sz="2100" dirty="0">
                <a:latin typeface="Arial" pitchFamily="34" charset="0"/>
              </a:rPr>
              <a:t> hosts per network</a:t>
            </a:r>
          </a:p>
          <a:p>
            <a:pPr marL="811213" lvl="1"/>
            <a:r>
              <a:rPr lang="en-US" altLang="en-US" sz="2100" dirty="0">
                <a:latin typeface="Arial" pitchFamily="34" charset="0"/>
              </a:rPr>
              <a:t>Intended for small networks</a:t>
            </a:r>
          </a:p>
          <a:p>
            <a:pPr marL="411163"/>
            <a:r>
              <a:rPr lang="en-US" altLang="en-US" sz="2400" dirty="0">
                <a:latin typeface="Arial" pitchFamily="34" charset="0"/>
              </a:rPr>
              <a:t>Class D</a:t>
            </a:r>
          </a:p>
          <a:p>
            <a:pPr marL="811213" lvl="1"/>
            <a:r>
              <a:rPr lang="en-US" altLang="en-US" sz="2100" dirty="0">
                <a:latin typeface="Arial" pitchFamily="34" charset="0"/>
              </a:rPr>
              <a:t>Value of the first octet is between 224 and 239</a:t>
            </a:r>
          </a:p>
          <a:p>
            <a:pPr marL="811213" lvl="1"/>
            <a:r>
              <a:rPr lang="en-US" altLang="en-US" sz="2100" dirty="0">
                <a:latin typeface="Arial" pitchFamily="34" charset="0"/>
              </a:rPr>
              <a:t>Reserved for </a:t>
            </a:r>
            <a:r>
              <a:rPr lang="en-US" altLang="en-US" sz="2100" dirty="0">
                <a:solidFill>
                  <a:srgbClr val="FF0000"/>
                </a:solidFill>
                <a:latin typeface="Arial" pitchFamily="34" charset="0"/>
              </a:rPr>
              <a:t>multicasting</a:t>
            </a:r>
          </a:p>
          <a:p>
            <a:pPr marL="411163"/>
            <a:r>
              <a:rPr lang="en-US" altLang="en-US" sz="2400" dirty="0">
                <a:latin typeface="Arial" pitchFamily="34" charset="0"/>
              </a:rPr>
              <a:t>Class E</a:t>
            </a:r>
          </a:p>
          <a:p>
            <a:pPr marL="811213" lvl="1"/>
            <a:r>
              <a:rPr lang="en-US" altLang="en-US" sz="2100" dirty="0">
                <a:latin typeface="Arial" pitchFamily="34" charset="0"/>
              </a:rPr>
              <a:t>Value of the first octet is between 240 and 255</a:t>
            </a:r>
          </a:p>
          <a:p>
            <a:pPr marL="811213" lvl="1"/>
            <a:r>
              <a:rPr lang="en-US" altLang="en-US" sz="2100" dirty="0">
                <a:latin typeface="Arial" pitchFamily="34" charset="0"/>
              </a:rPr>
              <a:t>Reserved for experimental use and can’t be used for address assignment</a:t>
            </a:r>
          </a:p>
          <a:p>
            <a:endParaRPr lang="en-US" dirty="0"/>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14</a:t>
            </a:fld>
            <a:endParaRPr lang="en-US" dirty="0"/>
          </a:p>
        </p:txBody>
      </p:sp>
    </p:spTree>
    <p:extLst>
      <p:ext uri="{BB962C8B-B14F-4D97-AF65-F5344CB8AC3E}">
        <p14:creationId xmlns:p14="http://schemas.microsoft.com/office/powerpoint/2010/main" val="1834608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IPv4 address class summary</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115405972"/>
              </p:ext>
            </p:extLst>
          </p:nvPr>
        </p:nvGraphicFramePr>
        <p:xfrm>
          <a:off x="457200" y="1600200"/>
          <a:ext cx="8229600" cy="3302000"/>
        </p:xfrm>
        <a:graphic>
          <a:graphicData uri="http://schemas.openxmlformats.org/drawingml/2006/table">
            <a:tbl>
              <a:tblPr firstRow="1" bandRow="1">
                <a:tableStyleId>{073A0DAA-6AF3-43AB-8588-CEC1D06C72B9}</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70840">
                <a:tc>
                  <a:txBody>
                    <a:bodyPr/>
                    <a:lstStyle/>
                    <a:p>
                      <a:r>
                        <a:rPr lang="en-SG" dirty="0"/>
                        <a:t>Class</a:t>
                      </a:r>
                    </a:p>
                  </a:txBody>
                  <a:tcPr/>
                </a:tc>
                <a:tc>
                  <a:txBody>
                    <a:bodyPr/>
                    <a:lstStyle/>
                    <a:p>
                      <a:r>
                        <a:rPr lang="en-SG" dirty="0"/>
                        <a:t>A</a:t>
                      </a:r>
                    </a:p>
                  </a:txBody>
                  <a:tcPr/>
                </a:tc>
                <a:tc>
                  <a:txBody>
                    <a:bodyPr/>
                    <a:lstStyle/>
                    <a:p>
                      <a:r>
                        <a:rPr lang="en-SG" dirty="0"/>
                        <a:t>B</a:t>
                      </a:r>
                    </a:p>
                  </a:txBody>
                  <a:tcPr/>
                </a:tc>
                <a:tc>
                  <a:txBody>
                    <a:bodyPr/>
                    <a:lstStyle/>
                    <a:p>
                      <a:r>
                        <a:rPr lang="en-SG" dirty="0"/>
                        <a:t>C</a:t>
                      </a:r>
                    </a:p>
                  </a:txBody>
                  <a:tcPr/>
                </a:tc>
                <a:extLst>
                  <a:ext uri="{0D108BD9-81ED-4DB2-BD59-A6C34878D82A}">
                    <a16:rowId xmlns:a16="http://schemas.microsoft.com/office/drawing/2014/main" val="10000"/>
                  </a:ext>
                </a:extLst>
              </a:tr>
              <a:tr h="370840">
                <a:tc>
                  <a:txBody>
                    <a:bodyPr/>
                    <a:lstStyle/>
                    <a:p>
                      <a:r>
                        <a:rPr lang="en-SG" dirty="0"/>
                        <a:t>Value of first octet</a:t>
                      </a:r>
                    </a:p>
                  </a:txBody>
                  <a:tcPr/>
                </a:tc>
                <a:tc>
                  <a:txBody>
                    <a:bodyPr/>
                    <a:lstStyle/>
                    <a:p>
                      <a:r>
                        <a:rPr lang="en-SG" dirty="0"/>
                        <a:t>0-127</a:t>
                      </a:r>
                    </a:p>
                  </a:txBody>
                  <a:tcPr/>
                </a:tc>
                <a:tc>
                  <a:txBody>
                    <a:bodyPr/>
                    <a:lstStyle/>
                    <a:p>
                      <a:r>
                        <a:rPr lang="en-SG" dirty="0"/>
                        <a:t>128-191</a:t>
                      </a:r>
                    </a:p>
                  </a:txBody>
                  <a:tcPr/>
                </a:tc>
                <a:tc>
                  <a:txBody>
                    <a:bodyPr/>
                    <a:lstStyle/>
                    <a:p>
                      <a:r>
                        <a:rPr lang="en-SG" dirty="0"/>
                        <a:t>192-223</a:t>
                      </a:r>
                    </a:p>
                  </a:txBody>
                  <a:tcPr/>
                </a:tc>
                <a:extLst>
                  <a:ext uri="{0D108BD9-81ED-4DB2-BD59-A6C34878D82A}">
                    <a16:rowId xmlns:a16="http://schemas.microsoft.com/office/drawing/2014/main" val="10001"/>
                  </a:ext>
                </a:extLst>
              </a:tr>
              <a:tr h="370840">
                <a:tc>
                  <a:txBody>
                    <a:bodyPr/>
                    <a:lstStyle/>
                    <a:p>
                      <a:r>
                        <a:rPr lang="en-SG" dirty="0"/>
                        <a:t>Default subnet</a:t>
                      </a:r>
                      <a:r>
                        <a:rPr lang="en-SG" baseline="0" dirty="0"/>
                        <a:t> mask</a:t>
                      </a:r>
                      <a:endParaRPr lang="en-SG" dirty="0"/>
                    </a:p>
                  </a:txBody>
                  <a:tcPr/>
                </a:tc>
                <a:tc>
                  <a:txBody>
                    <a:bodyPr/>
                    <a:lstStyle/>
                    <a:p>
                      <a:r>
                        <a:rPr lang="en-SG" dirty="0"/>
                        <a:t>255.0.0.0</a:t>
                      </a:r>
                    </a:p>
                  </a:txBody>
                  <a:tcPr/>
                </a:tc>
                <a:tc>
                  <a:txBody>
                    <a:bodyPr/>
                    <a:lstStyle/>
                    <a:p>
                      <a:r>
                        <a:rPr lang="en-SG" dirty="0"/>
                        <a:t>255.255.0.0</a:t>
                      </a:r>
                    </a:p>
                  </a:txBody>
                  <a:tcPr/>
                </a:tc>
                <a:tc>
                  <a:txBody>
                    <a:bodyPr/>
                    <a:lstStyle/>
                    <a:p>
                      <a:r>
                        <a:rPr lang="en-SG" dirty="0"/>
                        <a:t>255.255.255.0</a:t>
                      </a:r>
                    </a:p>
                  </a:txBody>
                  <a:tcPr/>
                </a:tc>
                <a:extLst>
                  <a:ext uri="{0D108BD9-81ED-4DB2-BD59-A6C34878D82A}">
                    <a16:rowId xmlns:a16="http://schemas.microsoft.com/office/drawing/2014/main" val="10002"/>
                  </a:ext>
                </a:extLst>
              </a:tr>
              <a:tr h="370840">
                <a:tc>
                  <a:txBody>
                    <a:bodyPr/>
                    <a:lstStyle/>
                    <a:p>
                      <a:r>
                        <a:rPr lang="en-SG" dirty="0"/>
                        <a:t>Number</a:t>
                      </a:r>
                      <a:r>
                        <a:rPr lang="en-SG" baseline="0" dirty="0"/>
                        <a:t> of network ID bits</a:t>
                      </a:r>
                      <a:endParaRPr lang="en-SG" dirty="0"/>
                    </a:p>
                  </a:txBody>
                  <a:tcPr/>
                </a:tc>
                <a:tc>
                  <a:txBody>
                    <a:bodyPr/>
                    <a:lstStyle/>
                    <a:p>
                      <a:r>
                        <a:rPr lang="en-SG" dirty="0"/>
                        <a:t>8</a:t>
                      </a:r>
                    </a:p>
                  </a:txBody>
                  <a:tcPr/>
                </a:tc>
                <a:tc>
                  <a:txBody>
                    <a:bodyPr/>
                    <a:lstStyle/>
                    <a:p>
                      <a:r>
                        <a:rPr lang="en-SG" dirty="0"/>
                        <a:t>16</a:t>
                      </a:r>
                    </a:p>
                  </a:txBody>
                  <a:tcPr/>
                </a:tc>
                <a:tc>
                  <a:txBody>
                    <a:bodyPr/>
                    <a:lstStyle/>
                    <a:p>
                      <a:r>
                        <a:rPr lang="en-SG" dirty="0"/>
                        <a:t>24</a:t>
                      </a:r>
                    </a:p>
                  </a:txBody>
                  <a:tcPr/>
                </a:tc>
                <a:extLst>
                  <a:ext uri="{0D108BD9-81ED-4DB2-BD59-A6C34878D82A}">
                    <a16:rowId xmlns:a16="http://schemas.microsoft.com/office/drawing/2014/main" val="10003"/>
                  </a:ext>
                </a:extLst>
              </a:tr>
              <a:tr h="370840">
                <a:tc>
                  <a:txBody>
                    <a:bodyPr/>
                    <a:lstStyle/>
                    <a:p>
                      <a:r>
                        <a:rPr lang="en-SG" dirty="0"/>
                        <a:t>Maximum number of hosts/networks</a:t>
                      </a:r>
                    </a:p>
                  </a:txBody>
                  <a:tcPr/>
                </a:tc>
                <a:tc>
                  <a:txBody>
                    <a:bodyPr/>
                    <a:lstStyle/>
                    <a:p>
                      <a:r>
                        <a:rPr lang="en-SG" dirty="0"/>
                        <a:t>2</a:t>
                      </a:r>
                      <a:r>
                        <a:rPr lang="en-SG" baseline="30000" dirty="0"/>
                        <a:t>24</a:t>
                      </a:r>
                      <a:r>
                        <a:rPr lang="en-SG" baseline="0" dirty="0"/>
                        <a:t> - 2</a:t>
                      </a:r>
                    </a:p>
                    <a:p>
                      <a:r>
                        <a:rPr lang="en-SG" dirty="0"/>
                        <a:t>(16,777,214)</a:t>
                      </a:r>
                    </a:p>
                  </a:txBody>
                  <a:tcPr/>
                </a:tc>
                <a:tc>
                  <a:txBody>
                    <a:bodyPr/>
                    <a:lstStyle/>
                    <a:p>
                      <a:r>
                        <a:rPr lang="en-SG" dirty="0"/>
                        <a:t>2</a:t>
                      </a:r>
                      <a:r>
                        <a:rPr lang="en-SG" baseline="30000" dirty="0"/>
                        <a:t>16</a:t>
                      </a:r>
                      <a:r>
                        <a:rPr lang="en-SG" baseline="0" dirty="0"/>
                        <a:t> - 2</a:t>
                      </a:r>
                    </a:p>
                    <a:p>
                      <a:r>
                        <a:rPr lang="en-SG" dirty="0"/>
                        <a:t>(65,534)</a:t>
                      </a:r>
                    </a:p>
                  </a:txBody>
                  <a:tcPr/>
                </a:tc>
                <a:tc>
                  <a:txBody>
                    <a:bodyPr/>
                    <a:lstStyle/>
                    <a:p>
                      <a:r>
                        <a:rPr lang="en-SG" dirty="0"/>
                        <a:t>2</a:t>
                      </a:r>
                      <a:r>
                        <a:rPr lang="en-SG" baseline="30000" dirty="0"/>
                        <a:t>8</a:t>
                      </a:r>
                      <a:r>
                        <a:rPr lang="en-SG" baseline="0" dirty="0"/>
                        <a:t> - 2</a:t>
                      </a:r>
                    </a:p>
                    <a:p>
                      <a:r>
                        <a:rPr lang="en-SG" dirty="0"/>
                        <a:t>(254)</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a:t>Number</a:t>
                      </a:r>
                      <a:r>
                        <a:rPr lang="en-SG" baseline="0" dirty="0"/>
                        <a:t> of host bits</a:t>
                      </a:r>
                      <a:endParaRPr lang="en-SG" dirty="0"/>
                    </a:p>
                  </a:txBody>
                  <a:tcPr/>
                </a:tc>
                <a:tc>
                  <a:txBody>
                    <a:bodyPr/>
                    <a:lstStyle/>
                    <a:p>
                      <a:r>
                        <a:rPr lang="en-SG" dirty="0"/>
                        <a:t>24</a:t>
                      </a:r>
                    </a:p>
                  </a:txBody>
                  <a:tcPr/>
                </a:tc>
                <a:tc>
                  <a:txBody>
                    <a:bodyPr/>
                    <a:lstStyle/>
                    <a:p>
                      <a:r>
                        <a:rPr lang="en-SG" dirty="0"/>
                        <a:t>16</a:t>
                      </a:r>
                    </a:p>
                  </a:txBody>
                  <a:tcPr/>
                </a:tc>
                <a:tc>
                  <a:txBody>
                    <a:bodyPr/>
                    <a:lstStyle/>
                    <a:p>
                      <a:r>
                        <a:rPr lang="en-SG" dirty="0"/>
                        <a:t>8</a:t>
                      </a:r>
                    </a:p>
                  </a:txBody>
                  <a:tcPr/>
                </a:tc>
                <a:extLst>
                  <a:ext uri="{0D108BD9-81ED-4DB2-BD59-A6C34878D82A}">
                    <a16:rowId xmlns:a16="http://schemas.microsoft.com/office/drawing/2014/main" val="10005"/>
                  </a:ext>
                </a:extLst>
              </a:tr>
            </a:tbl>
          </a:graphicData>
        </a:graphic>
      </p:graphicFrame>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15</a:t>
            </a:fld>
            <a:endParaRPr lang="en-US" dirty="0"/>
          </a:p>
        </p:txBody>
      </p:sp>
    </p:spTree>
    <p:extLst>
      <p:ext uri="{BB962C8B-B14F-4D97-AF65-F5344CB8AC3E}">
        <p14:creationId xmlns:p14="http://schemas.microsoft.com/office/powerpoint/2010/main" val="3392693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Private IP Addresses</a:t>
            </a:r>
          </a:p>
        </p:txBody>
      </p:sp>
      <p:sp>
        <p:nvSpPr>
          <p:cNvPr id="3" name="Content Placeholder 2"/>
          <p:cNvSpPr>
            <a:spLocks noGrp="1"/>
          </p:cNvSpPr>
          <p:nvPr>
            <p:ph idx="1"/>
          </p:nvPr>
        </p:nvSpPr>
        <p:spPr/>
        <p:txBody>
          <a:bodyPr/>
          <a:lstStyle/>
          <a:p>
            <a:r>
              <a:rPr lang="en-US" altLang="en-US" sz="2500" dirty="0">
                <a:latin typeface="Arial" pitchFamily="34" charset="0"/>
              </a:rPr>
              <a:t>Due to the popularity of TCP/IP and the Internet, we are running out of unique IP addresses</a:t>
            </a:r>
          </a:p>
          <a:p>
            <a:r>
              <a:rPr lang="en-US" altLang="en-US" sz="2500" dirty="0">
                <a:latin typeface="Arial" pitchFamily="34" charset="0"/>
              </a:rPr>
              <a:t>A series of addresses have been reserved for private networks (networks whose hosts can’t be accessed directly through the Internet)</a:t>
            </a:r>
          </a:p>
          <a:p>
            <a:r>
              <a:rPr lang="en-US" altLang="en-US" sz="2500" dirty="0">
                <a:latin typeface="Arial" pitchFamily="34" charset="0"/>
              </a:rPr>
              <a:t>Reserved addresses:</a:t>
            </a:r>
          </a:p>
          <a:p>
            <a:pPr lvl="1"/>
            <a:r>
              <a:rPr lang="en-US" altLang="en-US" sz="2300" dirty="0">
                <a:latin typeface="Arial" pitchFamily="34" charset="0"/>
              </a:rPr>
              <a:t>Class A addresses beginning with </a:t>
            </a:r>
            <a:r>
              <a:rPr lang="en-US" altLang="en-US" sz="2300" dirty="0">
                <a:highlight>
                  <a:srgbClr val="FFFF00"/>
                </a:highlight>
                <a:latin typeface="Arial" pitchFamily="34" charset="0"/>
              </a:rPr>
              <a:t>10</a:t>
            </a:r>
          </a:p>
          <a:p>
            <a:pPr lvl="1"/>
            <a:r>
              <a:rPr lang="en-US" altLang="en-US" sz="2300" dirty="0">
                <a:latin typeface="Arial" pitchFamily="34" charset="0"/>
              </a:rPr>
              <a:t>Class B addresses from </a:t>
            </a:r>
            <a:r>
              <a:rPr lang="en-US" altLang="en-US" sz="2300" dirty="0">
                <a:highlight>
                  <a:srgbClr val="FFFF00"/>
                </a:highlight>
                <a:latin typeface="Arial" pitchFamily="34" charset="0"/>
              </a:rPr>
              <a:t>172.16 to 172.31</a:t>
            </a:r>
          </a:p>
          <a:p>
            <a:pPr lvl="1"/>
            <a:r>
              <a:rPr lang="en-US" altLang="en-US" sz="2300" dirty="0">
                <a:latin typeface="Arial" pitchFamily="34" charset="0"/>
              </a:rPr>
              <a:t>Class C addresses from </a:t>
            </a:r>
            <a:r>
              <a:rPr lang="en-US" altLang="en-US" sz="2300" dirty="0">
                <a:highlight>
                  <a:srgbClr val="FFFF00"/>
                </a:highlight>
                <a:latin typeface="Arial" pitchFamily="34" charset="0"/>
              </a:rPr>
              <a:t>192.168.0 to 192.168.255</a:t>
            </a:r>
          </a:p>
          <a:p>
            <a:r>
              <a:rPr lang="en-US" altLang="en-US" sz="2500" dirty="0">
                <a:latin typeface="Arial" pitchFamily="34" charset="0"/>
              </a:rPr>
              <a:t>The addresses in those ranges can’t be routed across the Internet</a:t>
            </a:r>
          </a:p>
          <a:p>
            <a:endParaRPr lang="en-US" dirty="0"/>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16</a:t>
            </a:fld>
            <a:endParaRPr lang="en-US" dirty="0"/>
          </a:p>
        </p:txBody>
      </p:sp>
    </p:spTree>
    <p:extLst>
      <p:ext uri="{BB962C8B-B14F-4D97-AF65-F5344CB8AC3E}">
        <p14:creationId xmlns:p14="http://schemas.microsoft.com/office/powerpoint/2010/main" val="328453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Private IP Addresses</a:t>
            </a:r>
          </a:p>
        </p:txBody>
      </p:sp>
      <p:sp>
        <p:nvSpPr>
          <p:cNvPr id="3" name="Content Placeholder 2"/>
          <p:cNvSpPr>
            <a:spLocks noGrp="1"/>
          </p:cNvSpPr>
          <p:nvPr>
            <p:ph idx="1"/>
          </p:nvPr>
        </p:nvSpPr>
        <p:spPr/>
        <p:txBody>
          <a:bodyPr/>
          <a:lstStyle/>
          <a:p>
            <a:r>
              <a:rPr lang="en-US" altLang="en-US" sz="2500" dirty="0">
                <a:latin typeface="Arial" pitchFamily="34" charset="0"/>
              </a:rPr>
              <a:t>Another type of private IP address is a </a:t>
            </a:r>
            <a:r>
              <a:rPr lang="en-US" altLang="en-US" sz="2500" b="1" dirty="0">
                <a:latin typeface="Arial" pitchFamily="34" charset="0"/>
              </a:rPr>
              <a:t>link-local address</a:t>
            </a:r>
          </a:p>
          <a:p>
            <a:pPr lvl="1"/>
            <a:r>
              <a:rPr lang="en-US" altLang="en-US" sz="2300" dirty="0">
                <a:latin typeface="Arial" pitchFamily="34" charset="0"/>
              </a:rPr>
              <a:t>Not </a:t>
            </a:r>
            <a:r>
              <a:rPr lang="en-US" altLang="en-US" sz="2300">
                <a:latin typeface="Arial" pitchFamily="34" charset="0"/>
              </a:rPr>
              <a:t>assigned manually </a:t>
            </a:r>
            <a:r>
              <a:rPr lang="en-US" altLang="en-US" sz="2300" dirty="0">
                <a:latin typeface="Arial" pitchFamily="34" charset="0"/>
              </a:rPr>
              <a:t>or through DHCP</a:t>
            </a:r>
          </a:p>
          <a:p>
            <a:pPr lvl="1"/>
            <a:r>
              <a:rPr lang="en-US" altLang="en-US" sz="2300" dirty="0">
                <a:latin typeface="Arial" pitchFamily="34" charset="0"/>
              </a:rPr>
              <a:t>Assigned automatically when a computer is configured to receive an IP address through DHCP but no DHCP service is available</a:t>
            </a:r>
          </a:p>
          <a:p>
            <a:r>
              <a:rPr lang="en-US" altLang="en-US" sz="2500" b="1" dirty="0">
                <a:latin typeface="Arial" pitchFamily="34" charset="0"/>
              </a:rPr>
              <a:t>Automatic Private IP Addressing (APIPA) </a:t>
            </a:r>
            <a:r>
              <a:rPr lang="en-US" altLang="en-US" sz="2500" dirty="0">
                <a:latin typeface="Arial" pitchFamily="34" charset="0"/>
              </a:rPr>
              <a:t>- another term for a link-local address</a:t>
            </a:r>
          </a:p>
          <a:p>
            <a:r>
              <a:rPr lang="en-US" altLang="en-US" sz="2500" dirty="0">
                <a:latin typeface="Arial" pitchFamily="34" charset="0"/>
              </a:rPr>
              <a:t>Assigned in the range of 169.254.1.0 through 169.254.254.255 with a subnet mask of 255.255.0.0</a:t>
            </a:r>
          </a:p>
          <a:p>
            <a:endParaRPr lang="en-US" dirty="0"/>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17</a:t>
            </a:fld>
            <a:endParaRPr lang="en-US" dirty="0"/>
          </a:p>
        </p:txBody>
      </p:sp>
    </p:spTree>
    <p:extLst>
      <p:ext uri="{BB962C8B-B14F-4D97-AF65-F5344CB8AC3E}">
        <p14:creationId xmlns:p14="http://schemas.microsoft.com/office/powerpoint/2010/main" val="924509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Classless </a:t>
            </a:r>
            <a:r>
              <a:rPr lang="en-US" dirty="0" err="1"/>
              <a:t>Interdomain</a:t>
            </a:r>
            <a:r>
              <a:rPr lang="en-US" dirty="0"/>
              <a:t> Routing</a:t>
            </a:r>
          </a:p>
        </p:txBody>
      </p:sp>
      <p:sp>
        <p:nvSpPr>
          <p:cNvPr id="3" name="Content Placeholder 2"/>
          <p:cNvSpPr>
            <a:spLocks noGrp="1"/>
          </p:cNvSpPr>
          <p:nvPr>
            <p:ph idx="1"/>
          </p:nvPr>
        </p:nvSpPr>
        <p:spPr/>
        <p:txBody>
          <a:bodyPr/>
          <a:lstStyle/>
          <a:p>
            <a:r>
              <a:rPr lang="en-US" altLang="en-US" sz="2400" b="1" dirty="0">
                <a:latin typeface="Arial" pitchFamily="34" charset="0"/>
              </a:rPr>
              <a:t>Classless </a:t>
            </a:r>
            <a:r>
              <a:rPr lang="en-US" altLang="en-US" sz="2400" b="1" dirty="0" err="1">
                <a:latin typeface="Arial" pitchFamily="34" charset="0"/>
              </a:rPr>
              <a:t>Interdomain</a:t>
            </a:r>
            <a:r>
              <a:rPr lang="en-US" altLang="en-US" sz="2400" b="1" dirty="0">
                <a:latin typeface="Arial" pitchFamily="34" charset="0"/>
              </a:rPr>
              <a:t> Routing (CIDR) </a:t>
            </a:r>
            <a:r>
              <a:rPr lang="en-US" altLang="en-US" sz="2400" dirty="0">
                <a:latin typeface="Arial" pitchFamily="34" charset="0"/>
              </a:rPr>
              <a:t>- the use of IP addresses without requiring the default subnet mask </a:t>
            </a:r>
          </a:p>
          <a:p>
            <a:r>
              <a:rPr lang="en-US" altLang="en-US" sz="2400" dirty="0">
                <a:latin typeface="Arial" pitchFamily="34" charset="0"/>
              </a:rPr>
              <a:t>The use of IP addresses with their default subnet masks is referred to as </a:t>
            </a:r>
            <a:r>
              <a:rPr lang="en-US" altLang="en-US" sz="2400" b="1" dirty="0" err="1">
                <a:latin typeface="Arial" pitchFamily="34" charset="0"/>
              </a:rPr>
              <a:t>classful</a:t>
            </a:r>
            <a:r>
              <a:rPr lang="en-US" altLang="en-US" sz="2400" b="1" dirty="0">
                <a:latin typeface="Arial" pitchFamily="34" charset="0"/>
              </a:rPr>
              <a:t> addressing</a:t>
            </a:r>
          </a:p>
          <a:p>
            <a:r>
              <a:rPr lang="en-US" altLang="en-US" sz="2400" dirty="0">
                <a:latin typeface="Arial" pitchFamily="34" charset="0"/>
              </a:rPr>
              <a:t>With CIDR, you could assign the IP address of 172.31.210.10 with a subnet mask of 255.255.255.0</a:t>
            </a:r>
          </a:p>
          <a:p>
            <a:pPr lvl="1"/>
            <a:r>
              <a:rPr lang="en-US" altLang="en-US" dirty="0">
                <a:latin typeface="Arial" pitchFamily="34" charset="0"/>
              </a:rPr>
              <a:t>In this case 172.31.210.0 would be the network ID and .10 would be the host ID</a:t>
            </a:r>
          </a:p>
          <a:p>
            <a:endParaRPr lang="en-US" dirty="0"/>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18</a:t>
            </a:fld>
            <a:endParaRPr lang="en-US" dirty="0"/>
          </a:p>
        </p:txBody>
      </p:sp>
    </p:spTree>
    <p:extLst>
      <p:ext uri="{BB962C8B-B14F-4D97-AF65-F5344CB8AC3E}">
        <p14:creationId xmlns:p14="http://schemas.microsoft.com/office/powerpoint/2010/main" val="3514435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CIDR Notation</a:t>
            </a:r>
          </a:p>
        </p:txBody>
      </p:sp>
      <p:sp>
        <p:nvSpPr>
          <p:cNvPr id="3" name="Content Placeholder 2"/>
          <p:cNvSpPr>
            <a:spLocks noGrp="1"/>
          </p:cNvSpPr>
          <p:nvPr>
            <p:ph idx="1"/>
          </p:nvPr>
        </p:nvSpPr>
        <p:spPr/>
        <p:txBody>
          <a:bodyPr/>
          <a:lstStyle/>
          <a:p>
            <a:r>
              <a:rPr lang="en-US" dirty="0"/>
              <a:t>CIDR notation uses the format A.B.C.D/</a:t>
            </a:r>
            <a:r>
              <a:rPr lang="en-US" i="1" dirty="0"/>
              <a:t>n</a:t>
            </a:r>
            <a:r>
              <a:rPr lang="en-US" dirty="0"/>
              <a:t> where </a:t>
            </a:r>
            <a:r>
              <a:rPr lang="en-US" i="1" dirty="0"/>
              <a:t>n</a:t>
            </a:r>
            <a:r>
              <a:rPr lang="en-US" dirty="0"/>
              <a:t> is the number of 1 bits in the subnet mask</a:t>
            </a:r>
          </a:p>
          <a:p>
            <a:r>
              <a:rPr lang="en-US" dirty="0"/>
              <a:t>Example:</a:t>
            </a:r>
          </a:p>
          <a:p>
            <a:pPr lvl="1"/>
            <a:r>
              <a:rPr lang="en-US" dirty="0"/>
              <a:t>172.31.210.10 with a 255.255.255.0 subnet mask is expressed as 172.31.210.10/24</a:t>
            </a:r>
          </a:p>
          <a:p>
            <a:pPr lvl="1"/>
            <a:r>
              <a:rPr lang="en-US" dirty="0"/>
              <a:t>The network ID is 24 bits, leaving 8 bits for the host ID</a:t>
            </a:r>
          </a:p>
          <a:p>
            <a:endParaRPr lang="en-US" dirty="0"/>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19</a:t>
            </a:fld>
            <a:endParaRPr lang="en-US" dirty="0"/>
          </a:p>
        </p:txBody>
      </p:sp>
    </p:spTree>
    <p:extLst>
      <p:ext uri="{BB962C8B-B14F-4D97-AF65-F5344CB8AC3E}">
        <p14:creationId xmlns:p14="http://schemas.microsoft.com/office/powerpoint/2010/main" val="1441333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p:cNvSpPr>
            <a:spLocks noGrp="1" noChangeArrowheads="1"/>
          </p:cNvSpPr>
          <p:nvPr>
            <p:ph type="title"/>
          </p:nvPr>
        </p:nvSpPr>
        <p:spPr/>
        <p:txBody>
          <a:bodyPr/>
          <a:lstStyle/>
          <a:p>
            <a:r>
              <a:rPr lang="en-US" dirty="0"/>
              <a:t>Objectives</a:t>
            </a:r>
          </a:p>
        </p:txBody>
      </p:sp>
      <p:sp>
        <p:nvSpPr>
          <p:cNvPr id="18437" name="Rectangle 7"/>
          <p:cNvSpPr>
            <a:spLocks noGrp="1" noChangeArrowheads="1"/>
          </p:cNvSpPr>
          <p:nvPr>
            <p:ph type="body" idx="1"/>
          </p:nvPr>
        </p:nvSpPr>
        <p:spPr/>
        <p:txBody>
          <a:bodyPr/>
          <a:lstStyle/>
          <a:p>
            <a:pPr eaLnBrk="1" hangingPunct="1"/>
            <a:r>
              <a:rPr lang="en-US" dirty="0">
                <a:latin typeface="Arial" panose="020B0604020202020204" pitchFamily="34" charset="0"/>
              </a:rPr>
              <a:t>Explain IPv4 addressing</a:t>
            </a:r>
          </a:p>
          <a:p>
            <a:pPr eaLnBrk="1" hangingPunct="1"/>
            <a:r>
              <a:rPr lang="en-US" dirty="0">
                <a:latin typeface="Arial" panose="020B0604020202020204" pitchFamily="34" charset="0"/>
              </a:rPr>
              <a:t>Use Classless </a:t>
            </a:r>
            <a:r>
              <a:rPr lang="en-US" dirty="0" err="1">
                <a:latin typeface="Arial" panose="020B0604020202020204" pitchFamily="34" charset="0"/>
              </a:rPr>
              <a:t>Interdomain</a:t>
            </a:r>
            <a:r>
              <a:rPr lang="en-US" dirty="0">
                <a:latin typeface="Arial" panose="020B0604020202020204" pitchFamily="34" charset="0"/>
              </a:rPr>
              <a:t> Routing Notation</a:t>
            </a:r>
          </a:p>
          <a:p>
            <a:pPr eaLnBrk="1" hangingPunct="1"/>
            <a:r>
              <a:rPr lang="en-US" dirty="0">
                <a:latin typeface="Arial" panose="020B0604020202020204" pitchFamily="34" charset="0"/>
              </a:rPr>
              <a:t>Perform </a:t>
            </a:r>
            <a:r>
              <a:rPr lang="en-US" dirty="0" err="1">
                <a:latin typeface="Arial" panose="020B0604020202020204" pitchFamily="34" charset="0"/>
              </a:rPr>
              <a:t>subnetting</a:t>
            </a:r>
            <a:r>
              <a:rPr lang="en-US" dirty="0">
                <a:latin typeface="Arial" panose="020B0604020202020204" pitchFamily="34" charset="0"/>
              </a:rPr>
              <a:t> calculations</a:t>
            </a:r>
          </a:p>
          <a:p>
            <a:pPr eaLnBrk="1" hangingPunct="1"/>
            <a:r>
              <a:rPr lang="en-US" dirty="0">
                <a:latin typeface="Arial" panose="020B0604020202020204" pitchFamily="34" charset="0"/>
              </a:rPr>
              <a:t>Configure IPv4 addresses</a:t>
            </a:r>
          </a:p>
          <a:p>
            <a:pPr eaLnBrk="1" hangingPunct="1"/>
            <a:r>
              <a:rPr lang="en-US" dirty="0">
                <a:latin typeface="Arial" panose="020B0604020202020204" pitchFamily="34" charset="0"/>
              </a:rPr>
              <a:t>Describe Network Address Translation</a:t>
            </a:r>
          </a:p>
        </p:txBody>
      </p:sp>
      <p:sp>
        <p:nvSpPr>
          <p:cNvPr id="18435" name="Slide Number Placeholder 4"/>
          <p:cNvSpPr>
            <a:spLocks noGrp="1"/>
          </p:cNvSpPr>
          <p:nvPr>
            <p:ph type="sldNum" sz="quarter" idx="11"/>
          </p:nvPr>
        </p:nvSpPr>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DB06A50-9E8D-4F10-A253-1A8E9C03BABB}" type="slidenum">
              <a:rPr lang="en-US" smtClean="0"/>
              <a:pPr/>
              <a:t>2</a:t>
            </a:fld>
            <a:endParaRPr lang="en-US" dirty="0"/>
          </a:p>
        </p:txBody>
      </p:sp>
      <p:sp>
        <p:nvSpPr>
          <p:cNvPr id="6" name="Footer Placeholder 5"/>
          <p:cNvSpPr>
            <a:spLocks noGrp="1"/>
          </p:cNvSpPr>
          <p:nvPr>
            <p:ph type="ftr" sz="quarter" idx="10"/>
          </p:nvPr>
        </p:nvSpPr>
        <p:spPr/>
        <p:txBody>
          <a:bodyPr/>
          <a:lstStyle/>
          <a:p>
            <a:pPr>
              <a:defRPr/>
            </a:pPr>
            <a:r>
              <a:rPr lang="en-US"/>
              <a:t>Guide to Networking Essentials, 7th Edition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Broadcast Domains</a:t>
            </a:r>
          </a:p>
        </p:txBody>
      </p:sp>
      <p:sp>
        <p:nvSpPr>
          <p:cNvPr id="3" name="Content Placeholder 2"/>
          <p:cNvSpPr>
            <a:spLocks noGrp="1"/>
          </p:cNvSpPr>
          <p:nvPr>
            <p:ph idx="1"/>
          </p:nvPr>
        </p:nvSpPr>
        <p:spPr/>
        <p:txBody>
          <a:bodyPr/>
          <a:lstStyle/>
          <a:p>
            <a:r>
              <a:rPr lang="en-US" dirty="0"/>
              <a:t>A </a:t>
            </a:r>
            <a:r>
              <a:rPr lang="en-US" b="1" dirty="0"/>
              <a:t>broadcast domain </a:t>
            </a:r>
            <a:r>
              <a:rPr lang="en-US" dirty="0"/>
              <a:t>defines which devices must receive a packet that’s broadcast by any other device</a:t>
            </a:r>
          </a:p>
          <a:p>
            <a:r>
              <a:rPr lang="en-US" dirty="0"/>
              <a:t>A broadcast is a packet addressed to all computers on the network</a:t>
            </a:r>
          </a:p>
          <a:p>
            <a:r>
              <a:rPr lang="en-US" dirty="0"/>
              <a:t>TCP/IP communication relies heavily on broadcast packets </a:t>
            </a:r>
          </a:p>
          <a:p>
            <a:pPr lvl="1"/>
            <a:r>
              <a:rPr lang="en-US" dirty="0"/>
              <a:t>DHCP and ARP use broadcasts to perform their tasks</a:t>
            </a:r>
          </a:p>
          <a:p>
            <a:endParaRPr lang="en-US" dirty="0"/>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20</a:t>
            </a:fld>
            <a:endParaRPr lang="en-US" dirty="0"/>
          </a:p>
        </p:txBody>
      </p:sp>
    </p:spTree>
    <p:extLst>
      <p:ext uri="{BB962C8B-B14F-4D97-AF65-F5344CB8AC3E}">
        <p14:creationId xmlns:p14="http://schemas.microsoft.com/office/powerpoint/2010/main" val="2059220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Subnetting</a:t>
            </a:r>
            <a:endParaRPr lang="en-US" dirty="0"/>
          </a:p>
        </p:txBody>
      </p:sp>
      <p:sp>
        <p:nvSpPr>
          <p:cNvPr id="3" name="Content Placeholder 2"/>
          <p:cNvSpPr>
            <a:spLocks noGrp="1"/>
          </p:cNvSpPr>
          <p:nvPr>
            <p:ph idx="1"/>
          </p:nvPr>
        </p:nvSpPr>
        <p:spPr/>
        <p:txBody>
          <a:bodyPr/>
          <a:lstStyle/>
          <a:p>
            <a:r>
              <a:rPr lang="en-US" dirty="0" err="1"/>
              <a:t>Subnetting</a:t>
            </a:r>
            <a:r>
              <a:rPr lang="en-US" dirty="0"/>
              <a:t> - a process that reallocates bits from an IP address’s host portion to the network portion, creating multiple smaller address spaces</a:t>
            </a:r>
          </a:p>
          <a:p>
            <a:r>
              <a:rPr lang="en-US" dirty="0"/>
              <a:t>Reasons to subnet:</a:t>
            </a:r>
          </a:p>
          <a:p>
            <a:pPr lvl="1"/>
            <a:r>
              <a:rPr lang="en-US" dirty="0"/>
              <a:t>To divide a very large network into many smaller </a:t>
            </a:r>
            <a:r>
              <a:rPr lang="en-US" dirty="0" err="1"/>
              <a:t>subnetworks</a:t>
            </a:r>
            <a:endParaRPr lang="en-US" dirty="0"/>
          </a:p>
          <a:p>
            <a:pPr lvl="1"/>
            <a:r>
              <a:rPr lang="en-US" dirty="0"/>
              <a:t>To conserve IP addresses</a:t>
            </a:r>
          </a:p>
          <a:p>
            <a:pPr lvl="1"/>
            <a:r>
              <a:rPr lang="en-US" dirty="0"/>
              <a:t>To divide a network into smaller groups</a:t>
            </a:r>
          </a:p>
          <a:p>
            <a:endParaRPr lang="en-US" dirty="0"/>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21</a:t>
            </a:fld>
            <a:endParaRPr lang="en-US" dirty="0"/>
          </a:p>
        </p:txBody>
      </p:sp>
    </p:spTree>
    <p:extLst>
      <p:ext uri="{BB962C8B-B14F-4D97-AF65-F5344CB8AC3E}">
        <p14:creationId xmlns:p14="http://schemas.microsoft.com/office/powerpoint/2010/main" val="3198842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a Subnet Mask</a:t>
            </a:r>
          </a:p>
        </p:txBody>
      </p:sp>
      <p:sp>
        <p:nvSpPr>
          <p:cNvPr id="3" name="Content Placeholder 2"/>
          <p:cNvSpPr>
            <a:spLocks noGrp="1"/>
          </p:cNvSpPr>
          <p:nvPr>
            <p:ph idx="1"/>
          </p:nvPr>
        </p:nvSpPr>
        <p:spPr/>
        <p:txBody>
          <a:bodyPr/>
          <a:lstStyle/>
          <a:p>
            <a:r>
              <a:rPr lang="en-US" altLang="en-US" dirty="0" err="1">
                <a:latin typeface="Arial" pitchFamily="34" charset="0"/>
              </a:rPr>
              <a:t>Subnetting</a:t>
            </a:r>
            <a:r>
              <a:rPr lang="en-US" altLang="en-US" dirty="0">
                <a:latin typeface="Arial" pitchFamily="34" charset="0"/>
              </a:rPr>
              <a:t> Example: To divide a large network into smaller subnets, follow this process:</a:t>
            </a:r>
          </a:p>
          <a:p>
            <a:pPr lvl="1"/>
            <a:r>
              <a:rPr lang="en-US" altLang="en-US" sz="2200" dirty="0">
                <a:latin typeface="Arial" pitchFamily="34" charset="0"/>
              </a:rPr>
              <a:t>Decide how many subnets you need. Each router interface connection indicates a required subnet.</a:t>
            </a:r>
          </a:p>
          <a:p>
            <a:pPr lvl="1"/>
            <a:r>
              <a:rPr lang="en-US" altLang="en-US" sz="2200" dirty="0">
                <a:latin typeface="Arial" pitchFamily="34" charset="0"/>
              </a:rPr>
              <a:t>Decide how many bits you need to meet or exceed the number of required subnets. </a:t>
            </a:r>
          </a:p>
          <a:p>
            <a:pPr lvl="1"/>
            <a:r>
              <a:rPr lang="en-US" altLang="en-US" sz="2200" dirty="0">
                <a:latin typeface="Arial" pitchFamily="34" charset="0"/>
              </a:rPr>
              <a:t>Use the formula 2</a:t>
            </a:r>
            <a:r>
              <a:rPr lang="en-US" altLang="en-US" sz="2200" i="1" baseline="30000" dirty="0">
                <a:latin typeface="Arial" pitchFamily="34" charset="0"/>
              </a:rPr>
              <a:t>n</a:t>
            </a:r>
            <a:r>
              <a:rPr lang="en-US" altLang="en-US" sz="2200" dirty="0">
                <a:latin typeface="Arial" pitchFamily="34" charset="0"/>
              </a:rPr>
              <a:t>, with </a:t>
            </a:r>
            <a:r>
              <a:rPr lang="en-US" altLang="en-US" sz="2200" i="1" dirty="0">
                <a:latin typeface="Arial" pitchFamily="34" charset="0"/>
              </a:rPr>
              <a:t>n</a:t>
            </a:r>
            <a:r>
              <a:rPr lang="en-US" altLang="en-US" sz="2200" dirty="0">
                <a:latin typeface="Arial" pitchFamily="34" charset="0"/>
              </a:rPr>
              <a:t> representing the number of bits you must reallocate from the host ID to the network ID.</a:t>
            </a:r>
          </a:p>
          <a:p>
            <a:pPr lvl="1"/>
            <a:r>
              <a:rPr lang="en-US" altLang="en-US" sz="2200" dirty="0">
                <a:latin typeface="Arial" pitchFamily="34" charset="0"/>
              </a:rPr>
              <a:t>The number of subnets you create is always a power of 2, so if you need 60 subnets, you must reallocate 6 bits (2</a:t>
            </a:r>
            <a:r>
              <a:rPr lang="en-US" altLang="en-US" sz="2200" baseline="30000" dirty="0">
                <a:latin typeface="Arial" pitchFamily="34" charset="0"/>
              </a:rPr>
              <a:t>6</a:t>
            </a:r>
            <a:r>
              <a:rPr lang="en-US" altLang="en-US" sz="2200" dirty="0">
                <a:latin typeface="Arial" pitchFamily="34" charset="0"/>
              </a:rPr>
              <a:t> = 64) because reallocating 5 bits gives you only 32 subnets.</a:t>
            </a:r>
          </a:p>
          <a:p>
            <a:endParaRPr lang="en-US" dirty="0"/>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22</a:t>
            </a:fld>
            <a:endParaRPr lang="en-US" dirty="0"/>
          </a:p>
        </p:txBody>
      </p:sp>
    </p:spTree>
    <p:extLst>
      <p:ext uri="{BB962C8B-B14F-4D97-AF65-F5344CB8AC3E}">
        <p14:creationId xmlns:p14="http://schemas.microsoft.com/office/powerpoint/2010/main" val="1279055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a Subnet Mask</a:t>
            </a:r>
          </a:p>
        </p:txBody>
      </p:sp>
      <p:sp>
        <p:nvSpPr>
          <p:cNvPr id="3" name="Content Placeholder 2"/>
          <p:cNvSpPr>
            <a:spLocks noGrp="1"/>
          </p:cNvSpPr>
          <p:nvPr>
            <p:ph idx="1"/>
          </p:nvPr>
        </p:nvSpPr>
        <p:spPr/>
        <p:txBody>
          <a:bodyPr/>
          <a:lstStyle/>
          <a:p>
            <a:r>
              <a:rPr lang="en-US" altLang="en-US" dirty="0" err="1">
                <a:latin typeface="Arial" pitchFamily="34" charset="0"/>
              </a:rPr>
              <a:t>Subnetting</a:t>
            </a:r>
            <a:r>
              <a:rPr lang="en-US" altLang="en-US" dirty="0">
                <a:latin typeface="Arial" pitchFamily="34" charset="0"/>
              </a:rPr>
              <a:t> example (cont’d)</a:t>
            </a:r>
          </a:p>
          <a:p>
            <a:pPr lvl="1"/>
            <a:r>
              <a:rPr lang="en-US" altLang="en-US" dirty="0">
                <a:latin typeface="Arial" pitchFamily="34" charset="0"/>
              </a:rPr>
              <a:t>Reallocate bits from the host ID, starting from the most significant host bit (that is, from the left side of the host ID).</a:t>
            </a:r>
          </a:p>
          <a:p>
            <a:pPr lvl="1"/>
            <a:r>
              <a:rPr lang="en-US" altLang="en-US" dirty="0">
                <a:latin typeface="Arial" pitchFamily="34" charset="0"/>
              </a:rPr>
              <a:t>You must also ensure that you have enough host bits available to assign to computers on each subnet. To determine the number of host addresses available, use the formula 2</a:t>
            </a:r>
            <a:r>
              <a:rPr lang="en-US" altLang="en-US" i="1" baseline="30000" dirty="0">
                <a:latin typeface="Arial" pitchFamily="34" charset="0"/>
              </a:rPr>
              <a:t>n</a:t>
            </a:r>
            <a:r>
              <a:rPr lang="en-US" altLang="en-US" dirty="0">
                <a:latin typeface="Arial" pitchFamily="34" charset="0"/>
              </a:rPr>
              <a:t> - 2, with </a:t>
            </a:r>
            <a:r>
              <a:rPr lang="en-US" altLang="en-US" i="1" dirty="0">
                <a:latin typeface="Arial" pitchFamily="34" charset="0"/>
              </a:rPr>
              <a:t>n</a:t>
            </a:r>
            <a:r>
              <a:rPr lang="en-US" altLang="en-US" dirty="0">
                <a:latin typeface="Arial" pitchFamily="34" charset="0"/>
              </a:rPr>
              <a:t> representing the number of host (0) bits in the subnet mask.</a:t>
            </a:r>
          </a:p>
          <a:p>
            <a:endParaRPr lang="en-US" altLang="en-US" sz="2200" dirty="0">
              <a:latin typeface="Arial"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23</a:t>
            </a:fld>
            <a:endParaRPr lang="en-US" dirty="0"/>
          </a:p>
        </p:txBody>
      </p:sp>
    </p:spTree>
    <p:extLst>
      <p:ext uri="{BB962C8B-B14F-4D97-AF65-F5344CB8AC3E}">
        <p14:creationId xmlns:p14="http://schemas.microsoft.com/office/powerpoint/2010/main" val="4117798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Pattern Emerges</a:t>
            </a:r>
          </a:p>
        </p:txBody>
      </p:sp>
      <p:pic>
        <p:nvPicPr>
          <p:cNvPr id="6" name="Content Placeholder 5" descr="Subnetwork numbers and addresses" title="Table 6-5"/>
          <p:cNvPicPr>
            <a:picLocks noGrp="1" noChangeAspect="1"/>
          </p:cNvPicPr>
          <p:nvPr>
            <p:ph idx="1"/>
          </p:nvPr>
        </p:nvPicPr>
        <p:blipFill>
          <a:blip r:embed="rId3"/>
          <a:stretch>
            <a:fillRect/>
          </a:stretch>
        </p:blipFill>
        <p:spPr>
          <a:xfrm>
            <a:off x="864054" y="2046515"/>
            <a:ext cx="3686175" cy="2809875"/>
          </a:xfrm>
          <a:prstGeom prst="rect">
            <a:avLst/>
          </a:prstGeom>
        </p:spPr>
      </p:pic>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24</a:t>
            </a:fld>
            <a:endParaRPr lang="en-US" dirty="0"/>
          </a:p>
        </p:txBody>
      </p:sp>
      <p:pic>
        <p:nvPicPr>
          <p:cNvPr id="7" name="Picture 6" descr="Subnetwork numbers and addresses (continued)" title="Table 6-5"/>
          <p:cNvPicPr>
            <a:picLocks noChangeAspect="1"/>
          </p:cNvPicPr>
          <p:nvPr/>
        </p:nvPicPr>
        <p:blipFill>
          <a:blip r:embed="rId4"/>
          <a:stretch>
            <a:fillRect/>
          </a:stretch>
        </p:blipFill>
        <p:spPr>
          <a:xfrm>
            <a:off x="4644118" y="2035629"/>
            <a:ext cx="3705225" cy="2752725"/>
          </a:xfrm>
          <a:prstGeom prst="rect">
            <a:avLst/>
          </a:prstGeom>
        </p:spPr>
      </p:pic>
    </p:spTree>
    <p:extLst>
      <p:ext uri="{BB962C8B-B14F-4D97-AF65-F5344CB8AC3E}">
        <p14:creationId xmlns:p14="http://schemas.microsoft.com/office/powerpoint/2010/main" val="2427135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Determining Host Addresses</a:t>
            </a:r>
          </a:p>
        </p:txBody>
      </p:sp>
      <p:pic>
        <p:nvPicPr>
          <p:cNvPr id="6" name="Content Placeholder 5" descr="Host addresses per subnet" title="Table 6-6"/>
          <p:cNvPicPr>
            <a:picLocks noGrp="1" noChangeAspect="1"/>
          </p:cNvPicPr>
          <p:nvPr>
            <p:ph idx="1"/>
          </p:nvPr>
        </p:nvPicPr>
        <p:blipFill>
          <a:blip r:embed="rId3"/>
          <a:stretch>
            <a:fillRect/>
          </a:stretch>
        </p:blipFill>
        <p:spPr>
          <a:xfrm>
            <a:off x="1143000" y="2362200"/>
            <a:ext cx="6516586" cy="2472531"/>
          </a:xfrm>
          <a:prstGeom prst="rect">
            <a:avLst/>
          </a:prstGeom>
        </p:spPr>
      </p:pic>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25</a:t>
            </a:fld>
            <a:endParaRPr lang="en-US" dirty="0"/>
          </a:p>
        </p:txBody>
      </p:sp>
    </p:spTree>
    <p:extLst>
      <p:ext uri="{BB962C8B-B14F-4D97-AF65-F5344CB8AC3E}">
        <p14:creationId xmlns:p14="http://schemas.microsoft.com/office/powerpoint/2010/main" val="35813365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Subnet Mask Example</a:t>
            </a:r>
          </a:p>
        </p:txBody>
      </p:sp>
      <p:pic>
        <p:nvPicPr>
          <p:cNvPr id="6" name="Content Placeholder 5" descr="A sample network for calculating subnet mask requirements" title="Figure 6-2"/>
          <p:cNvPicPr>
            <a:picLocks noGrp="1" noChangeAspect="1"/>
          </p:cNvPicPr>
          <p:nvPr>
            <p:ph idx="1"/>
          </p:nvPr>
        </p:nvPicPr>
        <p:blipFill>
          <a:blip r:embed="rId3"/>
          <a:stretch>
            <a:fillRect/>
          </a:stretch>
        </p:blipFill>
        <p:spPr>
          <a:xfrm>
            <a:off x="2529153" y="1417638"/>
            <a:ext cx="4085694" cy="4525963"/>
          </a:xfrm>
          <a:prstGeom prst="rect">
            <a:avLst/>
          </a:prstGeom>
        </p:spPr>
      </p:pic>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26</a:t>
            </a:fld>
            <a:endParaRPr lang="en-US" dirty="0"/>
          </a:p>
        </p:txBody>
      </p:sp>
    </p:spTree>
    <p:extLst>
      <p:ext uri="{BB962C8B-B14F-4D97-AF65-F5344CB8AC3E}">
        <p14:creationId xmlns:p14="http://schemas.microsoft.com/office/powerpoint/2010/main" val="2131115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a Subnet Mask Based on Needed Host Addresses</a:t>
            </a:r>
          </a:p>
        </p:txBody>
      </p:sp>
      <p:pic>
        <p:nvPicPr>
          <p:cNvPr id="6" name="Content Placeholder 5" descr="Examples of determining the correct CIDR notation" title="Table 6-7"/>
          <p:cNvPicPr>
            <a:picLocks noGrp="1" noChangeAspect="1"/>
          </p:cNvPicPr>
          <p:nvPr>
            <p:ph idx="1"/>
          </p:nvPr>
        </p:nvPicPr>
        <p:blipFill>
          <a:blip r:embed="rId3"/>
          <a:stretch>
            <a:fillRect/>
          </a:stretch>
        </p:blipFill>
        <p:spPr>
          <a:xfrm>
            <a:off x="838200" y="2971800"/>
            <a:ext cx="7333439" cy="1515269"/>
          </a:xfrm>
          <a:prstGeom prst="rect">
            <a:avLst/>
          </a:prstGeom>
        </p:spPr>
      </p:pic>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27</a:t>
            </a:fld>
            <a:endParaRPr lang="en-US" dirty="0"/>
          </a:p>
        </p:txBody>
      </p:sp>
    </p:spTree>
    <p:extLst>
      <p:ext uri="{BB962C8B-B14F-4D97-AF65-F5344CB8AC3E}">
        <p14:creationId xmlns:p14="http://schemas.microsoft.com/office/powerpoint/2010/main" val="1989695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Supernetting</a:t>
            </a:r>
            <a:endParaRPr lang="en-US" dirty="0"/>
          </a:p>
        </p:txBody>
      </p:sp>
      <p:sp>
        <p:nvSpPr>
          <p:cNvPr id="3" name="Content Placeholder 2"/>
          <p:cNvSpPr>
            <a:spLocks noGrp="1"/>
          </p:cNvSpPr>
          <p:nvPr>
            <p:ph idx="1"/>
          </p:nvPr>
        </p:nvSpPr>
        <p:spPr/>
        <p:txBody>
          <a:bodyPr/>
          <a:lstStyle/>
          <a:p>
            <a:r>
              <a:rPr lang="en-US" altLang="en-US" dirty="0" err="1">
                <a:latin typeface="Arial" pitchFamily="34" charset="0"/>
              </a:rPr>
              <a:t>Supernetting</a:t>
            </a:r>
            <a:r>
              <a:rPr lang="en-US" altLang="en-US" dirty="0">
                <a:latin typeface="Arial" pitchFamily="34" charset="0"/>
              </a:rPr>
              <a:t> is sometimes necessary to solve certain network configuration problems and to make routing tables more streamlined</a:t>
            </a:r>
          </a:p>
          <a:p>
            <a:r>
              <a:rPr lang="en-US" altLang="en-US" dirty="0">
                <a:latin typeface="Arial" pitchFamily="34" charset="0"/>
              </a:rPr>
              <a:t>Sometimes referred to as “route aggregation” or “route summarization”</a:t>
            </a:r>
          </a:p>
          <a:p>
            <a:r>
              <a:rPr lang="en-US" altLang="en-US" dirty="0" err="1">
                <a:latin typeface="Arial" pitchFamily="34" charset="0"/>
              </a:rPr>
              <a:t>Supernetting</a:t>
            </a:r>
            <a:r>
              <a:rPr lang="en-US" altLang="en-US" dirty="0">
                <a:latin typeface="Arial" pitchFamily="34" charset="0"/>
              </a:rPr>
              <a:t> reallocates bits from the network portion of an IP address to the host portion</a:t>
            </a:r>
          </a:p>
          <a:p>
            <a:pPr lvl="1"/>
            <a:r>
              <a:rPr lang="en-US" altLang="en-US" dirty="0">
                <a:latin typeface="Arial" pitchFamily="34" charset="0"/>
              </a:rPr>
              <a:t>Making two or more smaller subnets a larger </a:t>
            </a:r>
            <a:r>
              <a:rPr lang="en-US" altLang="en-US" dirty="0" err="1">
                <a:latin typeface="Arial" pitchFamily="34" charset="0"/>
              </a:rPr>
              <a:t>supernet</a:t>
            </a:r>
            <a:endParaRPr lang="en-US" dirty="0"/>
          </a:p>
          <a:p>
            <a:endParaRPr lang="en-US" dirty="0"/>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28</a:t>
            </a:fld>
            <a:endParaRPr lang="en-US" dirty="0"/>
          </a:p>
        </p:txBody>
      </p:sp>
    </p:spTree>
    <p:extLst>
      <p:ext uri="{BB962C8B-B14F-4D97-AF65-F5344CB8AC3E}">
        <p14:creationId xmlns:p14="http://schemas.microsoft.com/office/powerpoint/2010/main" val="40041920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IPv4 Addresses</a:t>
            </a:r>
          </a:p>
        </p:txBody>
      </p:sp>
      <p:sp>
        <p:nvSpPr>
          <p:cNvPr id="3" name="Content Placeholder 2"/>
          <p:cNvSpPr>
            <a:spLocks noGrp="1"/>
          </p:cNvSpPr>
          <p:nvPr>
            <p:ph idx="1"/>
          </p:nvPr>
        </p:nvSpPr>
        <p:spPr/>
        <p:txBody>
          <a:bodyPr/>
          <a:lstStyle/>
          <a:p>
            <a:pPr eaLnBrk="1" hangingPunct="1"/>
            <a:r>
              <a:rPr lang="en-US" altLang="en-US" dirty="0"/>
              <a:t>Rules for IP address assignment</a:t>
            </a:r>
          </a:p>
          <a:p>
            <a:pPr lvl="1" eaLnBrk="1" hangingPunct="1"/>
            <a:r>
              <a:rPr lang="en-US" altLang="en-US" sz="2200" dirty="0"/>
              <a:t>A host can be assigned only a Class A, Class B, or Class C address</a:t>
            </a:r>
          </a:p>
          <a:p>
            <a:pPr lvl="1" eaLnBrk="1" hangingPunct="1"/>
            <a:r>
              <a:rPr lang="en-US" altLang="en-US" sz="2200" dirty="0"/>
              <a:t>Every IP address configuration must have a subnet mask</a:t>
            </a:r>
          </a:p>
          <a:p>
            <a:pPr lvl="1" eaLnBrk="1" hangingPunct="1"/>
            <a:r>
              <a:rPr lang="en-US" altLang="en-US" sz="2200" dirty="0"/>
              <a:t>All hosts on the same physical network must share the same network ID in their IP addresses</a:t>
            </a:r>
          </a:p>
          <a:p>
            <a:pPr lvl="1" eaLnBrk="1" hangingPunct="1"/>
            <a:r>
              <a:rPr lang="en-US" altLang="en-US" sz="2200" dirty="0"/>
              <a:t>All host IDs on the same network must be unique</a:t>
            </a:r>
          </a:p>
          <a:p>
            <a:pPr lvl="1" eaLnBrk="1" hangingPunct="1"/>
            <a:r>
              <a:rPr lang="en-US" altLang="en-US" sz="2200" dirty="0"/>
              <a:t>You can’t assign an IP address in which all the host ID bits are binary 0</a:t>
            </a:r>
          </a:p>
          <a:p>
            <a:endParaRPr lang="en-US" dirty="0"/>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29</a:t>
            </a:fld>
            <a:endParaRPr lang="en-US" dirty="0"/>
          </a:p>
        </p:txBody>
      </p:sp>
    </p:spTree>
    <p:extLst>
      <p:ext uri="{BB962C8B-B14F-4D97-AF65-F5344CB8AC3E}">
        <p14:creationId xmlns:p14="http://schemas.microsoft.com/office/powerpoint/2010/main" val="484044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p:cNvSpPr>
            <a:spLocks noGrp="1" noChangeArrowheads="1"/>
          </p:cNvSpPr>
          <p:nvPr>
            <p:ph type="title"/>
          </p:nvPr>
        </p:nvSpPr>
        <p:spPr/>
        <p:txBody>
          <a:bodyPr/>
          <a:lstStyle/>
          <a:p>
            <a:r>
              <a:rPr lang="en-US" dirty="0"/>
              <a:t>Objectives</a:t>
            </a:r>
          </a:p>
        </p:txBody>
      </p:sp>
      <p:sp>
        <p:nvSpPr>
          <p:cNvPr id="18437" name="Rectangle 7"/>
          <p:cNvSpPr>
            <a:spLocks noGrp="1" noChangeArrowheads="1"/>
          </p:cNvSpPr>
          <p:nvPr>
            <p:ph type="body" idx="1"/>
          </p:nvPr>
        </p:nvSpPr>
        <p:spPr/>
        <p:txBody>
          <a:bodyPr/>
          <a:lstStyle/>
          <a:p>
            <a:pPr eaLnBrk="1" hangingPunct="1"/>
            <a:r>
              <a:rPr lang="en-US" dirty="0">
                <a:latin typeface="Arial" panose="020B0604020202020204" pitchFamily="34" charset="0"/>
              </a:rPr>
              <a:t>Describe IPv6</a:t>
            </a:r>
          </a:p>
          <a:p>
            <a:pPr eaLnBrk="1" hangingPunct="1"/>
            <a:r>
              <a:rPr lang="en-US" dirty="0">
                <a:latin typeface="Arial" panose="020B0604020202020204" pitchFamily="34" charset="0"/>
              </a:rPr>
              <a:t>Recognize IPv6 address types</a:t>
            </a:r>
          </a:p>
          <a:p>
            <a:pPr eaLnBrk="1" hangingPunct="1"/>
            <a:r>
              <a:rPr lang="en-US" dirty="0">
                <a:latin typeface="Arial" panose="020B0604020202020204" pitchFamily="34" charset="0"/>
              </a:rPr>
              <a:t>Explain IPv6 </a:t>
            </a:r>
            <a:r>
              <a:rPr lang="en-US" dirty="0" err="1">
                <a:latin typeface="Arial" panose="020B0604020202020204" pitchFamily="34" charset="0"/>
              </a:rPr>
              <a:t>autoconfiguration</a:t>
            </a:r>
            <a:endParaRPr lang="en-US" dirty="0">
              <a:latin typeface="Arial" panose="020B0604020202020204" pitchFamily="34" charset="0"/>
            </a:endParaRPr>
          </a:p>
          <a:p>
            <a:pPr eaLnBrk="1" hangingPunct="1"/>
            <a:r>
              <a:rPr lang="en-US" dirty="0">
                <a:latin typeface="Arial" panose="020B0604020202020204" pitchFamily="34" charset="0"/>
              </a:rPr>
              <a:t>Describe IPv4 to IPv6 transitioning methods</a:t>
            </a:r>
          </a:p>
        </p:txBody>
      </p:sp>
      <p:sp>
        <p:nvSpPr>
          <p:cNvPr id="18435" name="Slide Number Placeholder 4"/>
          <p:cNvSpPr>
            <a:spLocks noGrp="1"/>
          </p:cNvSpPr>
          <p:nvPr>
            <p:ph type="sldNum" sz="quarter" idx="11"/>
          </p:nvPr>
        </p:nvSpPr>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DB06A50-9E8D-4F10-A253-1A8E9C03BABB}" type="slidenum">
              <a:rPr lang="en-US" smtClean="0"/>
              <a:pPr/>
              <a:t>3</a:t>
            </a:fld>
            <a:endParaRPr lang="en-US" dirty="0"/>
          </a:p>
        </p:txBody>
      </p:sp>
      <p:sp>
        <p:nvSpPr>
          <p:cNvPr id="6" name="Footer Placeholder 5"/>
          <p:cNvSpPr>
            <a:spLocks noGrp="1"/>
          </p:cNvSpPr>
          <p:nvPr>
            <p:ph type="ftr" sz="quarter" idx="10"/>
          </p:nvPr>
        </p:nvSpPr>
        <p:spPr/>
        <p:txBody>
          <a:bodyPr/>
          <a:lstStyle/>
          <a:p>
            <a:pPr>
              <a:defRPr/>
            </a:pPr>
            <a:r>
              <a:rPr lang="en-US"/>
              <a:t>Guide to Networking Essentials, 7th Edition</a:t>
            </a:r>
            <a:endParaRPr lang="en-US" dirty="0"/>
          </a:p>
        </p:txBody>
      </p:sp>
    </p:spTree>
    <p:extLst>
      <p:ext uri="{BB962C8B-B14F-4D97-AF65-F5344CB8AC3E}">
        <p14:creationId xmlns:p14="http://schemas.microsoft.com/office/powerpoint/2010/main" val="34134973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IPv4 Addresses</a:t>
            </a:r>
          </a:p>
        </p:txBody>
      </p:sp>
      <p:sp>
        <p:nvSpPr>
          <p:cNvPr id="3" name="Content Placeholder 2"/>
          <p:cNvSpPr>
            <a:spLocks noGrp="1"/>
          </p:cNvSpPr>
          <p:nvPr>
            <p:ph idx="1"/>
          </p:nvPr>
        </p:nvSpPr>
        <p:spPr/>
        <p:txBody>
          <a:bodyPr/>
          <a:lstStyle/>
          <a:p>
            <a:pPr eaLnBrk="1" hangingPunct="1"/>
            <a:r>
              <a:rPr lang="en-US" altLang="en-US" dirty="0"/>
              <a:t>Rules for IP address assignment (cont’d)</a:t>
            </a:r>
          </a:p>
          <a:p>
            <a:pPr lvl="1" eaLnBrk="1" hangingPunct="1"/>
            <a:r>
              <a:rPr lang="en-US" altLang="en-US" sz="2200" dirty="0"/>
              <a:t>You can’t assign an IP address in which all the host ID bits are binary 1</a:t>
            </a:r>
          </a:p>
          <a:p>
            <a:pPr lvl="1" eaLnBrk="1" hangingPunct="1"/>
            <a:r>
              <a:rPr lang="en-US" altLang="en-US" sz="2200" dirty="0"/>
              <a:t>Computers assigned different network IDs can communicate only if a router is present to forward packets</a:t>
            </a:r>
          </a:p>
          <a:p>
            <a:pPr lvl="1" eaLnBrk="1" hangingPunct="1"/>
            <a:r>
              <a:rPr lang="en-US" altLang="en-US" sz="2200" dirty="0"/>
              <a:t>The default gateway address assigned to a computer must have the same network ID as that computer</a:t>
            </a:r>
          </a:p>
          <a:p>
            <a:endParaRPr lang="en-US" dirty="0"/>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30</a:t>
            </a:fld>
            <a:endParaRPr lang="en-US" dirty="0"/>
          </a:p>
        </p:txBody>
      </p:sp>
    </p:spTree>
    <p:extLst>
      <p:ext uri="{BB962C8B-B14F-4D97-AF65-F5344CB8AC3E}">
        <p14:creationId xmlns:p14="http://schemas.microsoft.com/office/powerpoint/2010/main" val="2351274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Multiple IP Addresses</a:t>
            </a:r>
          </a:p>
        </p:txBody>
      </p:sp>
      <p:sp>
        <p:nvSpPr>
          <p:cNvPr id="3" name="Content Placeholder 2"/>
          <p:cNvSpPr>
            <a:spLocks noGrp="1"/>
          </p:cNvSpPr>
          <p:nvPr>
            <p:ph idx="1"/>
          </p:nvPr>
        </p:nvSpPr>
        <p:spPr/>
        <p:txBody>
          <a:bodyPr/>
          <a:lstStyle/>
          <a:p>
            <a:pPr eaLnBrk="1" hangingPunct="1"/>
            <a:r>
              <a:rPr lang="en-US" altLang="en-US" dirty="0"/>
              <a:t>Windows OSs allow assigning multiple IP addresses to a single network connection, via Advanced TCP/IP settings dialog box</a:t>
            </a:r>
          </a:p>
          <a:p>
            <a:pPr eaLnBrk="1" hangingPunct="1"/>
            <a:r>
              <a:rPr lang="en-US" altLang="en-US" dirty="0"/>
              <a:t>Multiple IP addresses can be useful in these situations:</a:t>
            </a:r>
          </a:p>
          <a:p>
            <a:pPr lvl="1" eaLnBrk="1" hangingPunct="1"/>
            <a:r>
              <a:rPr lang="en-US" altLang="en-US" dirty="0"/>
              <a:t>The computer is hosting a service that must be accessed by using different addresses</a:t>
            </a:r>
          </a:p>
          <a:p>
            <a:pPr lvl="1" eaLnBrk="1" hangingPunct="1"/>
            <a:r>
              <a:rPr lang="en-US" altLang="en-US" dirty="0"/>
              <a:t>The computer is connected to a physical network that hosts multiple IP networks</a:t>
            </a:r>
          </a:p>
          <a:p>
            <a:endParaRPr lang="en-US" dirty="0"/>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31</a:t>
            </a:fld>
            <a:endParaRPr lang="en-US" dirty="0"/>
          </a:p>
        </p:txBody>
      </p:sp>
    </p:spTree>
    <p:extLst>
      <p:ext uri="{BB962C8B-B14F-4D97-AF65-F5344CB8AC3E}">
        <p14:creationId xmlns:p14="http://schemas.microsoft.com/office/powerpoint/2010/main" val="7498331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the Default Gateway</a:t>
            </a:r>
          </a:p>
        </p:txBody>
      </p:sp>
      <p:sp>
        <p:nvSpPr>
          <p:cNvPr id="3" name="Content Placeholder 2"/>
          <p:cNvSpPr>
            <a:spLocks noGrp="1"/>
          </p:cNvSpPr>
          <p:nvPr>
            <p:ph idx="1"/>
          </p:nvPr>
        </p:nvSpPr>
        <p:spPr/>
        <p:txBody>
          <a:bodyPr/>
          <a:lstStyle/>
          <a:p>
            <a:pPr eaLnBrk="1" hangingPunct="1">
              <a:lnSpc>
                <a:spcPct val="90000"/>
              </a:lnSpc>
            </a:pPr>
            <a:r>
              <a:rPr lang="en-US" altLang="en-US" dirty="0"/>
              <a:t>A </a:t>
            </a:r>
            <a:r>
              <a:rPr lang="en-US" altLang="en-US" b="1" dirty="0"/>
              <a:t>default gateway </a:t>
            </a:r>
            <a:r>
              <a:rPr lang="en-US" altLang="en-US" dirty="0"/>
              <a:t>is almost always used in IP configurations</a:t>
            </a:r>
          </a:p>
          <a:p>
            <a:pPr eaLnBrk="1" hangingPunct="1">
              <a:lnSpc>
                <a:spcPct val="90000"/>
              </a:lnSpc>
            </a:pPr>
            <a:r>
              <a:rPr lang="en-US" altLang="en-US" dirty="0"/>
              <a:t>The default gateway’s address must have the same network ID as the host’s network ID</a:t>
            </a:r>
          </a:p>
          <a:p>
            <a:pPr eaLnBrk="1" hangingPunct="1">
              <a:lnSpc>
                <a:spcPct val="90000"/>
              </a:lnSpc>
            </a:pPr>
            <a:r>
              <a:rPr lang="en-US" altLang="en-US" dirty="0"/>
              <a:t>Just as you can configure multiple IP addresses, multiple gateways can be configured</a:t>
            </a:r>
          </a:p>
          <a:p>
            <a:pPr eaLnBrk="1" hangingPunct="1">
              <a:lnSpc>
                <a:spcPct val="90000"/>
              </a:lnSpc>
            </a:pPr>
            <a:r>
              <a:rPr lang="en-US" altLang="en-US" dirty="0"/>
              <a:t>Windows attempts to select the gateway with the best metric automatically</a:t>
            </a:r>
          </a:p>
          <a:p>
            <a:pPr eaLnBrk="1" hangingPunct="1">
              <a:lnSpc>
                <a:spcPct val="90000"/>
              </a:lnSpc>
            </a:pPr>
            <a:r>
              <a:rPr lang="en-US" altLang="en-US" b="1" dirty="0"/>
              <a:t>Metric</a:t>
            </a:r>
            <a:r>
              <a:rPr lang="en-US" altLang="en-US" dirty="0"/>
              <a:t> is a value assigned to the gateway based on the speed of the interface used to access the gateway</a:t>
            </a:r>
          </a:p>
          <a:p>
            <a:endParaRPr lang="en-US" dirty="0"/>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32</a:t>
            </a:fld>
            <a:endParaRPr lang="en-US" dirty="0"/>
          </a:p>
        </p:txBody>
      </p:sp>
    </p:spTree>
    <p:extLst>
      <p:ext uri="{BB962C8B-B14F-4D97-AF65-F5344CB8AC3E}">
        <p14:creationId xmlns:p14="http://schemas.microsoft.com/office/powerpoint/2010/main" val="8120915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the Default Gateway</a:t>
            </a:r>
          </a:p>
        </p:txBody>
      </p:sp>
      <p:pic>
        <p:nvPicPr>
          <p:cNvPr id="6" name="Content Placeholder 5" descr="Determining the destination computer's network address with the subnet mask" title="Figure 6-5"/>
          <p:cNvPicPr>
            <a:picLocks noGrp="1" noChangeAspect="1"/>
          </p:cNvPicPr>
          <p:nvPr>
            <p:ph idx="1"/>
          </p:nvPr>
        </p:nvPicPr>
        <p:blipFill>
          <a:blip r:embed="rId3"/>
          <a:stretch>
            <a:fillRect/>
          </a:stretch>
        </p:blipFill>
        <p:spPr>
          <a:xfrm>
            <a:off x="1938337" y="1981200"/>
            <a:ext cx="5267325" cy="3581400"/>
          </a:xfrm>
          <a:prstGeom prst="rect">
            <a:avLst/>
          </a:prstGeom>
        </p:spPr>
      </p:pic>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33</a:t>
            </a:fld>
            <a:endParaRPr lang="en-US" dirty="0"/>
          </a:p>
        </p:txBody>
      </p:sp>
    </p:spTree>
    <p:extLst>
      <p:ext uri="{BB962C8B-B14F-4D97-AF65-F5344CB8AC3E}">
        <p14:creationId xmlns:p14="http://schemas.microsoft.com/office/powerpoint/2010/main" val="1769479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Address Translation</a:t>
            </a:r>
          </a:p>
        </p:txBody>
      </p:sp>
      <p:sp>
        <p:nvSpPr>
          <p:cNvPr id="3" name="Content Placeholder 2"/>
          <p:cNvSpPr>
            <a:spLocks noGrp="1"/>
          </p:cNvSpPr>
          <p:nvPr>
            <p:ph idx="1"/>
          </p:nvPr>
        </p:nvSpPr>
        <p:spPr/>
        <p:txBody>
          <a:bodyPr/>
          <a:lstStyle/>
          <a:p>
            <a:r>
              <a:rPr lang="en-US" b="1" dirty="0">
                <a:latin typeface="Arial" panose="020B0604020202020204" pitchFamily="34" charset="0"/>
              </a:rPr>
              <a:t>NAT </a:t>
            </a:r>
            <a:r>
              <a:rPr lang="en-US" dirty="0">
                <a:latin typeface="Arial" panose="020B0604020202020204" pitchFamily="34" charset="0"/>
              </a:rPr>
              <a:t>allows an organization to use private IP addresses while connected to the Internet</a:t>
            </a:r>
          </a:p>
          <a:p>
            <a:r>
              <a:rPr lang="en-US" dirty="0">
                <a:latin typeface="Arial" panose="020B0604020202020204" pitchFamily="34" charset="0"/>
              </a:rPr>
              <a:t>The NAT process translates a workstation’s private address (as a packet leaves the corporate network) into a valid public Internet address</a:t>
            </a:r>
          </a:p>
          <a:p>
            <a:pPr lvl="1"/>
            <a:r>
              <a:rPr lang="en-US" dirty="0">
                <a:latin typeface="Arial" panose="020B0604020202020204" pitchFamily="34" charset="0"/>
              </a:rPr>
              <a:t>When data returns to the workstation, the address is translated back to the original private address</a:t>
            </a:r>
          </a:p>
          <a:p>
            <a:pPr lvl="1"/>
            <a:r>
              <a:rPr lang="en-US" dirty="0">
                <a:latin typeface="Arial" panose="020B0604020202020204" pitchFamily="34" charset="0"/>
              </a:rPr>
              <a:t>Nat is usually handled by a network device connected to the Internet, such as a router</a:t>
            </a:r>
          </a:p>
          <a:p>
            <a:pPr lvl="1"/>
            <a:r>
              <a:rPr lang="en-US" dirty="0">
                <a:latin typeface="Arial" panose="020B0604020202020204" pitchFamily="34" charset="0"/>
              </a:rPr>
              <a:t>Address translation is kept track of in a </a:t>
            </a:r>
            <a:r>
              <a:rPr lang="en-US" dirty="0">
                <a:highlight>
                  <a:srgbClr val="FFFF00"/>
                </a:highlight>
                <a:latin typeface="Arial" panose="020B0604020202020204" pitchFamily="34" charset="0"/>
              </a:rPr>
              <a:t>NAT table</a:t>
            </a:r>
          </a:p>
          <a:p>
            <a:endParaRPr lang="en-US" dirty="0"/>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34</a:t>
            </a:fld>
            <a:endParaRPr lang="en-US" dirty="0"/>
          </a:p>
        </p:txBody>
      </p:sp>
    </p:spTree>
    <p:extLst>
      <p:ext uri="{BB962C8B-B14F-4D97-AF65-F5344CB8AC3E}">
        <p14:creationId xmlns:p14="http://schemas.microsoft.com/office/powerpoint/2010/main" val="1062045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Address Translation</a:t>
            </a:r>
          </a:p>
        </p:txBody>
      </p:sp>
      <p:pic>
        <p:nvPicPr>
          <p:cNvPr id="6" name="Content Placeholder 5" descr="Private addresses translated to public addresses with NAT" title="Figure 6-8"/>
          <p:cNvPicPr>
            <a:picLocks noGrp="1" noChangeAspect="1"/>
          </p:cNvPicPr>
          <p:nvPr>
            <p:ph idx="1"/>
          </p:nvPr>
        </p:nvPicPr>
        <p:blipFill>
          <a:blip r:embed="rId3"/>
          <a:stretch>
            <a:fillRect/>
          </a:stretch>
        </p:blipFill>
        <p:spPr>
          <a:xfrm>
            <a:off x="2209800" y="1905000"/>
            <a:ext cx="4445377" cy="3648869"/>
          </a:xfrm>
          <a:prstGeom prst="rect">
            <a:avLst/>
          </a:prstGeom>
        </p:spPr>
      </p:pic>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35</a:t>
            </a:fld>
            <a:endParaRPr lang="en-US" dirty="0"/>
          </a:p>
        </p:txBody>
      </p:sp>
    </p:spTree>
    <p:extLst>
      <p:ext uri="{BB962C8B-B14F-4D97-AF65-F5344CB8AC3E}">
        <p14:creationId xmlns:p14="http://schemas.microsoft.com/office/powerpoint/2010/main" val="38622967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Address Translation</a:t>
            </a:r>
          </a:p>
        </p:txBody>
      </p:sp>
      <p:sp>
        <p:nvSpPr>
          <p:cNvPr id="3" name="Content Placeholder 2"/>
          <p:cNvSpPr>
            <a:spLocks noGrp="1"/>
          </p:cNvSpPr>
          <p:nvPr>
            <p:ph idx="1"/>
          </p:nvPr>
        </p:nvSpPr>
        <p:spPr/>
        <p:txBody>
          <a:bodyPr/>
          <a:lstStyle/>
          <a:p>
            <a:r>
              <a:rPr lang="en-US" b="1" dirty="0">
                <a:latin typeface="Arial" panose="020B0604020202020204" pitchFamily="34" charset="0"/>
              </a:rPr>
              <a:t>Port Address Translation (PAT)</a:t>
            </a:r>
          </a:p>
          <a:p>
            <a:pPr lvl="1"/>
            <a:r>
              <a:rPr lang="en-US" sz="2200" dirty="0">
                <a:latin typeface="Arial" panose="020B0604020202020204" pitchFamily="34" charset="0"/>
              </a:rPr>
              <a:t>Allows several hundred workstations to access the Internet with </a:t>
            </a:r>
            <a:r>
              <a:rPr lang="en-US" sz="2200" dirty="0">
                <a:highlight>
                  <a:srgbClr val="FFFF00"/>
                </a:highlight>
                <a:latin typeface="Arial" panose="020B0604020202020204" pitchFamily="34" charset="0"/>
              </a:rPr>
              <a:t>a single public Internet address </a:t>
            </a:r>
          </a:p>
          <a:p>
            <a:pPr lvl="1"/>
            <a:r>
              <a:rPr lang="en-US" sz="2200" dirty="0">
                <a:latin typeface="Arial" panose="020B0604020202020204" pitchFamily="34" charset="0"/>
              </a:rPr>
              <a:t>Each packet contains source and destination IP addresses along with source and destination port numbers</a:t>
            </a:r>
          </a:p>
          <a:p>
            <a:pPr lvl="1"/>
            <a:r>
              <a:rPr lang="en-US" sz="2200" dirty="0">
                <a:latin typeface="Arial" panose="020B0604020202020204" pitchFamily="34" charset="0"/>
              </a:rPr>
              <a:t>A single public IP address is used for all workstation, but different source port numbers are used for each communication session</a:t>
            </a:r>
          </a:p>
          <a:p>
            <a:r>
              <a:rPr lang="en-US" dirty="0">
                <a:latin typeface="Arial" panose="020B0604020202020204" pitchFamily="34" charset="0"/>
              </a:rPr>
              <a:t>The next slide shows an example of how PAT is used</a:t>
            </a:r>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36</a:t>
            </a:fld>
            <a:endParaRPr lang="en-US" dirty="0"/>
          </a:p>
        </p:txBody>
      </p:sp>
    </p:spTree>
    <p:extLst>
      <p:ext uri="{BB962C8B-B14F-4D97-AF65-F5344CB8AC3E}">
        <p14:creationId xmlns:p14="http://schemas.microsoft.com/office/powerpoint/2010/main" val="8075330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Address Translation</a:t>
            </a:r>
          </a:p>
        </p:txBody>
      </p:sp>
      <p:pic>
        <p:nvPicPr>
          <p:cNvPr id="6" name="Content Placeholder 5" descr="PAT uses the port number to allow using a single public IP address" title="Figure 6-9"/>
          <p:cNvPicPr>
            <a:picLocks noGrp="1" noChangeAspect="1"/>
          </p:cNvPicPr>
          <p:nvPr>
            <p:ph idx="1"/>
          </p:nvPr>
        </p:nvPicPr>
        <p:blipFill>
          <a:blip r:embed="rId3"/>
          <a:stretch>
            <a:fillRect/>
          </a:stretch>
        </p:blipFill>
        <p:spPr>
          <a:xfrm>
            <a:off x="2347912" y="1820069"/>
            <a:ext cx="4448175" cy="4086225"/>
          </a:xfrm>
          <a:prstGeom prst="rect">
            <a:avLst/>
          </a:prstGeom>
        </p:spPr>
      </p:pic>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37</a:t>
            </a:fld>
            <a:endParaRPr lang="en-US" dirty="0"/>
          </a:p>
        </p:txBody>
      </p:sp>
    </p:spTree>
    <p:extLst>
      <p:ext uri="{BB962C8B-B14F-4D97-AF65-F5344CB8AC3E}">
        <p14:creationId xmlns:p14="http://schemas.microsoft.com/office/powerpoint/2010/main" val="41289387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Protocol Version 6</a:t>
            </a:r>
          </a:p>
        </p:txBody>
      </p:sp>
      <p:sp>
        <p:nvSpPr>
          <p:cNvPr id="3" name="Content Placeholder 2"/>
          <p:cNvSpPr>
            <a:spLocks noGrp="1"/>
          </p:cNvSpPr>
          <p:nvPr>
            <p:ph idx="1"/>
          </p:nvPr>
        </p:nvSpPr>
        <p:spPr>
          <a:xfrm>
            <a:off x="457200" y="1417638"/>
            <a:ext cx="8229600" cy="4525963"/>
          </a:xfrm>
        </p:spPr>
        <p:txBody>
          <a:bodyPr/>
          <a:lstStyle/>
          <a:p>
            <a:r>
              <a:rPr lang="en-US" dirty="0"/>
              <a:t>IPv4 was developed more than 40 years ago and is showing its age as its address space becomes used up</a:t>
            </a:r>
          </a:p>
          <a:p>
            <a:r>
              <a:rPr lang="en-US" dirty="0"/>
              <a:t>IPv6 is the replacement for IPv4</a:t>
            </a:r>
          </a:p>
          <a:p>
            <a:r>
              <a:rPr lang="en-US" dirty="0"/>
              <a:t>IPv6 addresses look very different from IPv4 addresses</a:t>
            </a:r>
          </a:p>
          <a:p>
            <a:pPr lvl="1"/>
            <a:r>
              <a:rPr lang="en-US" dirty="0"/>
              <a:t>They have a built-in hierarchy and fields with a distinct purpose</a:t>
            </a:r>
          </a:p>
          <a:p>
            <a:r>
              <a:rPr lang="en-US" dirty="0"/>
              <a:t>Methods have been developed to allow IPv4 and IPv6 networks to coexist and communicate with one another</a:t>
            </a:r>
          </a:p>
          <a:p>
            <a:endParaRPr lang="en-US" dirty="0"/>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38</a:t>
            </a:fld>
            <a:endParaRPr lang="en-US" dirty="0"/>
          </a:p>
        </p:txBody>
      </p:sp>
    </p:spTree>
    <p:extLst>
      <p:ext uri="{BB962C8B-B14F-4D97-AF65-F5344CB8AC3E}">
        <p14:creationId xmlns:p14="http://schemas.microsoft.com/office/powerpoint/2010/main" val="3987640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IPv6 Overview</a:t>
            </a:r>
          </a:p>
        </p:txBody>
      </p:sp>
      <p:sp>
        <p:nvSpPr>
          <p:cNvPr id="3" name="Content Placeholder 2"/>
          <p:cNvSpPr>
            <a:spLocks noGrp="1"/>
          </p:cNvSpPr>
          <p:nvPr>
            <p:ph idx="1"/>
          </p:nvPr>
        </p:nvSpPr>
        <p:spPr/>
        <p:txBody>
          <a:bodyPr/>
          <a:lstStyle/>
          <a:p>
            <a:pPr eaLnBrk="1" hangingPunct="1"/>
            <a:r>
              <a:rPr lang="en-US" altLang="en-US" dirty="0"/>
              <a:t>Originally named </a:t>
            </a:r>
            <a:r>
              <a:rPr lang="en-US" altLang="en-US" dirty="0" err="1"/>
              <a:t>IPng</a:t>
            </a:r>
            <a:r>
              <a:rPr lang="en-US" altLang="en-US" dirty="0"/>
              <a:t> (IP next generation), IPv6 was created in 1994 by the Internet Engineering Task Force (IETF)</a:t>
            </a:r>
          </a:p>
          <a:p>
            <a:pPr eaLnBrk="1" hangingPunct="1"/>
            <a:r>
              <a:rPr lang="en-US" altLang="en-US" dirty="0"/>
              <a:t>IPv6 includes the following improvements</a:t>
            </a:r>
          </a:p>
          <a:p>
            <a:pPr lvl="1" eaLnBrk="1" hangingPunct="1"/>
            <a:r>
              <a:rPr lang="en-US" altLang="en-US" sz="2300" i="1" dirty="0"/>
              <a:t>Larger address space</a:t>
            </a:r>
          </a:p>
          <a:p>
            <a:pPr lvl="1" eaLnBrk="1" hangingPunct="1"/>
            <a:r>
              <a:rPr lang="en-US" altLang="en-US" sz="2300" i="1" dirty="0"/>
              <a:t>Hierarchical address space</a:t>
            </a:r>
          </a:p>
          <a:p>
            <a:pPr lvl="1" eaLnBrk="1" hangingPunct="1"/>
            <a:r>
              <a:rPr lang="en-US" altLang="en-US" sz="2300" i="1" dirty="0" err="1"/>
              <a:t>Autoconfiguration</a:t>
            </a:r>
            <a:endParaRPr lang="en-US" altLang="en-US" sz="2300" i="1" dirty="0"/>
          </a:p>
          <a:p>
            <a:pPr lvl="1" eaLnBrk="1" hangingPunct="1"/>
            <a:r>
              <a:rPr lang="en-US" altLang="en-US" sz="2300" i="1" dirty="0"/>
              <a:t>Built-in Quality of Server (</a:t>
            </a:r>
            <a:r>
              <a:rPr lang="en-US" altLang="en-US" sz="2300" i="1" dirty="0" err="1"/>
              <a:t>QoS</a:t>
            </a:r>
            <a:r>
              <a:rPr lang="en-US" altLang="en-US" sz="2300" i="1" dirty="0"/>
              <a:t>) support</a:t>
            </a:r>
          </a:p>
          <a:p>
            <a:pPr lvl="1" eaLnBrk="1" hangingPunct="1"/>
            <a:r>
              <a:rPr lang="en-US" altLang="en-US" sz="2300" i="1" dirty="0"/>
              <a:t>Built-in support for security</a:t>
            </a:r>
          </a:p>
          <a:p>
            <a:pPr lvl="1" eaLnBrk="1" hangingPunct="1"/>
            <a:r>
              <a:rPr lang="en-US" altLang="en-US" sz="2300" i="1" dirty="0"/>
              <a:t>Support for mobility</a:t>
            </a:r>
          </a:p>
          <a:p>
            <a:pPr lvl="1" eaLnBrk="1" hangingPunct="1"/>
            <a:r>
              <a:rPr lang="en-US" altLang="en-US" sz="2300" i="1" dirty="0"/>
              <a:t>Extensibility</a:t>
            </a:r>
          </a:p>
          <a:p>
            <a:endParaRPr lang="en-US" dirty="0"/>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39</a:t>
            </a:fld>
            <a:endParaRPr lang="en-US" dirty="0"/>
          </a:p>
        </p:txBody>
      </p:sp>
    </p:spTree>
    <p:extLst>
      <p:ext uri="{BB962C8B-B14F-4D97-AF65-F5344CB8AC3E}">
        <p14:creationId xmlns:p14="http://schemas.microsoft.com/office/powerpoint/2010/main" val="1178997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IPv4 Addressing</a:t>
            </a:r>
          </a:p>
        </p:txBody>
      </p:sp>
      <p:sp>
        <p:nvSpPr>
          <p:cNvPr id="3" name="Content Placeholder 2"/>
          <p:cNvSpPr>
            <a:spLocks noGrp="1"/>
          </p:cNvSpPr>
          <p:nvPr>
            <p:ph idx="1"/>
          </p:nvPr>
        </p:nvSpPr>
        <p:spPr/>
        <p:txBody>
          <a:bodyPr/>
          <a:lstStyle/>
          <a:p>
            <a:pPr eaLnBrk="1" hangingPunct="1"/>
            <a:r>
              <a:rPr lang="en-US" altLang="en-US" dirty="0"/>
              <a:t>IP addresses are 32-bit numbers divided into </a:t>
            </a:r>
            <a:r>
              <a:rPr lang="en-US" altLang="en-US" dirty="0">
                <a:highlight>
                  <a:srgbClr val="FFFF00"/>
                </a:highlight>
              </a:rPr>
              <a:t>four 8-bit values called octets</a:t>
            </a:r>
            <a:r>
              <a:rPr lang="en-US" altLang="en-US" dirty="0"/>
              <a:t>, each octet can have a value from 0 to 255</a:t>
            </a:r>
          </a:p>
          <a:p>
            <a:pPr lvl="1" eaLnBrk="1" hangingPunct="1"/>
            <a:r>
              <a:rPr lang="en-US" dirty="0"/>
              <a:t>Four decimal numbers are separated by periods in a format called dotted decimal notation</a:t>
            </a:r>
          </a:p>
          <a:p>
            <a:pPr eaLnBrk="1" hangingPunct="1"/>
            <a:r>
              <a:rPr lang="en-US" altLang="en-US" dirty="0">
                <a:highlight>
                  <a:srgbClr val="FFFF00"/>
                </a:highlight>
              </a:rPr>
              <a:t>Subnet masks</a:t>
            </a:r>
            <a:r>
              <a:rPr lang="en-US" altLang="en-US" dirty="0"/>
              <a:t> are also 32-bit numbers, that serve to determine how many bits are allocated to a network ID, and how many are allocated to a host ID</a:t>
            </a:r>
          </a:p>
          <a:p>
            <a:pPr eaLnBrk="1" hangingPunct="1"/>
            <a:r>
              <a:rPr lang="en-US" altLang="en-US" dirty="0"/>
              <a:t>When written in binary, 1’s in the subnet mask that correspond to bits in the IP address mean the matching bit locations are part of the network ID</a:t>
            </a:r>
          </a:p>
          <a:p>
            <a:endParaRPr lang="en-US" dirty="0"/>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4</a:t>
            </a:fld>
            <a:endParaRPr lang="en-US" dirty="0"/>
          </a:p>
        </p:txBody>
      </p:sp>
    </p:spTree>
    <p:extLst>
      <p:ext uri="{BB962C8B-B14F-4D97-AF65-F5344CB8AC3E}">
        <p14:creationId xmlns:p14="http://schemas.microsoft.com/office/powerpoint/2010/main" val="17142939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IPv6 Address Structure</a:t>
            </a:r>
          </a:p>
        </p:txBody>
      </p:sp>
      <p:sp>
        <p:nvSpPr>
          <p:cNvPr id="3" name="Content Placeholder 2"/>
          <p:cNvSpPr>
            <a:spLocks noGrp="1"/>
          </p:cNvSpPr>
          <p:nvPr>
            <p:ph idx="1"/>
          </p:nvPr>
        </p:nvSpPr>
        <p:spPr/>
        <p:txBody>
          <a:bodyPr/>
          <a:lstStyle/>
          <a:p>
            <a:pPr eaLnBrk="1" hangingPunct="1">
              <a:lnSpc>
                <a:spcPct val="90000"/>
              </a:lnSpc>
            </a:pPr>
            <a:r>
              <a:rPr lang="en-US" altLang="en-US" dirty="0" err="1"/>
              <a:t>Subnetting</a:t>
            </a:r>
            <a:r>
              <a:rPr lang="en-US" altLang="en-US" dirty="0"/>
              <a:t> as done in IPv4 is no longer applicable</a:t>
            </a:r>
          </a:p>
          <a:p>
            <a:pPr eaLnBrk="1" hangingPunct="1">
              <a:lnSpc>
                <a:spcPct val="90000"/>
              </a:lnSpc>
            </a:pPr>
            <a:r>
              <a:rPr lang="en-US" altLang="en-US" dirty="0"/>
              <a:t>Uses 128 bits, instead of IPv4’s 32 bits, for an address</a:t>
            </a:r>
          </a:p>
          <a:p>
            <a:pPr eaLnBrk="1" hangingPunct="1">
              <a:lnSpc>
                <a:spcPct val="90000"/>
              </a:lnSpc>
            </a:pPr>
            <a:r>
              <a:rPr lang="en-US" altLang="en-US" dirty="0"/>
              <a:t>IPv6 addresses are written as eight 16-bit hexadecimal numbers separated by colons:</a:t>
            </a:r>
          </a:p>
          <a:p>
            <a:pPr lvl="1" eaLnBrk="1" hangingPunct="1">
              <a:lnSpc>
                <a:spcPct val="90000"/>
              </a:lnSpc>
            </a:pPr>
            <a:r>
              <a:rPr lang="en-US" altLang="en-US" dirty="0"/>
              <a:t>Fe80:0:0:0:18ff:0024:8e5a:60</a:t>
            </a:r>
          </a:p>
          <a:p>
            <a:pPr lvl="1" eaLnBrk="1" hangingPunct="1">
              <a:lnSpc>
                <a:spcPct val="90000"/>
              </a:lnSpc>
            </a:pPr>
            <a:r>
              <a:rPr lang="en-US" altLang="en-US" dirty="0"/>
              <a:t>Things to note about IPv6 addresses:</a:t>
            </a:r>
          </a:p>
          <a:p>
            <a:pPr lvl="2" eaLnBrk="1" hangingPunct="1">
              <a:lnSpc>
                <a:spcPct val="90000"/>
              </a:lnSpc>
            </a:pPr>
            <a:r>
              <a:rPr lang="en-US" altLang="en-US" dirty="0"/>
              <a:t>One or more consecutive 0 values can be written as a double colon, but only one double colon can exist in an IPv6 address</a:t>
            </a:r>
          </a:p>
          <a:p>
            <a:pPr lvl="2" eaLnBrk="1" hangingPunct="1">
              <a:lnSpc>
                <a:spcPct val="90000"/>
              </a:lnSpc>
            </a:pPr>
            <a:r>
              <a:rPr lang="en-US" altLang="en-US" dirty="0"/>
              <a:t>Leading 0s are optional</a:t>
            </a:r>
          </a:p>
          <a:p>
            <a:pPr lvl="2"/>
            <a:r>
              <a:rPr lang="en-US" dirty="0"/>
              <a:t>Hexadecimal numbers are easier to convert to binary</a:t>
            </a:r>
          </a:p>
          <a:p>
            <a:endParaRPr lang="en-US" dirty="0"/>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40</a:t>
            </a:fld>
            <a:endParaRPr lang="en-US" dirty="0"/>
          </a:p>
        </p:txBody>
      </p:sp>
    </p:spTree>
    <p:extLst>
      <p:ext uri="{BB962C8B-B14F-4D97-AF65-F5344CB8AC3E}">
        <p14:creationId xmlns:p14="http://schemas.microsoft.com/office/powerpoint/2010/main" val="24537882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IPv6 Interface ID</a:t>
            </a:r>
          </a:p>
        </p:txBody>
      </p:sp>
      <p:sp>
        <p:nvSpPr>
          <p:cNvPr id="3" name="Content Placeholder 2"/>
          <p:cNvSpPr>
            <a:spLocks noGrp="1"/>
          </p:cNvSpPr>
          <p:nvPr>
            <p:ph idx="1"/>
          </p:nvPr>
        </p:nvSpPr>
        <p:spPr/>
        <p:txBody>
          <a:bodyPr/>
          <a:lstStyle/>
          <a:p>
            <a:pPr eaLnBrk="1" hangingPunct="1">
              <a:lnSpc>
                <a:spcPct val="90000"/>
              </a:lnSpc>
            </a:pPr>
            <a:r>
              <a:rPr lang="en-US" altLang="en-US" dirty="0"/>
              <a:t>The interface ID of an IPv6 is typically 64 bits and uses the interface’s 48 bit MAC address for a large portion of the address, as well as a 16 bit value of FF-FE that is inserted after the first 24 bits of the MAC address</a:t>
            </a:r>
          </a:p>
          <a:p>
            <a:pPr eaLnBrk="1" hangingPunct="1">
              <a:lnSpc>
                <a:spcPct val="90000"/>
              </a:lnSpc>
            </a:pPr>
            <a:r>
              <a:rPr lang="en-US" altLang="en-US" dirty="0"/>
              <a:t>First two zeros in a MAC address are replaced with 02</a:t>
            </a:r>
          </a:p>
          <a:p>
            <a:pPr eaLnBrk="1" hangingPunct="1">
              <a:lnSpc>
                <a:spcPct val="90000"/>
              </a:lnSpc>
            </a:pPr>
            <a:r>
              <a:rPr lang="en-US" altLang="en-US" dirty="0"/>
              <a:t>This </a:t>
            </a:r>
            <a:r>
              <a:rPr lang="en-US" altLang="en-US" dirty="0" err="1"/>
              <a:t>autoconfigured</a:t>
            </a:r>
            <a:r>
              <a:rPr lang="en-US" altLang="en-US" dirty="0"/>
              <a:t> 64-bit host ID is referred to as an </a:t>
            </a:r>
            <a:r>
              <a:rPr lang="en-US" altLang="en-US" b="1" dirty="0"/>
              <a:t>Extended Unique Identifier (EUI)-64 interface ID</a:t>
            </a:r>
          </a:p>
          <a:p>
            <a:pPr eaLnBrk="1" hangingPunct="1">
              <a:lnSpc>
                <a:spcPct val="90000"/>
              </a:lnSpc>
            </a:pPr>
            <a:r>
              <a:rPr lang="en-US" altLang="en-US" dirty="0"/>
              <a:t>The IPv6 address is entered manually in the interface’s Properties dialog box</a:t>
            </a:r>
          </a:p>
          <a:p>
            <a:endParaRPr lang="en-US" dirty="0"/>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41</a:t>
            </a:fld>
            <a:endParaRPr lang="en-US" dirty="0"/>
          </a:p>
        </p:txBody>
      </p:sp>
    </p:spTree>
    <p:extLst>
      <p:ext uri="{BB962C8B-B14F-4D97-AF65-F5344CB8AC3E}">
        <p14:creationId xmlns:p14="http://schemas.microsoft.com/office/powerpoint/2010/main" val="22902578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IPv6 Address Types</a:t>
            </a:r>
          </a:p>
        </p:txBody>
      </p:sp>
      <p:sp>
        <p:nvSpPr>
          <p:cNvPr id="3" name="Content Placeholder 2"/>
          <p:cNvSpPr>
            <a:spLocks noGrp="1"/>
          </p:cNvSpPr>
          <p:nvPr>
            <p:ph idx="1"/>
          </p:nvPr>
        </p:nvSpPr>
        <p:spPr/>
        <p:txBody>
          <a:bodyPr/>
          <a:lstStyle/>
          <a:p>
            <a:r>
              <a:rPr lang="en-US" dirty="0"/>
              <a:t>IPv6 defines the following address types:</a:t>
            </a:r>
          </a:p>
          <a:p>
            <a:pPr lvl="1"/>
            <a:r>
              <a:rPr lang="en-US" dirty="0"/>
              <a:t>Unicast</a:t>
            </a:r>
          </a:p>
          <a:p>
            <a:pPr lvl="1"/>
            <a:r>
              <a:rPr lang="en-US" dirty="0"/>
              <a:t>Multicast</a:t>
            </a:r>
          </a:p>
          <a:p>
            <a:pPr lvl="1"/>
            <a:r>
              <a:rPr lang="en-US" dirty="0" err="1"/>
              <a:t>Anycast</a:t>
            </a:r>
            <a:endParaRPr lang="en-US" dirty="0"/>
          </a:p>
          <a:p>
            <a:r>
              <a:rPr lang="en-US" dirty="0"/>
              <a:t>Unicast and multicast addresses in IPv6 perform much like their IPv4 counterparts</a:t>
            </a:r>
          </a:p>
          <a:p>
            <a:pPr lvl="1"/>
            <a:r>
              <a:rPr lang="en-US" dirty="0"/>
              <a:t>With a few exceptions</a:t>
            </a:r>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42</a:t>
            </a:fld>
            <a:endParaRPr lang="en-US" dirty="0"/>
          </a:p>
        </p:txBody>
      </p:sp>
    </p:spTree>
    <p:extLst>
      <p:ext uri="{BB962C8B-B14F-4D97-AF65-F5344CB8AC3E}">
        <p14:creationId xmlns:p14="http://schemas.microsoft.com/office/powerpoint/2010/main" val="18520989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IPv6 Unicast Addresses</a:t>
            </a:r>
          </a:p>
        </p:txBody>
      </p:sp>
      <p:sp>
        <p:nvSpPr>
          <p:cNvPr id="3" name="Content Placeholder 2"/>
          <p:cNvSpPr>
            <a:spLocks noGrp="1"/>
          </p:cNvSpPr>
          <p:nvPr>
            <p:ph idx="1"/>
          </p:nvPr>
        </p:nvSpPr>
        <p:spPr/>
        <p:txBody>
          <a:bodyPr/>
          <a:lstStyle/>
          <a:p>
            <a:r>
              <a:rPr lang="en-US" dirty="0"/>
              <a:t>A unicast address specifies a single interface on a device</a:t>
            </a:r>
          </a:p>
          <a:p>
            <a:r>
              <a:rPr lang="en-US" dirty="0"/>
              <a:t>Three primary types of unicast addresses:</a:t>
            </a:r>
          </a:p>
          <a:p>
            <a:pPr lvl="1"/>
            <a:r>
              <a:rPr lang="en-US" b="1" dirty="0"/>
              <a:t>Link-local</a:t>
            </a:r>
            <a:r>
              <a:rPr lang="en-US" dirty="0"/>
              <a:t> - addresses starting with fe80, are self-configuring, and can’t be routed</a:t>
            </a:r>
          </a:p>
          <a:p>
            <a:pPr lvl="2"/>
            <a:r>
              <a:rPr lang="en-US" dirty="0"/>
              <a:t>Used for computer-to-computer communication</a:t>
            </a:r>
          </a:p>
          <a:p>
            <a:pPr lvl="1"/>
            <a:r>
              <a:rPr lang="en-US" b="1" dirty="0"/>
              <a:t>Unique local </a:t>
            </a:r>
            <a:r>
              <a:rPr lang="en-US" dirty="0"/>
              <a:t>- addresses starting with fc or </a:t>
            </a:r>
            <a:r>
              <a:rPr lang="en-US" dirty="0" err="1"/>
              <a:t>fd</a:t>
            </a:r>
            <a:r>
              <a:rPr lang="en-US" dirty="0"/>
              <a:t> that are for use behind a firewall and are preconfigured on routers </a:t>
            </a:r>
          </a:p>
          <a:p>
            <a:pPr lvl="1"/>
            <a:r>
              <a:rPr lang="en-US" b="1" dirty="0"/>
              <a:t>Global</a:t>
            </a:r>
            <a:r>
              <a:rPr lang="en-US" dirty="0"/>
              <a:t> - accessible on the public Internet and can be routed</a:t>
            </a:r>
          </a:p>
          <a:p>
            <a:endParaRPr lang="en-US" dirty="0"/>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43</a:t>
            </a:fld>
            <a:endParaRPr lang="en-US" dirty="0"/>
          </a:p>
        </p:txBody>
      </p:sp>
    </p:spTree>
    <p:extLst>
      <p:ext uri="{BB962C8B-B14F-4D97-AF65-F5344CB8AC3E}">
        <p14:creationId xmlns:p14="http://schemas.microsoft.com/office/powerpoint/2010/main" val="37084417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IPv6 Special-Purpose Addresses</a:t>
            </a:r>
          </a:p>
        </p:txBody>
      </p:sp>
      <p:sp>
        <p:nvSpPr>
          <p:cNvPr id="3" name="Content Placeholder 2"/>
          <p:cNvSpPr>
            <a:spLocks noGrp="1"/>
          </p:cNvSpPr>
          <p:nvPr>
            <p:ph idx="1"/>
          </p:nvPr>
        </p:nvSpPr>
        <p:spPr/>
        <p:txBody>
          <a:bodyPr/>
          <a:lstStyle/>
          <a:p>
            <a:r>
              <a:rPr lang="en-US" i="1" dirty="0"/>
              <a:t>Loopback address </a:t>
            </a:r>
            <a:r>
              <a:rPr lang="en-US" dirty="0"/>
              <a:t>- equivalent to 127.0.0.1 used in IPv4 and is written as : :1</a:t>
            </a:r>
          </a:p>
          <a:p>
            <a:r>
              <a:rPr lang="en-US" i="1" dirty="0"/>
              <a:t>Zero address </a:t>
            </a:r>
            <a:r>
              <a:rPr lang="en-US" dirty="0"/>
              <a:t>- used as a placeholder in the source address field of an outgoing IPv6 packet and is written as : : </a:t>
            </a:r>
          </a:p>
          <a:p>
            <a:r>
              <a:rPr lang="en-US" i="1" dirty="0"/>
              <a:t>Documentation</a:t>
            </a:r>
            <a:r>
              <a:rPr lang="en-US" dirty="0"/>
              <a:t> - the global unicast address 2001:db8: : /32 has been reserved for use in books and other documentation discussing IPv6</a:t>
            </a:r>
          </a:p>
          <a:p>
            <a:r>
              <a:rPr lang="en-US" i="1" dirty="0"/>
              <a:t>IPv4-to-IPv6 transition </a:t>
            </a:r>
            <a:r>
              <a:rPr lang="en-US" dirty="0"/>
              <a:t>- several address prefixes are used for transitioning from IPv4 to IPv6</a:t>
            </a:r>
          </a:p>
          <a:p>
            <a:endParaRPr lang="en-US" dirty="0"/>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44</a:t>
            </a:fld>
            <a:endParaRPr lang="en-US" dirty="0"/>
          </a:p>
        </p:txBody>
      </p:sp>
    </p:spTree>
    <p:extLst>
      <p:ext uri="{BB962C8B-B14F-4D97-AF65-F5344CB8AC3E}">
        <p14:creationId xmlns:p14="http://schemas.microsoft.com/office/powerpoint/2010/main" val="31978058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Multicast Addresses</a:t>
            </a:r>
          </a:p>
        </p:txBody>
      </p:sp>
      <p:sp>
        <p:nvSpPr>
          <p:cNvPr id="3" name="Content Placeholder 2"/>
          <p:cNvSpPr>
            <a:spLocks noGrp="1"/>
          </p:cNvSpPr>
          <p:nvPr>
            <p:ph idx="1"/>
          </p:nvPr>
        </p:nvSpPr>
        <p:spPr/>
        <p:txBody>
          <a:bodyPr/>
          <a:lstStyle/>
          <a:p>
            <a:r>
              <a:rPr lang="en-US" dirty="0"/>
              <a:t>A multicast address in IPv6 performs the same function as its counterpart in IPv4</a:t>
            </a:r>
          </a:p>
          <a:p>
            <a:endParaRPr lang="en-US" dirty="0"/>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45</a:t>
            </a:fld>
            <a:endParaRPr lang="en-US" dirty="0"/>
          </a:p>
        </p:txBody>
      </p:sp>
    </p:spTree>
    <p:extLst>
      <p:ext uri="{BB962C8B-B14F-4D97-AF65-F5344CB8AC3E}">
        <p14:creationId xmlns:p14="http://schemas.microsoft.com/office/powerpoint/2010/main" val="8325854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Anycast</a:t>
            </a:r>
            <a:r>
              <a:rPr lang="en-US" dirty="0"/>
              <a:t> Addresses</a:t>
            </a:r>
          </a:p>
        </p:txBody>
      </p:sp>
      <p:sp>
        <p:nvSpPr>
          <p:cNvPr id="3" name="Content Placeholder 2"/>
          <p:cNvSpPr>
            <a:spLocks noGrp="1"/>
          </p:cNvSpPr>
          <p:nvPr>
            <p:ph idx="1"/>
          </p:nvPr>
        </p:nvSpPr>
        <p:spPr/>
        <p:txBody>
          <a:bodyPr/>
          <a:lstStyle/>
          <a:p>
            <a:r>
              <a:rPr lang="en-US" dirty="0" err="1"/>
              <a:t>Anycast</a:t>
            </a:r>
            <a:r>
              <a:rPr lang="en-US" dirty="0"/>
              <a:t> addresses can be assigned to multiple interfaces on different nodes</a:t>
            </a:r>
          </a:p>
          <a:p>
            <a:pPr lvl="1"/>
            <a:r>
              <a:rPr lang="en-US" dirty="0"/>
              <a:t>Are recognized as </a:t>
            </a:r>
            <a:r>
              <a:rPr lang="en-US" dirty="0" err="1"/>
              <a:t>anycast</a:t>
            </a:r>
            <a:r>
              <a:rPr lang="en-US" dirty="0"/>
              <a:t> addresses only by the devices that use them</a:t>
            </a:r>
          </a:p>
          <a:p>
            <a:pPr lvl="1"/>
            <a:r>
              <a:rPr lang="en-US" dirty="0"/>
              <a:t>Are assigned on routers and are used to allow other IPv6 nodes to deliver packets to the nearest router on a subnet</a:t>
            </a:r>
          </a:p>
          <a:p>
            <a:r>
              <a:rPr lang="en-US" dirty="0" err="1"/>
              <a:t>Anycast</a:t>
            </a:r>
            <a:r>
              <a:rPr lang="en-US" dirty="0"/>
              <a:t> addresses don’t have a special format</a:t>
            </a:r>
          </a:p>
          <a:p>
            <a:endParaRPr lang="en-US" dirty="0"/>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46</a:t>
            </a:fld>
            <a:endParaRPr lang="en-US" dirty="0"/>
          </a:p>
        </p:txBody>
      </p:sp>
    </p:spTree>
    <p:extLst>
      <p:ext uri="{BB962C8B-B14F-4D97-AF65-F5344CB8AC3E}">
        <p14:creationId xmlns:p14="http://schemas.microsoft.com/office/powerpoint/2010/main" val="23828620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IPv6 </a:t>
            </a:r>
            <a:r>
              <a:rPr lang="en-US" dirty="0" err="1"/>
              <a:t>Autoconfiguration</a:t>
            </a:r>
            <a:endParaRPr lang="en-US" dirty="0"/>
          </a:p>
        </p:txBody>
      </p:sp>
      <p:sp>
        <p:nvSpPr>
          <p:cNvPr id="3" name="Content Placeholder 2"/>
          <p:cNvSpPr>
            <a:spLocks noGrp="1"/>
          </p:cNvSpPr>
          <p:nvPr>
            <p:ph idx="1"/>
          </p:nvPr>
        </p:nvSpPr>
        <p:spPr/>
        <p:txBody>
          <a:bodyPr/>
          <a:lstStyle/>
          <a:p>
            <a:r>
              <a:rPr lang="en-US" dirty="0"/>
              <a:t>IPv6 </a:t>
            </a:r>
            <a:r>
              <a:rPr lang="en-US" dirty="0" err="1"/>
              <a:t>autoconfiguration</a:t>
            </a:r>
            <a:r>
              <a:rPr lang="en-US" dirty="0"/>
              <a:t> occurs by two methods:</a:t>
            </a:r>
          </a:p>
          <a:p>
            <a:pPr lvl="1"/>
            <a:r>
              <a:rPr lang="en-US" i="1" dirty="0"/>
              <a:t>Stateless </a:t>
            </a:r>
            <a:r>
              <a:rPr lang="en-US" i="1" dirty="0" err="1"/>
              <a:t>autoconfiguration</a:t>
            </a:r>
            <a:r>
              <a:rPr lang="en-US" i="1" dirty="0"/>
              <a:t> </a:t>
            </a:r>
            <a:r>
              <a:rPr lang="en-US" dirty="0"/>
              <a:t>- the node listens for router advertisement messages from a local router</a:t>
            </a:r>
          </a:p>
          <a:p>
            <a:pPr lvl="1"/>
            <a:r>
              <a:rPr lang="en-US" i="1" dirty="0" err="1"/>
              <a:t>Stateful</a:t>
            </a:r>
            <a:r>
              <a:rPr lang="en-US" i="1" dirty="0"/>
              <a:t> </a:t>
            </a:r>
            <a:r>
              <a:rPr lang="en-US" i="1" dirty="0" err="1"/>
              <a:t>autoconfiguration</a:t>
            </a:r>
            <a:r>
              <a:rPr lang="en-US" i="1" dirty="0"/>
              <a:t> </a:t>
            </a:r>
            <a:r>
              <a:rPr lang="en-US" dirty="0"/>
              <a:t>- the node uses an </a:t>
            </a:r>
            <a:r>
              <a:rPr lang="en-US" dirty="0" err="1"/>
              <a:t>autoconfiguration</a:t>
            </a:r>
            <a:r>
              <a:rPr lang="en-US" dirty="0"/>
              <a:t> protocol, such as DHCPv6, to obtain its IPv6 address and other configuration information</a:t>
            </a:r>
          </a:p>
          <a:p>
            <a:endParaRPr lang="en-US" dirty="0"/>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47</a:t>
            </a:fld>
            <a:endParaRPr lang="en-US" dirty="0"/>
          </a:p>
        </p:txBody>
      </p:sp>
    </p:spTree>
    <p:extLst>
      <p:ext uri="{BB962C8B-B14F-4D97-AF65-F5344CB8AC3E}">
        <p14:creationId xmlns:p14="http://schemas.microsoft.com/office/powerpoint/2010/main" val="29912129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Transitioning from IPv4 to IPv6</a:t>
            </a:r>
          </a:p>
        </p:txBody>
      </p:sp>
      <p:sp>
        <p:nvSpPr>
          <p:cNvPr id="3" name="Content Placeholder 2"/>
          <p:cNvSpPr>
            <a:spLocks noGrp="1"/>
          </p:cNvSpPr>
          <p:nvPr>
            <p:ph idx="1"/>
          </p:nvPr>
        </p:nvSpPr>
        <p:spPr/>
        <p:txBody>
          <a:bodyPr/>
          <a:lstStyle/>
          <a:p>
            <a:r>
              <a:rPr lang="en-US" b="1" dirty="0"/>
              <a:t>Dual IP layer architecture </a:t>
            </a:r>
            <a:r>
              <a:rPr lang="en-US" dirty="0"/>
              <a:t>- both IPv4 and IPv6 share the other components of the stack</a:t>
            </a:r>
          </a:p>
          <a:p>
            <a:pPr lvl="1"/>
            <a:r>
              <a:rPr lang="en-US" dirty="0"/>
              <a:t>Started with Windows Server 2008 and Vista</a:t>
            </a:r>
          </a:p>
          <a:p>
            <a:r>
              <a:rPr lang="en-US" dirty="0"/>
              <a:t>Technologies to help ease the transition to IPv6:</a:t>
            </a:r>
          </a:p>
          <a:p>
            <a:pPr lvl="1"/>
            <a:r>
              <a:rPr lang="en-US" dirty="0"/>
              <a:t>Dual IP architecture</a:t>
            </a:r>
          </a:p>
          <a:p>
            <a:pPr lvl="1"/>
            <a:r>
              <a:rPr lang="en-US" dirty="0"/>
              <a:t>IPv6-over-IPv4 tunneling</a:t>
            </a:r>
          </a:p>
          <a:p>
            <a:pPr lvl="1"/>
            <a:r>
              <a:rPr lang="en-US" dirty="0"/>
              <a:t>Intra-Site Automatic Tunnel Addressing Protocol (ISATAP)</a:t>
            </a:r>
          </a:p>
          <a:p>
            <a:pPr lvl="1"/>
            <a:r>
              <a:rPr lang="en-US" dirty="0"/>
              <a:t>6to4</a:t>
            </a:r>
          </a:p>
          <a:p>
            <a:pPr lvl="1"/>
            <a:r>
              <a:rPr lang="en-US" dirty="0" err="1"/>
              <a:t>Teredo</a:t>
            </a:r>
            <a:endParaRPr lang="en-US" dirty="0"/>
          </a:p>
          <a:p>
            <a:endParaRPr lang="en-US" dirty="0"/>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48</a:t>
            </a:fld>
            <a:endParaRPr lang="en-US" dirty="0"/>
          </a:p>
        </p:txBody>
      </p:sp>
    </p:spTree>
    <p:extLst>
      <p:ext uri="{BB962C8B-B14F-4D97-AF65-F5344CB8AC3E}">
        <p14:creationId xmlns:p14="http://schemas.microsoft.com/office/powerpoint/2010/main" val="13936139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Guide to Networking Essentials, 7th Edition</a:t>
            </a:r>
            <a:endParaRPr lang="en-US" dirty="0"/>
          </a:p>
        </p:txBody>
      </p:sp>
      <p:sp>
        <p:nvSpPr>
          <p:cNvPr id="6349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954F265-A4AC-453B-BAEA-31EBC7EF8152}" type="slidenum">
              <a:rPr lang="en-US"/>
              <a:pPr eaLnBrk="1" hangingPunct="1"/>
              <a:t>49</a:t>
            </a:fld>
            <a:endParaRPr lang="en-US" dirty="0"/>
          </a:p>
        </p:txBody>
      </p:sp>
      <p:sp>
        <p:nvSpPr>
          <p:cNvPr id="63492" name="Rectangle 2"/>
          <p:cNvSpPr>
            <a:spLocks noGrp="1" noChangeArrowheads="1"/>
          </p:cNvSpPr>
          <p:nvPr>
            <p:ph type="title"/>
          </p:nvPr>
        </p:nvSpPr>
        <p:spPr/>
        <p:txBody>
          <a:bodyPr/>
          <a:lstStyle/>
          <a:p>
            <a:pPr eaLnBrk="1" hangingPunct="1"/>
            <a:r>
              <a:rPr lang="en-US" dirty="0"/>
              <a:t>Summary</a:t>
            </a:r>
          </a:p>
        </p:txBody>
      </p:sp>
      <p:sp>
        <p:nvSpPr>
          <p:cNvPr id="63493" name="Rectangle 3"/>
          <p:cNvSpPr>
            <a:spLocks noGrp="1" noChangeArrowheads="1"/>
          </p:cNvSpPr>
          <p:nvPr>
            <p:ph type="body" idx="1"/>
          </p:nvPr>
        </p:nvSpPr>
        <p:spPr>
          <a:xfrm>
            <a:off x="457200" y="1535793"/>
            <a:ext cx="8229600" cy="4525963"/>
          </a:xfrm>
        </p:spPr>
        <p:txBody>
          <a:bodyPr/>
          <a:lstStyle/>
          <a:p>
            <a:r>
              <a:rPr lang="en-US" dirty="0">
                <a:latin typeface="Arial" panose="020B0604020202020204" pitchFamily="34" charset="0"/>
              </a:rPr>
              <a:t>An IPv4 address is a 32-bit dotted decimal number separated into four octets</a:t>
            </a:r>
          </a:p>
          <a:p>
            <a:r>
              <a:rPr lang="en-US" dirty="0">
                <a:latin typeface="Arial" panose="020B0604020202020204" pitchFamily="34" charset="0"/>
              </a:rPr>
              <a:t>There are three main address classes: A, B, and C</a:t>
            </a:r>
          </a:p>
          <a:p>
            <a:r>
              <a:rPr lang="en-US" dirty="0">
                <a:latin typeface="Arial" panose="020B0604020202020204" pitchFamily="34" charset="0"/>
              </a:rPr>
              <a:t>CIDR largely replaces the IP address class system</a:t>
            </a:r>
          </a:p>
          <a:p>
            <a:r>
              <a:rPr lang="en-US" dirty="0" err="1">
                <a:latin typeface="Arial" panose="020B0604020202020204" pitchFamily="34" charset="0"/>
              </a:rPr>
              <a:t>Subnetting</a:t>
            </a:r>
            <a:r>
              <a:rPr lang="en-US" dirty="0">
                <a:latin typeface="Arial" panose="020B0604020202020204" pitchFamily="34" charset="0"/>
              </a:rPr>
              <a:t> enables an administrator to divide a large network into smaller networks that require a router for communication</a:t>
            </a:r>
          </a:p>
          <a:p>
            <a:r>
              <a:rPr lang="en-US" dirty="0">
                <a:latin typeface="Arial" panose="020B0604020202020204" pitchFamily="34" charset="0"/>
              </a:rPr>
              <a:t>There are several rules for IP address assignment</a:t>
            </a:r>
          </a:p>
          <a:p>
            <a:endParaRPr lang="en-US" altLang="en-US" dirty="0">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IPv4 Addressing</a:t>
            </a:r>
          </a:p>
        </p:txBody>
      </p:sp>
      <p:sp>
        <p:nvSpPr>
          <p:cNvPr id="3" name="Content Placeholder 2"/>
          <p:cNvSpPr>
            <a:spLocks noGrp="1"/>
          </p:cNvSpPr>
          <p:nvPr>
            <p:ph idx="1"/>
          </p:nvPr>
        </p:nvSpPr>
        <p:spPr/>
        <p:txBody>
          <a:bodyPr/>
          <a:lstStyle/>
          <a:p>
            <a:pPr eaLnBrk="1" hangingPunct="1"/>
            <a:r>
              <a:rPr lang="en-US" altLang="en-US" dirty="0"/>
              <a:t>Example:</a:t>
            </a:r>
          </a:p>
          <a:p>
            <a:pPr lvl="1"/>
            <a:r>
              <a:rPr lang="en-US" altLang="en-US" dirty="0"/>
              <a:t>192.168.14.</a:t>
            </a:r>
            <a:r>
              <a:rPr lang="en-US" altLang="en-US" dirty="0">
                <a:highlight>
                  <a:srgbClr val="FFFF00"/>
                </a:highlight>
              </a:rPr>
              <a:t>250</a:t>
            </a:r>
            <a:r>
              <a:rPr lang="en-US" altLang="en-US" dirty="0"/>
              <a:t> = 11000000.10101000.0001110.</a:t>
            </a:r>
            <a:r>
              <a:rPr lang="en-US" altLang="en-US" dirty="0">
                <a:highlight>
                  <a:srgbClr val="FFFF00"/>
                </a:highlight>
              </a:rPr>
              <a:t>11111010</a:t>
            </a:r>
            <a:br>
              <a:rPr lang="en-US" altLang="en-US" dirty="0"/>
            </a:br>
            <a:r>
              <a:rPr lang="en-US" altLang="en-US" dirty="0"/>
              <a:t>255.255.255.0 = 11111111.11111111.11111111.</a:t>
            </a:r>
            <a:r>
              <a:rPr lang="en-US" altLang="en-US" dirty="0">
                <a:highlight>
                  <a:srgbClr val="FFFF00"/>
                </a:highlight>
              </a:rPr>
              <a:t>00000000</a:t>
            </a:r>
          </a:p>
          <a:p>
            <a:pPr eaLnBrk="1" hangingPunct="1"/>
            <a:r>
              <a:rPr lang="en-US" altLang="en-US" dirty="0"/>
              <a:t>Above shows 192.168.14.</a:t>
            </a:r>
            <a:r>
              <a:rPr lang="en-US" altLang="en-US" dirty="0">
                <a:highlight>
                  <a:srgbClr val="FFFF00"/>
                </a:highlight>
              </a:rPr>
              <a:t>0</a:t>
            </a:r>
            <a:r>
              <a:rPr lang="en-US" altLang="en-US" dirty="0"/>
              <a:t> as the network ID, </a:t>
            </a:r>
            <a:r>
              <a:rPr lang="en-US" altLang="en-US" dirty="0">
                <a:highlight>
                  <a:srgbClr val="FFFF00"/>
                </a:highlight>
              </a:rPr>
              <a:t>250</a:t>
            </a:r>
            <a:r>
              <a:rPr lang="en-US" altLang="en-US" dirty="0"/>
              <a:t> as the host ID</a:t>
            </a:r>
          </a:p>
          <a:p>
            <a:endParaRPr lang="en-US" dirty="0"/>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5</a:t>
            </a:fld>
            <a:endParaRPr lang="en-US" dirty="0"/>
          </a:p>
        </p:txBody>
      </p:sp>
    </p:spTree>
    <p:extLst>
      <p:ext uri="{BB962C8B-B14F-4D97-AF65-F5344CB8AC3E}">
        <p14:creationId xmlns:p14="http://schemas.microsoft.com/office/powerpoint/2010/main" val="17312544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Guide to Networking Essentials, 7th Edition</a:t>
            </a:r>
            <a:endParaRPr lang="en-US" dirty="0"/>
          </a:p>
        </p:txBody>
      </p:sp>
      <p:sp>
        <p:nvSpPr>
          <p:cNvPr id="6451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A144A95-C6C6-40D0-8BD8-1BCF5468B0FC}" type="slidenum">
              <a:rPr lang="en-US"/>
              <a:pPr eaLnBrk="1" hangingPunct="1"/>
              <a:t>50</a:t>
            </a:fld>
            <a:endParaRPr lang="en-US" dirty="0"/>
          </a:p>
        </p:txBody>
      </p:sp>
      <p:sp>
        <p:nvSpPr>
          <p:cNvPr id="64516" name="Rectangle 2"/>
          <p:cNvSpPr>
            <a:spLocks noGrp="1" noChangeArrowheads="1"/>
          </p:cNvSpPr>
          <p:nvPr>
            <p:ph type="title"/>
          </p:nvPr>
        </p:nvSpPr>
        <p:spPr/>
        <p:txBody>
          <a:bodyPr/>
          <a:lstStyle/>
          <a:p>
            <a:pPr eaLnBrk="1" hangingPunct="1"/>
            <a:r>
              <a:rPr lang="en-US" dirty="0"/>
              <a:t>Summary</a:t>
            </a:r>
          </a:p>
        </p:txBody>
      </p:sp>
      <p:sp>
        <p:nvSpPr>
          <p:cNvPr id="64517" name="Rectangle 3"/>
          <p:cNvSpPr>
            <a:spLocks noGrp="1" noChangeArrowheads="1"/>
          </p:cNvSpPr>
          <p:nvPr>
            <p:ph type="body" idx="1"/>
          </p:nvPr>
        </p:nvSpPr>
        <p:spPr>
          <a:xfrm>
            <a:off x="457200" y="1450295"/>
            <a:ext cx="8229600" cy="4525963"/>
          </a:xfrm>
        </p:spPr>
        <p:txBody>
          <a:bodyPr/>
          <a:lstStyle/>
          <a:p>
            <a:r>
              <a:rPr lang="en-US" dirty="0">
                <a:latin typeface="Arial" panose="020B0604020202020204" pitchFamily="34" charset="0"/>
              </a:rPr>
              <a:t>Commands for working with IP address configurations include </a:t>
            </a:r>
            <a:r>
              <a:rPr lang="en-US" dirty="0" err="1">
                <a:latin typeface="Arial" panose="020B0604020202020204" pitchFamily="34" charset="0"/>
              </a:rPr>
              <a:t>netsh</a:t>
            </a:r>
            <a:r>
              <a:rPr lang="en-US" dirty="0">
                <a:latin typeface="Arial" panose="020B0604020202020204" pitchFamily="34" charset="0"/>
              </a:rPr>
              <a:t>, </a:t>
            </a:r>
            <a:r>
              <a:rPr lang="en-US" dirty="0" err="1">
                <a:latin typeface="Arial" panose="020B0604020202020204" pitchFamily="34" charset="0"/>
              </a:rPr>
              <a:t>ipconfig</a:t>
            </a:r>
            <a:r>
              <a:rPr lang="en-US" dirty="0">
                <a:latin typeface="Arial" panose="020B0604020202020204" pitchFamily="34" charset="0"/>
              </a:rPr>
              <a:t>, ping, </a:t>
            </a:r>
            <a:r>
              <a:rPr lang="en-US" dirty="0" err="1">
                <a:latin typeface="Arial" panose="020B0604020202020204" pitchFamily="34" charset="0"/>
              </a:rPr>
              <a:t>arp</a:t>
            </a:r>
            <a:r>
              <a:rPr lang="en-US" dirty="0">
                <a:latin typeface="Arial" panose="020B0604020202020204" pitchFamily="34" charset="0"/>
              </a:rPr>
              <a:t>, route, </a:t>
            </a:r>
            <a:r>
              <a:rPr lang="en-US" dirty="0" err="1">
                <a:latin typeface="Arial" panose="020B0604020202020204" pitchFamily="34" charset="0"/>
              </a:rPr>
              <a:t>tracert</a:t>
            </a:r>
            <a:r>
              <a:rPr lang="en-US" dirty="0">
                <a:latin typeface="Arial" panose="020B0604020202020204" pitchFamily="34" charset="0"/>
              </a:rPr>
              <a:t>, and </a:t>
            </a:r>
            <a:r>
              <a:rPr lang="en-US" dirty="0" err="1">
                <a:latin typeface="Arial" panose="020B0604020202020204" pitchFamily="34" charset="0"/>
              </a:rPr>
              <a:t>nslookup</a:t>
            </a:r>
            <a:endParaRPr lang="en-US" dirty="0">
              <a:latin typeface="Arial" panose="020B0604020202020204" pitchFamily="34" charset="0"/>
            </a:endParaRPr>
          </a:p>
          <a:p>
            <a:r>
              <a:rPr lang="en-US" dirty="0">
                <a:latin typeface="Arial" panose="020B0604020202020204" pitchFamily="34" charset="0"/>
              </a:rPr>
              <a:t>Network Address Translation (NAT) enables an organization to use private IP addresses while connected to the Internet</a:t>
            </a:r>
          </a:p>
          <a:p>
            <a:r>
              <a:rPr lang="en-US" dirty="0">
                <a:latin typeface="Arial" panose="020B0604020202020204" pitchFamily="34" charset="0"/>
              </a:rPr>
              <a:t>IPv6 will eventually replace IPv4</a:t>
            </a:r>
          </a:p>
          <a:p>
            <a:r>
              <a:rPr lang="en-US" dirty="0">
                <a:latin typeface="Arial" panose="020B0604020202020204" pitchFamily="34" charset="0"/>
              </a:rPr>
              <a:t>IPv6 defines unicast, multicast, and </a:t>
            </a:r>
            <a:r>
              <a:rPr lang="en-US" dirty="0" err="1">
                <a:latin typeface="Arial" panose="020B0604020202020204" pitchFamily="34" charset="0"/>
              </a:rPr>
              <a:t>anycast</a:t>
            </a:r>
            <a:r>
              <a:rPr lang="en-US" dirty="0">
                <a:latin typeface="Arial" panose="020B0604020202020204" pitchFamily="34" charset="0"/>
              </a:rPr>
              <a:t> addresses</a:t>
            </a:r>
          </a:p>
          <a:p>
            <a:endParaRPr lang="en-US" dirty="0">
              <a:latin typeface="Arial" panose="020B0604020202020204" pitchFamily="34" charset="0"/>
            </a:endParaRPr>
          </a:p>
          <a:p>
            <a:pPr marL="457200" lvl="1" indent="0">
              <a:buNone/>
            </a:pPr>
            <a:endParaRPr lang="en-US" dirty="0">
              <a:latin typeface="Arial" panose="020B0604020202020204" pitchFamily="34" charset="0"/>
            </a:endParaRPr>
          </a:p>
          <a:p>
            <a:endParaRPr lang="en-US" dirty="0">
              <a:latin typeface="Arial" panose="020B060402020202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Guide to Networking Essentials, 7th Edition</a:t>
            </a:r>
            <a:endParaRPr lang="en-US" dirty="0"/>
          </a:p>
        </p:txBody>
      </p:sp>
      <p:sp>
        <p:nvSpPr>
          <p:cNvPr id="6451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A144A95-C6C6-40D0-8BD8-1BCF5468B0FC}" type="slidenum">
              <a:rPr lang="en-US"/>
              <a:pPr eaLnBrk="1" hangingPunct="1"/>
              <a:t>51</a:t>
            </a:fld>
            <a:endParaRPr lang="en-US" dirty="0"/>
          </a:p>
        </p:txBody>
      </p:sp>
      <p:sp>
        <p:nvSpPr>
          <p:cNvPr id="64516" name="Rectangle 2"/>
          <p:cNvSpPr>
            <a:spLocks noGrp="1" noChangeArrowheads="1"/>
          </p:cNvSpPr>
          <p:nvPr>
            <p:ph type="title"/>
          </p:nvPr>
        </p:nvSpPr>
        <p:spPr/>
        <p:txBody>
          <a:bodyPr/>
          <a:lstStyle/>
          <a:p>
            <a:pPr eaLnBrk="1" hangingPunct="1"/>
            <a:r>
              <a:rPr lang="en-US" dirty="0"/>
              <a:t>Summary</a:t>
            </a:r>
          </a:p>
        </p:txBody>
      </p:sp>
      <p:sp>
        <p:nvSpPr>
          <p:cNvPr id="64517" name="Rectangle 3"/>
          <p:cNvSpPr>
            <a:spLocks noGrp="1" noChangeArrowheads="1"/>
          </p:cNvSpPr>
          <p:nvPr>
            <p:ph type="body" idx="1"/>
          </p:nvPr>
        </p:nvSpPr>
        <p:spPr>
          <a:xfrm>
            <a:off x="457200" y="1450295"/>
            <a:ext cx="8229600" cy="4525963"/>
          </a:xfrm>
        </p:spPr>
        <p:txBody>
          <a:bodyPr/>
          <a:lstStyle/>
          <a:p>
            <a:r>
              <a:rPr lang="en-US" dirty="0">
                <a:latin typeface="Arial" panose="020B0604020202020204" pitchFamily="34" charset="0"/>
              </a:rPr>
              <a:t>IPv6 can configure address settings automatically</a:t>
            </a:r>
          </a:p>
          <a:p>
            <a:r>
              <a:rPr lang="en-US" dirty="0">
                <a:latin typeface="Arial" panose="020B0604020202020204" pitchFamily="34" charset="0"/>
              </a:rPr>
              <a:t>Transitioning an entire network from IPv4 to IPv6 successfully while maintaining compatibility with IPv4 requires a variety of transition technologies, including dual IP layer architecture, IPv6-over-IPv4 tunneling, ISATAP, 6to4, and </a:t>
            </a:r>
            <a:r>
              <a:rPr lang="en-US" dirty="0" err="1">
                <a:latin typeface="Arial" panose="020B0604020202020204" pitchFamily="34" charset="0"/>
              </a:rPr>
              <a:t>Teredo</a:t>
            </a:r>
            <a:endParaRPr lang="en-US" dirty="0">
              <a:latin typeface="Arial" panose="020B0604020202020204" pitchFamily="34" charset="0"/>
            </a:endParaRPr>
          </a:p>
          <a:p>
            <a:endParaRPr lang="en-US" dirty="0">
              <a:latin typeface="Arial" panose="020B0604020202020204" pitchFamily="34" charset="0"/>
            </a:endParaRPr>
          </a:p>
          <a:p>
            <a:pPr marL="457200" lvl="1" indent="0">
              <a:buNone/>
            </a:pPr>
            <a:endParaRPr lang="en-US" dirty="0">
              <a:latin typeface="Arial" panose="020B0604020202020204" pitchFamily="34" charset="0"/>
            </a:endParaRPr>
          </a:p>
          <a:p>
            <a:endParaRPr lang="en-US" dirty="0">
              <a:latin typeface="Arial" panose="020B0604020202020204" pitchFamily="34" charset="0"/>
            </a:endParaRPr>
          </a:p>
        </p:txBody>
      </p:sp>
    </p:spTree>
    <p:extLst>
      <p:ext uri="{BB962C8B-B14F-4D97-AF65-F5344CB8AC3E}">
        <p14:creationId xmlns:p14="http://schemas.microsoft.com/office/powerpoint/2010/main" val="2781837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Math</a:t>
            </a:r>
          </a:p>
        </p:txBody>
      </p:sp>
      <p:sp>
        <p:nvSpPr>
          <p:cNvPr id="3" name="Content Placeholder 2"/>
          <p:cNvSpPr>
            <a:spLocks noGrp="1"/>
          </p:cNvSpPr>
          <p:nvPr>
            <p:ph idx="1"/>
          </p:nvPr>
        </p:nvSpPr>
        <p:spPr/>
        <p:txBody>
          <a:bodyPr/>
          <a:lstStyle/>
          <a:p>
            <a:r>
              <a:rPr lang="en-US" altLang="en-US" dirty="0">
                <a:latin typeface="Arial" pitchFamily="34" charset="0"/>
              </a:rPr>
              <a:t>How is the subnet mask used to determine the network ID?</a:t>
            </a:r>
          </a:p>
          <a:p>
            <a:pPr lvl="1"/>
            <a:r>
              <a:rPr lang="en-US" altLang="en-US" dirty="0">
                <a:latin typeface="Arial" pitchFamily="34" charset="0"/>
              </a:rPr>
              <a:t>Computers determine the network ID by doing a logical AND operation between its IP address and subnet mask. A logical AND is an operation between two binary values. AND operations can have the following results:</a:t>
            </a:r>
          </a:p>
          <a:p>
            <a:pPr lvl="1">
              <a:buFontTx/>
              <a:buNone/>
            </a:pPr>
            <a:r>
              <a:rPr lang="en-US" altLang="en-US" dirty="0">
                <a:latin typeface="Arial" pitchFamily="34" charset="0"/>
              </a:rPr>
              <a:t>		0 AND 0 = 0</a:t>
            </a:r>
          </a:p>
          <a:p>
            <a:pPr>
              <a:buFontTx/>
              <a:buNone/>
            </a:pPr>
            <a:r>
              <a:rPr lang="en-US" altLang="en-US" sz="2000" dirty="0">
                <a:latin typeface="Arial" pitchFamily="34" charset="0"/>
              </a:rPr>
              <a:t>	      	</a:t>
            </a:r>
            <a:r>
              <a:rPr lang="en-US" altLang="en-US" sz="2400" dirty="0">
                <a:latin typeface="Arial" pitchFamily="34" charset="0"/>
              </a:rPr>
              <a:t>1 AND 0 = 0</a:t>
            </a:r>
          </a:p>
          <a:p>
            <a:pPr>
              <a:buFontTx/>
              <a:buNone/>
            </a:pPr>
            <a:r>
              <a:rPr lang="en-US" altLang="en-US" sz="2400" dirty="0">
                <a:latin typeface="Arial" pitchFamily="34" charset="0"/>
              </a:rPr>
              <a:t>	      	0 AND 1 = 0</a:t>
            </a:r>
          </a:p>
          <a:p>
            <a:pPr>
              <a:buFontTx/>
              <a:buNone/>
            </a:pPr>
            <a:r>
              <a:rPr lang="en-US" altLang="en-US" sz="2400" dirty="0">
                <a:latin typeface="Arial" pitchFamily="34" charset="0"/>
              </a:rPr>
              <a:t>	      	1 AND 1 = 1</a:t>
            </a:r>
          </a:p>
          <a:p>
            <a:endParaRPr lang="en-US" dirty="0"/>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6</a:t>
            </a:fld>
            <a:endParaRPr lang="en-US" dirty="0"/>
          </a:p>
        </p:txBody>
      </p:sp>
    </p:spTree>
    <p:extLst>
      <p:ext uri="{BB962C8B-B14F-4D97-AF65-F5344CB8AC3E}">
        <p14:creationId xmlns:p14="http://schemas.microsoft.com/office/powerpoint/2010/main" val="2500509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Math</a:t>
            </a:r>
          </a:p>
        </p:txBody>
      </p:sp>
      <p:sp>
        <p:nvSpPr>
          <p:cNvPr id="3" name="Content Placeholder 2"/>
          <p:cNvSpPr>
            <a:spLocks noGrp="1"/>
          </p:cNvSpPr>
          <p:nvPr>
            <p:ph idx="1"/>
          </p:nvPr>
        </p:nvSpPr>
        <p:spPr/>
        <p:txBody>
          <a:bodyPr/>
          <a:lstStyle/>
          <a:p>
            <a:r>
              <a:rPr lang="en-US" altLang="en-US" dirty="0">
                <a:latin typeface="Arial" pitchFamily="34" charset="0"/>
              </a:rPr>
              <a:t>Finding the subnet mask (cont’d)</a:t>
            </a:r>
          </a:p>
          <a:p>
            <a:pPr lvl="1"/>
            <a:r>
              <a:rPr lang="en-US" altLang="en-US" sz="2200" dirty="0">
                <a:latin typeface="Arial" pitchFamily="34" charset="0"/>
              </a:rPr>
              <a:t>The logical AND operation between a computer’s IP address and subnet mask looks like this:</a:t>
            </a:r>
          </a:p>
          <a:p>
            <a:pPr marL="0" indent="0">
              <a:buNone/>
            </a:pPr>
            <a:r>
              <a:rPr lang="en-US" altLang="en-US" sz="2200" dirty="0">
                <a:latin typeface="Arial" pitchFamily="34" charset="0"/>
              </a:rPr>
              <a:t>	10101100.00011111.01100100.00000110 (binary for     						   172.31.100.6)</a:t>
            </a:r>
          </a:p>
          <a:p>
            <a:pPr>
              <a:buFontTx/>
              <a:buNone/>
            </a:pPr>
            <a:r>
              <a:rPr lang="en-US" altLang="en-US" sz="2200" dirty="0">
                <a:latin typeface="Arial" pitchFamily="34" charset="0"/>
              </a:rPr>
              <a:t>	          AND</a:t>
            </a:r>
          </a:p>
          <a:p>
            <a:pPr>
              <a:buFontTx/>
              <a:buNone/>
            </a:pPr>
            <a:r>
              <a:rPr lang="en-US" altLang="en-US" sz="2200" dirty="0">
                <a:latin typeface="Arial" pitchFamily="34" charset="0"/>
              </a:rPr>
              <a:t>		11111111.11111111.00000000.00000000 (binary for  						      255.255.0.0)</a:t>
            </a:r>
          </a:p>
          <a:p>
            <a:pPr>
              <a:buFontTx/>
              <a:buNone/>
            </a:pPr>
            <a:r>
              <a:rPr lang="en-US" altLang="en-US" sz="2200" dirty="0">
                <a:latin typeface="Arial" pitchFamily="34" charset="0"/>
              </a:rPr>
              <a:t>		 ____________________________</a:t>
            </a:r>
          </a:p>
          <a:p>
            <a:pPr>
              <a:buFontTx/>
              <a:buNone/>
            </a:pPr>
            <a:r>
              <a:rPr lang="en-US" altLang="en-US" sz="2200" dirty="0">
                <a:latin typeface="Arial" pitchFamily="34" charset="0"/>
              </a:rPr>
              <a:t>		10101100.00011111.00000000.00000000 (binary for 						        172.31.0.0)</a:t>
            </a:r>
          </a:p>
          <a:p>
            <a:endParaRPr lang="en-US" dirty="0"/>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7</a:t>
            </a:fld>
            <a:endParaRPr lang="en-US" dirty="0"/>
          </a:p>
        </p:txBody>
      </p:sp>
    </p:spTree>
    <p:extLst>
      <p:ext uri="{BB962C8B-B14F-4D97-AF65-F5344CB8AC3E}">
        <p14:creationId xmlns:p14="http://schemas.microsoft.com/office/powerpoint/2010/main" val="1701892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Binary to Decimal</a:t>
            </a:r>
          </a:p>
        </p:txBody>
      </p:sp>
      <p:sp>
        <p:nvSpPr>
          <p:cNvPr id="3" name="Content Placeholder 2"/>
          <p:cNvSpPr>
            <a:spLocks noGrp="1"/>
          </p:cNvSpPr>
          <p:nvPr>
            <p:ph idx="1"/>
          </p:nvPr>
        </p:nvSpPr>
        <p:spPr/>
        <p:txBody>
          <a:bodyPr/>
          <a:lstStyle/>
          <a:p>
            <a:r>
              <a:rPr lang="en-US" altLang="en-US" dirty="0">
                <a:latin typeface="Arial" pitchFamily="34" charset="0"/>
              </a:rPr>
              <a:t>Review how the decimal number system works</a:t>
            </a:r>
          </a:p>
          <a:p>
            <a:pPr lvl="1"/>
            <a:r>
              <a:rPr lang="en-US" altLang="en-US" sz="2300" dirty="0">
                <a:latin typeface="Arial" pitchFamily="34" charset="0"/>
              </a:rPr>
              <a:t>0 through 9 are used to represent any possible number</a:t>
            </a:r>
          </a:p>
          <a:p>
            <a:pPr lvl="1"/>
            <a:r>
              <a:rPr lang="en-US" altLang="en-US" sz="2300" dirty="0">
                <a:latin typeface="Arial" pitchFamily="34" charset="0"/>
              </a:rPr>
              <a:t>Each place in a decimal number can 10 possible values</a:t>
            </a:r>
          </a:p>
          <a:p>
            <a:pPr lvl="1"/>
            <a:r>
              <a:rPr lang="en-US" altLang="en-US" sz="2300" dirty="0">
                <a:latin typeface="Arial" pitchFamily="34" charset="0"/>
              </a:rPr>
              <a:t>The ones place can be expressed as a number 0 through 9, multiplied by 10 raised to the 0 power or 10</a:t>
            </a:r>
            <a:r>
              <a:rPr lang="en-US" altLang="en-US" sz="2300" baseline="30000" dirty="0">
                <a:latin typeface="Arial" pitchFamily="34" charset="0"/>
              </a:rPr>
              <a:t>0</a:t>
            </a:r>
            <a:r>
              <a:rPr lang="en-US" altLang="en-US" sz="2300" dirty="0">
                <a:latin typeface="Arial" pitchFamily="34" charset="0"/>
              </a:rPr>
              <a:t> (any number raised to the 0 power equals 1)</a:t>
            </a:r>
          </a:p>
          <a:p>
            <a:pPr lvl="1"/>
            <a:r>
              <a:rPr lang="en-US" altLang="en-US" sz="2300" dirty="0">
                <a:latin typeface="Arial" pitchFamily="34" charset="0"/>
              </a:rPr>
              <a:t>The decimal number 249 can be expresses as either of the following:</a:t>
            </a:r>
          </a:p>
          <a:p>
            <a:pPr>
              <a:buFontTx/>
              <a:buNone/>
            </a:pPr>
            <a:r>
              <a:rPr lang="en-US" altLang="en-US" dirty="0">
                <a:latin typeface="Arial" pitchFamily="34" charset="0"/>
              </a:rPr>
              <a:t>		</a:t>
            </a:r>
            <a:r>
              <a:rPr lang="en-US" altLang="en-US" sz="2000" dirty="0">
                <a:latin typeface="Arial" pitchFamily="34" charset="0"/>
              </a:rPr>
              <a:t>2 * 10</a:t>
            </a:r>
            <a:r>
              <a:rPr lang="en-US" altLang="en-US" sz="2000" baseline="30000" dirty="0">
                <a:latin typeface="Arial" pitchFamily="34" charset="0"/>
              </a:rPr>
              <a:t>2</a:t>
            </a:r>
            <a:r>
              <a:rPr lang="en-US" altLang="en-US" sz="2000" dirty="0">
                <a:latin typeface="Arial" pitchFamily="34" charset="0"/>
              </a:rPr>
              <a:t> + 4 * 10</a:t>
            </a:r>
            <a:r>
              <a:rPr lang="en-US" altLang="en-US" sz="2000" baseline="30000" dirty="0">
                <a:latin typeface="Arial" pitchFamily="34" charset="0"/>
              </a:rPr>
              <a:t>1</a:t>
            </a:r>
            <a:r>
              <a:rPr lang="en-US" altLang="en-US" sz="2000" dirty="0">
                <a:latin typeface="Arial" pitchFamily="34" charset="0"/>
              </a:rPr>
              <a:t> + 9 * 10</a:t>
            </a:r>
            <a:r>
              <a:rPr lang="en-US" altLang="en-US" sz="2000" baseline="30000" dirty="0">
                <a:latin typeface="Arial" pitchFamily="34" charset="0"/>
              </a:rPr>
              <a:t>0</a:t>
            </a:r>
            <a:r>
              <a:rPr lang="en-US" altLang="en-US" sz="2000" dirty="0">
                <a:latin typeface="Arial" pitchFamily="34" charset="0"/>
              </a:rPr>
              <a:t> = 249</a:t>
            </a:r>
          </a:p>
          <a:p>
            <a:pPr>
              <a:buFontTx/>
              <a:buNone/>
            </a:pPr>
            <a:r>
              <a:rPr lang="en-US" altLang="en-US" sz="2000" dirty="0">
                <a:latin typeface="Arial" pitchFamily="34" charset="0"/>
              </a:rPr>
              <a:t>		2* 100 + 4 * 10 + 9 * 1 = 249</a:t>
            </a:r>
          </a:p>
          <a:p>
            <a:endParaRPr lang="en-US" dirty="0"/>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8</a:t>
            </a:fld>
            <a:endParaRPr lang="en-US" dirty="0"/>
          </a:p>
        </p:txBody>
      </p:sp>
    </p:spTree>
    <p:extLst>
      <p:ext uri="{BB962C8B-B14F-4D97-AF65-F5344CB8AC3E}">
        <p14:creationId xmlns:p14="http://schemas.microsoft.com/office/powerpoint/2010/main" val="4100587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Binary to Decimal</a:t>
            </a:r>
          </a:p>
        </p:txBody>
      </p:sp>
      <p:sp>
        <p:nvSpPr>
          <p:cNvPr id="3" name="Content Placeholder 2"/>
          <p:cNvSpPr>
            <a:spLocks noGrp="1"/>
          </p:cNvSpPr>
          <p:nvPr>
            <p:ph idx="1"/>
          </p:nvPr>
        </p:nvSpPr>
        <p:spPr/>
        <p:txBody>
          <a:bodyPr/>
          <a:lstStyle/>
          <a:p>
            <a:r>
              <a:rPr lang="en-US" altLang="en-US" dirty="0">
                <a:latin typeface="Arial" pitchFamily="34" charset="0"/>
              </a:rPr>
              <a:t>With binary arithmetic, there are only 2 possible values (1 or 0)</a:t>
            </a:r>
          </a:p>
          <a:p>
            <a:r>
              <a:rPr lang="en-US" altLang="en-US" dirty="0">
                <a:latin typeface="Arial" pitchFamily="34" charset="0"/>
              </a:rPr>
              <a:t>For example, using the same method you used to solve the decimal example, you can express the binary number 101 as either of the following. The numbers in bold are the binary digits.</a:t>
            </a:r>
          </a:p>
          <a:p>
            <a:pPr>
              <a:buFontTx/>
              <a:buNone/>
            </a:pPr>
            <a:r>
              <a:rPr lang="en-US" altLang="en-US" b="1" dirty="0">
                <a:latin typeface="Arial" pitchFamily="34" charset="0"/>
              </a:rPr>
              <a:t>	</a:t>
            </a:r>
            <a:r>
              <a:rPr lang="en-US" altLang="en-US" sz="2200" b="1" dirty="0">
                <a:latin typeface="Arial" pitchFamily="34" charset="0"/>
              </a:rPr>
              <a:t>1</a:t>
            </a:r>
            <a:r>
              <a:rPr lang="en-US" altLang="en-US" sz="2200" dirty="0">
                <a:latin typeface="Arial" pitchFamily="34" charset="0"/>
              </a:rPr>
              <a:t> * 2</a:t>
            </a:r>
            <a:r>
              <a:rPr lang="en-US" altLang="en-US" sz="2200" baseline="30000" dirty="0">
                <a:latin typeface="Arial" pitchFamily="34" charset="0"/>
              </a:rPr>
              <a:t>2</a:t>
            </a:r>
            <a:r>
              <a:rPr lang="en-US" altLang="en-US" sz="2200" dirty="0">
                <a:latin typeface="Arial" pitchFamily="34" charset="0"/>
              </a:rPr>
              <a:t> + </a:t>
            </a:r>
            <a:r>
              <a:rPr lang="en-US" altLang="en-US" sz="2200" b="1" dirty="0">
                <a:latin typeface="Arial" pitchFamily="34" charset="0"/>
              </a:rPr>
              <a:t>0</a:t>
            </a:r>
            <a:r>
              <a:rPr lang="en-US" altLang="en-US" sz="2200" dirty="0">
                <a:latin typeface="Arial" pitchFamily="34" charset="0"/>
              </a:rPr>
              <a:t> * 2</a:t>
            </a:r>
            <a:r>
              <a:rPr lang="en-US" altLang="en-US" sz="2200" baseline="30000" dirty="0">
                <a:latin typeface="Arial" pitchFamily="34" charset="0"/>
              </a:rPr>
              <a:t>1</a:t>
            </a:r>
            <a:r>
              <a:rPr lang="en-US" altLang="en-US" sz="2200" dirty="0">
                <a:latin typeface="Arial" pitchFamily="34" charset="0"/>
              </a:rPr>
              <a:t> + </a:t>
            </a:r>
            <a:r>
              <a:rPr lang="en-US" altLang="en-US" sz="2200" b="1" dirty="0">
                <a:latin typeface="Arial" pitchFamily="34" charset="0"/>
              </a:rPr>
              <a:t>1</a:t>
            </a:r>
            <a:r>
              <a:rPr lang="en-US" altLang="en-US" sz="2200" dirty="0">
                <a:latin typeface="Arial" pitchFamily="34" charset="0"/>
              </a:rPr>
              <a:t> * 2</a:t>
            </a:r>
            <a:r>
              <a:rPr lang="en-US" altLang="en-US" sz="2200" baseline="30000" dirty="0">
                <a:latin typeface="Arial" pitchFamily="34" charset="0"/>
              </a:rPr>
              <a:t>0</a:t>
            </a:r>
            <a:r>
              <a:rPr lang="en-US" altLang="en-US" sz="2200" dirty="0">
                <a:latin typeface="Arial" pitchFamily="34" charset="0"/>
              </a:rPr>
              <a:t> = 5</a:t>
            </a:r>
          </a:p>
          <a:p>
            <a:pPr>
              <a:buFontTx/>
              <a:buNone/>
            </a:pPr>
            <a:r>
              <a:rPr lang="en-US" altLang="en-US" sz="2200" dirty="0">
                <a:latin typeface="Arial" pitchFamily="34" charset="0"/>
              </a:rPr>
              <a:t>	</a:t>
            </a:r>
            <a:r>
              <a:rPr lang="en-US" altLang="en-US" sz="2200" b="1" dirty="0">
                <a:latin typeface="Arial" pitchFamily="34" charset="0"/>
              </a:rPr>
              <a:t>1 </a:t>
            </a:r>
            <a:r>
              <a:rPr lang="en-US" altLang="en-US" sz="2200" dirty="0">
                <a:latin typeface="Arial" pitchFamily="34" charset="0"/>
              </a:rPr>
              <a:t>* 4 + </a:t>
            </a:r>
            <a:r>
              <a:rPr lang="en-US" altLang="en-US" sz="2200" b="1" dirty="0">
                <a:latin typeface="Arial" pitchFamily="34" charset="0"/>
              </a:rPr>
              <a:t>0</a:t>
            </a:r>
            <a:r>
              <a:rPr lang="en-US" altLang="en-US" sz="2200" dirty="0">
                <a:latin typeface="Arial" pitchFamily="34" charset="0"/>
              </a:rPr>
              <a:t> * 2 + </a:t>
            </a:r>
            <a:r>
              <a:rPr lang="en-US" altLang="en-US" sz="2200" b="1" dirty="0">
                <a:latin typeface="Arial" pitchFamily="34" charset="0"/>
              </a:rPr>
              <a:t>1</a:t>
            </a:r>
            <a:r>
              <a:rPr lang="en-US" altLang="en-US" sz="2200" dirty="0">
                <a:latin typeface="Arial" pitchFamily="34" charset="0"/>
              </a:rPr>
              <a:t> * 1 = 5</a:t>
            </a:r>
          </a:p>
          <a:p>
            <a:endParaRPr lang="en-US" dirty="0"/>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9</a:t>
            </a:fld>
            <a:endParaRPr lang="en-US" dirty="0"/>
          </a:p>
        </p:txBody>
      </p:sp>
    </p:spTree>
    <p:extLst>
      <p:ext uri="{BB962C8B-B14F-4D97-AF65-F5344CB8AC3E}">
        <p14:creationId xmlns:p14="http://schemas.microsoft.com/office/powerpoint/2010/main" val="557858109"/>
      </p:ext>
    </p:extLst>
  </p:cSld>
  <p:clrMapOvr>
    <a:masterClrMapping/>
  </p:clrMapOvr>
</p:sld>
</file>

<file path=ppt/theme/theme1.xml><?xml version="1.0" encoding="utf-8"?>
<a:theme xmlns:a="http://schemas.openxmlformats.org/drawingml/2006/main" name="3_Default Design">
  <a:themeElements>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3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efault Design">
  <a:themeElements>
    <a:clrScheme name="2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efault Design">
  <a:themeElements>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20158</TotalTime>
  <Words>6336</Words>
  <Application>Microsoft Office PowerPoint</Application>
  <PresentationFormat>On-screen Show (4:3)</PresentationFormat>
  <Paragraphs>761</Paragraphs>
  <Slides>51</Slides>
  <Notes>50</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51</vt:i4>
      </vt:variant>
    </vt:vector>
  </HeadingPairs>
  <TitlesOfParts>
    <vt:vector size="58" baseType="lpstr">
      <vt:lpstr>Arial</vt:lpstr>
      <vt:lpstr>Calibri</vt:lpstr>
      <vt:lpstr>Times New Roman</vt:lpstr>
      <vt:lpstr>3_Default Design</vt:lpstr>
      <vt:lpstr>2_Default Design</vt:lpstr>
      <vt:lpstr>1_Default Design</vt:lpstr>
      <vt:lpstr>Default Design</vt:lpstr>
      <vt:lpstr>Guide to Networking Essentials 7th Edition</vt:lpstr>
      <vt:lpstr>Objectives</vt:lpstr>
      <vt:lpstr>Objectives</vt:lpstr>
      <vt:lpstr>IPv4 Addressing</vt:lpstr>
      <vt:lpstr>IPv4 Addressing</vt:lpstr>
      <vt:lpstr>Binary Math</vt:lpstr>
      <vt:lpstr>Binary Math</vt:lpstr>
      <vt:lpstr>Converting Binary to Decimal</vt:lpstr>
      <vt:lpstr>Converting Binary to Decimal</vt:lpstr>
      <vt:lpstr>Converting Decimal to Binary</vt:lpstr>
      <vt:lpstr>Converting Decimal to Binary</vt:lpstr>
      <vt:lpstr>Converting Binary to Decimal</vt:lpstr>
      <vt:lpstr>IP Address Classes</vt:lpstr>
      <vt:lpstr>IP Address Classes</vt:lpstr>
      <vt:lpstr>IPv4 address class summary</vt:lpstr>
      <vt:lpstr>Private IP Addresses</vt:lpstr>
      <vt:lpstr>Private IP Addresses</vt:lpstr>
      <vt:lpstr>Classless Interdomain Routing</vt:lpstr>
      <vt:lpstr>CIDR Notation</vt:lpstr>
      <vt:lpstr>Broadcast Domains</vt:lpstr>
      <vt:lpstr>Subnetting</vt:lpstr>
      <vt:lpstr>Calculating a Subnet Mask</vt:lpstr>
      <vt:lpstr>Calculating a Subnet Mask</vt:lpstr>
      <vt:lpstr>A Pattern Emerges</vt:lpstr>
      <vt:lpstr>Determining Host Addresses</vt:lpstr>
      <vt:lpstr>Another Subnet Mask Example</vt:lpstr>
      <vt:lpstr>Calculating a Subnet Mask Based on Needed Host Addresses</vt:lpstr>
      <vt:lpstr>Supernetting</vt:lpstr>
      <vt:lpstr>Configuring IPv4 Addresses</vt:lpstr>
      <vt:lpstr>Configuring IPv4 Addresses</vt:lpstr>
      <vt:lpstr>Configuring Multiple IP Addresses</vt:lpstr>
      <vt:lpstr>Configuring the Default Gateway</vt:lpstr>
      <vt:lpstr>Configuring the Default Gateway</vt:lpstr>
      <vt:lpstr>Network Address Translation</vt:lpstr>
      <vt:lpstr>Network Address Translation</vt:lpstr>
      <vt:lpstr>Network Address Translation</vt:lpstr>
      <vt:lpstr>Network Address Translation</vt:lpstr>
      <vt:lpstr>Internet Protocol Version 6</vt:lpstr>
      <vt:lpstr>IPv6 Overview</vt:lpstr>
      <vt:lpstr>IPv6 Address Structure</vt:lpstr>
      <vt:lpstr>The IPv6 Interface ID</vt:lpstr>
      <vt:lpstr>IPv6 Address Types</vt:lpstr>
      <vt:lpstr>IPv6 Unicast Addresses</vt:lpstr>
      <vt:lpstr>IPv6 Special-Purpose Addresses</vt:lpstr>
      <vt:lpstr>Multicast Addresses</vt:lpstr>
      <vt:lpstr>Anycast Addresses</vt:lpstr>
      <vt:lpstr>IPv6 Autoconfiguration</vt:lpstr>
      <vt:lpstr>Transitioning from IPv4 to IPv6</vt:lpstr>
      <vt:lpstr>Summary</vt:lpstr>
      <vt:lpstr>Summary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creator>Julie</dc:creator>
  <cp:lastModifiedBy>Leonard _Bored</cp:lastModifiedBy>
  <cp:revision>843</cp:revision>
  <dcterms:created xsi:type="dcterms:W3CDTF">2007-07-09T21:56:01Z</dcterms:created>
  <dcterms:modified xsi:type="dcterms:W3CDTF">2021-11-22T07:52:54Z</dcterms:modified>
</cp:coreProperties>
</file>