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95"/>
  </p:notesMasterIdLst>
  <p:sldIdLst>
    <p:sldId id="557" r:id="rId2"/>
    <p:sldId id="259" r:id="rId3"/>
    <p:sldId id="558" r:id="rId4"/>
    <p:sldId id="268" r:id="rId5"/>
    <p:sldId id="269" r:id="rId6"/>
    <p:sldId id="270" r:id="rId7"/>
    <p:sldId id="272" r:id="rId8"/>
    <p:sldId id="271" r:id="rId9"/>
    <p:sldId id="273" r:id="rId10"/>
    <p:sldId id="274" r:id="rId11"/>
    <p:sldId id="332" r:id="rId12"/>
    <p:sldId id="588" r:id="rId13"/>
    <p:sldId id="559" r:id="rId14"/>
    <p:sldId id="275" r:id="rId15"/>
    <p:sldId id="280" r:id="rId16"/>
    <p:sldId id="283" r:id="rId17"/>
    <p:sldId id="285" r:id="rId18"/>
    <p:sldId id="284" r:id="rId19"/>
    <p:sldId id="282" r:id="rId20"/>
    <p:sldId id="281" r:id="rId21"/>
    <p:sldId id="286" r:id="rId22"/>
    <p:sldId id="287" r:id="rId23"/>
    <p:sldId id="288" r:id="rId24"/>
    <p:sldId id="289" r:id="rId25"/>
    <p:sldId id="292" r:id="rId26"/>
    <p:sldId id="290" r:id="rId27"/>
    <p:sldId id="564" r:id="rId28"/>
    <p:sldId id="298" r:id="rId29"/>
    <p:sldId id="296" r:id="rId30"/>
    <p:sldId id="297" r:id="rId31"/>
    <p:sldId id="301" r:id="rId32"/>
    <p:sldId id="304" r:id="rId33"/>
    <p:sldId id="299" r:id="rId34"/>
    <p:sldId id="303" r:id="rId35"/>
    <p:sldId id="305" r:id="rId36"/>
    <p:sldId id="306" r:id="rId37"/>
    <p:sldId id="315" r:id="rId38"/>
    <p:sldId id="302" r:id="rId39"/>
    <p:sldId id="565" r:id="rId40"/>
    <p:sldId id="568" r:id="rId41"/>
    <p:sldId id="569" r:id="rId42"/>
    <p:sldId id="307" r:id="rId43"/>
    <p:sldId id="560" r:id="rId44"/>
    <p:sldId id="293" r:id="rId45"/>
    <p:sldId id="308" r:id="rId46"/>
    <p:sldId id="312" r:id="rId47"/>
    <p:sldId id="309" r:id="rId48"/>
    <p:sldId id="314" r:id="rId49"/>
    <p:sldId id="311" r:id="rId50"/>
    <p:sldId id="335" r:id="rId51"/>
    <p:sldId id="336" r:id="rId52"/>
    <p:sldId id="589" r:id="rId53"/>
    <p:sldId id="561" r:id="rId54"/>
    <p:sldId id="313" r:id="rId55"/>
    <p:sldId id="317" r:id="rId56"/>
    <p:sldId id="318" r:id="rId57"/>
    <p:sldId id="319" r:id="rId58"/>
    <p:sldId id="320" r:id="rId59"/>
    <p:sldId id="324" r:id="rId60"/>
    <p:sldId id="325" r:id="rId61"/>
    <p:sldId id="327" r:id="rId62"/>
    <p:sldId id="328" r:id="rId63"/>
    <p:sldId id="570" r:id="rId64"/>
    <p:sldId id="330" r:id="rId65"/>
    <p:sldId id="331" r:id="rId66"/>
    <p:sldId id="323" r:id="rId67"/>
    <p:sldId id="316" r:id="rId68"/>
    <p:sldId id="341" r:id="rId69"/>
    <p:sldId id="585" r:id="rId70"/>
    <p:sldId id="342" r:id="rId71"/>
    <p:sldId id="562" r:id="rId72"/>
    <p:sldId id="337" r:id="rId73"/>
    <p:sldId id="571" r:id="rId74"/>
    <p:sldId id="572" r:id="rId75"/>
    <p:sldId id="339" r:id="rId76"/>
    <p:sldId id="340" r:id="rId77"/>
    <p:sldId id="346" r:id="rId78"/>
    <p:sldId id="345" r:id="rId79"/>
    <p:sldId id="344" r:id="rId80"/>
    <p:sldId id="586" r:id="rId81"/>
    <p:sldId id="590" r:id="rId82"/>
    <p:sldId id="574" r:id="rId83"/>
    <p:sldId id="258" r:id="rId84"/>
    <p:sldId id="576" r:id="rId85"/>
    <p:sldId id="579" r:id="rId86"/>
    <p:sldId id="580" r:id="rId87"/>
    <p:sldId id="581" r:id="rId88"/>
    <p:sldId id="587" r:id="rId89"/>
    <p:sldId id="583" r:id="rId90"/>
    <p:sldId id="584" r:id="rId91"/>
    <p:sldId id="582" r:id="rId92"/>
    <p:sldId id="591" r:id="rId93"/>
    <p:sldId id="573" r:id="rId9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48A44F-CB92-486E-8477-55E2127FD2E6}">
          <p14:sldIdLst>
            <p14:sldId id="557"/>
            <p14:sldId id="259"/>
          </p14:sldIdLst>
        </p14:section>
        <p14:section name="Strings" id="{31C97D56-FD6C-4456-B352-2DCFF970452A}">
          <p14:sldIdLst>
            <p14:sldId id="558"/>
            <p14:sldId id="268"/>
            <p14:sldId id="269"/>
            <p14:sldId id="270"/>
            <p14:sldId id="272"/>
            <p14:sldId id="271"/>
            <p14:sldId id="273"/>
            <p14:sldId id="274"/>
            <p14:sldId id="332"/>
            <p14:sldId id="588"/>
          </p14:sldIdLst>
        </p14:section>
        <p14:section name="Lists" id="{643DB5FD-C7CA-4F70-A2A2-073412AACD47}">
          <p14:sldIdLst>
            <p14:sldId id="559"/>
            <p14:sldId id="275"/>
            <p14:sldId id="280"/>
            <p14:sldId id="283"/>
            <p14:sldId id="285"/>
            <p14:sldId id="284"/>
            <p14:sldId id="282"/>
            <p14:sldId id="281"/>
            <p14:sldId id="286"/>
            <p14:sldId id="287"/>
            <p14:sldId id="288"/>
            <p14:sldId id="289"/>
            <p14:sldId id="292"/>
            <p14:sldId id="290"/>
            <p14:sldId id="564"/>
            <p14:sldId id="298"/>
            <p14:sldId id="296"/>
            <p14:sldId id="297"/>
            <p14:sldId id="301"/>
            <p14:sldId id="304"/>
            <p14:sldId id="299"/>
            <p14:sldId id="303"/>
            <p14:sldId id="305"/>
            <p14:sldId id="306"/>
            <p14:sldId id="315"/>
            <p14:sldId id="302"/>
            <p14:sldId id="565"/>
            <p14:sldId id="568"/>
            <p14:sldId id="569"/>
            <p14:sldId id="307"/>
          </p14:sldIdLst>
        </p14:section>
        <p14:section name="Tuples" id="{961D9D76-3C13-41DB-9224-D99A074DE499}">
          <p14:sldIdLst>
            <p14:sldId id="560"/>
            <p14:sldId id="293"/>
            <p14:sldId id="308"/>
            <p14:sldId id="312"/>
            <p14:sldId id="309"/>
            <p14:sldId id="314"/>
            <p14:sldId id="311"/>
            <p14:sldId id="335"/>
            <p14:sldId id="336"/>
            <p14:sldId id="589"/>
          </p14:sldIdLst>
        </p14:section>
        <p14:section name="Dictionary" id="{1C271756-590F-4341-9CB2-61552FC91B90}">
          <p14:sldIdLst>
            <p14:sldId id="561"/>
            <p14:sldId id="313"/>
            <p14:sldId id="317"/>
            <p14:sldId id="318"/>
            <p14:sldId id="319"/>
            <p14:sldId id="320"/>
            <p14:sldId id="324"/>
            <p14:sldId id="325"/>
            <p14:sldId id="327"/>
            <p14:sldId id="328"/>
            <p14:sldId id="570"/>
            <p14:sldId id="330"/>
            <p14:sldId id="331"/>
            <p14:sldId id="323"/>
            <p14:sldId id="316"/>
            <p14:sldId id="341"/>
            <p14:sldId id="585"/>
            <p14:sldId id="342"/>
            <p14:sldId id="562"/>
            <p14:sldId id="337"/>
            <p14:sldId id="571"/>
            <p14:sldId id="572"/>
            <p14:sldId id="339"/>
            <p14:sldId id="340"/>
            <p14:sldId id="346"/>
            <p14:sldId id="345"/>
            <p14:sldId id="344"/>
            <p14:sldId id="586"/>
            <p14:sldId id="590"/>
          </p14:sldIdLst>
        </p14:section>
        <p14:section name="File Handling" id="{99427FB0-D1EF-4011-9389-F7F334D6EC49}">
          <p14:sldIdLst>
            <p14:sldId id="574"/>
            <p14:sldId id="258"/>
            <p14:sldId id="576"/>
            <p14:sldId id="579"/>
            <p14:sldId id="580"/>
            <p14:sldId id="581"/>
            <p14:sldId id="587"/>
            <p14:sldId id="583"/>
            <p14:sldId id="584"/>
            <p14:sldId id="582"/>
            <p14:sldId id="591"/>
            <p14:sldId id="5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318" autoAdjust="0"/>
  </p:normalViewPr>
  <p:slideViewPr>
    <p:cSldViewPr snapToGrid="0">
      <p:cViewPr varScale="1">
        <p:scale>
          <a:sx n="73" d="100"/>
          <a:sy n="73" d="100"/>
        </p:scale>
        <p:origin x="1950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4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F709D-535D-490D-BBDC-12FC3A3BA2FA}" type="datetimeFigureOut">
              <a:rPr lang="en-SG" smtClean="0"/>
              <a:t>13/10/2021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7E1C-AD34-43CE-B608-2F77587B0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35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programming/networking/commonly-hacked-ports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programming/networking/commonly-hacked-ports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python/reference/python_3_list_methods.cf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python/reference/python_3_list_methods.cf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python/reference/python_3_list_methods.cf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ckit.com/python/reference/python_3_list_methods.cfm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ts-in-python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extester.com/l/python3_online_compiler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iterable" TargetMode="External"/><Relationship Id="rId7" Type="http://schemas.openxmlformats.org/officeDocument/2006/relationships/hyperlink" Target="https://realpython.com/python-sets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ealpython.com/python-dicts/" TargetMode="External"/><Relationship Id="rId5" Type="http://schemas.openxmlformats.org/officeDocument/2006/relationships/hyperlink" Target="https://realpython.com/python-lists-tuples/" TargetMode="External"/><Relationship Id="rId4" Type="http://schemas.openxmlformats.org/officeDocument/2006/relationships/hyperlink" Target="https://realpython.com/read-write-files-python/" TargetMode="Externa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print(s[0])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print(s[1])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print(s[3:6])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slices 3 characters from index 3 to index 5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how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350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print(words[:3])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print(words[1:])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print(words[:])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82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print(words[-1])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print(words[:-2])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558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print(words[::2])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print(words[::-1])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46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classlist</a:t>
            </a:r>
            <a:r>
              <a:rPr lang="en-SG" dirty="0"/>
              <a:t> = ['Andy', 'Bryan', 'Calvin', 'Donna', 'Evelyn', 'Francine']</a:t>
            </a:r>
          </a:p>
          <a:p>
            <a:r>
              <a:rPr lang="en-SG" dirty="0"/>
              <a:t>print(</a:t>
            </a:r>
            <a:r>
              <a:rPr lang="en-SG" dirty="0" err="1"/>
              <a:t>classlist</a:t>
            </a:r>
            <a:r>
              <a:rPr lang="en-SG" dirty="0"/>
              <a:t>[0])</a:t>
            </a:r>
          </a:p>
          <a:p>
            <a:r>
              <a:rPr lang="en-SG" dirty="0"/>
              <a:t>print(</a:t>
            </a:r>
            <a:r>
              <a:rPr lang="en-SG" dirty="0" err="1"/>
              <a:t>classlist</a:t>
            </a:r>
            <a:r>
              <a:rPr lang="en-SG" dirty="0"/>
              <a:t>[2:4])</a:t>
            </a:r>
          </a:p>
          <a:p>
            <a:r>
              <a:rPr lang="en-SG" dirty="0"/>
              <a:t>print(</a:t>
            </a:r>
            <a:r>
              <a:rPr lang="en-SG" dirty="0" err="1"/>
              <a:t>classlist</a:t>
            </a:r>
            <a:r>
              <a:rPr lang="en-SG" dirty="0"/>
              <a:t>[-1:])</a:t>
            </a:r>
          </a:p>
          <a:p>
            <a:r>
              <a:rPr lang="en-SG" dirty="0"/>
              <a:t>print(</a:t>
            </a:r>
            <a:r>
              <a:rPr lang="en-SG" dirty="0" err="1"/>
              <a:t>classlist</a:t>
            </a:r>
            <a:r>
              <a:rPr lang="en-SG" dirty="0"/>
              <a:t>[-2:])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40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list1 = [50,20,30,10,100,40,200]</a:t>
            </a:r>
          </a:p>
          <a:p>
            <a:b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print(list1[2])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print(list1[-2])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print(list1[3:5])</a:t>
            </a:r>
            <a:endParaRPr lang="en-SG" b="1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print(list1[-4:-1])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print(list1[-1:-4:-1])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print(list1[::-1])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903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words = ['hi', 'how', 'are', 'you']</a:t>
            </a:r>
          </a:p>
          <a:p>
            <a:r>
              <a:rPr lang="en-SG" dirty="0"/>
              <a:t>for i in words:</a:t>
            </a:r>
          </a:p>
          <a:p>
            <a:r>
              <a:rPr lang="en-SG" dirty="0"/>
              <a:t>  print(</a:t>
            </a:r>
            <a:r>
              <a:rPr lang="en-SG" dirty="0" err="1"/>
              <a:t>i,end</a:t>
            </a:r>
            <a:r>
              <a:rPr lang="en-SG" dirty="0"/>
              <a:t>='\t')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0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rainbow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rainbow 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68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numbers = [1,2,3,4,5,6,7,8,9,10]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n in numbers: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print(n)</a:t>
            </a:r>
            <a:endParaRPr lang="en-SG" b="1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i in range(5):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print(numbers[i])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index in range(2,5):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print('Current number:', numbers[index])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9248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['Windows10', 'Ubuntu', '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os.append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('Kali')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os.insert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(1, 'Debby')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[1] = 'Debian'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382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['Windows10', 'Ubuntu', '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os.append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('Kali')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os.insert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(1, 'Debby')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[1] = 'Debian'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[1])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os.pop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844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you‘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s.isnumeric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s.find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s.upper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s.lower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78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'Windows10'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'Ubuntu'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'Debian'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'Kali'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WindowsXP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WindowsVista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WindowsOS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381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'Windows10'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'Ubuntu'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'Debian'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'Kali'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WindowsXP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WindowsVista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WindowsOS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774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https://www.dummies.com/programming/networking/commonly-hacked-ports/</a:t>
            </a:r>
            <a:endParaRPr lang="en-SG" dirty="0"/>
          </a:p>
          <a:p>
            <a:endParaRPr lang="en-SG" dirty="0"/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tcp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[21,23,443]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udp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[53,135]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open_ports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tcp+udp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open_ports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561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https://www.dummies.com/programming/networking/commonly-hacked-ports/</a:t>
            </a:r>
            <a:endParaRPr lang="en-SG" dirty="0"/>
          </a:p>
          <a:p>
            <a:endParaRPr lang="en-SG" dirty="0"/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['Windows10', 'Ubuntu', 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Redhat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*2)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980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https://www.quackit.com/python/reference/python_3_list_methods.cfm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661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https://www.quackit.com/python/reference/python_3_list_methods.cfm</a:t>
            </a:r>
            <a:endParaRPr lang="en-SG" dirty="0"/>
          </a:p>
          <a:p>
            <a:endParaRPr lang="en-SG" dirty="0"/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 [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print(max(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print(min(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341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https://www.quackit.com/python/reference/python_3_list_methods.cfm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os</a:t>
            </a:r>
            <a:r>
              <a:rPr lang="en-SG" dirty="0"/>
              <a:t> = ['Windows10', 'Ubuntu', '</a:t>
            </a:r>
            <a:r>
              <a:rPr lang="en-SG" dirty="0" err="1"/>
              <a:t>Redhat</a:t>
            </a:r>
            <a:r>
              <a:rPr lang="en-SG" dirty="0"/>
              <a:t>']</a:t>
            </a:r>
          </a:p>
          <a:p>
            <a:endParaRPr lang="en-SG" dirty="0"/>
          </a:p>
          <a:p>
            <a:r>
              <a:rPr lang="en-SG" dirty="0"/>
              <a:t>print(max(</a:t>
            </a:r>
            <a:r>
              <a:rPr lang="en-SG" dirty="0" err="1"/>
              <a:t>os</a:t>
            </a:r>
            <a:r>
              <a:rPr lang="en-SG" dirty="0"/>
              <a:t>))</a:t>
            </a:r>
          </a:p>
          <a:p>
            <a:r>
              <a:rPr lang="en-SG" dirty="0"/>
              <a:t>print(min(</a:t>
            </a:r>
            <a:r>
              <a:rPr lang="en-SG" dirty="0" err="1"/>
              <a:t>os</a:t>
            </a:r>
            <a:r>
              <a:rPr lang="en-SG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913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https://docs.python.org/3/tutorial/datastructures.html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606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https://docs.python.org/3/tutorial/datastructures.html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os</a:t>
            </a:r>
            <a:r>
              <a:rPr lang="en-SG" dirty="0"/>
              <a:t> = ['Windows10', 'Ubuntu', '</a:t>
            </a:r>
            <a:r>
              <a:rPr lang="en-SG" dirty="0" err="1"/>
              <a:t>Redhat</a:t>
            </a:r>
            <a:r>
              <a:rPr lang="en-SG" dirty="0"/>
              <a:t>']</a:t>
            </a:r>
          </a:p>
          <a:p>
            <a:endParaRPr lang="en-SG" dirty="0"/>
          </a:p>
          <a:p>
            <a:r>
              <a:rPr lang="en-SG" dirty="0" err="1"/>
              <a:t>os.extend</a:t>
            </a:r>
            <a:r>
              <a:rPr lang="en-SG" dirty="0"/>
              <a:t>(['Ubuntu', '</a:t>
            </a:r>
            <a:r>
              <a:rPr lang="en-SG" dirty="0" err="1"/>
              <a:t>Kali','Ubuntu</a:t>
            </a:r>
            <a:r>
              <a:rPr lang="en-SG" dirty="0"/>
              <a:t>'])</a:t>
            </a:r>
          </a:p>
          <a:p>
            <a:r>
              <a:rPr lang="en-SG" dirty="0"/>
              <a:t>print(</a:t>
            </a:r>
            <a:r>
              <a:rPr lang="en-SG" dirty="0" err="1"/>
              <a:t>os</a:t>
            </a:r>
            <a:r>
              <a:rPr lang="en-SG" dirty="0"/>
              <a:t>)</a:t>
            </a:r>
          </a:p>
          <a:p>
            <a:r>
              <a:rPr lang="en-SG" dirty="0"/>
              <a:t>print(</a:t>
            </a:r>
            <a:r>
              <a:rPr lang="en-SG" dirty="0" err="1"/>
              <a:t>os.count</a:t>
            </a:r>
            <a:r>
              <a:rPr lang="en-SG" dirty="0"/>
              <a:t>('Ubuntu'))</a:t>
            </a:r>
          </a:p>
          <a:p>
            <a:r>
              <a:rPr lang="en-SG" dirty="0"/>
              <a:t>print(</a:t>
            </a:r>
            <a:r>
              <a:rPr lang="en-SG" dirty="0" err="1"/>
              <a:t>os.index</a:t>
            </a:r>
            <a:r>
              <a:rPr lang="en-SG" dirty="0"/>
              <a:t>('Ubuntu'))</a:t>
            </a:r>
          </a:p>
          <a:p>
            <a:r>
              <a:rPr lang="en-SG" dirty="0" err="1"/>
              <a:t>os.reverse</a:t>
            </a:r>
            <a:r>
              <a:rPr lang="en-SG" dirty="0"/>
              <a:t>()</a:t>
            </a:r>
          </a:p>
          <a:p>
            <a:r>
              <a:rPr lang="en-SG" dirty="0"/>
              <a:t>print(</a:t>
            </a:r>
            <a:r>
              <a:rPr lang="en-SG" dirty="0" err="1"/>
              <a:t>os</a:t>
            </a:r>
            <a:r>
              <a:rPr lang="en-S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2423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os.count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WindowsVista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# returns 0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os.index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WindowsVista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# run-time error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10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you‘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US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(s))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 + ' today')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print(s*2)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741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Source: </a:t>
            </a:r>
            <a:r>
              <a:rPr lang="en-SG" dirty="0">
                <a:hlinkClick r:id="rId3"/>
              </a:rPr>
              <a:t>https://www.quackit.com/python/reference/python_3_list_methods.cfm</a:t>
            </a:r>
            <a:endParaRPr lang="en-SG" dirty="0"/>
          </a:p>
          <a:p>
            <a:endParaRPr lang="en-SG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 = ["bee", "wasp", "butterfly"]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a.sort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(key=None)</a:t>
            </a:r>
            <a:r>
              <a:rPr lang="en-SG" sz="1800" b="0" dirty="0">
                <a:effectLst/>
              </a:rPr>
              <a:t> 	  # based on ASCII sequence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print(a)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 = ["bee", "wasp", "butterfly"]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a.sort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(key=None, reverse=True)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print(a)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--- 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 = ["wasp", "bee", "butterfly"]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a.sort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(key=</a:t>
            </a:r>
            <a:r>
              <a:rPr lang="en-SG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len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print(a)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 = ["wasp", "bee", "butterfly"]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a.sort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(key=</a:t>
            </a:r>
            <a:r>
              <a:rPr lang="en-SG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len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, reverse=True)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print(a)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28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While not covered in this module, list comprehensions are a common way to create lists. You will find many sample codes online using list comprehensions so we briefly introduce it here.</a:t>
            </a:r>
          </a:p>
          <a:p>
            <a:endParaRPr lang="en-SG" dirty="0"/>
          </a:p>
          <a:p>
            <a:r>
              <a:rPr lang="en-SG" dirty="0"/>
              <a:t>If</a:t>
            </a:r>
            <a:r>
              <a:rPr lang="en-SG" baseline="0" dirty="0"/>
              <a:t> interested, you can learn more here: </a:t>
            </a:r>
          </a:p>
          <a:p>
            <a:r>
              <a:rPr lang="en-SG" baseline="0" dirty="0"/>
              <a:t>https://www.linkedin.com/learning/python-essential-training-2018/list-comprehension?trk=lynda_redirect_learning</a:t>
            </a:r>
          </a:p>
          <a:p>
            <a:endParaRPr lang="en-SG" baseline="0" dirty="0"/>
          </a:p>
          <a:p>
            <a:r>
              <a:rPr lang="en-SG" baseline="0" dirty="0"/>
              <a:t>***</a:t>
            </a:r>
          </a:p>
          <a:p>
            <a:r>
              <a:rPr lang="en-SG" baseline="0" dirty="0"/>
              <a:t>https://realpython.com/list-comprehension-python/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41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# for loop</a:t>
            </a:r>
          </a:p>
          <a:p>
            <a:r>
              <a:rPr lang="en-SG" dirty="0"/>
              <a:t>squares = []</a:t>
            </a:r>
          </a:p>
          <a:p>
            <a:r>
              <a:rPr lang="en-SG" dirty="0"/>
              <a:t>for i in range(10):</a:t>
            </a:r>
          </a:p>
          <a:p>
            <a:r>
              <a:rPr lang="en-SG" dirty="0"/>
              <a:t>  </a:t>
            </a:r>
            <a:r>
              <a:rPr lang="en-SG" dirty="0" err="1"/>
              <a:t>squares.append</a:t>
            </a:r>
            <a:r>
              <a:rPr lang="en-SG" dirty="0"/>
              <a:t>(i * i)</a:t>
            </a:r>
          </a:p>
          <a:p>
            <a:r>
              <a:rPr lang="en-SG" dirty="0"/>
              <a:t>print(squares)  # [0, 1, 4, 9, 16, 25, 36, 49, 64, 81]</a:t>
            </a:r>
          </a:p>
          <a:p>
            <a:endParaRPr lang="en-SG" dirty="0"/>
          </a:p>
          <a:p>
            <a:r>
              <a:rPr lang="en-SG" dirty="0"/>
              <a:t># lambda/map</a:t>
            </a:r>
          </a:p>
          <a:p>
            <a:r>
              <a:rPr lang="en-SG" dirty="0"/>
              <a:t>ls = [0,1,2,3,4,5,6,7,8,9]</a:t>
            </a:r>
          </a:p>
          <a:p>
            <a:r>
              <a:rPr lang="en-SG" dirty="0" err="1"/>
              <a:t>ls_square</a:t>
            </a:r>
            <a:r>
              <a:rPr lang="en-SG" dirty="0"/>
              <a:t> = list(map(lambda x: x*x, ls))</a:t>
            </a:r>
          </a:p>
          <a:p>
            <a:r>
              <a:rPr lang="en-SG" dirty="0"/>
              <a:t>print(</a:t>
            </a:r>
            <a:r>
              <a:rPr lang="en-SG" dirty="0" err="1"/>
              <a:t>ls_square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# comprehension</a:t>
            </a:r>
          </a:p>
          <a:p>
            <a:r>
              <a:rPr lang="en-SG" dirty="0"/>
              <a:t>squares = [i * i for i in range(10)]</a:t>
            </a:r>
          </a:p>
          <a:p>
            <a:r>
              <a:rPr lang="en-SG" dirty="0"/>
              <a:t>print(squares)</a:t>
            </a:r>
          </a:p>
          <a:p>
            <a:endParaRPr lang="en-SG" dirty="0"/>
          </a:p>
          <a:p>
            <a:r>
              <a:rPr lang="en-SG" dirty="0"/>
              <a:t>https://realpython.com/list-comprehension-python/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https://www.freecodecamp.org/news/list-comprehension-in-python/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1602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https://www.freecodecamp.org/news/list-comprehension-in-python/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5209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While not covered in this module, list comprehensions are a common way to create lists. You will find many sample codes online using list comprehensions so we briefly introduce it here.</a:t>
            </a:r>
          </a:p>
          <a:p>
            <a:endParaRPr lang="en-SG" dirty="0"/>
          </a:p>
          <a:p>
            <a:r>
              <a:rPr lang="en-SG" dirty="0"/>
              <a:t>If</a:t>
            </a:r>
            <a:r>
              <a:rPr lang="en-SG" baseline="0" dirty="0"/>
              <a:t> interested, you can learn more here: https://www.lynda.com/Python-tutorials/List-comprehension/614299/687523-4.html?org=sp.edu.sg</a:t>
            </a:r>
          </a:p>
          <a:p>
            <a:endParaRPr lang="en-SG" baseline="0" dirty="0"/>
          </a:p>
          <a:p>
            <a:r>
              <a:rPr lang="en-SG" baseline="0"/>
              <a:t>squares = [n**2 for n in numbers if n%2==0 if n &gt; 2] </a:t>
            </a:r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719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= ('p19876543', 'Junie Tan', 2.2, 2.5)</a:t>
            </a:r>
          </a:p>
          <a:p>
            <a:r>
              <a:rPr lang="en-US" dirty="0"/>
              <a:t>names = "Angela", "Brenda", "Chan"; #default sequence will create a tuple too</a:t>
            </a:r>
          </a:p>
          <a:p>
            <a:r>
              <a:rPr lang="en-US" dirty="0"/>
              <a:t>rectangle = (1.8, 4.0, 'green', 'shadow')</a:t>
            </a:r>
          </a:p>
          <a:p>
            <a:r>
              <a:rPr lang="en-US" dirty="0"/>
              <a:t>cube = (4,) # it is a must to put a comma, if only single value is used</a:t>
            </a:r>
          </a:p>
          <a:p>
            <a:endParaRPr lang="en-US" dirty="0"/>
          </a:p>
          <a:p>
            <a:r>
              <a:rPr lang="en-US" dirty="0"/>
              <a:t>print(student[0], names[1:3], </a:t>
            </a:r>
            <a:r>
              <a:rPr lang="en-US" dirty="0" err="1"/>
              <a:t>len</a:t>
            </a:r>
            <a:r>
              <a:rPr lang="en-US" dirty="0"/>
              <a:t>(rectangle), cube[-1])</a:t>
            </a:r>
          </a:p>
          <a:p>
            <a:endParaRPr lang="en-US" dirty="0"/>
          </a:p>
          <a:p>
            <a:r>
              <a:rPr lang="en-US" dirty="0"/>
              <a:t>cube = (4); number 4 is assigned to cube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7980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9479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3199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931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Tuple definition: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 a relational database) an ordered set of data constituting a record.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93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 = 3.14</a:t>
            </a:r>
          </a:p>
          <a:p>
            <a:r>
              <a:rPr lang="en-SG" sz="1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text = 'The value of pi is '  + str(pi)</a:t>
            </a:r>
          </a:p>
          <a:p>
            <a:r>
              <a:rPr lang="en-SG" sz="1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print(text)</a:t>
            </a:r>
          </a:p>
          <a:p>
            <a:endParaRPr lang="en-SG" sz="12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text = </a:t>
            </a:r>
            <a:r>
              <a:rPr lang="en-US" sz="12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f'The</a:t>
            </a:r>
            <a:r>
              <a:rPr lang="en-US" sz="1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value of pi is {pi}'</a:t>
            </a:r>
          </a:p>
          <a:p>
            <a:r>
              <a:rPr lang="en-US" sz="12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print(text)</a:t>
            </a:r>
            <a:endParaRPr lang="en-SG" sz="12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849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3956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>
                <a:hlinkClick r:id="rId3"/>
              </a:rPr>
              <a:t>https://www.geeksforgeeks.org/sets-in-python/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Set is an unordered collection data type that is </a:t>
            </a:r>
            <a:r>
              <a:rPr lang="en-US" dirty="0" err="1"/>
              <a:t>iterable</a:t>
            </a:r>
            <a:r>
              <a:rPr lang="en-US" dirty="0"/>
              <a:t>, mutable, and has no duplicate elements. Python’s set class represents the mathematical notion of a set. The major advantage of using a set, as opposed to a list, is that it has a highly optimized method for checking whether a specific element is contained in the set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list1=[1,2,3,4,5]</a:t>
            </a: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list2=[2,4,6,8]</a:t>
            </a: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combine=list1+list2</a:t>
            </a: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print(combine)</a:t>
            </a: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print(set(combine))</a:t>
            </a:r>
          </a:p>
          <a:p>
            <a:b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SG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028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setl</a:t>
            </a:r>
            <a:r>
              <a:rPr lang="en-SG" dirty="0"/>
              <a:t>={1, 2, 3, 4, 5}</a:t>
            </a:r>
          </a:p>
          <a:p>
            <a:r>
              <a:rPr lang="en-SG" dirty="0"/>
              <a:t>set2={2, 4, 6, 8}</a:t>
            </a:r>
          </a:p>
          <a:p>
            <a:r>
              <a:rPr lang="en-SG" dirty="0"/>
              <a:t>set2.add( 10) #adds 10 to set2</a:t>
            </a:r>
          </a:p>
          <a:p>
            <a:r>
              <a:rPr lang="en-SG" dirty="0"/>
              <a:t>print(</a:t>
            </a:r>
            <a:r>
              <a:rPr lang="en-SG" dirty="0" err="1"/>
              <a:t>setl.union</a:t>
            </a:r>
            <a:r>
              <a:rPr lang="en-SG" dirty="0"/>
              <a:t>(set2))</a:t>
            </a:r>
          </a:p>
          <a:p>
            <a:r>
              <a:rPr lang="en-SG" dirty="0"/>
              <a:t>print(</a:t>
            </a:r>
            <a:r>
              <a:rPr lang="en-SG" dirty="0" err="1"/>
              <a:t>setl.intersection</a:t>
            </a:r>
            <a:r>
              <a:rPr lang="en-SG" dirty="0"/>
              <a:t>(set2))</a:t>
            </a:r>
          </a:p>
          <a:p>
            <a:r>
              <a:rPr lang="en-SG" dirty="0"/>
              <a:t>print(</a:t>
            </a:r>
            <a:r>
              <a:rPr lang="en-SG" dirty="0" err="1"/>
              <a:t>setl.difference</a:t>
            </a:r>
            <a:r>
              <a:rPr lang="en-SG" dirty="0"/>
              <a:t>( set2))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7338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Prac2-Q1 to Q3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3894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 key must be unique, otherwise the older value would be replaced with the new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1378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portlist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{}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portlist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[25]= "SMTP"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portlist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[80]= "HTTP"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portlist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[443]= "HTTPS"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portlist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[23]= "TELNET"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portlist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6495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{25:"SMTP",80:"HTTP",443:"HTTPS",23:"TELNET"}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print(</a:t>
            </a: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portlist.keys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56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8124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port in </a:t>
            </a:r>
            <a:r>
              <a:rPr lang="en-US" dirty="0" err="1"/>
              <a:t>portlist</a:t>
            </a:r>
            <a:r>
              <a:rPr lang="en-US" dirty="0"/>
              <a:t>: # port is the key</a:t>
            </a:r>
          </a:p>
          <a:p>
            <a:r>
              <a:rPr lang="en-US" dirty="0"/>
              <a:t>   print(</a:t>
            </a:r>
            <a:r>
              <a:rPr lang="en-US" dirty="0" err="1"/>
              <a:t>port,end</a:t>
            </a:r>
            <a:r>
              <a:rPr lang="en-US" dirty="0"/>
              <a:t>=": ") # print the key</a:t>
            </a:r>
          </a:p>
          <a:p>
            <a:r>
              <a:rPr lang="en-US" dirty="0"/>
              <a:t>   print(</a:t>
            </a:r>
            <a:r>
              <a:rPr lang="en-US" dirty="0" err="1"/>
              <a:t>portlist</a:t>
            </a:r>
            <a:r>
              <a:rPr lang="en-US" dirty="0"/>
              <a:t>[port]) # access value via the key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57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5812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portlist.items</a:t>
            </a:r>
            <a:r>
              <a:rPr lang="en-US" dirty="0"/>
              <a:t>()</a:t>
            </a:r>
          </a:p>
          <a:p>
            <a:r>
              <a:rPr lang="en-US" dirty="0"/>
              <a:t>for port, service in </a:t>
            </a:r>
            <a:r>
              <a:rPr lang="en-US" dirty="0" err="1"/>
              <a:t>portlist.items</a:t>
            </a:r>
            <a:r>
              <a:rPr lang="en-US" dirty="0"/>
              <a:t>():</a:t>
            </a:r>
          </a:p>
          <a:p>
            <a:r>
              <a:rPr lang="en-US" dirty="0"/>
              <a:t>	print(f"{port}:{service}")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58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71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{25:"SMTP",80:"HTTP",443:"HTTPS",23:"TELNET"}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# what is the service using port 23?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print(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[23])  </a:t>
            </a:r>
            <a:r>
              <a:rPr lang="en-US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# returns TELNET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{25:"SMTP",80:"HTTP",443:"HTTPS",23:"TELNET"}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pkey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23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portlist.get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pkey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59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97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words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s.split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sep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=' ')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print(words[2])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0929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{25:"SMTP",80:"HTTP",443:"HTTPS",23:"TELNET"}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service = {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s:p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for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p,s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in </a:t>
            </a:r>
            <a:r>
              <a:rPr lang="en-US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portlist.items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()}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service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491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portlist</a:t>
            </a:r>
            <a:r>
              <a:rPr lang="en-SG" dirty="0"/>
              <a:t> = {25:"SMTP",80:"HTTP",443:"HTTPS",23:"TELNET"}</a:t>
            </a:r>
          </a:p>
          <a:p>
            <a:r>
              <a:rPr lang="en-SG" dirty="0" err="1"/>
              <a:t>portlist</a:t>
            </a:r>
            <a:r>
              <a:rPr lang="en-SG" dirty="0"/>
              <a:t>[21]="FTP"</a:t>
            </a:r>
          </a:p>
          <a:p>
            <a:r>
              <a:rPr lang="en-SG" dirty="0" err="1"/>
              <a:t>portlist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261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portlist</a:t>
            </a:r>
            <a:r>
              <a:rPr lang="en-SG" dirty="0"/>
              <a:t> = {25:"SMTP",80:"HTTP",443:"HTTPS",23:"TELNET"}</a:t>
            </a:r>
          </a:p>
          <a:p>
            <a:r>
              <a:rPr lang="en-SG" dirty="0" err="1"/>
              <a:t>portlist</a:t>
            </a:r>
            <a:r>
              <a:rPr lang="en-SG" dirty="0"/>
              <a:t>[21]="FTP"</a:t>
            </a:r>
          </a:p>
          <a:p>
            <a:endParaRPr lang="en-SG" dirty="0"/>
          </a:p>
          <a:p>
            <a:r>
              <a:rPr lang="en-SG" dirty="0" err="1"/>
              <a:t>newports</a:t>
            </a:r>
            <a:r>
              <a:rPr lang="en-SG" dirty="0"/>
              <a:t>={110:"POP", 22:"SSH", 53:"DNS"}</a:t>
            </a:r>
          </a:p>
          <a:p>
            <a:r>
              <a:rPr lang="en-SG" dirty="0" err="1"/>
              <a:t>portlist.update</a:t>
            </a:r>
            <a:r>
              <a:rPr lang="en-SG" dirty="0"/>
              <a:t>(</a:t>
            </a:r>
            <a:r>
              <a:rPr lang="en-SG" dirty="0" err="1"/>
              <a:t>newports</a:t>
            </a:r>
            <a:r>
              <a:rPr lang="en-SG" dirty="0"/>
              <a:t>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161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{25:"SMTP",80:"HTTP",443:"HTTPS",23:"TELNET",110:"POP", 22:"SSH", 53:"DNS"}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del(</a:t>
            </a: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[22])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portlist.pop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(23)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G" dirty="0"/>
              <a:t>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6969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={110:"POP", 22:"SSH", 53:"DNS"}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portlist.clear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()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SG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={110:"POP", 22:"SSH", 53:"DNS"}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del(</a:t>
            </a: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8890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= {25:"SMTP",80:"HTTP",443:"HTTPS",23:"TELNET"}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for p in sorted(</a:t>
            </a: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):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 print(f'{p}: {</a:t>
            </a:r>
            <a:r>
              <a:rPr lang="en-SG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portlist</a:t>
            </a:r>
            <a:r>
              <a:rPr lang="en-SG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[p]}')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portlist</a:t>
            </a:r>
            <a:r>
              <a:rPr lang="en-S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96586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dirty="0"/>
              <a:t>Test it at </a:t>
            </a:r>
            <a:r>
              <a:rPr lang="en-SG" sz="1200" dirty="0">
                <a:hlinkClick r:id="rId3"/>
              </a:rPr>
              <a:t>https://rextester.com/l/python3_online_compiler</a:t>
            </a:r>
            <a:endParaRPr lang="en-SG" sz="1200" dirty="0"/>
          </a:p>
          <a:p>
            <a:endParaRPr lang="en-SG" dirty="0"/>
          </a:p>
          <a:p>
            <a:r>
              <a:rPr lang="en-SG" dirty="0" err="1"/>
              <a:t>lst</a:t>
            </a:r>
            <a:r>
              <a:rPr lang="en-SG" dirty="0"/>
              <a:t> = {"one": 1, "three": 3, "two": 2, "four": 4}</a:t>
            </a:r>
          </a:p>
          <a:p>
            <a:r>
              <a:rPr lang="en-SG" dirty="0"/>
              <a:t>print(</a:t>
            </a:r>
            <a:r>
              <a:rPr lang="en-SG" dirty="0" err="1"/>
              <a:t>lst</a:t>
            </a:r>
            <a:r>
              <a:rPr lang="en-SG" dirty="0"/>
              <a:t>)</a:t>
            </a:r>
          </a:p>
          <a:p>
            <a:r>
              <a:rPr lang="en-SG" dirty="0"/>
              <a:t>https://docs.python.org/3.7/library/stdtypes.html#typesmapping</a:t>
            </a:r>
          </a:p>
          <a:p>
            <a:endParaRPr lang="en-SG" dirty="0"/>
          </a:p>
          <a:p>
            <a:r>
              <a:rPr lang="en-SG" dirty="0" err="1"/>
              <a:t>lst</a:t>
            </a:r>
            <a:r>
              <a:rPr lang="en-SG" dirty="0"/>
              <a:t>["one"] = 42</a:t>
            </a:r>
          </a:p>
          <a:p>
            <a:r>
              <a:rPr lang="en-SG" dirty="0"/>
              <a:t>print(</a:t>
            </a:r>
            <a:r>
              <a:rPr lang="en-SG" dirty="0" err="1"/>
              <a:t>lst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/>
              <a:t>del </a:t>
            </a:r>
            <a:r>
              <a:rPr lang="en-SG" dirty="0" err="1"/>
              <a:t>lst</a:t>
            </a:r>
            <a:r>
              <a:rPr lang="en-SG" dirty="0"/>
              <a:t>["two"]</a:t>
            </a:r>
          </a:p>
          <a:p>
            <a:r>
              <a:rPr lang="en-SG" dirty="0"/>
              <a:t>print(</a:t>
            </a:r>
            <a:r>
              <a:rPr lang="en-SG" dirty="0" err="1"/>
              <a:t>lst</a:t>
            </a:r>
            <a:r>
              <a:rPr lang="en-SG" dirty="0"/>
              <a:t>)</a:t>
            </a:r>
          </a:p>
          <a:p>
            <a:endParaRPr lang="en-SG" dirty="0"/>
          </a:p>
          <a:p>
            <a:r>
              <a:rPr lang="en-SG" dirty="0" err="1"/>
              <a:t>lst</a:t>
            </a:r>
            <a:r>
              <a:rPr lang="en-SG" dirty="0"/>
              <a:t>["two"] = None</a:t>
            </a:r>
          </a:p>
          <a:p>
            <a:r>
              <a:rPr lang="en-SG" dirty="0"/>
              <a:t>print(</a:t>
            </a:r>
            <a:r>
              <a:rPr lang="en-SG" dirty="0" err="1"/>
              <a:t>lst</a:t>
            </a:r>
            <a:r>
              <a:rPr lang="en-S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50597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'Windows10'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'Ubuntu'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"SMTP"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"TELNET"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={} </a:t>
            </a:r>
            <a:r>
              <a:rPr lang="en-SG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#empty dictionary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op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[op]=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portlist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732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'Windows10'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'Ubuntu'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"SMTP"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"TELNET"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={} </a:t>
            </a:r>
            <a:r>
              <a:rPr lang="en-SG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#empty dictionary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op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[op]=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portlist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pprint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69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8083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'Windows10'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'Ubuntu'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"SMTP"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"TELNET"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={} </a:t>
            </a:r>
            <a:r>
              <a:rPr lang="en-SG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#empty dictionary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op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[op]=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portlist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hack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print(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'Hacking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{hack}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port 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[hack]: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print(</a:t>
            </a:r>
            <a:r>
              <a:rPr lang="en-SG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'Port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{port}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hacklist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[hack][port]}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97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'hi: hello: hey‘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words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s.split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sep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=‘:')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print(words[2])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print(words[2].strip())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0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https://www.programiz.com/python-programming/methods/built-in/enumerate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os</a:t>
            </a:r>
            <a:r>
              <a:rPr lang="en-SG" dirty="0"/>
              <a:t> = ['Windows10', ''Debian', 'Ubuntu', '</a:t>
            </a:r>
            <a:r>
              <a:rPr lang="en-SG" dirty="0" err="1"/>
              <a:t>Redhat</a:t>
            </a:r>
            <a:r>
              <a:rPr lang="en-SG" dirty="0"/>
              <a:t>', 'Kali']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581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'Windows10'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'Debian'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'Ubuntu'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Redhat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'Kali'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print(list(enumerate(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print(list(enumerate(os,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3996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os</a:t>
            </a:r>
            <a:r>
              <a:rPr lang="en-SG" dirty="0"/>
              <a:t> = ['Windows10', 'Debian', 'Ubuntu', '</a:t>
            </a:r>
            <a:r>
              <a:rPr lang="en-SG" dirty="0" err="1"/>
              <a:t>Redhat</a:t>
            </a:r>
            <a:r>
              <a:rPr lang="en-SG" dirty="0"/>
              <a:t>', 'Kali']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for i, op in enumerate(</a:t>
            </a:r>
            <a:r>
              <a:rPr lang="en-SG" dirty="0" err="1"/>
              <a:t>os</a:t>
            </a:r>
            <a:r>
              <a:rPr lang="en-SG" dirty="0"/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  print(f'{i}.{op}')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337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portlist</a:t>
            </a:r>
            <a:r>
              <a:rPr lang="en-SG" dirty="0"/>
              <a:t> = {25:"SMTP",80:"HTTP",443:"HTTPS",23:"TELNET"}</a:t>
            </a:r>
          </a:p>
          <a:p>
            <a:r>
              <a:rPr lang="en-SG" sz="1200" b="0" dirty="0">
                <a:effectLst/>
              </a:rPr>
              <a:t>print(list(enumerate(</a:t>
            </a:r>
            <a:r>
              <a:rPr lang="en-SG" sz="1200" b="0" dirty="0" err="1">
                <a:effectLst/>
              </a:rPr>
              <a:t>portlist.items</a:t>
            </a:r>
            <a:r>
              <a:rPr lang="en-SG" sz="1200" b="0" dirty="0">
                <a:effectLst/>
              </a:rPr>
              <a:t>())))</a:t>
            </a:r>
          </a:p>
          <a:p>
            <a:endParaRPr lang="en-SG" dirty="0"/>
          </a:p>
          <a:p>
            <a:r>
              <a:rPr lang="en-SG" dirty="0"/>
              <a:t>for </a:t>
            </a:r>
            <a:r>
              <a:rPr lang="en-SG" dirty="0" err="1"/>
              <a:t>i</a:t>
            </a:r>
            <a:r>
              <a:rPr lang="en-SG" dirty="0"/>
              <a:t>, port in enumerate(</a:t>
            </a:r>
            <a:r>
              <a:rPr lang="en-SG" dirty="0" err="1"/>
              <a:t>portlist</a:t>
            </a:r>
            <a:r>
              <a:rPr lang="en-SG" dirty="0"/>
              <a:t>):</a:t>
            </a:r>
          </a:p>
          <a:p>
            <a:r>
              <a:rPr lang="en-SG" dirty="0"/>
              <a:t>   print(</a:t>
            </a:r>
            <a:r>
              <a:rPr lang="en-SG" dirty="0" err="1"/>
              <a:t>i</a:t>
            </a:r>
            <a:r>
              <a:rPr lang="en-SG" dirty="0"/>
              <a:t>, port, </a:t>
            </a:r>
            <a:r>
              <a:rPr lang="en-SG" dirty="0" err="1"/>
              <a:t>portlist</a:t>
            </a:r>
            <a:r>
              <a:rPr lang="en-SG" dirty="0"/>
              <a:t>[port])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1895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Ref: https://realpython.com/python-zip-function/</a:t>
            </a:r>
          </a:p>
          <a:p>
            <a:endParaRPr lang="en-SG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Python’s </a:t>
            </a:r>
            <a:r>
              <a:rPr lang="en-SG" dirty="0"/>
              <a:t>zip()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function is defined as </a:t>
            </a:r>
            <a:r>
              <a:rPr lang="en-SG" dirty="0"/>
              <a:t>zip(*</a:t>
            </a:r>
            <a:r>
              <a:rPr lang="en-SG" dirty="0" err="1"/>
              <a:t>iterables</a:t>
            </a:r>
            <a:r>
              <a:rPr lang="en-SG" dirty="0"/>
              <a:t>)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The function takes in </a:t>
            </a:r>
            <a:r>
              <a:rPr lang="en-SG" b="0" i="0" u="none" strike="noStrike" dirty="0" err="1">
                <a:solidFill>
                  <a:srgbClr val="3676AB"/>
                </a:solidFill>
                <a:effectLst/>
                <a:latin typeface="source sans pro" panose="020B0503030403020204" pitchFamily="34" charset="0"/>
                <a:hlinkClick r:id="rId3"/>
              </a:rPr>
              <a:t>iterables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as arguments and returns an </a:t>
            </a:r>
            <a:r>
              <a:rPr lang="en-SG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iterator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This iterator generates a series of tuples containing elements from each </a:t>
            </a:r>
            <a:r>
              <a:rPr lang="en-SG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iterable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 </a:t>
            </a:r>
          </a:p>
          <a:p>
            <a:endParaRPr lang="en-SG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SG" dirty="0"/>
              <a:t>zip()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can accept any type of </a:t>
            </a:r>
            <a:r>
              <a:rPr lang="en-SG" b="0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iterable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such as </a:t>
            </a:r>
            <a:r>
              <a:rPr lang="en-SG" b="0" i="0" u="none" strike="noStrike" dirty="0">
                <a:solidFill>
                  <a:srgbClr val="3676AB"/>
                </a:solidFill>
                <a:effectLst/>
                <a:latin typeface="source sans pro" panose="020B0503030403020204" pitchFamily="34" charset="0"/>
                <a:hlinkClick r:id="rId4"/>
              </a:rPr>
              <a:t>files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SG" b="0" i="0" u="none" strike="noStrike" dirty="0">
                <a:solidFill>
                  <a:srgbClr val="3676AB"/>
                </a:solidFill>
                <a:effectLst/>
                <a:latin typeface="source sans pro" panose="020B0503030403020204" pitchFamily="34" charset="0"/>
                <a:hlinkClick r:id="rId5"/>
              </a:rPr>
              <a:t>lists, tuples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SG" b="0" i="0" u="none" strike="noStrike" dirty="0">
                <a:solidFill>
                  <a:srgbClr val="3676AB"/>
                </a:solidFill>
                <a:effectLst/>
                <a:latin typeface="source sans pro" panose="020B0503030403020204" pitchFamily="34" charset="0"/>
                <a:hlinkClick r:id="rId6"/>
              </a:rPr>
              <a:t>dictionaries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SG" b="0" i="0" u="none" strike="noStrike" dirty="0">
                <a:solidFill>
                  <a:srgbClr val="3676AB"/>
                </a:solidFill>
                <a:effectLst/>
                <a:latin typeface="source sans pro" panose="020B0503030403020204" pitchFamily="34" charset="0"/>
                <a:hlinkClick r:id="rId7"/>
              </a:rPr>
              <a:t>sets</a:t>
            </a:r>
            <a:r>
              <a:rPr lang="en-SG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, and so 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7865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en-SG" sz="1200" dirty="0">
                <a:cs typeface="Calibri" panose="020F0502020204030204" pitchFamily="34" charset="0"/>
              </a:rPr>
              <a:t>x = zip(range(5), range(100))</a:t>
            </a:r>
          </a:p>
          <a:p>
            <a:pPr algn="l"/>
            <a:r>
              <a:rPr lang="en-SG" sz="1200" dirty="0">
                <a:cs typeface="Calibri" panose="020F0502020204030204" pitchFamily="34" charset="0"/>
              </a:rPr>
              <a:t>print(tuple(x))</a:t>
            </a:r>
          </a:p>
          <a:p>
            <a:pPr algn="l"/>
            <a:r>
              <a:rPr lang="en-SG" sz="1200" dirty="0">
                <a:cs typeface="Calibri" panose="020F0502020204030204" pitchFamily="34" charset="0"/>
              </a:rPr>
              <a:t>print(tuple(x))</a:t>
            </a:r>
          </a:p>
          <a:p>
            <a:endParaRPr lang="en-SG" dirty="0"/>
          </a:p>
          <a:p>
            <a:r>
              <a:rPr lang="en-SG" sz="1200" dirty="0"/>
              <a:t>x = list(zip(range(5),range(100)))</a:t>
            </a:r>
          </a:p>
          <a:p>
            <a:r>
              <a:rPr lang="en-SG" sz="1200" dirty="0"/>
              <a:t>print(x)</a:t>
            </a:r>
          </a:p>
          <a:p>
            <a:r>
              <a:rPr lang="en-SG" sz="1200" dirty="0"/>
              <a:t>print(x)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647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 = (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letters = (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num_ltr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tuple(zip(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numbers,letters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num_ltr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unzipped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ltr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zip(*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num_ltr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SG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ltr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0572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['Windows10', 'Debian', 'Ubuntu', '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</a:p>
          <a:p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portlist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{25:"SMTP",80:"HTTP",443:"HTTPS",23:"TELNET"}</a:t>
            </a: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print(list(zip(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os,portlist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  # zip the key only</a:t>
            </a:r>
          </a:p>
          <a:p>
            <a:endParaRPr lang="en-SG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op, port in zip(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os,portlist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print(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f'Ping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port {port} on {op} OS for {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portlist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[port]}’)</a:t>
            </a:r>
          </a:p>
          <a:p>
            <a:endParaRPr lang="en-SG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79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0808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Dict: only zip the key</a:t>
            </a:r>
          </a:p>
          <a:p>
            <a:endParaRPr lang="en-SG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{'WIN':'Windows10', '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DEB':'Debian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UBT':'Ubuntu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'RED':'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</a:t>
            </a:r>
          </a:p>
          <a:p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portlist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{25:"SMTP",80:"HTTP",443:"HTTPS",23:"TELNET"}</a:t>
            </a:r>
          </a:p>
          <a:p>
            <a:endParaRPr lang="en-SG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(list(zip(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os,portlist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</a:p>
          <a:p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print(x)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80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14340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Prac2-Q1 to Q3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81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52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Prac2-Q1 to Q3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3591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83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5412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List = array in </a:t>
            </a:r>
            <a:r>
              <a:rPr lang="en-SG" dirty="0" err="1"/>
              <a:t>Javascript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28FB7-BE02-4C55-843D-0FD68F7D4B23}" type="slidenum">
              <a:rPr lang="en-SG" smtClean="0"/>
              <a:t>84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8751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28FB7-BE02-4C55-843D-0FD68F7D4B23}" type="slidenum">
              <a:rPr lang="en-SG" smtClean="0"/>
              <a:t>85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998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28FB7-BE02-4C55-843D-0FD68F7D4B23}" type="slidenum">
              <a:rPr lang="en-SG" smtClean="0"/>
              <a:t>86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13044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28FB7-BE02-4C55-843D-0FD68F7D4B23}" type="slidenum">
              <a:rPr lang="en-SG" smtClean="0"/>
              <a:t>87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7879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28FB7-BE02-4C55-843D-0FD68F7D4B23}" type="slidenum">
              <a:rPr lang="en-SG" smtClean="0"/>
              <a:t>88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2375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28FB7-BE02-4C55-843D-0FD68F7D4B23}" type="slidenum">
              <a:rPr lang="en-SG" smtClean="0"/>
              <a:t>89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94045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28FB7-BE02-4C55-843D-0FD68F7D4B23}" type="slidenum">
              <a:rPr lang="en-SG" smtClean="0"/>
              <a:t>90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46936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28FB7-BE02-4C55-843D-0FD68F7D4B23}" type="slidenum">
              <a:rPr lang="en-SG" smtClean="0"/>
              <a:t>91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703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Prac2-Q1 to Q3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92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90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Most programming languages will have an array construct but Python uses Lists to represent an array</a:t>
            </a:r>
          </a:p>
          <a:p>
            <a:r>
              <a:rPr lang="en-US" sz="2000" dirty="0"/>
              <a:t>The Python List class is used to store collections of (usually) similar or (sometimes) dissimilar items</a:t>
            </a:r>
          </a:p>
          <a:p>
            <a:r>
              <a:rPr lang="en-US" sz="1800" dirty="0"/>
              <a:t>I know this sounds confusing but we can contrast this with tuples later</a:t>
            </a:r>
          </a:p>
          <a:p>
            <a:r>
              <a:rPr lang="en-US" sz="2000" dirty="0"/>
              <a:t>Creating a list is as simple as putting different comma-separated values between square brackets</a:t>
            </a:r>
          </a:p>
          <a:p>
            <a:endParaRPr lang="en-SG" sz="200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41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words = ['hi', 'how', 'are', 'you’]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(words))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print(words[0])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77E1C-AD34-43CE-B608-2F77587B09ED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69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338074"/>
            <a:ext cx="10815319" cy="4826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52578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spcAft>
                <a:spcPts val="600"/>
              </a:spcAft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16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338074"/>
            <a:ext cx="10815319" cy="4826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764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338074"/>
            <a:ext cx="10815319" cy="4826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65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903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05001" y="533400"/>
            <a:ext cx="9599612" cy="2338981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1" y="3064717"/>
            <a:ext cx="9599612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2037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902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3392464E-DE02-4215-985D-0CC415EB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9BFD54-FF27-47C9-BFDA-1DC195E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8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11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https://docs.python.org/3/glossary.html#term-iterable" TargetMode="External"/><Relationship Id="rId7" Type="http://schemas.openxmlformats.org/officeDocument/2006/relationships/hyperlink" Target="https://realpython.com/python-sets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dicts/" TargetMode="External"/><Relationship Id="rId5" Type="http://schemas.openxmlformats.org/officeDocument/2006/relationships/hyperlink" Target="https://realpython.com/python-lists-tuples/" TargetMode="External"/><Relationship Id="rId4" Type="http://schemas.openxmlformats.org/officeDocument/2006/relationships/hyperlink" Target="https://realpython.com/read-write-files-python/" TargetMode="External"/><Relationship Id="rId9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351491" y="6604000"/>
            <a:ext cx="829847" cy="254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rgbClr val="C00000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0000">
                    <a:alpha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Junie Tan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>
                  <a:alpha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52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Splitting a string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5E824-A648-41FA-9718-382F0A329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44121"/>
              </p:ext>
            </p:extLst>
          </p:nvPr>
        </p:nvGraphicFramePr>
        <p:xfrm>
          <a:off x="684000" y="1440000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000" y="2808000"/>
            <a:ext cx="1013451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words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s.split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sep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=' ') 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splits s into a list, using space as separator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print(words[2])  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returns "</a:t>
            </a:r>
            <a:r>
              <a:rPr lang="en-SG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are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"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FB2599-D914-49C3-95C8-FC44B2E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95660"/>
              </p:ext>
            </p:extLst>
          </p:nvPr>
        </p:nvGraphicFramePr>
        <p:xfrm>
          <a:off x="684000" y="4968000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words[0]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C937B6-2E6A-40DC-8F72-678B3818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63806"/>
              </p:ext>
            </p:extLst>
          </p:nvPr>
        </p:nvGraphicFramePr>
        <p:xfrm>
          <a:off x="3330218" y="4968000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56626-3FEF-4500-8C1A-4D8802FD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03467"/>
              </p:ext>
            </p:extLst>
          </p:nvPr>
        </p:nvGraphicFramePr>
        <p:xfrm>
          <a:off x="5986134" y="4968000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C3DD38-925D-4466-9AA9-CD2A1ED9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62545"/>
              </p:ext>
            </p:extLst>
          </p:nvPr>
        </p:nvGraphicFramePr>
        <p:xfrm>
          <a:off x="8709179" y="4968000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62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Splitting a string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5E824-A648-41FA-9718-382F0A329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43333"/>
              </p:ext>
            </p:extLst>
          </p:nvPr>
        </p:nvGraphicFramePr>
        <p:xfrm>
          <a:off x="684000" y="1440000"/>
          <a:ext cx="81279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err="1"/>
                        <a:t>i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000" y="2808000"/>
            <a:ext cx="11127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'hi: hello: hey‘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words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s.split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sep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=‘:') 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splits s into a list, using ‘:’ as separator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print(words[2]) 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prints " </a:t>
            </a:r>
            <a:r>
              <a:rPr lang="en-SG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hey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" 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with space in front 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print(words[2].strip())  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strip() method trims all whitespace (\t\n) – 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returns "</a:t>
            </a:r>
            <a:r>
              <a:rPr lang="en-SG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hey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"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FB2599-D914-49C3-95C8-FC44B2E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20523"/>
              </p:ext>
            </p:extLst>
          </p:nvPr>
        </p:nvGraphicFramePr>
        <p:xfrm>
          <a:off x="684000" y="4968000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words[0]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C937B6-2E6A-40DC-8F72-678B3818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84323"/>
              </p:ext>
            </p:extLst>
          </p:nvPr>
        </p:nvGraphicFramePr>
        <p:xfrm>
          <a:off x="3497812" y="4968000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56626-3FEF-4500-8C1A-4D8802FD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79493"/>
              </p:ext>
            </p:extLst>
          </p:nvPr>
        </p:nvGraphicFramePr>
        <p:xfrm>
          <a:off x="6153728" y="4968000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words[2]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hey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7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Practice -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P03</a:t>
            </a:r>
          </a:p>
        </p:txBody>
      </p:sp>
    </p:spTree>
    <p:extLst>
      <p:ext uri="{BB962C8B-B14F-4D97-AF65-F5344CB8AC3E}">
        <p14:creationId xmlns:p14="http://schemas.microsoft.com/office/powerpoint/2010/main" val="29448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90"/>
    </mc:Choice>
    <mc:Fallback xmlns="">
      <p:transition spd="slow" advTm="381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351491" y="6604000"/>
            <a:ext cx="829847" cy="254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rgbClr val="C00000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0000">
                    <a:alpha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Junie Tan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>
                  <a:alpha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12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uses Lists to represent an array</a:t>
            </a:r>
          </a:p>
          <a:p>
            <a:r>
              <a:rPr lang="en-US" sz="2800" dirty="0"/>
              <a:t>used to store collections of similar (or dissimilar) items</a:t>
            </a:r>
          </a:p>
          <a:p>
            <a:r>
              <a:rPr lang="en-US" sz="2800" dirty="0"/>
              <a:t>Create a list by putting comma-separated values between square brackets</a:t>
            </a:r>
          </a:p>
          <a:p>
            <a:endParaRPr lang="en-S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8340" y="2974082"/>
            <a:ext cx="620829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not_a_list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'red'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list1 = ['red', 'green', 'blue']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list2 = [‘DICS1', ‘DICS2', 2017, 2018]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list3 = [1, 2, 3, 4, 5 ]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list4 = ["a", "b", "c", "d"]</a:t>
            </a:r>
          </a:p>
        </p:txBody>
      </p:sp>
    </p:spTree>
    <p:extLst>
      <p:ext uri="{BB962C8B-B14F-4D97-AF65-F5344CB8AC3E}">
        <p14:creationId xmlns:p14="http://schemas.microsoft.com/office/powerpoint/2010/main" val="122461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Elements in Lists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Like string indices, list indices start at 0, and can be sliced, concatenated etc.</a:t>
            </a:r>
          </a:p>
          <a:p>
            <a:r>
              <a:rPr lang="en-US" sz="2800" dirty="0"/>
              <a:t>Get the length of a Python list by using the </a:t>
            </a:r>
            <a:r>
              <a:rPr lang="en-US" sz="2800" dirty="0" err="1"/>
              <a:t>len</a:t>
            </a:r>
            <a:r>
              <a:rPr lang="en-US" sz="2800" dirty="0"/>
              <a:t>() function</a:t>
            </a:r>
          </a:p>
          <a:p>
            <a:endParaRPr lang="en-US" sz="2800" dirty="0"/>
          </a:p>
          <a:p>
            <a:endParaRPr lang="en-SG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FB2599-D914-49C3-95C8-FC44B2E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63857"/>
              </p:ext>
            </p:extLst>
          </p:nvPr>
        </p:nvGraphicFramePr>
        <p:xfrm>
          <a:off x="688340" y="4783367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words[0]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C937B6-2E6A-40DC-8F72-678B3818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65065"/>
              </p:ext>
            </p:extLst>
          </p:nvPr>
        </p:nvGraphicFramePr>
        <p:xfrm>
          <a:off x="3334558" y="4783367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56626-3FEF-4500-8C1A-4D8802FD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87271"/>
              </p:ext>
            </p:extLst>
          </p:nvPr>
        </p:nvGraphicFramePr>
        <p:xfrm>
          <a:off x="5990474" y="4783367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C3DD38-925D-4466-9AA9-CD2A1ED9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84697"/>
              </p:ext>
            </p:extLst>
          </p:nvPr>
        </p:nvGraphicFramePr>
        <p:xfrm>
          <a:off x="8713519" y="4783367"/>
          <a:ext cx="24568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words[3]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320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8340" y="2828835"/>
            <a:ext cx="499877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words = ['hi', 'how', 'are', 'you’]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(words))    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returns 4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print(words[0])    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returns ‘hi’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4" y="2828835"/>
            <a:ext cx="2762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List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Syntax: </a:t>
            </a:r>
            <a:r>
              <a:rPr lang="en-US" sz="2800" dirty="0" err="1"/>
              <a:t>listName</a:t>
            </a:r>
            <a:r>
              <a:rPr lang="en-US" sz="2800" dirty="0"/>
              <a:t> [</a:t>
            </a:r>
            <a:r>
              <a:rPr lang="en-US" sz="2800" dirty="0" err="1"/>
              <a:t>start:end</a:t>
            </a:r>
            <a:r>
              <a:rPr lang="en-US" sz="2800" dirty="0"/>
              <a:t>] e.g. words[1:3] -&gt; ['</a:t>
            </a:r>
            <a:r>
              <a:rPr lang="en-US" sz="2800" dirty="0" err="1"/>
              <a:t>how','are</a:t>
            </a:r>
            <a:r>
              <a:rPr lang="en-US" sz="2800" dirty="0"/>
              <a:t>']</a:t>
            </a:r>
          </a:p>
          <a:p>
            <a:r>
              <a:rPr lang="en-US" sz="2800" dirty="0"/>
              <a:t>Returns list items from index=start to index=end-1</a:t>
            </a:r>
          </a:p>
          <a:p>
            <a:r>
              <a:rPr lang="en-US" sz="2800" dirty="0"/>
              <a:t>Defaults for start is 0, end is list’s </a:t>
            </a:r>
            <a:r>
              <a:rPr lang="en-US" sz="2800" dirty="0" err="1"/>
              <a:t>len</a:t>
            </a:r>
            <a:r>
              <a:rPr lang="en-US" sz="2800" dirty="0"/>
              <a:t>()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FB2599-D914-49C3-95C8-FC44B2E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40912"/>
              </p:ext>
            </p:extLst>
          </p:nvPr>
        </p:nvGraphicFramePr>
        <p:xfrm>
          <a:off x="684000" y="2952000"/>
          <a:ext cx="15297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5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3781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3781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C937B6-2E6A-40DC-8F72-678B3818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31922"/>
              </p:ext>
            </p:extLst>
          </p:nvPr>
        </p:nvGraphicFramePr>
        <p:xfrm>
          <a:off x="2321100" y="2952000"/>
          <a:ext cx="1689698" cy="96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98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5065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469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56626-3FEF-4500-8C1A-4D8802FD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01897"/>
              </p:ext>
            </p:extLst>
          </p:nvPr>
        </p:nvGraphicFramePr>
        <p:xfrm>
          <a:off x="4113806" y="2952000"/>
          <a:ext cx="158167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71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C3DD38-925D-4466-9AA9-CD2A1ED9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36411"/>
              </p:ext>
            </p:extLst>
          </p:nvPr>
        </p:nvGraphicFramePr>
        <p:xfrm>
          <a:off x="5798485" y="2952000"/>
          <a:ext cx="162588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89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8340" y="4067785"/>
            <a:ext cx="673603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print(words[:3])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start defaults to 0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print(words[1:])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end defaults to 4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print(words[:])  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prints the whole list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382" y="2971800"/>
            <a:ext cx="4283317" cy="23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List Slicing – negative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When you give a negative index number, Python finds the elements counting from the right</a:t>
            </a:r>
          </a:p>
          <a:p>
            <a:pPr marL="0" indent="0">
              <a:buNone/>
            </a:pPr>
            <a:endParaRPr lang="en-US" sz="4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FB2599-D914-49C3-95C8-FC44B2E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17051"/>
              </p:ext>
            </p:extLst>
          </p:nvPr>
        </p:nvGraphicFramePr>
        <p:xfrm>
          <a:off x="684000" y="2249885"/>
          <a:ext cx="15297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5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3781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3781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C937B6-2E6A-40DC-8F72-678B3818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11257"/>
              </p:ext>
            </p:extLst>
          </p:nvPr>
        </p:nvGraphicFramePr>
        <p:xfrm>
          <a:off x="2326382" y="2249885"/>
          <a:ext cx="1689698" cy="96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98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5065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469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56626-3FEF-4500-8C1A-4D8802FD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84677"/>
              </p:ext>
            </p:extLst>
          </p:nvPr>
        </p:nvGraphicFramePr>
        <p:xfrm>
          <a:off x="4119088" y="2249885"/>
          <a:ext cx="158167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71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C3DD38-925D-4466-9AA9-CD2A1ED9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63866"/>
              </p:ext>
            </p:extLst>
          </p:nvPr>
        </p:nvGraphicFramePr>
        <p:xfrm>
          <a:off x="5803767" y="2249885"/>
          <a:ext cx="162588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89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8340" y="3373121"/>
            <a:ext cx="906414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print(words[-1]) 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same as 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()-1 -&gt; words[3]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print(words[:-2])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from 0 (default) to 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 -2 -&gt;words[0:2]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4757211"/>
            <a:ext cx="3486949" cy="77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458" y="4767441"/>
            <a:ext cx="3554255" cy="77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List Slicing –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Syntax: </a:t>
            </a:r>
            <a:r>
              <a:rPr lang="en-US" sz="2800" dirty="0" err="1"/>
              <a:t>listName</a:t>
            </a:r>
            <a:r>
              <a:rPr lang="en-US" sz="2800" dirty="0"/>
              <a:t> [</a:t>
            </a:r>
            <a:r>
              <a:rPr lang="en-US" sz="2800" dirty="0" err="1"/>
              <a:t>start:end:step</a:t>
            </a:r>
            <a:r>
              <a:rPr lang="en-US" sz="2800" dirty="0"/>
              <a:t>]</a:t>
            </a:r>
          </a:p>
          <a:p>
            <a:endParaRPr lang="en-SG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FB2599-D914-49C3-95C8-FC44B2E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62940"/>
              </p:ext>
            </p:extLst>
          </p:nvPr>
        </p:nvGraphicFramePr>
        <p:xfrm>
          <a:off x="693622" y="1779623"/>
          <a:ext cx="15297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5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3781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3781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C937B6-2E6A-40DC-8F72-678B3818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50452"/>
              </p:ext>
            </p:extLst>
          </p:nvPr>
        </p:nvGraphicFramePr>
        <p:xfrm>
          <a:off x="2326382" y="1779623"/>
          <a:ext cx="1689698" cy="96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98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5065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469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C56626-3FEF-4500-8C1A-4D8802FD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52268"/>
              </p:ext>
            </p:extLst>
          </p:nvPr>
        </p:nvGraphicFramePr>
        <p:xfrm>
          <a:off x="4119088" y="1779623"/>
          <a:ext cx="158167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71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C3DD38-925D-4466-9AA9-CD2A1ED9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60393"/>
              </p:ext>
            </p:extLst>
          </p:nvPr>
        </p:nvGraphicFramePr>
        <p:xfrm>
          <a:off x="5803767" y="1779623"/>
          <a:ext cx="162588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89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8340" y="3098891"/>
            <a:ext cx="906414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print(words[::2]) 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pick alternate words at indices 0,2,4…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print(words[::-1])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reverse order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4384149"/>
            <a:ext cx="4299912" cy="971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25" y="4384149"/>
            <a:ext cx="5623836" cy="96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Elements in Lists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access elements in lists, use the square brackets for slicing along with the index or indices to obtain elements at that index</a:t>
            </a:r>
          </a:p>
          <a:p>
            <a:pPr marL="0" indent="0">
              <a:buNone/>
            </a:pPr>
            <a:endParaRPr lang="en-S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000" y="2155700"/>
            <a:ext cx="895283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classlist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['Andy', 'Bryan', 'Calvin', 'Donna', 'Evelyn', 'Francine']</a:t>
            </a:r>
            <a:b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classlist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[0])    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Andy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classlist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[2:4])   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[‘Calvin’, ‘Donna’]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classlist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[-1:])   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[‘Francine’]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classlist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[-2:])   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## [‘Evelyn’, ‘Francine’]</a:t>
            </a:r>
          </a:p>
        </p:txBody>
      </p:sp>
    </p:spTree>
    <p:extLst>
      <p:ext uri="{BB962C8B-B14F-4D97-AF65-F5344CB8AC3E}">
        <p14:creationId xmlns:p14="http://schemas.microsoft.com/office/powerpoint/2010/main" val="162869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SG" sz="2400" dirty="0"/>
              <a:t>Strings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Lists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Tuples and Sets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Dictionary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Looping and Enumerating </a:t>
            </a:r>
            <a:r>
              <a:rPr lang="en-SG" sz="2400" dirty="0" err="1"/>
              <a:t>iterables</a:t>
            </a:r>
            <a:endParaRPr lang="en-SG" sz="2400" dirty="0"/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414497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Elements in Lists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Another  example to show how you </a:t>
            </a:r>
            <a:r>
              <a:rPr lang="en-SG" sz="2800">
                <a:solidFill>
                  <a:schemeClr val="tx1"/>
                </a:solidFill>
              </a:rPr>
              <a:t>can "slice" </a:t>
            </a:r>
            <a:r>
              <a:rPr lang="en-SG" sz="2800" dirty="0">
                <a:solidFill>
                  <a:schemeClr val="tx1"/>
                </a:solidFill>
              </a:rPr>
              <a:t>lists</a:t>
            </a:r>
          </a:p>
          <a:p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000" y="2016000"/>
            <a:ext cx="10766658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list1 = [50,20,30,10,100,40,200]</a:t>
            </a:r>
          </a:p>
          <a:p>
            <a:b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print(list1[2]) 		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3rd element from the front -&gt; 30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print(list1[-2]) 	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2nd element from the back -&gt; 40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print(list1[3:5]) 	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4th to 5th element -&gt; 10 100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print(list1[-4:-1]) 	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#10 100 40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print(list1[-1:-4:-1]) 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#200 40 100</a:t>
            </a:r>
          </a:p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print(list1[::-1]) 	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#200 40 100 ...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528B5-480E-4A46-86D3-D94A71144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10"/>
          <a:stretch/>
        </p:blipFill>
        <p:spPr>
          <a:xfrm>
            <a:off x="7293504" y="4259399"/>
            <a:ext cx="4564134" cy="243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Iterate through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You can use the </a:t>
            </a:r>
            <a:r>
              <a:rPr lang="en-SG" sz="2800" b="1" dirty="0">
                <a:solidFill>
                  <a:srgbClr val="FF0000"/>
                </a:solidFill>
              </a:rPr>
              <a:t>for</a:t>
            </a:r>
            <a:r>
              <a:rPr lang="en-SG" sz="2800" dirty="0"/>
              <a:t> loop to iterate through a Python 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1" y="3429000"/>
            <a:ext cx="6283960" cy="189117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FB2599-D914-49C3-95C8-FC44B2EBA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47346"/>
              </p:ext>
            </p:extLst>
          </p:nvPr>
        </p:nvGraphicFramePr>
        <p:xfrm>
          <a:off x="688340" y="1909908"/>
          <a:ext cx="152975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752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3781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3781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C937B6-2E6A-40DC-8F72-678B3818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34435"/>
              </p:ext>
            </p:extLst>
          </p:nvPr>
        </p:nvGraphicFramePr>
        <p:xfrm>
          <a:off x="2321100" y="1909908"/>
          <a:ext cx="1689698" cy="96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98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5065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4699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56626-3FEF-4500-8C1A-4D8802FD5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13467"/>
              </p:ext>
            </p:extLst>
          </p:nvPr>
        </p:nvGraphicFramePr>
        <p:xfrm>
          <a:off x="4113806" y="1909908"/>
          <a:ext cx="158167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671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C3DD38-925D-4466-9AA9-CD2A1ED9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75844"/>
              </p:ext>
            </p:extLst>
          </p:nvPr>
        </p:nvGraphicFramePr>
        <p:xfrm>
          <a:off x="5798485" y="1909908"/>
          <a:ext cx="162588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89">
                  <a:extLst>
                    <a:ext uri="{9D8B030D-6E8A-4147-A177-3AD203B41FA5}">
                      <a16:colId xmlns:a16="http://schemas.microsoft.com/office/drawing/2014/main" val="4158907480"/>
                    </a:ext>
                  </a:extLst>
                </a:gridCol>
              </a:tblGrid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words[3]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43070"/>
                  </a:ext>
                </a:extLst>
              </a:tr>
              <a:tr h="42652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5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Iterate through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You can use the </a:t>
            </a:r>
            <a:r>
              <a:rPr lang="en-SG" sz="2800" b="1" dirty="0">
                <a:solidFill>
                  <a:srgbClr val="FF0000"/>
                </a:solidFill>
              </a:rPr>
              <a:t>for</a:t>
            </a:r>
            <a:r>
              <a:rPr lang="en-SG" sz="2800" dirty="0"/>
              <a:t> loop to iterate through a Python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340" y="1956273"/>
            <a:ext cx="928969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sz="2400" b="0" dirty="0">
                <a:effectLst/>
              </a:rPr>
              <a:t>rainbow = ['red', 'orange', 'yellow', 'green', 'blue', 'purple']</a:t>
            </a:r>
          </a:p>
          <a:p>
            <a:br>
              <a:rPr lang="en-SG" sz="2400" b="0" dirty="0">
                <a:effectLst/>
              </a:rPr>
            </a:br>
            <a:r>
              <a:rPr lang="en-SG" sz="2400" b="0" dirty="0">
                <a:effectLst/>
              </a:rPr>
              <a:t>for </a:t>
            </a:r>
            <a:r>
              <a:rPr lang="en-SG" sz="2400" b="0" dirty="0" err="1">
                <a:effectLst/>
              </a:rPr>
              <a:t>color</a:t>
            </a:r>
            <a:r>
              <a:rPr lang="en-SG" sz="2400" b="0" dirty="0">
                <a:effectLst/>
              </a:rPr>
              <a:t> in rainbow :</a:t>
            </a:r>
          </a:p>
          <a:p>
            <a:r>
              <a:rPr lang="en-SG" sz="2400" b="0" dirty="0">
                <a:effectLst/>
              </a:rPr>
              <a:t>    print(</a:t>
            </a:r>
            <a:r>
              <a:rPr lang="en-SG" sz="2400" b="0" dirty="0" err="1">
                <a:effectLst/>
              </a:rPr>
              <a:t>color</a:t>
            </a:r>
            <a:r>
              <a:rPr lang="en-SG" sz="2400" b="0" dirty="0">
                <a:effectLst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1" y="4225934"/>
            <a:ext cx="8155214" cy="16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5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More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3689A-C83A-4BFC-84EA-18DDA0C9DD0B}"/>
              </a:ext>
            </a:extLst>
          </p:cNvPr>
          <p:cNvSpPr txBox="1"/>
          <p:nvPr/>
        </p:nvSpPr>
        <p:spPr>
          <a:xfrm>
            <a:off x="688340" y="1214021"/>
            <a:ext cx="932928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numbers = [1,2,3,4,5,6,7,8,9,10]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n in numbers: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print(n)   		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1,2,3,4,5,6,7,8,9,10</a:t>
            </a:r>
          </a:p>
          <a:p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in range(5):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 print(numbers[i]) 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1,2,3,4,5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index in range(2,5):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 print('Current number:', numbers[index])</a:t>
            </a:r>
            <a:endParaRPr lang="en-SG" dirty="0">
              <a:solidFill>
                <a:srgbClr val="00B05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558" y="4672769"/>
            <a:ext cx="2987842" cy="11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7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Updating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SG" sz="2800" dirty="0"/>
              <a:t>To add elements in a list, use </a:t>
            </a:r>
            <a:r>
              <a:rPr lang="en-SG" sz="2800" b="1" dirty="0"/>
              <a:t>append()</a:t>
            </a:r>
            <a:r>
              <a:rPr lang="en-SG" sz="2800" dirty="0"/>
              <a:t> or </a:t>
            </a:r>
            <a:r>
              <a:rPr lang="en-SG" sz="2800" b="1" dirty="0"/>
              <a:t>insert() </a:t>
            </a:r>
            <a:r>
              <a:rPr lang="en-SG" sz="2800" dirty="0"/>
              <a:t>methods</a:t>
            </a:r>
          </a:p>
          <a:p>
            <a:pPr>
              <a:spcBef>
                <a:spcPts val="800"/>
              </a:spcBef>
            </a:pPr>
            <a:endParaRPr lang="en-SG" sz="2800" dirty="0"/>
          </a:p>
          <a:p>
            <a:endParaRPr lang="en-S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8340" y="1995294"/>
            <a:ext cx="9997936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['Windows10', 'Ubuntu', 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Redhat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os.append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('Kali') 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add new item at the back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os.insert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(1, 'Debby') 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insert new item at the index 1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[1] = 'Debian'</a:t>
            </a:r>
            <a:r>
              <a:rPr lang="en-SG" b="1" dirty="0">
                <a:solidFill>
                  <a:srgbClr val="00B05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	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update value at index 1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4687362"/>
            <a:ext cx="9696631" cy="5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Updating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SG" sz="2800" dirty="0"/>
              <a:t>To add elements in a list, use </a:t>
            </a:r>
            <a:r>
              <a:rPr lang="en-SG" sz="2800" b="1" dirty="0"/>
              <a:t>append()</a:t>
            </a:r>
            <a:r>
              <a:rPr lang="en-SG" sz="2800" dirty="0"/>
              <a:t> or </a:t>
            </a:r>
            <a:r>
              <a:rPr lang="en-SG" sz="2800" b="1" dirty="0"/>
              <a:t>insert() </a:t>
            </a:r>
            <a:r>
              <a:rPr lang="en-SG" sz="2800" dirty="0"/>
              <a:t>methods</a:t>
            </a:r>
          </a:p>
          <a:p>
            <a:pPr>
              <a:spcBef>
                <a:spcPts val="800"/>
              </a:spcBef>
            </a:pPr>
            <a:r>
              <a:rPr lang="en-SG" sz="2800" dirty="0"/>
              <a:t>To remove elements in a list, use </a:t>
            </a:r>
            <a:r>
              <a:rPr lang="en-SG" sz="2800" b="1" dirty="0"/>
              <a:t>del()</a:t>
            </a:r>
            <a:r>
              <a:rPr lang="en-SG" sz="2800" dirty="0"/>
              <a:t> or </a:t>
            </a:r>
            <a:r>
              <a:rPr lang="en-SG" sz="2800" b="1" dirty="0"/>
              <a:t>pop()</a:t>
            </a:r>
            <a:r>
              <a:rPr lang="en-SG" sz="2800" dirty="0"/>
              <a:t> methods</a:t>
            </a:r>
          </a:p>
          <a:p>
            <a:endParaRPr lang="en-S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8342" y="2491684"/>
            <a:ext cx="9997936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['Windows10', 'Ubuntu', 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Redhat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os.append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('Kali') </a:t>
            </a:r>
          </a:p>
          <a:p>
            <a:r>
              <a:rPr lang="en-S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os.insert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(1, 'Debby')</a:t>
            </a:r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[1] = 'Debian'</a:t>
            </a:r>
            <a:r>
              <a:rPr lang="en-SG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del(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[1])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removes ‘</a:t>
            </a:r>
            <a:r>
              <a:rPr lang="en-SG" b="1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Debian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’ at index 1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os.pop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 	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returns the last object ‘Kali’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" t="27744" r="35447"/>
          <a:stretch/>
        </p:blipFill>
        <p:spPr>
          <a:xfrm>
            <a:off x="6841746" y="4686085"/>
            <a:ext cx="5070604" cy="1833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" y="2496852"/>
            <a:ext cx="9997937" cy="5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Updating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SG" sz="2800" dirty="0"/>
              <a:t>You can update a list by giving the slice on the left-hand side of the assignment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8201F-1383-49C9-9CCB-699184FC321C}"/>
              </a:ext>
            </a:extLst>
          </p:cNvPr>
          <p:cNvSpPr txBox="1"/>
          <p:nvPr/>
        </p:nvSpPr>
        <p:spPr>
          <a:xfrm>
            <a:off x="688340" y="2090172"/>
            <a:ext cx="105571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 = ['Windows10', 'Ubuntu', '</a:t>
            </a:r>
            <a:r>
              <a:rPr lang="en-SG" sz="2400" b="0" dirty="0" err="1">
                <a:effectLst/>
              </a:rPr>
              <a:t>Redhat</a:t>
            </a:r>
            <a:r>
              <a:rPr lang="en-SG" sz="2400" b="0" dirty="0">
                <a:effectLst/>
              </a:rPr>
              <a:t>']</a:t>
            </a:r>
          </a:p>
          <a:p>
            <a:br>
              <a:rPr lang="en-SG" sz="2400" b="0" dirty="0">
                <a:effectLst/>
              </a:rPr>
            </a:b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[0:0] = ['Debian', 'Kali', '</a:t>
            </a:r>
            <a:r>
              <a:rPr lang="en-SG" sz="2400" b="0" dirty="0" err="1">
                <a:effectLst/>
              </a:rPr>
              <a:t>WindowsXP</a:t>
            </a:r>
            <a:r>
              <a:rPr lang="en-SG" sz="2400" b="0" dirty="0">
                <a:effectLst/>
              </a:rPr>
              <a:t>', '</a:t>
            </a:r>
            <a:r>
              <a:rPr lang="en-SG" sz="2400" b="0" dirty="0" err="1">
                <a:effectLst/>
              </a:rPr>
              <a:t>WindowsVista</a:t>
            </a:r>
            <a:r>
              <a:rPr lang="en-SG" sz="2400" b="0" dirty="0">
                <a:effectLst/>
              </a:rPr>
              <a:t>']</a:t>
            </a:r>
          </a:p>
          <a:p>
            <a:r>
              <a:rPr lang="en-SG" sz="2400" b="0" dirty="0">
                <a:effectLst/>
              </a:rPr>
              <a:t>print(</a:t>
            </a: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)</a:t>
            </a:r>
          </a:p>
          <a:p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[2:5] = ['</a:t>
            </a:r>
            <a:r>
              <a:rPr lang="en-SG" sz="2400" b="0" dirty="0" err="1">
                <a:effectLst/>
              </a:rPr>
              <a:t>WindowsOS</a:t>
            </a:r>
            <a:r>
              <a:rPr lang="en-SG" sz="2400" b="0" dirty="0">
                <a:effectLst/>
              </a:rPr>
              <a:t>']</a:t>
            </a:r>
          </a:p>
          <a:p>
            <a:r>
              <a:rPr lang="en-SG" sz="2400" b="0" dirty="0">
                <a:effectLst/>
              </a:rPr>
              <a:t>print(</a:t>
            </a: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47A5E-431E-48C3-B2FB-34EA18F8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7" y="4875766"/>
            <a:ext cx="10649331" cy="6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Updating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SG" sz="2800" dirty="0"/>
              <a:t>You can update a list by giving the slice on the left-hand side of the assignment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8201F-1383-49C9-9CCB-699184FC321C}"/>
              </a:ext>
            </a:extLst>
          </p:cNvPr>
          <p:cNvSpPr txBox="1"/>
          <p:nvPr/>
        </p:nvSpPr>
        <p:spPr>
          <a:xfrm>
            <a:off x="688340" y="2090172"/>
            <a:ext cx="1055717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 = ['Windows10', 'Ubuntu', '</a:t>
            </a:r>
            <a:r>
              <a:rPr lang="en-SG" sz="2400" b="0" dirty="0" err="1">
                <a:effectLst/>
              </a:rPr>
              <a:t>Redhat</a:t>
            </a:r>
            <a:r>
              <a:rPr lang="en-SG" sz="2400" b="0" dirty="0">
                <a:effectLst/>
              </a:rPr>
              <a:t>']</a:t>
            </a:r>
          </a:p>
          <a:p>
            <a:br>
              <a:rPr lang="en-SG" sz="2400" b="0" dirty="0">
                <a:effectLst/>
              </a:rPr>
            </a:b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[0] = ['Debian', 'Kali', '</a:t>
            </a:r>
            <a:r>
              <a:rPr lang="en-SG" sz="2400" b="0" dirty="0" err="1">
                <a:effectLst/>
              </a:rPr>
              <a:t>WindowsXP</a:t>
            </a:r>
            <a:r>
              <a:rPr lang="en-SG" sz="2400" b="0" dirty="0">
                <a:effectLst/>
              </a:rPr>
              <a:t>', '</a:t>
            </a:r>
            <a:r>
              <a:rPr lang="en-SG" sz="2400" b="0" dirty="0" err="1">
                <a:effectLst/>
              </a:rPr>
              <a:t>WindowsVista</a:t>
            </a:r>
            <a:r>
              <a:rPr lang="en-SG" sz="2400" b="0" dirty="0">
                <a:effectLst/>
              </a:rPr>
              <a:t>']</a:t>
            </a:r>
          </a:p>
          <a:p>
            <a:r>
              <a:rPr lang="en-SG" sz="2400" b="0" dirty="0">
                <a:effectLst/>
              </a:rPr>
              <a:t>print(</a:t>
            </a: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)</a:t>
            </a:r>
          </a:p>
          <a:p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[2:5] = ['</a:t>
            </a:r>
            <a:r>
              <a:rPr lang="en-SG" sz="2400" b="0" dirty="0" err="1">
                <a:effectLst/>
              </a:rPr>
              <a:t>WindowsOS</a:t>
            </a:r>
            <a:r>
              <a:rPr lang="en-SG" sz="2400" b="0" dirty="0">
                <a:effectLst/>
              </a:rPr>
              <a:t>']</a:t>
            </a:r>
          </a:p>
          <a:p>
            <a:r>
              <a:rPr lang="en-SG" sz="2400" b="0" dirty="0">
                <a:effectLst/>
              </a:rPr>
              <a:t>print(</a:t>
            </a: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06744-AA7D-405E-8622-4B3F36BE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4885281"/>
            <a:ext cx="10559796" cy="7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59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+ and * 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SG" sz="2800" dirty="0"/>
              <a:t>Lists respond to the + and * operators much like strings, equating to concatenation (+) and repetition (*) as well</a:t>
            </a:r>
          </a:p>
          <a:p>
            <a:endParaRPr lang="en-S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11323" y="2200052"/>
            <a:ext cx="4872906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tcp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[21,23,443]</a:t>
            </a: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udp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[53,135]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open_ports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tcp+udp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open_ports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4373690"/>
            <a:ext cx="3618689" cy="4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8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+ and * 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SG" sz="2800" dirty="0"/>
              <a:t>Lists respond to the + and * operators much like strings, equating to concatenation (+) and repetition (*) as well</a:t>
            </a:r>
          </a:p>
          <a:p>
            <a:endParaRPr lang="en-S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8340" y="2228671"/>
            <a:ext cx="537807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= ['Windows10', 'Ubuntu', 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Redhat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']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os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*2)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1" y="3881415"/>
            <a:ext cx="10932160" cy="42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351491" y="6604000"/>
            <a:ext cx="829847" cy="254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rgbClr val="C00000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0000">
                    <a:alpha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Junie Tan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>
                  <a:alpha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706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Built-in 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Commonly used Python list functions</a:t>
            </a:r>
          </a:p>
          <a:p>
            <a:endParaRPr lang="en-SG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1A28D7-6A13-48EA-A386-073D9435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835036"/>
            <a:ext cx="9801225" cy="2373426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986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Built-in List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5FC65-3400-4882-A985-4B813918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377549"/>
            <a:ext cx="2343150" cy="353377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D861B7-9901-4B83-A582-BDE3B21D7D70}"/>
              </a:ext>
            </a:extLst>
          </p:cNvPr>
          <p:cNvSpPr txBox="1"/>
          <p:nvPr/>
        </p:nvSpPr>
        <p:spPr>
          <a:xfrm>
            <a:off x="3497179" y="1377549"/>
            <a:ext cx="650938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 err="1">
                <a:effectLst/>
              </a:rPr>
              <a:t>mylist</a:t>
            </a:r>
            <a:r>
              <a:rPr lang="en-SG" sz="2400" b="0" dirty="0">
                <a:effectLst/>
              </a:rPr>
              <a:t>  = [50,20,30,10,100,40,200]</a:t>
            </a:r>
          </a:p>
          <a:p>
            <a:r>
              <a:rPr lang="en-SG" sz="2400" b="0" dirty="0" err="1">
                <a:effectLst/>
              </a:rPr>
              <a:t>mytuple</a:t>
            </a:r>
            <a:r>
              <a:rPr lang="en-SG" sz="2400" b="0" dirty="0">
                <a:effectLst/>
              </a:rPr>
              <a:t> = (50,20,30,10,100,40,200)</a:t>
            </a:r>
          </a:p>
          <a:p>
            <a:r>
              <a:rPr lang="en-SG" sz="2400" b="0" dirty="0">
                <a:effectLst/>
              </a:rPr>
              <a:t>print(</a:t>
            </a:r>
            <a:r>
              <a:rPr lang="en-SG" sz="2400" b="0" dirty="0" err="1">
                <a:effectLst/>
              </a:rPr>
              <a:t>len</a:t>
            </a:r>
            <a:r>
              <a:rPr lang="en-SG" sz="2400" b="0" dirty="0">
                <a:effectLst/>
              </a:rPr>
              <a:t>(</a:t>
            </a:r>
            <a:r>
              <a:rPr lang="en-SG" sz="2400" b="0" dirty="0" err="1">
                <a:effectLst/>
              </a:rPr>
              <a:t>mylist</a:t>
            </a:r>
            <a:r>
              <a:rPr lang="en-SG" sz="2400" b="0" dirty="0">
                <a:effectLst/>
              </a:rPr>
              <a:t>))		# print(</a:t>
            </a:r>
            <a:r>
              <a:rPr lang="en-SG" sz="2400" b="0" dirty="0" err="1">
                <a:effectLst/>
              </a:rPr>
              <a:t>len</a:t>
            </a:r>
            <a:r>
              <a:rPr lang="en-SG" sz="2400" b="0" dirty="0">
                <a:effectLst/>
              </a:rPr>
              <a:t>(</a:t>
            </a:r>
            <a:r>
              <a:rPr lang="en-SG" sz="2400" b="0" dirty="0" err="1">
                <a:effectLst/>
              </a:rPr>
              <a:t>mytuple</a:t>
            </a:r>
            <a:r>
              <a:rPr lang="en-SG" sz="2400" b="0" dirty="0">
                <a:effectLst/>
              </a:rPr>
              <a:t>))	</a:t>
            </a:r>
          </a:p>
          <a:p>
            <a:r>
              <a:rPr lang="en-SG" sz="2400" b="0" dirty="0">
                <a:effectLst/>
              </a:rPr>
              <a:t>print(max(</a:t>
            </a:r>
            <a:r>
              <a:rPr lang="en-SG" sz="2400" b="0" dirty="0" err="1">
                <a:effectLst/>
              </a:rPr>
              <a:t>mylist</a:t>
            </a:r>
            <a:r>
              <a:rPr lang="en-SG" sz="2400" b="0" dirty="0">
                <a:effectLst/>
              </a:rPr>
              <a:t>)) 		# print(</a:t>
            </a:r>
            <a:r>
              <a:rPr lang="en-SG" sz="2400" b="0" dirty="0" err="1">
                <a:effectLst/>
              </a:rPr>
              <a:t>len</a:t>
            </a:r>
            <a:r>
              <a:rPr lang="en-SG" sz="2400" b="0" dirty="0">
                <a:effectLst/>
              </a:rPr>
              <a:t>(</a:t>
            </a:r>
            <a:r>
              <a:rPr lang="en-SG" sz="2400" b="0" dirty="0" err="1">
                <a:effectLst/>
              </a:rPr>
              <a:t>mytuple</a:t>
            </a:r>
            <a:r>
              <a:rPr lang="en-SG" sz="2400" b="0" dirty="0">
                <a:effectLst/>
              </a:rPr>
              <a:t>))</a:t>
            </a:r>
          </a:p>
          <a:p>
            <a:r>
              <a:rPr lang="en-SG" sz="2400" b="0" dirty="0">
                <a:effectLst/>
              </a:rPr>
              <a:t>print(min(</a:t>
            </a:r>
            <a:r>
              <a:rPr lang="en-SG" sz="2400" b="0" dirty="0" err="1">
                <a:effectLst/>
              </a:rPr>
              <a:t>mylist</a:t>
            </a:r>
            <a:r>
              <a:rPr lang="en-SG" sz="2400" b="0" dirty="0">
                <a:effectLst/>
              </a:rPr>
              <a:t>)) 		# print(</a:t>
            </a:r>
            <a:r>
              <a:rPr lang="en-SG" sz="2400" b="0" dirty="0" err="1">
                <a:effectLst/>
              </a:rPr>
              <a:t>len</a:t>
            </a:r>
            <a:r>
              <a:rPr lang="en-SG" sz="2400" b="0" dirty="0">
                <a:effectLst/>
              </a:rPr>
              <a:t>(</a:t>
            </a:r>
            <a:r>
              <a:rPr lang="en-SG" sz="2400" b="0" dirty="0" err="1">
                <a:effectLst/>
              </a:rPr>
              <a:t>mytuple</a:t>
            </a:r>
            <a:r>
              <a:rPr lang="en-SG" sz="2400" b="0" dirty="0">
                <a:effectLst/>
              </a:rPr>
              <a:t>))</a:t>
            </a:r>
          </a:p>
          <a:p>
            <a:r>
              <a:rPr lang="en-SG" sz="2400" b="0" dirty="0">
                <a:effectLst/>
              </a:rPr>
              <a:t>print(list(</a:t>
            </a:r>
            <a:r>
              <a:rPr lang="en-SG" sz="2400" b="0" dirty="0" err="1">
                <a:effectLst/>
              </a:rPr>
              <a:t>mytuple</a:t>
            </a:r>
            <a:r>
              <a:rPr lang="en-SG" sz="2400" b="0" dirty="0">
                <a:effectLst/>
              </a:rPr>
              <a:t>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E4E8D-827E-4F5C-AD2D-EF4229F94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178" y="3986396"/>
            <a:ext cx="6509385" cy="14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Built-in List Functions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The max and min functions also works for text!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489C5-2881-49EC-B756-B1D2A5DF0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882280"/>
            <a:ext cx="2343150" cy="353377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BEEED-2D7C-4C04-AE9C-D7847DF34EAF}"/>
              </a:ext>
            </a:extLst>
          </p:cNvPr>
          <p:cNvSpPr txBox="1"/>
          <p:nvPr/>
        </p:nvSpPr>
        <p:spPr>
          <a:xfrm>
            <a:off x="3577389" y="1882280"/>
            <a:ext cx="718686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 = ['Windows10', 'Ubuntu', '</a:t>
            </a:r>
            <a:r>
              <a:rPr lang="en-SG" sz="2400" b="0" dirty="0" err="1">
                <a:effectLst/>
              </a:rPr>
              <a:t>Redhat</a:t>
            </a:r>
            <a:r>
              <a:rPr lang="en-SG" sz="2400" b="0" dirty="0">
                <a:effectLst/>
              </a:rPr>
              <a:t>', 'windows10']</a:t>
            </a:r>
          </a:p>
          <a:p>
            <a:br>
              <a:rPr lang="en-SG" sz="2400" b="0" dirty="0">
                <a:effectLst/>
              </a:rPr>
            </a:br>
            <a:r>
              <a:rPr lang="en-SG" sz="2400" b="0" dirty="0">
                <a:effectLst/>
              </a:rPr>
              <a:t>print(max(</a:t>
            </a: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))	# based on ASCII sequence</a:t>
            </a:r>
          </a:p>
          <a:p>
            <a:r>
              <a:rPr lang="en-SG" sz="2400" b="0" dirty="0">
                <a:effectLst/>
              </a:rPr>
              <a:t>print(min(</a:t>
            </a: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99AA7D-7CAE-4C3D-8F86-A9971F3B9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89" y="3953057"/>
            <a:ext cx="4114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40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Built-in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Commonly used Python </a:t>
            </a:r>
            <a:r>
              <a:rPr lang="en-SG" sz="3200" dirty="0"/>
              <a:t>list methods</a:t>
            </a:r>
          </a:p>
          <a:p>
            <a:endParaRPr lang="en-S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AFE9B-4C55-4D89-974C-71C6AA1D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838325"/>
            <a:ext cx="10553700" cy="318135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90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Built-in List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0C896-6B00-43A4-A8D9-694D2FE6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337433"/>
            <a:ext cx="3009900" cy="36195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918D0F-BC1F-46E1-AFCF-251056AAD139}"/>
              </a:ext>
            </a:extLst>
          </p:cNvPr>
          <p:cNvSpPr txBox="1"/>
          <p:nvPr/>
        </p:nvSpPr>
        <p:spPr>
          <a:xfrm>
            <a:off x="3930315" y="1337433"/>
            <a:ext cx="713873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dirty="0" err="1"/>
              <a:t>os</a:t>
            </a:r>
            <a:r>
              <a:rPr lang="en-SG" sz="2400" dirty="0"/>
              <a:t> = ['Windows10', 'Ubuntu', '</a:t>
            </a:r>
            <a:r>
              <a:rPr lang="en-SG" sz="2400" dirty="0" err="1"/>
              <a:t>Redhat</a:t>
            </a:r>
            <a:r>
              <a:rPr lang="en-SG" sz="2400" dirty="0"/>
              <a:t>']</a:t>
            </a:r>
          </a:p>
          <a:p>
            <a:endParaRPr lang="en-SG" sz="2400" dirty="0"/>
          </a:p>
          <a:p>
            <a:r>
              <a:rPr lang="en-SG" sz="2400" dirty="0" err="1"/>
              <a:t>os.extend</a:t>
            </a:r>
            <a:r>
              <a:rPr lang="en-SG" sz="2400" dirty="0"/>
              <a:t>(['Ubuntu', '</a:t>
            </a:r>
            <a:r>
              <a:rPr lang="en-SG" sz="2400" dirty="0" err="1"/>
              <a:t>Kali','Ubuntu</a:t>
            </a:r>
            <a:r>
              <a:rPr lang="en-SG" sz="2400" dirty="0"/>
              <a:t>'])</a:t>
            </a:r>
          </a:p>
          <a:p>
            <a:r>
              <a:rPr lang="en-SG" sz="2400" dirty="0"/>
              <a:t>print(</a:t>
            </a:r>
            <a:r>
              <a:rPr lang="en-SG" sz="2400" dirty="0" err="1"/>
              <a:t>os</a:t>
            </a:r>
            <a:r>
              <a:rPr lang="en-SG" sz="2400" dirty="0"/>
              <a:t>)</a:t>
            </a:r>
          </a:p>
          <a:p>
            <a:r>
              <a:rPr lang="en-SG" sz="2400" dirty="0"/>
              <a:t>print(</a:t>
            </a:r>
            <a:r>
              <a:rPr lang="en-SG" sz="2400" dirty="0" err="1"/>
              <a:t>os.count</a:t>
            </a:r>
            <a:r>
              <a:rPr lang="en-SG" sz="2400" dirty="0"/>
              <a:t>('Ubuntu'))</a:t>
            </a:r>
          </a:p>
          <a:p>
            <a:r>
              <a:rPr lang="en-SG" sz="2400" dirty="0"/>
              <a:t>print(</a:t>
            </a:r>
            <a:r>
              <a:rPr lang="en-SG" sz="2400" dirty="0" err="1"/>
              <a:t>os.index</a:t>
            </a:r>
            <a:r>
              <a:rPr lang="en-SG" sz="2400" dirty="0"/>
              <a:t>('Ubuntu'))</a:t>
            </a:r>
          </a:p>
          <a:p>
            <a:r>
              <a:rPr lang="en-SG" sz="2400" dirty="0" err="1"/>
              <a:t>os.reverse</a:t>
            </a:r>
            <a:r>
              <a:rPr lang="en-SG" sz="2400" dirty="0"/>
              <a:t>()</a:t>
            </a:r>
          </a:p>
          <a:p>
            <a:r>
              <a:rPr lang="en-SG" sz="2400" dirty="0"/>
              <a:t>print(</a:t>
            </a:r>
            <a:r>
              <a:rPr lang="en-SG" sz="2400" dirty="0" err="1"/>
              <a:t>os</a:t>
            </a:r>
            <a:r>
              <a:rPr lang="en-SG" sz="24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352DD-7134-44E8-98B3-A80D27DE6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316" y="4552121"/>
            <a:ext cx="8126254" cy="122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2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index(</a:t>
            </a:r>
            <a:r>
              <a:rPr lang="en-US" dirty="0" err="1"/>
              <a:t>obj</a:t>
            </a:r>
            <a:r>
              <a:rPr lang="en-US" dirty="0"/>
              <a:t>) is not found?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284857"/>
            <a:ext cx="7260059" cy="1668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" y="3049489"/>
            <a:ext cx="5801041" cy="247850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88340" y="2452723"/>
            <a:ext cx="2102596" cy="5486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7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Built-in List Sort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2" y="1381705"/>
            <a:ext cx="3432213" cy="2975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9A07F-F034-40A0-89DB-FB9F5D425CFF}"/>
              </a:ext>
            </a:extLst>
          </p:cNvPr>
          <p:cNvSpPr txBox="1"/>
          <p:nvPr/>
        </p:nvSpPr>
        <p:spPr>
          <a:xfrm>
            <a:off x="3737811" y="1381705"/>
            <a:ext cx="413886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>
                <a:effectLst/>
              </a:rPr>
              <a:t>a = ["bee", "wasp", "butterfly"]</a:t>
            </a:r>
          </a:p>
          <a:p>
            <a:r>
              <a:rPr lang="en-SG" sz="2400" b="0" dirty="0" err="1">
                <a:effectLst/>
              </a:rPr>
              <a:t>a.sort</a:t>
            </a:r>
            <a:r>
              <a:rPr lang="en-SG" sz="2400" b="0" dirty="0">
                <a:effectLst/>
              </a:rPr>
              <a:t>(key=None)</a:t>
            </a:r>
          </a:p>
          <a:p>
            <a:r>
              <a:rPr lang="en-SG" sz="2400" b="0" dirty="0">
                <a:effectLst/>
              </a:rPr>
              <a:t>print(a)</a:t>
            </a:r>
          </a:p>
          <a:p>
            <a:br>
              <a:rPr lang="en-SG" sz="2400" b="0" dirty="0">
                <a:effectLst/>
              </a:rPr>
            </a:br>
            <a:r>
              <a:rPr lang="en-SG" sz="2400" b="0" dirty="0">
                <a:effectLst/>
              </a:rPr>
              <a:t>a = ["bee", "wasp", "butterfly"]</a:t>
            </a:r>
          </a:p>
          <a:p>
            <a:r>
              <a:rPr lang="en-SG" sz="2400" b="0" dirty="0" err="1">
                <a:effectLst/>
              </a:rPr>
              <a:t>a.sort</a:t>
            </a:r>
            <a:r>
              <a:rPr lang="en-SG" sz="2400" b="0" dirty="0">
                <a:effectLst/>
              </a:rPr>
              <a:t>(key=None, reverse=True)</a:t>
            </a:r>
          </a:p>
          <a:p>
            <a:r>
              <a:rPr lang="en-SG" sz="2400" b="0" dirty="0">
                <a:effectLst/>
              </a:rPr>
              <a:t>print(a)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828CC-792C-42A3-8666-ABC5526226C5}"/>
              </a:ext>
            </a:extLst>
          </p:cNvPr>
          <p:cNvSpPr txBox="1"/>
          <p:nvPr/>
        </p:nvSpPr>
        <p:spPr>
          <a:xfrm>
            <a:off x="8007279" y="1381705"/>
            <a:ext cx="413886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>
                <a:effectLst/>
              </a:rPr>
              <a:t>a = ["wasp", "bee", "butterfly"]</a:t>
            </a:r>
          </a:p>
          <a:p>
            <a:r>
              <a:rPr lang="en-SG" sz="2400" b="0" dirty="0" err="1">
                <a:effectLst/>
              </a:rPr>
              <a:t>a.sort</a:t>
            </a:r>
            <a:r>
              <a:rPr lang="en-SG" sz="2400" b="0" dirty="0">
                <a:effectLst/>
              </a:rPr>
              <a:t>(key=</a:t>
            </a:r>
            <a:r>
              <a:rPr lang="en-SG" sz="2400" b="1" dirty="0" err="1">
                <a:effectLst/>
              </a:rPr>
              <a:t>len</a:t>
            </a:r>
            <a:r>
              <a:rPr lang="en-SG" sz="2400" b="0" dirty="0">
                <a:effectLst/>
              </a:rPr>
              <a:t>)</a:t>
            </a:r>
          </a:p>
          <a:p>
            <a:r>
              <a:rPr lang="en-SG" sz="2400" b="0" dirty="0">
                <a:effectLst/>
              </a:rPr>
              <a:t>print(a)</a:t>
            </a:r>
          </a:p>
          <a:p>
            <a:endParaRPr lang="en-SG" sz="2400" b="0" dirty="0">
              <a:effectLst/>
            </a:endParaRPr>
          </a:p>
          <a:p>
            <a:r>
              <a:rPr lang="en-SG" sz="2400" b="0" dirty="0">
                <a:effectLst/>
              </a:rPr>
              <a:t>a = ["wasp", "bee", "butterfly"]</a:t>
            </a:r>
          </a:p>
          <a:p>
            <a:r>
              <a:rPr lang="en-SG" sz="2400" b="0" dirty="0" err="1">
                <a:effectLst/>
              </a:rPr>
              <a:t>a.sort</a:t>
            </a:r>
            <a:r>
              <a:rPr lang="en-SG" sz="2400" b="0" dirty="0">
                <a:effectLst/>
              </a:rPr>
              <a:t>(key=</a:t>
            </a:r>
            <a:r>
              <a:rPr lang="en-SG" sz="2400" b="1" dirty="0" err="1">
                <a:effectLst/>
              </a:rPr>
              <a:t>len</a:t>
            </a:r>
            <a:r>
              <a:rPr lang="en-SG" sz="2400" b="0" dirty="0">
                <a:effectLst/>
              </a:rPr>
              <a:t>, reverse=True)</a:t>
            </a:r>
          </a:p>
          <a:p>
            <a:r>
              <a:rPr lang="en-SG" sz="2400" b="0" dirty="0">
                <a:effectLst/>
              </a:rPr>
              <a:t>print(a)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7115B5-DC8A-41C8-AEE3-CC3BA1FCF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810" y="4229359"/>
            <a:ext cx="4145280" cy="712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2F9B14-D38D-4BE0-A4AC-E14310C16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276" y="4229358"/>
            <a:ext cx="4129088" cy="7448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BE4DD4-E509-464F-A8E0-ABE4025E7DAC}"/>
              </a:ext>
            </a:extLst>
          </p:cNvPr>
          <p:cNvSpPr txBox="1"/>
          <p:nvPr/>
        </p:nvSpPr>
        <p:spPr>
          <a:xfrm>
            <a:off x="3737811" y="5111827"/>
            <a:ext cx="41452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Sorting based on </a:t>
            </a:r>
            <a:r>
              <a:rPr lang="en-SG" sz="2400" dirty="0">
                <a:highlight>
                  <a:srgbClr val="FFFF00"/>
                </a:highlight>
              </a:rPr>
              <a:t>ASCII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ED84B-2281-4162-A3AF-E6AC25245292}"/>
              </a:ext>
            </a:extLst>
          </p:cNvPr>
          <p:cNvSpPr txBox="1"/>
          <p:nvPr/>
        </p:nvSpPr>
        <p:spPr>
          <a:xfrm>
            <a:off x="8007279" y="5111827"/>
            <a:ext cx="414528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Sorting based on </a:t>
            </a:r>
            <a:r>
              <a:rPr lang="en-SG" sz="2400" dirty="0">
                <a:highlight>
                  <a:srgbClr val="FFFF00"/>
                </a:highlight>
              </a:rPr>
              <a:t>length of string</a:t>
            </a:r>
          </a:p>
        </p:txBody>
      </p:sp>
    </p:spTree>
    <p:extLst>
      <p:ext uri="{BB962C8B-B14F-4D97-AF65-F5344CB8AC3E}">
        <p14:creationId xmlns:p14="http://schemas.microsoft.com/office/powerpoint/2010/main" val="2342044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List Sorted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List also has a sorted function</a:t>
            </a:r>
          </a:p>
          <a:p>
            <a:r>
              <a:rPr lang="en-SG" sz="3200" dirty="0"/>
              <a:t>New list is created</a:t>
            </a:r>
          </a:p>
          <a:p>
            <a:r>
              <a:rPr lang="en-SG" sz="3200" dirty="0"/>
              <a:t>Original list is intact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2" y="4587695"/>
            <a:ext cx="4676775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10" y="3692345"/>
            <a:ext cx="4648200" cy="2609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542" y="3979512"/>
            <a:ext cx="2321469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Sort method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6210" y="3084162"/>
            <a:ext cx="2839239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Sorted function</a:t>
            </a:r>
          </a:p>
        </p:txBody>
      </p:sp>
    </p:spTree>
    <p:extLst>
      <p:ext uri="{BB962C8B-B14F-4D97-AF65-F5344CB8AC3E}">
        <p14:creationId xmlns:p14="http://schemas.microsoft.com/office/powerpoint/2010/main" val="4101133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List Comprehensions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List comprehensions are a common way to create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0774" y="2096006"/>
            <a:ext cx="4972885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using list comprehension</a:t>
            </a: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numbers = [1, 2, 3, 4]</a:t>
            </a: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squares = [n**2 for n in numbers]</a:t>
            </a:r>
          </a:p>
          <a:p>
            <a:endParaRPr lang="en-US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print(squares) 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[1, 4, 9, 16]</a:t>
            </a:r>
            <a:endParaRPr lang="en-SG" b="1" dirty="0">
              <a:solidFill>
                <a:schemeClr val="accent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340" y="2096006"/>
            <a:ext cx="4972885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normal list creation</a:t>
            </a: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numbers = [1, 2, 3, 4]</a:t>
            </a: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squares = []</a:t>
            </a:r>
          </a:p>
          <a:p>
            <a:endParaRPr lang="en-US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for n in numbers:</a:t>
            </a: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</a:t>
            </a:r>
            <a:r>
              <a:rPr lang="en-US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squares.append</a:t>
            </a:r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(n**2)</a:t>
            </a:r>
          </a:p>
          <a:p>
            <a:endParaRPr lang="en-US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print(squares) 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[1, 4, 9, 16]</a:t>
            </a:r>
            <a:endParaRPr lang="en-SG" b="1" dirty="0">
              <a:solidFill>
                <a:schemeClr val="accent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B8AA-C9FA-47AB-825E-1928FF79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List Comprehension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6A6E-C026-471B-BD56-9107E85A8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b="0" i="0" dirty="0">
                <a:solidFill>
                  <a:srgbClr val="222222"/>
                </a:solidFill>
                <a:effectLst/>
                <a:latin typeface="+mn-lt"/>
              </a:rPr>
              <a:t>Python is famous for allowing you to write code that’s elegant, easy to write, and almost as easy to read as plain English. </a:t>
            </a:r>
          </a:p>
          <a:p>
            <a:endParaRPr lang="en-SG" sz="2400" b="0" i="0" dirty="0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SG" sz="2400" b="0" i="0" dirty="0">
                <a:solidFill>
                  <a:srgbClr val="222222"/>
                </a:solidFill>
                <a:effectLst/>
                <a:latin typeface="+mn-lt"/>
              </a:rPr>
              <a:t>One of the language’s most distinctive features is the </a:t>
            </a:r>
            <a:r>
              <a:rPr lang="en-SG" sz="2400" b="1" i="0" dirty="0">
                <a:solidFill>
                  <a:srgbClr val="222222"/>
                </a:solidFill>
                <a:effectLst/>
                <a:latin typeface="+mn-lt"/>
              </a:rPr>
              <a:t>list comprehension</a:t>
            </a:r>
            <a:r>
              <a:rPr lang="en-SG" sz="2400" b="0" i="0" dirty="0">
                <a:solidFill>
                  <a:srgbClr val="222222"/>
                </a:solidFill>
                <a:effectLst/>
                <a:latin typeface="+mn-lt"/>
              </a:rPr>
              <a:t>, which you can use to create powerful functionality within a single line of code. </a:t>
            </a:r>
          </a:p>
          <a:p>
            <a:endParaRPr lang="en-SG" sz="2400" b="0" i="0" dirty="0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SG" sz="2400" b="0" i="0" dirty="0">
                <a:solidFill>
                  <a:srgbClr val="222222"/>
                </a:solidFill>
                <a:effectLst/>
                <a:latin typeface="+mn-lt"/>
              </a:rPr>
              <a:t>However, many developers struggle to fully leverage the more advanced features of a list comprehension in Python. Some programmers even use them too much, which can lead to code that’s less efficient and harder to read.</a:t>
            </a:r>
            <a:endParaRPr lang="en-SG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16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Data Structures -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Aside from the basic data types covered in Topic 1, other frequently used data types include: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Lists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915616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B8AA-C9FA-47AB-825E-1928FF79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SG" dirty="0"/>
              <a:t>List Comprehension - Create Lists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6A6E-C026-471B-BD56-9107E85A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1" y="2033331"/>
            <a:ext cx="5215154" cy="4527887"/>
          </a:xfr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72000" tIns="72000" rIns="72000" bIns="72000">
            <a:noAutofit/>
          </a:bodyPr>
          <a:lstStyle/>
          <a:p>
            <a:pPr>
              <a:spcAft>
                <a:spcPts val="0"/>
              </a:spcAft>
            </a:pPr>
            <a:r>
              <a:rPr lang="en-SG" sz="2400" b="1" dirty="0">
                <a:latin typeface="+mn-lt"/>
              </a:rPr>
              <a:t># for loop</a:t>
            </a:r>
          </a:p>
          <a:p>
            <a:pPr>
              <a:spcAft>
                <a:spcPts val="0"/>
              </a:spcAft>
            </a:pPr>
            <a:r>
              <a:rPr lang="en-SG" sz="2400" dirty="0">
                <a:latin typeface="+mn-lt"/>
              </a:rPr>
              <a:t>squares = []</a:t>
            </a:r>
          </a:p>
          <a:p>
            <a:pPr>
              <a:spcAft>
                <a:spcPts val="0"/>
              </a:spcAft>
            </a:pPr>
            <a:r>
              <a:rPr lang="en-SG" sz="2400" dirty="0">
                <a:latin typeface="+mn-lt"/>
              </a:rPr>
              <a:t>for i in range(10):</a:t>
            </a:r>
          </a:p>
          <a:p>
            <a:pPr>
              <a:spcAft>
                <a:spcPts val="0"/>
              </a:spcAft>
            </a:pPr>
            <a:r>
              <a:rPr lang="en-SG" sz="2400" dirty="0">
                <a:latin typeface="+mn-lt"/>
              </a:rPr>
              <a:t>  </a:t>
            </a:r>
            <a:r>
              <a:rPr lang="en-SG" sz="2400" dirty="0" err="1">
                <a:latin typeface="+mn-lt"/>
              </a:rPr>
              <a:t>squares.append</a:t>
            </a:r>
            <a:r>
              <a:rPr lang="en-SG" sz="2400" dirty="0">
                <a:latin typeface="+mn-lt"/>
              </a:rPr>
              <a:t>(i * i)</a:t>
            </a:r>
          </a:p>
          <a:p>
            <a:pPr>
              <a:spcAft>
                <a:spcPts val="0"/>
              </a:spcAft>
            </a:pPr>
            <a:r>
              <a:rPr lang="en-SG" sz="2400" dirty="0">
                <a:latin typeface="+mn-lt"/>
              </a:rPr>
              <a:t>print(squares)</a:t>
            </a:r>
          </a:p>
          <a:p>
            <a:pPr>
              <a:spcAft>
                <a:spcPts val="0"/>
              </a:spcAft>
            </a:pPr>
            <a:endParaRPr lang="en-SG" sz="2400" dirty="0">
              <a:latin typeface="+mn-lt"/>
            </a:endParaRPr>
          </a:p>
          <a:p>
            <a:pPr>
              <a:spcAft>
                <a:spcPts val="0"/>
              </a:spcAft>
            </a:pPr>
            <a:r>
              <a:rPr lang="en-SG" sz="2400" b="1" dirty="0">
                <a:latin typeface="+mn-lt"/>
              </a:rPr>
              <a:t># lambda/map</a:t>
            </a:r>
          </a:p>
          <a:p>
            <a:pPr>
              <a:spcAft>
                <a:spcPts val="0"/>
              </a:spcAft>
            </a:pPr>
            <a:r>
              <a:rPr lang="en-SG" sz="2400" dirty="0">
                <a:latin typeface="+mn-lt"/>
              </a:rPr>
              <a:t>ls = [0,1,2,3,4,5,6,7,8,9]</a:t>
            </a:r>
          </a:p>
          <a:p>
            <a:pPr>
              <a:spcAft>
                <a:spcPts val="0"/>
              </a:spcAft>
            </a:pPr>
            <a:r>
              <a:rPr lang="en-SG" sz="2400" dirty="0" err="1">
                <a:latin typeface="+mn-lt"/>
              </a:rPr>
              <a:t>ls_square</a:t>
            </a:r>
            <a:r>
              <a:rPr lang="en-SG" sz="2400" dirty="0">
                <a:latin typeface="+mn-lt"/>
              </a:rPr>
              <a:t> = list(map(lambda x: x*x, ls))</a:t>
            </a:r>
          </a:p>
          <a:p>
            <a:pPr>
              <a:spcAft>
                <a:spcPts val="0"/>
              </a:spcAft>
            </a:pPr>
            <a:r>
              <a:rPr lang="en-SG" sz="2400" dirty="0">
                <a:latin typeface="+mn-lt"/>
              </a:rPr>
              <a:t>print(</a:t>
            </a:r>
            <a:r>
              <a:rPr lang="en-SG" sz="2400" dirty="0" err="1">
                <a:latin typeface="+mn-lt"/>
              </a:rPr>
              <a:t>ls_square</a:t>
            </a:r>
            <a:r>
              <a:rPr lang="en-SG" sz="2400" dirty="0">
                <a:latin typeface="+mn-lt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8A2F1-D3BE-4AA9-947E-C6E11D3DFD28}"/>
              </a:ext>
            </a:extLst>
          </p:cNvPr>
          <p:cNvSpPr txBox="1"/>
          <p:nvPr/>
        </p:nvSpPr>
        <p:spPr>
          <a:xfrm>
            <a:off x="6095999" y="2033331"/>
            <a:ext cx="54076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1" dirty="0">
                <a:latin typeface="+mn-lt"/>
              </a:rPr>
              <a:t># comprehension</a:t>
            </a:r>
          </a:p>
          <a:p>
            <a:r>
              <a:rPr lang="en-SG" sz="2400" dirty="0">
                <a:latin typeface="+mn-lt"/>
              </a:rPr>
              <a:t>squares = [i * i </a:t>
            </a:r>
            <a:r>
              <a:rPr lang="en-SG" sz="2400" b="1" dirty="0">
                <a:latin typeface="+mn-lt"/>
              </a:rPr>
              <a:t>for</a:t>
            </a:r>
            <a:r>
              <a:rPr lang="en-SG" sz="2400" dirty="0">
                <a:latin typeface="+mn-lt"/>
              </a:rPr>
              <a:t> i in range(10)]</a:t>
            </a:r>
          </a:p>
          <a:p>
            <a:r>
              <a:rPr lang="en-SG" sz="2400" dirty="0">
                <a:latin typeface="+mn-lt"/>
              </a:rPr>
              <a:t>print(squares)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EEB2C-5891-449D-8C39-801A9E17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9285"/>
            <a:ext cx="5437823" cy="395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BBC05-5D61-4307-8C9A-DC3B791C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5691090"/>
            <a:ext cx="5766054" cy="50606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79CA02-BD14-40BA-85EA-7CC97F34EC52}"/>
              </a:ext>
            </a:extLst>
          </p:cNvPr>
          <p:cNvSpPr txBox="1"/>
          <p:nvPr/>
        </p:nvSpPr>
        <p:spPr>
          <a:xfrm>
            <a:off x="641682" y="1202488"/>
            <a:ext cx="10815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List comprehension is a common way to create lists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076167-562B-4294-8B3F-E0479655B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72103"/>
            <a:ext cx="3673642" cy="132021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BC67F-D7BE-4173-90E6-C6F52922AB14}"/>
              </a:ext>
            </a:extLst>
          </p:cNvPr>
          <p:cNvCxnSpPr>
            <a:cxnSpLocks/>
          </p:cNvCxnSpPr>
          <p:nvPr/>
        </p:nvCxnSpPr>
        <p:spPr>
          <a:xfrm flipH="1" flipV="1">
            <a:off x="6962275" y="5374105"/>
            <a:ext cx="930441" cy="49816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D8EBE-1D44-4291-A42C-22BE09D630B6}"/>
              </a:ext>
            </a:extLst>
          </p:cNvPr>
          <p:cNvCxnSpPr>
            <a:cxnSpLocks/>
          </p:cNvCxnSpPr>
          <p:nvPr/>
        </p:nvCxnSpPr>
        <p:spPr>
          <a:xfrm flipH="1" flipV="1">
            <a:off x="7892716" y="4814599"/>
            <a:ext cx="1692667" cy="103722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5C0DB5-152B-4F25-A601-0D3616D0A858}"/>
              </a:ext>
            </a:extLst>
          </p:cNvPr>
          <p:cNvCxnSpPr>
            <a:cxnSpLocks/>
          </p:cNvCxnSpPr>
          <p:nvPr/>
        </p:nvCxnSpPr>
        <p:spPr>
          <a:xfrm flipH="1" flipV="1">
            <a:off x="9215308" y="4824822"/>
            <a:ext cx="1692667" cy="103722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29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B8AA-C9FA-47AB-825E-1928FF79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SG" dirty="0"/>
              <a:t>List Comprehension - with if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6A6E-C026-471B-BD56-9107E85A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3429000"/>
            <a:ext cx="5215154" cy="1931365"/>
          </a:xfr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72000" tIns="72000" rIns="72000" bIns="72000">
            <a:noAutofit/>
          </a:bodyPr>
          <a:lstStyle/>
          <a:p>
            <a:pPr>
              <a:spcAft>
                <a:spcPts val="0"/>
              </a:spcAft>
            </a:pPr>
            <a:r>
              <a:rPr lang="en-SG" sz="2400" dirty="0" err="1">
                <a:latin typeface="+mn-lt"/>
              </a:rPr>
              <a:t>lst</a:t>
            </a:r>
            <a:r>
              <a:rPr lang="en-SG" sz="2400" dirty="0">
                <a:latin typeface="+mn-lt"/>
              </a:rPr>
              <a:t> = [1,2,3,4,5,6,7,8,9,10]</a:t>
            </a:r>
          </a:p>
          <a:p>
            <a:pPr>
              <a:spcAft>
                <a:spcPts val="0"/>
              </a:spcAft>
            </a:pPr>
            <a:r>
              <a:rPr lang="en-SG" sz="2400" dirty="0">
                <a:latin typeface="+mn-lt"/>
              </a:rPr>
              <a:t># with if condition</a:t>
            </a:r>
          </a:p>
          <a:p>
            <a:pPr>
              <a:spcAft>
                <a:spcPts val="0"/>
              </a:spcAft>
            </a:pPr>
            <a:r>
              <a:rPr lang="en-SG" sz="2400" dirty="0">
                <a:latin typeface="+mn-lt"/>
              </a:rPr>
              <a:t>c = [x for x in </a:t>
            </a:r>
            <a:r>
              <a:rPr lang="en-SG" sz="2400" dirty="0" err="1">
                <a:latin typeface="+mn-lt"/>
              </a:rPr>
              <a:t>lst</a:t>
            </a:r>
            <a:r>
              <a:rPr lang="en-SG" sz="2400" dirty="0">
                <a:latin typeface="+mn-lt"/>
              </a:rPr>
              <a:t> if x &gt; 4]</a:t>
            </a:r>
          </a:p>
          <a:p>
            <a:pPr>
              <a:spcAft>
                <a:spcPts val="0"/>
              </a:spcAft>
            </a:pPr>
            <a:r>
              <a:rPr lang="en-SG" sz="2400" dirty="0">
                <a:latin typeface="+mn-lt"/>
              </a:rPr>
              <a:t>print(c) # output [5, 6, 7, 8, 9, 10]</a:t>
            </a:r>
          </a:p>
          <a:p>
            <a:pPr>
              <a:spcAft>
                <a:spcPts val="0"/>
              </a:spcAft>
            </a:pPr>
            <a:endParaRPr lang="en-SG" sz="2400" dirty="0"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F941B-208E-4599-B072-A3599A409B12}"/>
              </a:ext>
            </a:extLst>
          </p:cNvPr>
          <p:cNvGrpSpPr/>
          <p:nvPr/>
        </p:nvGrpSpPr>
        <p:grpSpPr>
          <a:xfrm>
            <a:off x="688340" y="983060"/>
            <a:ext cx="9710769" cy="2215631"/>
            <a:chOff x="3267075" y="1228370"/>
            <a:chExt cx="5657851" cy="1290908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9F70A07A-F380-422B-ACC8-3EF3BA5D74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7075" y="1228370"/>
            <a:ext cx="5657850" cy="29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Image" r:id="rId4" imgW="7542720" imgH="393480" progId="Photoshop.Image.15">
                    <p:embed/>
                  </p:oleObj>
                </mc:Choice>
                <mc:Fallback>
                  <p:oleObj name="Image" r:id="rId4" imgW="7542720" imgH="393480" progId="Photoshop.Image.15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9F70A07A-F380-422B-ACC8-3EF3BA5D74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67075" y="1228370"/>
                          <a:ext cx="5657850" cy="295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D501832B-A471-4D11-825A-181F651E29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7075" y="1499889"/>
            <a:ext cx="5657850" cy="247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Image" r:id="rId6" imgW="7542720" imgH="330120" progId="Photoshop.Image.15">
                    <p:embed/>
                  </p:oleObj>
                </mc:Choice>
                <mc:Fallback>
                  <p:oleObj name="Image" r:id="rId6" imgW="7542720" imgH="330120" progId="Photoshop.Image.15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D501832B-A471-4D11-825A-181F651E29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67075" y="1499889"/>
                          <a:ext cx="5657850" cy="2477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BC618767-FBD4-4F2A-BAE7-D69717C2B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7076" y="1747591"/>
            <a:ext cx="5657850" cy="771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Image" r:id="rId8" imgW="7542720" imgH="1028520" progId="Photoshop.Image.15">
                    <p:embed/>
                  </p:oleObj>
                </mc:Choice>
                <mc:Fallback>
                  <p:oleObj name="Image" r:id="rId8" imgW="7542720" imgH="1028520" progId="Photoshop.Image.15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BC618767-FBD4-4F2A-BAE7-D69717C2B0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67076" y="1747591"/>
                          <a:ext cx="5657850" cy="771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53D11F9-FD09-4DE3-AC67-81BCAD2F44DD}"/>
              </a:ext>
            </a:extLst>
          </p:cNvPr>
          <p:cNvSpPr txBox="1">
            <a:spLocks/>
          </p:cNvSpPr>
          <p:nvPr/>
        </p:nvSpPr>
        <p:spPr>
          <a:xfrm>
            <a:off x="6551729" y="3429000"/>
            <a:ext cx="5215154" cy="1931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72000" tIns="72000" rIns="72000" bIns="72000" rtlCol="0">
            <a:noAutofit/>
          </a:bodyPr>
          <a:lstStyle>
            <a:lvl1pPr marL="0">
              <a:spcBef>
                <a:spcPts val="600"/>
              </a:spcBef>
              <a:spcAft>
                <a:spcPts val="600"/>
              </a:spcAft>
              <a:defRPr sz="28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0"/>
              </a:spcAft>
            </a:pPr>
            <a:r>
              <a:rPr lang="en-SG" sz="2400" kern="0" dirty="0">
                <a:latin typeface="+mn-lt"/>
              </a:rPr>
              <a:t># with multiple if </a:t>
            </a:r>
          </a:p>
          <a:p>
            <a:pPr defTabSz="914400">
              <a:spcAft>
                <a:spcPts val="0"/>
              </a:spcAft>
            </a:pPr>
            <a:r>
              <a:rPr lang="en-SG" sz="2400" kern="0" dirty="0">
                <a:latin typeface="+mn-lt"/>
              </a:rPr>
              <a:t>d = [x for x in </a:t>
            </a:r>
            <a:r>
              <a:rPr lang="en-SG" sz="2400" kern="0" dirty="0" err="1">
                <a:latin typeface="+mn-lt"/>
              </a:rPr>
              <a:t>lst</a:t>
            </a:r>
            <a:r>
              <a:rPr lang="en-SG" sz="2400" kern="0" dirty="0">
                <a:latin typeface="+mn-lt"/>
              </a:rPr>
              <a:t> if x &gt; 4 if x%2 == 0]</a:t>
            </a:r>
          </a:p>
          <a:p>
            <a:pPr defTabSz="914400">
              <a:spcAft>
                <a:spcPts val="0"/>
              </a:spcAft>
            </a:pPr>
            <a:r>
              <a:rPr lang="en-SG" sz="2400" kern="0" dirty="0">
                <a:latin typeface="+mn-lt"/>
              </a:rPr>
              <a:t>print(d) # output [6, 8, 10]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E5EA965-B566-4C6D-A6F4-4822C84EA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58052"/>
              </p:ext>
            </p:extLst>
          </p:nvPr>
        </p:nvGraphicFramePr>
        <p:xfrm>
          <a:off x="688340" y="5590674"/>
          <a:ext cx="379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Image" r:id="rId10" imgW="3796560" imgH="456840" progId="Photoshop.Image.15">
                  <p:embed/>
                </p:oleObj>
              </mc:Choice>
              <mc:Fallback>
                <p:oleObj name="Image" r:id="rId10" imgW="3796560" imgH="4568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8340" y="5590674"/>
                        <a:ext cx="3797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B48B0A4-F2CD-4B54-BCAC-CF02D00FE4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535596"/>
              </p:ext>
            </p:extLst>
          </p:nvPr>
        </p:nvGraphicFramePr>
        <p:xfrm>
          <a:off x="6551729" y="5590674"/>
          <a:ext cx="379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Image" r:id="rId12" imgW="3796560" imgH="456840" progId="Photoshop.Image.15">
                  <p:embed/>
                </p:oleObj>
              </mc:Choice>
              <mc:Fallback>
                <p:oleObj name="Image" r:id="rId12" imgW="3796560" imgH="4568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51729" y="5590674"/>
                        <a:ext cx="3797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100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List Comprehensions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List comprehensions are a common way to create lists</a:t>
            </a:r>
          </a:p>
          <a:p>
            <a:r>
              <a:rPr lang="en-SG" sz="2800" dirty="0"/>
              <a:t>Can include conditional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340" y="2381126"/>
            <a:ext cx="9553151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using list comprehension</a:t>
            </a: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numbers = [1, 2, 3, 4]</a:t>
            </a: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squares = [n**2 for n in numbers </a:t>
            </a:r>
            <a:r>
              <a:rPr lang="en-US" b="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if n%2==0</a:t>
            </a:r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]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#only even numbers</a:t>
            </a:r>
          </a:p>
          <a:p>
            <a:endParaRPr lang="en-US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print(squares) 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[4, 16]</a:t>
            </a:r>
            <a:endParaRPr lang="en-SG" b="1" dirty="0">
              <a:solidFill>
                <a:schemeClr val="accent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28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 Tuples and 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351491" y="6604000"/>
            <a:ext cx="829847" cy="254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rgbClr val="C00000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0000">
                    <a:alpha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Junie Tan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>
                  <a:alpha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876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SG" sz="2400" dirty="0"/>
              <a:t>A tuple is like a list that can store different types of data </a:t>
            </a:r>
          </a:p>
          <a:p>
            <a:pPr>
              <a:spcBef>
                <a:spcPts val="800"/>
              </a:spcBef>
            </a:pPr>
            <a:r>
              <a:rPr lang="en-SG" sz="2400" dirty="0"/>
              <a:t>Tuples use round brackets instead of square brackets</a:t>
            </a:r>
          </a:p>
          <a:p>
            <a:endParaRPr lang="en-S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705C0-6E97-47D3-B1C9-BCA563AA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1" y="2349075"/>
            <a:ext cx="7934960" cy="141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7FEA5-991D-4D9C-BB92-C922BC50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1" y="4362630"/>
            <a:ext cx="8557260" cy="665858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1E2857E9-381F-4EA8-AA18-5AA89055CE41}"/>
              </a:ext>
            </a:extLst>
          </p:cNvPr>
          <p:cNvSpPr/>
          <p:nvPr/>
        </p:nvSpPr>
        <p:spPr>
          <a:xfrm>
            <a:off x="8623301" y="1420489"/>
            <a:ext cx="1767608" cy="1106579"/>
          </a:xfrm>
          <a:prstGeom prst="wedgeEllipseCallout">
            <a:avLst>
              <a:gd name="adj1" fmla="val -55333"/>
              <a:gd name="adj2" fmla="val 4822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2400" dirty="0">
                <a:solidFill>
                  <a:schemeClr val="tx1"/>
                </a:solidFill>
              </a:rPr>
              <a:t>; is Not required</a:t>
            </a:r>
          </a:p>
        </p:txBody>
      </p:sp>
    </p:spTree>
    <p:extLst>
      <p:ext uri="{BB962C8B-B14F-4D97-AF65-F5344CB8AC3E}">
        <p14:creationId xmlns:p14="http://schemas.microsoft.com/office/powerpoint/2010/main" val="2758682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Tuples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SG" sz="2400" dirty="0"/>
              <a:t>Main difference: Tuple is immutable (cannot be changed)</a:t>
            </a:r>
          </a:p>
          <a:p>
            <a:pPr>
              <a:spcBef>
                <a:spcPts val="800"/>
              </a:spcBef>
            </a:pPr>
            <a:r>
              <a:rPr lang="en-SG" sz="2400" b="1" dirty="0"/>
              <a:t>Cannot change a value</a:t>
            </a:r>
          </a:p>
          <a:p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" y="2808921"/>
            <a:ext cx="9916161" cy="1581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421" b="82865"/>
          <a:stretch/>
        </p:blipFill>
        <p:spPr>
          <a:xfrm>
            <a:off x="688340" y="2372776"/>
            <a:ext cx="9912712" cy="4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74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Tuples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SG" sz="2800" dirty="0"/>
              <a:t>Main difference: Tuple is immutable (cannot be changed)</a:t>
            </a:r>
          </a:p>
          <a:p>
            <a:pPr>
              <a:spcBef>
                <a:spcPts val="800"/>
              </a:spcBef>
            </a:pPr>
            <a:r>
              <a:rPr lang="en-SG" sz="2800" dirty="0"/>
              <a:t>Cannot change a value</a:t>
            </a:r>
          </a:p>
          <a:p>
            <a:pPr>
              <a:spcBef>
                <a:spcPts val="800"/>
              </a:spcBef>
            </a:pPr>
            <a:r>
              <a:rPr lang="en-SG" sz="2800" b="1" dirty="0"/>
              <a:t>Cannot append</a:t>
            </a:r>
          </a:p>
          <a:p>
            <a:endParaRPr lang="en-SG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421" b="82865"/>
          <a:stretch/>
        </p:blipFill>
        <p:spPr>
          <a:xfrm>
            <a:off x="688340" y="2972830"/>
            <a:ext cx="9255760" cy="394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" y="3429000"/>
            <a:ext cx="9255760" cy="14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73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Tuples vs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77537"/>
            <a:ext cx="10815319" cy="52578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SG" sz="2400" dirty="0"/>
              <a:t>List was to serve as array (same type of data) e.g.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400" dirty="0"/>
              <a:t>workdays = ["</a:t>
            </a:r>
            <a:r>
              <a:rPr lang="en-SG" sz="2400" dirty="0" err="1"/>
              <a:t>Mon","Tue","Wed","Thu","Fri</a:t>
            </a:r>
            <a:r>
              <a:rPr lang="en-SG" sz="2400" dirty="0"/>
              <a:t>"]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400" dirty="0"/>
              <a:t>ratings =[3.5,4.0,3.0,4.5]</a:t>
            </a:r>
          </a:p>
          <a:p>
            <a:pPr>
              <a:spcBef>
                <a:spcPts val="800"/>
              </a:spcBef>
            </a:pPr>
            <a:r>
              <a:rPr lang="en-SG" sz="2400" dirty="0"/>
              <a:t>Able to add or change the lists, like add "Sat" or a new user rating of 5.0</a:t>
            </a:r>
          </a:p>
          <a:p>
            <a:pPr>
              <a:spcBef>
                <a:spcPts val="800"/>
              </a:spcBef>
            </a:pPr>
            <a:r>
              <a:rPr lang="en-SG" sz="2400" dirty="0"/>
              <a:t>Your program could iterate through ratings and compute a new average or print workdays as the values are standardised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60586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Tuples vs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572770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SG" sz="2400" dirty="0"/>
              <a:t>Tuple was created to store a row of data e.g.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nl-NL" sz="2400" dirty="0"/>
              <a:t>student = ('p19876543', 'Junie Tan', 2.2, 2.5);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SG" sz="2400" dirty="0"/>
              <a:t>movie =("Dark Phoenix", "GV Bishan","Cinema1",1300)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pPr>
              <a:spcBef>
                <a:spcPts val="800"/>
              </a:spcBef>
            </a:pPr>
            <a:r>
              <a:rPr lang="en-SG" sz="2400" dirty="0"/>
              <a:t>The order and structure of the tuple has meaning like </a:t>
            </a:r>
            <a:r>
              <a:rPr lang="en-SG" sz="2400" dirty="0" err="1"/>
              <a:t>studentid</a:t>
            </a:r>
            <a:r>
              <a:rPr lang="en-SG" sz="2400" dirty="0"/>
              <a:t>, name, </a:t>
            </a:r>
            <a:r>
              <a:rPr lang="en-SG" sz="2400" dirty="0" err="1"/>
              <a:t>cGPA</a:t>
            </a:r>
            <a:r>
              <a:rPr lang="en-SG" sz="2400" dirty="0"/>
              <a:t>, </a:t>
            </a:r>
            <a:r>
              <a:rPr lang="en-SG" sz="2400" dirty="0" err="1"/>
              <a:t>sGPA</a:t>
            </a:r>
            <a:r>
              <a:rPr lang="en-SG" sz="2400" dirty="0"/>
              <a:t> or Title, Cinema, and timing.</a:t>
            </a:r>
          </a:p>
          <a:p>
            <a:pPr>
              <a:spcBef>
                <a:spcPts val="800"/>
              </a:spcBef>
            </a:pPr>
            <a:r>
              <a:rPr lang="en-SG" sz="2400" dirty="0"/>
              <a:t>Understanding of the structure is needed for your processing.</a:t>
            </a:r>
          </a:p>
          <a:p>
            <a:pPr>
              <a:spcBef>
                <a:spcPts val="800"/>
              </a:spcBef>
            </a:pPr>
            <a:r>
              <a:rPr lang="en-SG" sz="2400" b="1" dirty="0"/>
              <a:t>Adding or changing values to tuples would affect the meaning or structure of the data making it harder to process</a:t>
            </a:r>
            <a:r>
              <a:rPr lang="en-SG" sz="2400" dirty="0"/>
              <a:t>.</a:t>
            </a:r>
          </a:p>
          <a:p>
            <a:endParaRPr lang="en-S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575308"/>
            <a:ext cx="6479662" cy="17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10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Tuples vs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SG" sz="2800" dirty="0"/>
              <a:t>However, many people now use the structures interchangeably since lists could also accept different data types.</a:t>
            </a:r>
          </a:p>
          <a:p>
            <a:pPr>
              <a:spcBef>
                <a:spcPts val="800"/>
              </a:spcBef>
            </a:pPr>
            <a:r>
              <a:rPr lang="en-SG" sz="2800" dirty="0"/>
              <a:t>Meaning behind the differences became obscured.</a:t>
            </a:r>
          </a:p>
          <a:p>
            <a:pPr>
              <a:spcBef>
                <a:spcPts val="800"/>
              </a:spcBef>
            </a:pPr>
            <a:r>
              <a:rPr lang="en-SG" sz="2800" dirty="0"/>
              <a:t>Do note the main difference though.</a:t>
            </a:r>
            <a:endParaRPr lang="en-SG" sz="2600" dirty="0"/>
          </a:p>
          <a:p>
            <a:r>
              <a:rPr lang="en-SG" sz="2800" b="1" dirty="0"/>
              <a:t>Main difference: Tuple is immutable (cannot be changed)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58099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has a built-in string class with many handy features.</a:t>
            </a:r>
          </a:p>
          <a:p>
            <a:r>
              <a:rPr lang="en-US" sz="2800" dirty="0"/>
              <a:t>String literals can be enclosed by either double or single quotes.</a:t>
            </a:r>
          </a:p>
          <a:p>
            <a:endParaRPr lang="en-US" sz="2800" dirty="0"/>
          </a:p>
          <a:p>
            <a:endParaRPr lang="en-S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8340" y="2419171"/>
            <a:ext cx="65855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s1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s2 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= "I 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am fine, </a:t>
            </a:r>
            <a:r>
              <a:rPr lang="en-SG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thank you"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83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You will sometimes encounter code that use Python Sets</a:t>
            </a:r>
          </a:p>
          <a:p>
            <a:r>
              <a:rPr lang="en-SG" sz="2800" dirty="0"/>
              <a:t>Set is like a list with </a:t>
            </a:r>
            <a:r>
              <a:rPr lang="en-SG" sz="2800" b="1" dirty="0"/>
              <a:t>no duplicates</a:t>
            </a:r>
          </a:p>
          <a:p>
            <a:r>
              <a:rPr lang="en-US" sz="2800" dirty="0"/>
              <a:t>Frozen sets are immutable sets</a:t>
            </a:r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59"/>
          <a:stretch/>
        </p:blipFill>
        <p:spPr>
          <a:xfrm>
            <a:off x="688341" y="2636241"/>
            <a:ext cx="3728556" cy="1865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1" y="4721388"/>
            <a:ext cx="3756660" cy="769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569" y="2666486"/>
            <a:ext cx="3858064" cy="15886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0510" y="3350842"/>
            <a:ext cx="128369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Success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0511" y="3843215"/>
            <a:ext cx="1283690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</a:rPr>
              <a:t>Fail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569" y="4528921"/>
            <a:ext cx="102108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Methods (functions) include </a:t>
            </a:r>
          </a:p>
          <a:p>
            <a:r>
              <a:rPr lang="en-SG" sz="2400" b="1" dirty="0"/>
              <a:t>add</a:t>
            </a:r>
            <a:r>
              <a:rPr lang="en-SG" sz="2400" dirty="0"/>
              <a:t>(x):</a:t>
            </a:r>
            <a:r>
              <a:rPr lang="en-US" sz="2400" dirty="0"/>
              <a:t> adds x not already present</a:t>
            </a:r>
          </a:p>
          <a:p>
            <a:r>
              <a:rPr lang="en-SG" sz="2400" b="1" dirty="0"/>
              <a:t>union</a:t>
            </a:r>
            <a:r>
              <a:rPr lang="en-SG" sz="2400" dirty="0"/>
              <a:t>(x): (|) all items in two sets</a:t>
            </a:r>
          </a:p>
          <a:p>
            <a:r>
              <a:rPr lang="en-SG" sz="2400" b="1" dirty="0"/>
              <a:t>intersection</a:t>
            </a:r>
            <a:r>
              <a:rPr lang="en-SG" sz="2400" dirty="0"/>
              <a:t>(x): (&amp;) common items in both sets</a:t>
            </a:r>
          </a:p>
          <a:p>
            <a:r>
              <a:rPr lang="en-SG" sz="2400" dirty="0"/>
              <a:t>set1.</a:t>
            </a:r>
            <a:r>
              <a:rPr lang="en-SG" sz="2400" b="1" dirty="0"/>
              <a:t>difference</a:t>
            </a:r>
            <a:r>
              <a:rPr lang="en-SG" sz="2400" dirty="0"/>
              <a:t>(x): (-) </a:t>
            </a:r>
            <a:r>
              <a:rPr lang="en-US" sz="2400" dirty="0"/>
              <a:t>returns a set of all elements in set1 but not set x</a:t>
            </a:r>
            <a:endParaRPr lang="en-SG" sz="2400" dirty="0"/>
          </a:p>
          <a:p>
            <a:endParaRPr lang="en-SG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51" y="3733244"/>
            <a:ext cx="3749485" cy="1184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06E77-E21E-45FA-9C62-36E94EDB67A7}"/>
              </a:ext>
            </a:extLst>
          </p:cNvPr>
          <p:cNvSpPr txBox="1"/>
          <p:nvPr/>
        </p:nvSpPr>
        <p:spPr>
          <a:xfrm>
            <a:off x="688340" y="3733244"/>
            <a:ext cx="499056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dirty="0"/>
              <a:t>set1={1, 2, 3, 4, 5}</a:t>
            </a:r>
          </a:p>
          <a:p>
            <a:r>
              <a:rPr lang="en-SG" sz="2400" dirty="0"/>
              <a:t>set2={2, 4, 6, 8}</a:t>
            </a:r>
          </a:p>
          <a:p>
            <a:r>
              <a:rPr lang="en-SG" sz="2400" dirty="0"/>
              <a:t>set2.add( 10) #adds 10 to set2</a:t>
            </a:r>
          </a:p>
          <a:p>
            <a:r>
              <a:rPr lang="en-SG" sz="2400" dirty="0"/>
              <a:t>print(set1.union(set2))</a:t>
            </a:r>
          </a:p>
          <a:p>
            <a:r>
              <a:rPr lang="en-SG" sz="2400" dirty="0"/>
              <a:t>print(set1.intersection(set2))</a:t>
            </a:r>
          </a:p>
          <a:p>
            <a:r>
              <a:rPr lang="en-SG" sz="2400" dirty="0"/>
              <a:t>print(set1.difference( set2))</a:t>
            </a:r>
          </a:p>
        </p:txBody>
      </p:sp>
    </p:spTree>
    <p:extLst>
      <p:ext uri="{BB962C8B-B14F-4D97-AF65-F5344CB8AC3E}">
        <p14:creationId xmlns:p14="http://schemas.microsoft.com/office/powerpoint/2010/main" val="2894992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Practice – List/Tuple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32ABCC-95D7-4039-B7F9-2AA0DCF53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P03</a:t>
            </a:r>
          </a:p>
        </p:txBody>
      </p:sp>
    </p:spTree>
    <p:extLst>
      <p:ext uri="{BB962C8B-B14F-4D97-AF65-F5344CB8AC3E}">
        <p14:creationId xmlns:p14="http://schemas.microsoft.com/office/powerpoint/2010/main" val="29310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90"/>
    </mc:Choice>
    <mc:Fallback xmlns="">
      <p:transition spd="slow" advTm="3819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 Dictionaries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 bwMode="gray">
          <a:xfrm>
            <a:off x="11351491" y="6604000"/>
            <a:ext cx="829847" cy="254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rgbClr val="C00000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0000">
                    <a:alpha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Junie Tan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>
                  <a:alpha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828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A data type that stores data using key-value pairs.</a:t>
            </a:r>
          </a:p>
          <a:p>
            <a:r>
              <a:rPr lang="en-SG" sz="2400" b="0" i="0" dirty="0">
                <a:solidFill>
                  <a:srgbClr val="202124"/>
                </a:solidFill>
                <a:effectLst/>
                <a:latin typeface="+mn-lt"/>
              </a:rPr>
              <a:t>A </a:t>
            </a:r>
            <a:r>
              <a:rPr lang="en-SG" sz="2400" b="1" i="0" dirty="0">
                <a:solidFill>
                  <a:srgbClr val="202124"/>
                </a:solidFill>
                <a:effectLst/>
                <a:latin typeface="+mn-lt"/>
              </a:rPr>
              <a:t>telephone directory</a:t>
            </a:r>
            <a:r>
              <a:rPr lang="en-SG" sz="2400" b="0" i="0" dirty="0">
                <a:solidFill>
                  <a:srgbClr val="202124"/>
                </a:solidFill>
                <a:effectLst/>
                <a:latin typeface="+mn-lt"/>
              </a:rPr>
              <a:t> is a good example, where the key is the person or business name, and the value is the phone number.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Each value stored in a dictionary can be accessed using a </a:t>
            </a:r>
            <a:r>
              <a:rPr lang="en-US" sz="2400" b="1" dirty="0">
                <a:latin typeface="+mn-lt"/>
              </a:rPr>
              <a:t>unique</a:t>
            </a:r>
            <a:r>
              <a:rPr lang="en-US" sz="2400" dirty="0">
                <a:latin typeface="+mn-lt"/>
              </a:rPr>
              <a:t> key, which is any type of object instead of using its index to access it.</a:t>
            </a:r>
          </a:p>
          <a:p>
            <a:r>
              <a:rPr lang="en-US" sz="2400" dirty="0">
                <a:latin typeface="+mn-lt"/>
              </a:rPr>
              <a:t>For example, a database of open ports could be stored using a dictionary.</a:t>
            </a:r>
          </a:p>
          <a:p>
            <a:endParaRPr lang="en-SG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" y="3914775"/>
            <a:ext cx="2038981" cy="19526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2656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Creating Python Dictionary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693057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SG" sz="2400" dirty="0"/>
              <a:t>You can create a dictionary by adding one key-value pair of at a time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1" y="1674395"/>
            <a:ext cx="8339546" cy="33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84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Creating Python Dictionary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SG" sz="2400" dirty="0"/>
              <a:t>You can also create the dictionary out of multiple key-value pairs</a:t>
            </a:r>
          </a:p>
          <a:p>
            <a:pPr>
              <a:spcBef>
                <a:spcPts val="800"/>
              </a:spcBef>
            </a:pPr>
            <a:endParaRPr lang="en-SG" sz="2400" dirty="0"/>
          </a:p>
          <a:p>
            <a:pPr>
              <a:spcBef>
                <a:spcPts val="800"/>
              </a:spcBef>
            </a:pPr>
            <a:endParaRPr lang="en-SG" sz="2400" dirty="0"/>
          </a:p>
          <a:p>
            <a:pPr>
              <a:spcBef>
                <a:spcPts val="800"/>
              </a:spcBef>
            </a:pPr>
            <a:endParaRPr lang="en-SG" sz="2400" dirty="0"/>
          </a:p>
          <a:p>
            <a:pPr>
              <a:spcBef>
                <a:spcPts val="800"/>
              </a:spcBef>
            </a:pPr>
            <a:r>
              <a:rPr lang="en-SG" sz="2400" dirty="0"/>
              <a:t>You can list the keys in a dictionary using keys()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1" y="1555665"/>
            <a:ext cx="9831705" cy="1176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88" y="3735614"/>
            <a:ext cx="4803934" cy="8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63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Accessing Dictionary values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use the key to access its value</a:t>
            </a:r>
            <a:endParaRPr lang="en-SG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0226"/>
          <a:stretch/>
        </p:blipFill>
        <p:spPr>
          <a:xfrm>
            <a:off x="685803" y="1645924"/>
            <a:ext cx="9541193" cy="3169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13" y="4583712"/>
            <a:ext cx="2038981" cy="19526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4228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Accessing Dictionary values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also use items() to access the name-value pairs</a:t>
            </a:r>
            <a:endParaRPr lang="en-SG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2603499"/>
            <a:ext cx="7453469" cy="411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" y="1645920"/>
            <a:ext cx="10972038" cy="3227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13" y="4583712"/>
            <a:ext cx="2038981" cy="19526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6114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Manipulating key-value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The </a:t>
            </a:r>
            <a:r>
              <a:rPr lang="en-SG" sz="2400" dirty="0" err="1"/>
              <a:t>portlist</a:t>
            </a:r>
            <a:r>
              <a:rPr lang="en-SG" sz="2400" dirty="0"/>
              <a:t> dictionary can identify service on a given 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340" y="1886605"/>
            <a:ext cx="955315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 err="1"/>
              <a:t>portlist</a:t>
            </a:r>
            <a:r>
              <a:rPr lang="en-SG" dirty="0"/>
              <a:t> = {25:"SMTP",80:"HTTP",443:"HTTPS",23:"TELNET"}</a:t>
            </a:r>
          </a:p>
          <a:p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what is the service using port 23?</a:t>
            </a: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US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portlist</a:t>
            </a:r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[23]) 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returns TELNET</a:t>
            </a:r>
            <a:endParaRPr lang="en-SG" b="1" dirty="0">
              <a:solidFill>
                <a:schemeClr val="accent1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3578175"/>
            <a:ext cx="7306140" cy="12765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08" y="3598895"/>
            <a:ext cx="2038981" cy="19526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Rounded Rectangle 11"/>
          <p:cNvSpPr/>
          <p:nvPr/>
        </p:nvSpPr>
        <p:spPr>
          <a:xfrm>
            <a:off x="8284394" y="5189257"/>
            <a:ext cx="453205" cy="3701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7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String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Individual characters in a string can be accessed via their INDEX</a:t>
            </a:r>
          </a:p>
          <a:p>
            <a:r>
              <a:rPr lang="en-US" sz="2400" dirty="0"/>
              <a:t>Indexing starts with zero in Python strings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31590"/>
              </p:ext>
            </p:extLst>
          </p:nvPr>
        </p:nvGraphicFramePr>
        <p:xfrm>
          <a:off x="684000" y="2232000"/>
          <a:ext cx="8020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9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4000" y="3420000"/>
            <a:ext cx="998410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you'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print(s[0]) 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extracts the character with index 0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h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print(s[1])   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extracts the character with index 1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i</a:t>
            </a:r>
            <a:endParaRPr lang="en-SG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print(s[3:6])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slices 3 characters from index 3 to index 5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how</a:t>
            </a:r>
          </a:p>
        </p:txBody>
      </p:sp>
    </p:spTree>
    <p:extLst>
      <p:ext uri="{BB962C8B-B14F-4D97-AF65-F5344CB8AC3E}">
        <p14:creationId xmlns:p14="http://schemas.microsoft.com/office/powerpoint/2010/main" val="4796152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Manipulating key-value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What if you need to find the service (value) instead of accessing via the port (key)? For example, which port is the SMTP service using?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80743" y="3494213"/>
            <a:ext cx="2523281" cy="1412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Change to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0771E76-D7A5-4E62-B2B3-169A6AFD2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440669"/>
              </p:ext>
            </p:extLst>
          </p:nvPr>
        </p:nvGraphicFramePr>
        <p:xfrm>
          <a:off x="6608582" y="2899430"/>
          <a:ext cx="2752164" cy="269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Image" r:id="rId3" imgW="3237840" imgH="3174480" progId="Photoshop.Image.15">
                  <p:embed/>
                </p:oleObj>
              </mc:Choice>
              <mc:Fallback>
                <p:oleObj name="Image" r:id="rId3" imgW="3237840" imgH="317448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8582" y="2899430"/>
                        <a:ext cx="2752164" cy="2698308"/>
                      </a:xfrm>
                      <a:prstGeom prst="rect">
                        <a:avLst/>
                      </a:prstGeom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C539398-577E-411E-B470-1972145B3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311466"/>
              </p:ext>
            </p:extLst>
          </p:nvPr>
        </p:nvGraphicFramePr>
        <p:xfrm>
          <a:off x="700724" y="2907452"/>
          <a:ext cx="2575461" cy="269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Image" r:id="rId5" imgW="3022200" imgH="3161880" progId="Photoshop.Image.15">
                  <p:embed/>
                </p:oleObj>
              </mc:Choice>
              <mc:Fallback>
                <p:oleObj name="Image" r:id="rId5" imgW="3022200" imgH="316188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724" y="2907452"/>
                        <a:ext cx="2575461" cy="2694495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797480" y="3494213"/>
            <a:ext cx="1088572" cy="4745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1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Manipulating key-value pair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3" y="1054917"/>
            <a:ext cx="9571196" cy="1381125"/>
          </a:xfrm>
          <a:prstGeom prst="rect">
            <a:avLst/>
          </a:prstGeom>
        </p:spPr>
      </p:pic>
      <p:sp>
        <p:nvSpPr>
          <p:cNvPr id="18" name="Right Arrow 5">
            <a:extLst>
              <a:ext uri="{FF2B5EF4-FFF2-40B4-BE49-F238E27FC236}">
                <a16:creationId xmlns:a16="http://schemas.microsoft.com/office/drawing/2014/main" id="{092625B5-70DD-481F-A322-70CA2433966F}"/>
              </a:ext>
            </a:extLst>
          </p:cNvPr>
          <p:cNvSpPr/>
          <p:nvPr/>
        </p:nvSpPr>
        <p:spPr>
          <a:xfrm>
            <a:off x="3680743" y="3494213"/>
            <a:ext cx="2523281" cy="1412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Change to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A8370C0-6FF9-4B3A-84AE-DF1B8D985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09072"/>
              </p:ext>
            </p:extLst>
          </p:nvPr>
        </p:nvGraphicFramePr>
        <p:xfrm>
          <a:off x="6608582" y="2899430"/>
          <a:ext cx="2752164" cy="269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Image" r:id="rId5" imgW="3237840" imgH="3174480" progId="Photoshop.Image.15">
                  <p:embed/>
                </p:oleObj>
              </mc:Choice>
              <mc:Fallback>
                <p:oleObj name="Image" r:id="rId5" imgW="3237840" imgH="3174480" progId="Photoshop.Image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0771E76-D7A5-4E62-B2B3-169A6AFD2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08582" y="2899430"/>
                        <a:ext cx="2752164" cy="2698308"/>
                      </a:xfrm>
                      <a:prstGeom prst="rect">
                        <a:avLst/>
                      </a:prstGeom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FAC9E6F-7A3A-40E7-A197-865A57E49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03553"/>
              </p:ext>
            </p:extLst>
          </p:nvPr>
        </p:nvGraphicFramePr>
        <p:xfrm>
          <a:off x="700724" y="2907452"/>
          <a:ext cx="2575461" cy="269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Image" r:id="rId7" imgW="3022200" imgH="3161880" progId="Photoshop.Image.15">
                  <p:embed/>
                </p:oleObj>
              </mc:Choice>
              <mc:Fallback>
                <p:oleObj name="Image" r:id="rId7" imgW="3022200" imgH="3161880" progId="Photoshop.Image.15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C539398-577E-411E-B470-1972145B39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724" y="2907452"/>
                        <a:ext cx="2575461" cy="2694495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A5C22F1F-7EE7-41D6-AB98-5D347BA47867}"/>
              </a:ext>
            </a:extLst>
          </p:cNvPr>
          <p:cNvSpPr/>
          <p:nvPr/>
        </p:nvSpPr>
        <p:spPr>
          <a:xfrm>
            <a:off x="6608582" y="3479699"/>
            <a:ext cx="1088572" cy="4745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7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Adding to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599"/>
            <a:ext cx="10815319" cy="5366657"/>
          </a:xfrm>
        </p:spPr>
        <p:txBody>
          <a:bodyPr>
            <a:noAutofit/>
          </a:bodyPr>
          <a:lstStyle/>
          <a:p>
            <a:r>
              <a:rPr lang="en-SG" sz="2400" dirty="0"/>
              <a:t>Adding key value to the dictionary is similar to list</a:t>
            </a:r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358536"/>
            <a:ext cx="8774974" cy="1639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DDD36E-70A6-4EC0-8E70-9A36C29FCE93}"/>
              </a:ext>
            </a:extLst>
          </p:cNvPr>
          <p:cNvSpPr txBox="1"/>
          <p:nvPr/>
        </p:nvSpPr>
        <p:spPr>
          <a:xfrm>
            <a:off x="601255" y="3673927"/>
            <a:ext cx="8773001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SG" sz="2200" dirty="0">
                <a:latin typeface="Segoe UI" panose="020B0502040204020203" pitchFamily="34" charset="0"/>
                <a:cs typeface="Segoe UI" panose="020B0502040204020203" pitchFamily="34" charset="0"/>
              </a:rPr>
              <a:t>What if the new key value is not unique?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3E573-9241-40D4-85C9-2DD00CC7E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1" y="4095412"/>
            <a:ext cx="8773001" cy="13521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287C86-1ADA-4974-93E4-77C855CBAE1B}"/>
              </a:ext>
            </a:extLst>
          </p:cNvPr>
          <p:cNvCxnSpPr/>
          <p:nvPr/>
        </p:nvCxnSpPr>
        <p:spPr>
          <a:xfrm flipV="1">
            <a:off x="8597745" y="3497907"/>
            <a:ext cx="539659" cy="581663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1DCB4-B8C0-43E0-99CD-F3D35E681A2E}"/>
              </a:ext>
            </a:extLst>
          </p:cNvPr>
          <p:cNvCxnSpPr/>
          <p:nvPr/>
        </p:nvCxnSpPr>
        <p:spPr>
          <a:xfrm flipV="1">
            <a:off x="7541517" y="4504377"/>
            <a:ext cx="539659" cy="581663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Adding to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3824558"/>
          </a:xfrm>
        </p:spPr>
        <p:txBody>
          <a:bodyPr>
            <a:noAutofit/>
          </a:bodyPr>
          <a:lstStyle/>
          <a:p>
            <a:r>
              <a:rPr lang="en-SG" sz="2400" b="1" dirty="0"/>
              <a:t>Add</a:t>
            </a:r>
            <a:r>
              <a:rPr lang="en-SG" sz="2400" dirty="0"/>
              <a:t> multiple values using update()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489938"/>
            <a:ext cx="11455267" cy="187741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651596" y="2964220"/>
            <a:ext cx="4421659" cy="4647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2492686" y="2071350"/>
            <a:ext cx="4067771" cy="4215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0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Removing values from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del() function - Removes a </a:t>
            </a:r>
            <a:r>
              <a:rPr lang="en-SG" sz="2400" b="1" dirty="0"/>
              <a:t>key value pair</a:t>
            </a:r>
            <a:r>
              <a:rPr lang="en-SG" sz="2400" dirty="0"/>
              <a:t> using the key</a:t>
            </a:r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pop() method – Returns and </a:t>
            </a:r>
            <a:r>
              <a:rPr lang="en-SG" sz="2400" b="1" dirty="0"/>
              <a:t>removes using the key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" y="2236728"/>
            <a:ext cx="10720965" cy="1049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40" y="4482849"/>
            <a:ext cx="9375878" cy="1470045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E1FF4FC-E52A-4B14-8B00-787E5F11D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77352"/>
              </p:ext>
            </p:extLst>
          </p:nvPr>
        </p:nvGraphicFramePr>
        <p:xfrm>
          <a:off x="688340" y="1460277"/>
          <a:ext cx="11553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Image" r:id="rId6" imgW="15275880" imgH="799920" progId="Photoshop.Image.15">
                  <p:embed/>
                </p:oleObj>
              </mc:Choice>
              <mc:Fallback>
                <p:oleObj name="Image" r:id="rId6" imgW="15275880" imgH="7999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340" y="1460277"/>
                        <a:ext cx="1155382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7795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Clearing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clear() method </a:t>
            </a:r>
            <a:r>
              <a:rPr lang="en-SG" sz="2400" b="1" dirty="0"/>
              <a:t>empties</a:t>
            </a:r>
            <a:r>
              <a:rPr lang="en-SG" sz="2400" dirty="0"/>
              <a:t> the Dictionary</a:t>
            </a:r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del() function can </a:t>
            </a:r>
            <a:r>
              <a:rPr lang="en-SG" sz="2400" b="1" dirty="0"/>
              <a:t>removes</a:t>
            </a:r>
            <a:r>
              <a:rPr lang="en-SG" sz="2400" dirty="0"/>
              <a:t> the dictionary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BAFBF-5D4E-45DA-846B-9280DF0A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340" y="1450988"/>
            <a:ext cx="6501838" cy="1281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78DCB-7E37-4808-BD63-216A0FB6F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" y="3458028"/>
            <a:ext cx="6509385" cy="19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34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Other Dictionary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You can use the sorted function to sort your dictionary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1781175"/>
            <a:ext cx="10364671" cy="330317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16188"/>
              </p:ext>
            </p:extLst>
          </p:nvPr>
        </p:nvGraphicFramePr>
        <p:xfrm>
          <a:off x="7746863" y="2585736"/>
          <a:ext cx="22251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30">
                  <a:extLst>
                    <a:ext uri="{9D8B030D-6E8A-4147-A177-3AD203B41FA5}">
                      <a16:colId xmlns:a16="http://schemas.microsoft.com/office/drawing/2014/main" val="3538973850"/>
                    </a:ext>
                  </a:extLst>
                </a:gridCol>
                <a:gridCol w="1278825">
                  <a:extLst>
                    <a:ext uri="{9D8B030D-6E8A-4147-A177-3AD203B41FA5}">
                      <a16:colId xmlns:a16="http://schemas.microsoft.com/office/drawing/2014/main" val="3070094029"/>
                    </a:ext>
                  </a:extLst>
                </a:gridCol>
              </a:tblGrid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22826"/>
                  </a:ext>
                </a:extLst>
              </a:tr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SMTP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49325"/>
                  </a:ext>
                </a:extLst>
              </a:tr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44341"/>
                  </a:ext>
                </a:extLst>
              </a:tr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65030"/>
                  </a:ext>
                </a:extLst>
              </a:tr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TELNET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6051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833BA3-717A-4B8D-8D3E-B8950069BD58}"/>
              </a:ext>
            </a:extLst>
          </p:cNvPr>
          <p:cNvSpPr txBox="1"/>
          <p:nvPr/>
        </p:nvSpPr>
        <p:spPr>
          <a:xfrm>
            <a:off x="555340" y="5498068"/>
            <a:ext cx="387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The original list is unchanged.</a:t>
            </a:r>
          </a:p>
        </p:txBody>
      </p:sp>
    </p:spTree>
    <p:extLst>
      <p:ext uri="{BB962C8B-B14F-4D97-AF65-F5344CB8AC3E}">
        <p14:creationId xmlns:p14="http://schemas.microsoft.com/office/powerpoint/2010/main" val="503591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Python version –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881744"/>
          </a:xfrm>
        </p:spPr>
        <p:txBody>
          <a:bodyPr>
            <a:noAutofit/>
          </a:bodyPr>
          <a:lstStyle/>
          <a:p>
            <a:r>
              <a:rPr lang="en-SG" sz="2400" b="0" i="0" dirty="0">
                <a:solidFill>
                  <a:srgbClr val="222222"/>
                </a:solidFill>
                <a:effectLst/>
                <a:latin typeface="+mn-lt"/>
              </a:rPr>
              <a:t>From </a:t>
            </a:r>
            <a:r>
              <a:rPr lang="en-SG" sz="2400" dirty="0">
                <a:latin typeface="+mn-lt"/>
              </a:rPr>
              <a:t>version 3.6 onwards </a:t>
            </a:r>
            <a:r>
              <a:rPr lang="en-SG" sz="2400" b="0" i="0" dirty="0">
                <a:solidFill>
                  <a:srgbClr val="222222"/>
                </a:solidFill>
                <a:effectLst/>
                <a:latin typeface="+mn-lt"/>
              </a:rPr>
              <a:t>Dictionaries preserve insertion order. Note that </a:t>
            </a:r>
            <a:r>
              <a:rPr lang="en-SG" sz="2400" b="1" i="0" dirty="0">
                <a:solidFill>
                  <a:srgbClr val="222222"/>
                </a:solidFill>
                <a:effectLst/>
                <a:latin typeface="+mn-lt"/>
              </a:rPr>
              <a:t>updating</a:t>
            </a:r>
            <a:r>
              <a:rPr lang="en-SG" sz="2400" b="0" i="0" dirty="0">
                <a:solidFill>
                  <a:srgbClr val="222222"/>
                </a:solidFill>
                <a:effectLst/>
                <a:latin typeface="+mn-lt"/>
              </a:rPr>
              <a:t> a key does not affect the order. Keys added after deletion are inserted at the end.</a:t>
            </a:r>
            <a:endParaRPr lang="en-SG" sz="2400" dirty="0">
              <a:latin typeface="+mn-lt"/>
            </a:endParaRPr>
          </a:p>
          <a:p>
            <a:endParaRPr lang="en-SG" sz="2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6665A-0110-488C-B391-AFA1D8483792}"/>
              </a:ext>
            </a:extLst>
          </p:cNvPr>
          <p:cNvSpPr txBox="1"/>
          <p:nvPr/>
        </p:nvSpPr>
        <p:spPr>
          <a:xfrm>
            <a:off x="688340" y="2122098"/>
            <a:ext cx="5799546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dirty="0" err="1"/>
              <a:t>lst</a:t>
            </a:r>
            <a:r>
              <a:rPr lang="en-SG" sz="2400" dirty="0"/>
              <a:t> = {"one": 1, "three": 3, "two": 2, "four": 4}</a:t>
            </a:r>
          </a:p>
          <a:p>
            <a:r>
              <a:rPr lang="en-SG" sz="2400" dirty="0"/>
              <a:t>print(</a:t>
            </a:r>
            <a:r>
              <a:rPr lang="en-SG" sz="2400" dirty="0" err="1"/>
              <a:t>lst</a:t>
            </a:r>
            <a:r>
              <a:rPr lang="en-SG" sz="2400" dirty="0"/>
              <a:t>)</a:t>
            </a:r>
          </a:p>
          <a:p>
            <a:endParaRPr lang="en-SG" sz="2400" dirty="0"/>
          </a:p>
          <a:p>
            <a:r>
              <a:rPr lang="en-SG" sz="2400" dirty="0" err="1"/>
              <a:t>lst</a:t>
            </a:r>
            <a:r>
              <a:rPr lang="en-SG" sz="2400" dirty="0"/>
              <a:t>["one"] = 42</a:t>
            </a:r>
          </a:p>
          <a:p>
            <a:r>
              <a:rPr lang="en-SG" sz="2400" dirty="0"/>
              <a:t>print(</a:t>
            </a:r>
            <a:r>
              <a:rPr lang="en-SG" sz="2400" dirty="0" err="1"/>
              <a:t>lst</a:t>
            </a:r>
            <a:r>
              <a:rPr lang="en-SG" sz="2400" dirty="0"/>
              <a:t>)</a:t>
            </a:r>
          </a:p>
          <a:p>
            <a:endParaRPr lang="en-SG" sz="2400" dirty="0"/>
          </a:p>
          <a:p>
            <a:r>
              <a:rPr lang="en-SG" sz="2400" dirty="0"/>
              <a:t>del </a:t>
            </a:r>
            <a:r>
              <a:rPr lang="en-SG" sz="2400" dirty="0" err="1"/>
              <a:t>lst</a:t>
            </a:r>
            <a:r>
              <a:rPr lang="en-SG" sz="2400" dirty="0"/>
              <a:t>["two"]</a:t>
            </a:r>
          </a:p>
          <a:p>
            <a:r>
              <a:rPr lang="en-SG" sz="2400" dirty="0"/>
              <a:t>print(</a:t>
            </a:r>
            <a:r>
              <a:rPr lang="en-SG" sz="2400" dirty="0" err="1"/>
              <a:t>lst</a:t>
            </a:r>
            <a:r>
              <a:rPr lang="en-SG" sz="2400" dirty="0"/>
              <a:t>)</a:t>
            </a:r>
          </a:p>
          <a:p>
            <a:endParaRPr lang="en-SG" sz="2400" dirty="0"/>
          </a:p>
          <a:p>
            <a:r>
              <a:rPr lang="en-SG" sz="2400" dirty="0" err="1"/>
              <a:t>lst</a:t>
            </a:r>
            <a:r>
              <a:rPr lang="en-SG" sz="2400" dirty="0"/>
              <a:t>["two"] = None</a:t>
            </a:r>
          </a:p>
          <a:p>
            <a:r>
              <a:rPr lang="en-SG" sz="2400" dirty="0"/>
              <a:t>print(</a:t>
            </a:r>
            <a:r>
              <a:rPr lang="en-SG" sz="2400" dirty="0" err="1"/>
              <a:t>lst</a:t>
            </a:r>
            <a:r>
              <a:rPr lang="en-SG" sz="24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68F6F-86A1-47ED-8C34-213D4397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65" y="2122098"/>
            <a:ext cx="5401378" cy="11220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677423-0ECA-463A-87DA-C94E44EA7ACC}"/>
              </a:ext>
            </a:extLst>
          </p:cNvPr>
          <p:cNvCxnSpPr>
            <a:cxnSpLocks/>
          </p:cNvCxnSpPr>
          <p:nvPr/>
        </p:nvCxnSpPr>
        <p:spPr>
          <a:xfrm flipV="1">
            <a:off x="1973944" y="2278743"/>
            <a:ext cx="4657021" cy="4043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2627D-E75A-4FAF-9CFF-0F31D44DB896}"/>
              </a:ext>
            </a:extLst>
          </p:cNvPr>
          <p:cNvCxnSpPr>
            <a:cxnSpLocks/>
          </p:cNvCxnSpPr>
          <p:nvPr/>
        </p:nvCxnSpPr>
        <p:spPr>
          <a:xfrm flipV="1">
            <a:off x="1973944" y="2596027"/>
            <a:ext cx="4630056" cy="12067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6D72B-95DA-4AFE-9BAC-0A2A5C5D8EC1}"/>
              </a:ext>
            </a:extLst>
          </p:cNvPr>
          <p:cNvCxnSpPr>
            <a:cxnSpLocks/>
          </p:cNvCxnSpPr>
          <p:nvPr/>
        </p:nvCxnSpPr>
        <p:spPr>
          <a:xfrm flipV="1">
            <a:off x="1920014" y="2875789"/>
            <a:ext cx="4657021" cy="20445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A039A4-E452-4654-B8D7-0AE12BFD220D}"/>
              </a:ext>
            </a:extLst>
          </p:cNvPr>
          <p:cNvCxnSpPr>
            <a:cxnSpLocks/>
          </p:cNvCxnSpPr>
          <p:nvPr/>
        </p:nvCxnSpPr>
        <p:spPr>
          <a:xfrm flipV="1">
            <a:off x="1946979" y="3086245"/>
            <a:ext cx="4637316" cy="29226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696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Dictionary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You will sometimes encounter a Dictionary of Dictionaries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CDF6F-84C8-4F60-BE94-DBD954BA6494}"/>
              </a:ext>
            </a:extLst>
          </p:cNvPr>
          <p:cNvSpPr txBox="1"/>
          <p:nvPr/>
        </p:nvSpPr>
        <p:spPr>
          <a:xfrm>
            <a:off x="688334" y="1491493"/>
            <a:ext cx="112587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 = ['Windows10', 'Ubuntu', '</a:t>
            </a:r>
            <a:r>
              <a:rPr lang="en-SG" sz="2400" b="0" dirty="0" err="1">
                <a:effectLst/>
              </a:rPr>
              <a:t>Redhat</a:t>
            </a:r>
            <a:r>
              <a:rPr lang="en-SG" sz="2400" b="0" dirty="0">
                <a:effectLst/>
              </a:rPr>
              <a:t>']</a:t>
            </a:r>
          </a:p>
          <a:p>
            <a:r>
              <a:rPr lang="en-SG" sz="2400" b="0" dirty="0" err="1">
                <a:effectLst/>
              </a:rPr>
              <a:t>portlist</a:t>
            </a:r>
            <a:r>
              <a:rPr lang="en-SG" sz="2400" b="0" dirty="0">
                <a:effectLst/>
              </a:rPr>
              <a:t> = {25:"SMTP",80:"HTTP",23:"TELNET"}</a:t>
            </a:r>
          </a:p>
          <a:p>
            <a:r>
              <a:rPr lang="en-SG" sz="2400" b="0" dirty="0" err="1">
                <a:effectLst/>
              </a:rPr>
              <a:t>hacklist</a:t>
            </a:r>
            <a:r>
              <a:rPr lang="en-SG" sz="2400" b="0" dirty="0">
                <a:effectLst/>
              </a:rPr>
              <a:t>={} #empty dictionary</a:t>
            </a:r>
          </a:p>
          <a:p>
            <a:r>
              <a:rPr lang="en-SG" sz="2400" b="0" dirty="0">
                <a:effectLst/>
              </a:rPr>
              <a:t>for op in </a:t>
            </a: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:</a:t>
            </a:r>
          </a:p>
          <a:p>
            <a:r>
              <a:rPr lang="en-SG" sz="2400" b="0" dirty="0">
                <a:effectLst/>
              </a:rPr>
              <a:t>  </a:t>
            </a:r>
            <a:r>
              <a:rPr lang="en-SG" sz="2400" b="0" dirty="0" err="1">
                <a:effectLst/>
              </a:rPr>
              <a:t>hacklist</a:t>
            </a:r>
            <a:r>
              <a:rPr lang="en-SG" sz="2400" b="0" dirty="0">
                <a:effectLst/>
              </a:rPr>
              <a:t>[op]=</a:t>
            </a:r>
            <a:r>
              <a:rPr lang="en-SG" sz="2400" b="0" dirty="0" err="1">
                <a:effectLst/>
              </a:rPr>
              <a:t>portlist</a:t>
            </a:r>
            <a:endParaRPr lang="en-SG" sz="2400" b="0" dirty="0">
              <a:effectLst/>
            </a:endParaRPr>
          </a:p>
          <a:p>
            <a:br>
              <a:rPr lang="en-SG" sz="2400" b="0" dirty="0">
                <a:effectLst/>
              </a:rPr>
            </a:br>
            <a:r>
              <a:rPr lang="en-SG" sz="2400" b="0" dirty="0">
                <a:effectLst/>
              </a:rPr>
              <a:t>print(</a:t>
            </a:r>
            <a:r>
              <a:rPr lang="en-SG" sz="2400" b="0" dirty="0" err="1">
                <a:effectLst/>
              </a:rPr>
              <a:t>hacklist</a:t>
            </a:r>
            <a:r>
              <a:rPr lang="en-SG" sz="2400" b="0" dirty="0">
                <a:effectLst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9873" y="2919115"/>
            <a:ext cx="4775253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/>
              <a:t>Will see how to improve </a:t>
            </a:r>
          </a:p>
          <a:p>
            <a:r>
              <a:rPr lang="en-SG" sz="2400" b="1" dirty="0"/>
              <a:t>this output shortly, Slide #67</a:t>
            </a:r>
          </a:p>
        </p:txBody>
      </p:sp>
      <p:sp>
        <p:nvSpPr>
          <p:cNvPr id="8" name="Down Arrow 7"/>
          <p:cNvSpPr/>
          <p:nvPr/>
        </p:nvSpPr>
        <p:spPr>
          <a:xfrm>
            <a:off x="6861562" y="3750112"/>
            <a:ext cx="420483" cy="588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BF7D6-2187-4BB4-9F26-3D789652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4428000"/>
            <a:ext cx="8854006" cy="11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Dictionary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You will sometimes encounter a Dictionary of Dictionaries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CDF6F-84C8-4F60-BE94-DBD954BA6494}"/>
              </a:ext>
            </a:extLst>
          </p:cNvPr>
          <p:cNvSpPr txBox="1"/>
          <p:nvPr/>
        </p:nvSpPr>
        <p:spPr>
          <a:xfrm>
            <a:off x="688334" y="1491493"/>
            <a:ext cx="112587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 = ['Windows10', 'Ubuntu', '</a:t>
            </a:r>
            <a:r>
              <a:rPr lang="en-SG" sz="2400" b="0" dirty="0" err="1">
                <a:effectLst/>
              </a:rPr>
              <a:t>Redhat</a:t>
            </a:r>
            <a:r>
              <a:rPr lang="en-SG" sz="2400" b="0" dirty="0">
                <a:effectLst/>
              </a:rPr>
              <a:t>']</a:t>
            </a:r>
          </a:p>
          <a:p>
            <a:r>
              <a:rPr lang="en-SG" sz="2400" b="0" dirty="0" err="1">
                <a:effectLst/>
              </a:rPr>
              <a:t>portlist</a:t>
            </a:r>
            <a:r>
              <a:rPr lang="en-SG" sz="2400" b="0" dirty="0">
                <a:effectLst/>
              </a:rPr>
              <a:t> = {25:"SMTP",80:"HTTP",23:"TELNET"}</a:t>
            </a:r>
          </a:p>
          <a:p>
            <a:r>
              <a:rPr lang="en-SG" sz="2400" b="0" dirty="0" err="1">
                <a:effectLst/>
              </a:rPr>
              <a:t>hacklist</a:t>
            </a:r>
            <a:r>
              <a:rPr lang="en-SG" sz="2400" b="0" dirty="0">
                <a:effectLst/>
              </a:rPr>
              <a:t>={} #empty dictionary</a:t>
            </a:r>
          </a:p>
          <a:p>
            <a:r>
              <a:rPr lang="en-SG" sz="2400" b="0" dirty="0">
                <a:effectLst/>
              </a:rPr>
              <a:t>for op in </a:t>
            </a:r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:</a:t>
            </a:r>
          </a:p>
          <a:p>
            <a:r>
              <a:rPr lang="en-SG" sz="2400" b="0" dirty="0">
                <a:effectLst/>
              </a:rPr>
              <a:t>  </a:t>
            </a:r>
            <a:r>
              <a:rPr lang="en-SG" sz="2400" b="0" dirty="0" err="1">
                <a:effectLst/>
              </a:rPr>
              <a:t>hacklist</a:t>
            </a:r>
            <a:r>
              <a:rPr lang="en-SG" sz="2400" b="0" dirty="0">
                <a:effectLst/>
              </a:rPr>
              <a:t>[op]=</a:t>
            </a:r>
            <a:r>
              <a:rPr lang="en-SG" sz="2400" b="0" dirty="0" err="1">
                <a:effectLst/>
              </a:rPr>
              <a:t>portlist</a:t>
            </a:r>
            <a:endParaRPr lang="en-SG" sz="2400" b="0" dirty="0">
              <a:effectLst/>
            </a:endParaRPr>
          </a:p>
          <a:p>
            <a:r>
              <a:rPr lang="en-SG" sz="2400" b="1" dirty="0">
                <a:effectLst/>
              </a:rPr>
              <a:t>from </a:t>
            </a:r>
            <a:r>
              <a:rPr lang="en-SG" sz="2400" b="1" dirty="0" err="1">
                <a:effectLst/>
              </a:rPr>
              <a:t>pprint</a:t>
            </a:r>
            <a:r>
              <a:rPr lang="en-SG" sz="2400" b="1" dirty="0">
                <a:effectLst/>
              </a:rPr>
              <a:t> import </a:t>
            </a:r>
            <a:r>
              <a:rPr lang="en-SG" sz="2400" b="1" dirty="0" err="1">
                <a:effectLst/>
              </a:rPr>
              <a:t>pprint</a:t>
            </a:r>
            <a:endParaRPr lang="en-SG" sz="2400" b="1" dirty="0">
              <a:effectLst/>
            </a:endParaRPr>
          </a:p>
          <a:p>
            <a:r>
              <a:rPr lang="en-SG" sz="2400" b="1" dirty="0" err="1">
                <a:effectLst/>
              </a:rPr>
              <a:t>pprint</a:t>
            </a:r>
            <a:r>
              <a:rPr lang="en-SG" sz="2400" b="1" dirty="0">
                <a:effectLst/>
              </a:rPr>
              <a:t>(</a:t>
            </a:r>
            <a:r>
              <a:rPr lang="en-SG" sz="2400" b="1" dirty="0" err="1">
                <a:effectLst/>
              </a:rPr>
              <a:t>hacklist</a:t>
            </a:r>
            <a:r>
              <a:rPr lang="en-SG" sz="2400" b="1" dirty="0">
                <a:effectLst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AA3DB-2B02-4B84-BC67-F864A6BD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4428000"/>
            <a:ext cx="8854007" cy="1272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6749C4-CE91-4EC6-ADE4-094D9122A373}"/>
              </a:ext>
            </a:extLst>
          </p:cNvPr>
          <p:cNvSpPr txBox="1"/>
          <p:nvPr/>
        </p:nvSpPr>
        <p:spPr>
          <a:xfrm>
            <a:off x="579792" y="5937405"/>
            <a:ext cx="1136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pprint</a:t>
            </a:r>
            <a:r>
              <a:rPr lang="en-US" sz="2400" dirty="0"/>
              <a:t> module provides a capability to "pretty-print" arbitrary Python data structures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1343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Other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check if a string is numeric or search in a string</a:t>
            </a:r>
          </a:p>
          <a:p>
            <a:r>
              <a:rPr lang="en-US" sz="2400" dirty="0"/>
              <a:t>You can change a string to upper or lower case</a:t>
            </a:r>
            <a:endParaRPr lang="en-SG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04626"/>
              </p:ext>
            </p:extLst>
          </p:nvPr>
        </p:nvGraphicFramePr>
        <p:xfrm>
          <a:off x="684000" y="2232000"/>
          <a:ext cx="8020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9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999" y="3421264"/>
            <a:ext cx="108153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you‘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s.isnumeric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  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prints true if s is numeric  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returns False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s.find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('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'))  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return index of '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' in the string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  <a:sym typeface="Wingdings" panose="05000000000000000000" pitchFamily="2" charset="2"/>
              </a:rPr>
              <a:t> returns 7 (-1 if not)</a:t>
            </a:r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s.upper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   	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prints out the string in CAPS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SG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s.lower</a:t>
            </a:r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())   	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prints out the string in lowercase</a:t>
            </a:r>
          </a:p>
        </p:txBody>
      </p:sp>
    </p:spTree>
    <p:extLst>
      <p:ext uri="{BB962C8B-B14F-4D97-AF65-F5344CB8AC3E}">
        <p14:creationId xmlns:p14="http://schemas.microsoft.com/office/powerpoint/2010/main" val="4570676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Dictionary of Dictionaries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0" y="3353447"/>
            <a:ext cx="3528723" cy="1724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90" y="3353447"/>
            <a:ext cx="3439604" cy="1719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777" y="3336830"/>
            <a:ext cx="3389882" cy="171503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13426"/>
              </p:ext>
            </p:extLst>
          </p:nvPr>
        </p:nvGraphicFramePr>
        <p:xfrm>
          <a:off x="7437280" y="339031"/>
          <a:ext cx="4066379" cy="271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55">
                  <a:extLst>
                    <a:ext uri="{9D8B030D-6E8A-4147-A177-3AD203B41FA5}">
                      <a16:colId xmlns:a16="http://schemas.microsoft.com/office/drawing/2014/main" val="3538973850"/>
                    </a:ext>
                  </a:extLst>
                </a:gridCol>
                <a:gridCol w="2916524">
                  <a:extLst>
                    <a:ext uri="{9D8B030D-6E8A-4147-A177-3AD203B41FA5}">
                      <a16:colId xmlns:a16="http://schemas.microsoft.com/office/drawing/2014/main" val="3070094029"/>
                    </a:ext>
                  </a:extLst>
                </a:gridCol>
              </a:tblGrid>
              <a:tr h="553627">
                <a:tc>
                  <a:txBody>
                    <a:bodyPr/>
                    <a:lstStyle/>
                    <a:p>
                      <a:r>
                        <a:rPr lang="en-SG" sz="2100" b="1" dirty="0"/>
                        <a:t>Hack</a:t>
                      </a:r>
                    </a:p>
                  </a:txBody>
                  <a:tcPr marL="79362" marR="79362" marT="39681" marB="39681"/>
                </a:tc>
                <a:tc>
                  <a:txBody>
                    <a:bodyPr/>
                    <a:lstStyle/>
                    <a:p>
                      <a:r>
                        <a:rPr lang="en-SG" sz="2100" b="1" dirty="0"/>
                        <a:t>Services</a:t>
                      </a:r>
                    </a:p>
                  </a:txBody>
                  <a:tcPr marL="79362" marR="79362" marT="39681" marB="39681"/>
                </a:tc>
                <a:extLst>
                  <a:ext uri="{0D108BD9-81ED-4DB2-BD59-A6C34878D82A}">
                    <a16:rowId xmlns:a16="http://schemas.microsoft.com/office/drawing/2014/main" val="537722826"/>
                  </a:ext>
                </a:extLst>
              </a:tr>
              <a:tr h="714258">
                <a:tc>
                  <a:txBody>
                    <a:bodyPr/>
                    <a:lstStyle/>
                    <a:p>
                      <a:r>
                        <a:rPr lang="en-SG" sz="2100" b="1" dirty="0"/>
                        <a:t>Win10</a:t>
                      </a:r>
                    </a:p>
                  </a:txBody>
                  <a:tcPr marL="79362" marR="79362" marT="39681" marB="39681"/>
                </a:tc>
                <a:tc>
                  <a:txBody>
                    <a:bodyPr/>
                    <a:lstStyle/>
                    <a:p>
                      <a:r>
                        <a:rPr lang="en-SG" sz="2100" dirty="0"/>
                        <a:t>{25: 'SMTP', 80: 'HTTP', 23: 'TELNET'}, </a:t>
                      </a:r>
                    </a:p>
                  </a:txBody>
                  <a:tcPr marL="79362" marR="79362" marT="39681" marB="39681"/>
                </a:tc>
                <a:extLst>
                  <a:ext uri="{0D108BD9-81ED-4DB2-BD59-A6C34878D82A}">
                    <a16:rowId xmlns:a16="http://schemas.microsoft.com/office/drawing/2014/main" val="2535049325"/>
                  </a:ext>
                </a:extLst>
              </a:tr>
              <a:tr h="714258">
                <a:tc>
                  <a:txBody>
                    <a:bodyPr/>
                    <a:lstStyle/>
                    <a:p>
                      <a:r>
                        <a:rPr lang="en-SG" sz="2100" b="1" dirty="0"/>
                        <a:t>Ubuntu</a:t>
                      </a:r>
                    </a:p>
                  </a:txBody>
                  <a:tcPr marL="79362" marR="79362" marT="39681" marB="39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100" dirty="0"/>
                        <a:t>{25: 'SMTP', 80: 'HTTP', 23: 'TELNET'}, </a:t>
                      </a:r>
                    </a:p>
                  </a:txBody>
                  <a:tcPr marL="79362" marR="79362" marT="39681" marB="39681"/>
                </a:tc>
                <a:extLst>
                  <a:ext uri="{0D108BD9-81ED-4DB2-BD59-A6C34878D82A}">
                    <a16:rowId xmlns:a16="http://schemas.microsoft.com/office/drawing/2014/main" val="2085644341"/>
                  </a:ext>
                </a:extLst>
              </a:tr>
              <a:tr h="714258">
                <a:tc>
                  <a:txBody>
                    <a:bodyPr/>
                    <a:lstStyle/>
                    <a:p>
                      <a:r>
                        <a:rPr lang="en-SG" sz="2100" b="1" dirty="0" err="1"/>
                        <a:t>Redhat</a:t>
                      </a:r>
                      <a:endParaRPr lang="en-SG" sz="2100" b="1" dirty="0"/>
                    </a:p>
                  </a:txBody>
                  <a:tcPr marL="79362" marR="79362" marT="39681" marB="3968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100" dirty="0"/>
                        <a:t>{25: 'SMTP', 80: 'HTTP', 23: 'TELNET'}, </a:t>
                      </a:r>
                    </a:p>
                  </a:txBody>
                  <a:tcPr marL="79362" marR="79362" marT="39681" marB="39681"/>
                </a:tc>
                <a:extLst>
                  <a:ext uri="{0D108BD9-81ED-4DB2-BD59-A6C34878D82A}">
                    <a16:rowId xmlns:a16="http://schemas.microsoft.com/office/drawing/2014/main" val="38691650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D5F1E6-4A1D-432E-9E86-F98EE176EB19}"/>
              </a:ext>
            </a:extLst>
          </p:cNvPr>
          <p:cNvSpPr txBox="1"/>
          <p:nvPr/>
        </p:nvSpPr>
        <p:spPr>
          <a:xfrm>
            <a:off x="619820" y="1178862"/>
            <a:ext cx="60960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>
                <a:effectLst/>
              </a:rPr>
              <a:t>for hack in </a:t>
            </a:r>
            <a:r>
              <a:rPr lang="en-SG" sz="2400" b="0" dirty="0" err="1">
                <a:effectLst/>
              </a:rPr>
              <a:t>hacklist</a:t>
            </a:r>
            <a:r>
              <a:rPr lang="en-SG" sz="2400" b="0" dirty="0">
                <a:effectLst/>
              </a:rPr>
              <a:t>:</a:t>
            </a:r>
          </a:p>
          <a:p>
            <a:r>
              <a:rPr lang="en-SG" sz="2400" b="0" dirty="0">
                <a:effectLst/>
              </a:rPr>
              <a:t>  print(</a:t>
            </a:r>
            <a:r>
              <a:rPr lang="en-SG" sz="2400" b="0" dirty="0" err="1">
                <a:effectLst/>
              </a:rPr>
              <a:t>f'Hacking</a:t>
            </a:r>
            <a:r>
              <a:rPr lang="en-SG" sz="2400" b="0" dirty="0">
                <a:effectLst/>
              </a:rPr>
              <a:t> {hack}: ')</a:t>
            </a:r>
          </a:p>
          <a:p>
            <a:r>
              <a:rPr lang="en-SG" sz="2400" b="0" dirty="0">
                <a:effectLst/>
              </a:rPr>
              <a:t>  for port in </a:t>
            </a:r>
            <a:r>
              <a:rPr lang="en-SG" sz="2400" b="0" dirty="0" err="1">
                <a:effectLst/>
              </a:rPr>
              <a:t>hacklist</a:t>
            </a:r>
            <a:r>
              <a:rPr lang="en-SG" sz="2400" b="0" dirty="0">
                <a:effectLst/>
              </a:rPr>
              <a:t>[hack]:</a:t>
            </a:r>
          </a:p>
          <a:p>
            <a:r>
              <a:rPr lang="en-SG" sz="2400" b="0" dirty="0">
                <a:effectLst/>
              </a:rPr>
              <a:t>    print(</a:t>
            </a:r>
            <a:r>
              <a:rPr lang="en-SG" sz="2400" b="0" dirty="0" err="1">
                <a:effectLst/>
              </a:rPr>
              <a:t>f'Port</a:t>
            </a:r>
            <a:r>
              <a:rPr lang="en-SG" sz="2400" b="0" dirty="0">
                <a:effectLst/>
              </a:rPr>
              <a:t> {port} for {</a:t>
            </a:r>
            <a:r>
              <a:rPr lang="en-SG" sz="2400" b="0" dirty="0" err="1">
                <a:effectLst/>
              </a:rPr>
              <a:t>hacklist</a:t>
            </a:r>
            <a:r>
              <a:rPr lang="en-SG" sz="2400" b="0" dirty="0">
                <a:effectLst/>
              </a:rPr>
              <a:t>[hack][port]} 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FCE86-FF3B-48E0-8B3E-A5162078335F}"/>
              </a:ext>
            </a:extLst>
          </p:cNvPr>
          <p:cNvSpPr txBox="1"/>
          <p:nvPr/>
        </p:nvSpPr>
        <p:spPr>
          <a:xfrm>
            <a:off x="9270274" y="5337715"/>
            <a:ext cx="22333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>
                <a:effectLst/>
              </a:rPr>
              <a:t>Note: Manually formatted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7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Looping and Enumerating </a:t>
            </a:r>
            <a:r>
              <a:rPr lang="en-SG" dirty="0" err="1"/>
              <a:t>iterables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4294967295"/>
          </p:nvPr>
        </p:nvSpPr>
        <p:spPr bwMode="gray">
          <a:xfrm>
            <a:off x="11351491" y="6604000"/>
            <a:ext cx="829847" cy="254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rgbClr val="C00000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00000">
                    <a:alpha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Junie Tan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>
                  <a:alpha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639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Enumerate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B43E23B-4B21-4917-B7A9-DC4764EDC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97831"/>
              </p:ext>
            </p:extLst>
          </p:nvPr>
        </p:nvGraphicFramePr>
        <p:xfrm>
          <a:off x="688340" y="1050699"/>
          <a:ext cx="8804003" cy="229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Image" r:id="rId4" imgW="9549000" imgH="2488680" progId="Photoshop.Image.15">
                  <p:embed/>
                </p:oleObj>
              </mc:Choice>
              <mc:Fallback>
                <p:oleObj name="Image" r:id="rId4" imgW="9549000" imgH="248868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340" y="1050699"/>
                        <a:ext cx="8804003" cy="2295042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DA9D409-5BBF-48D8-B1D3-5B8C57851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42257"/>
              </p:ext>
            </p:extLst>
          </p:nvPr>
        </p:nvGraphicFramePr>
        <p:xfrm>
          <a:off x="688340" y="3553804"/>
          <a:ext cx="8804003" cy="250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Image" r:id="rId6" imgW="9549000" imgH="2717280" progId="Photoshop.Image.15">
                  <p:embed/>
                </p:oleObj>
              </mc:Choice>
              <mc:Fallback>
                <p:oleObj name="Image" r:id="rId6" imgW="9549000" imgH="271728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340" y="3553804"/>
                        <a:ext cx="8804003" cy="2505811"/>
                      </a:xfrm>
                      <a:prstGeom prst="rect">
                        <a:avLst/>
                      </a:prstGeom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6233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Enumerate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6B016-9D40-4212-8DC3-BFAF0806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445" y="2637014"/>
            <a:ext cx="10728234" cy="1654307"/>
          </a:xfr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72000" tIns="72000" rIns="72000" bIns="72000">
            <a:noAutofit/>
          </a:bodyPr>
          <a:lstStyle/>
          <a:p>
            <a:r>
              <a:rPr lang="en-SG" sz="2400" b="0" dirty="0" err="1">
                <a:effectLst/>
                <a:latin typeface="+mn-lt"/>
              </a:rPr>
              <a:t>os</a:t>
            </a:r>
            <a:r>
              <a:rPr lang="en-SG" sz="2400" b="0" dirty="0">
                <a:effectLst/>
                <a:latin typeface="+mn-lt"/>
              </a:rPr>
              <a:t> = ['Windows10', 'Debian', 'Ubuntu', '</a:t>
            </a:r>
            <a:r>
              <a:rPr lang="en-SG" sz="2400" b="0" dirty="0" err="1">
                <a:effectLst/>
                <a:latin typeface="+mn-lt"/>
              </a:rPr>
              <a:t>Redhat</a:t>
            </a:r>
            <a:r>
              <a:rPr lang="en-SG" sz="2400" b="0" dirty="0">
                <a:effectLst/>
                <a:latin typeface="+mn-lt"/>
              </a:rPr>
              <a:t>', 'Kali']</a:t>
            </a:r>
          </a:p>
          <a:p>
            <a:r>
              <a:rPr lang="en-SG" sz="2400" b="0" dirty="0">
                <a:effectLst/>
                <a:latin typeface="+mn-lt"/>
              </a:rPr>
              <a:t>print(list(enumerate(</a:t>
            </a:r>
            <a:r>
              <a:rPr lang="en-SG" sz="2400" b="0" dirty="0" err="1">
                <a:effectLst/>
                <a:latin typeface="+mn-lt"/>
              </a:rPr>
              <a:t>os</a:t>
            </a:r>
            <a:r>
              <a:rPr lang="en-SG" sz="2400" b="0" dirty="0">
                <a:effectLst/>
                <a:latin typeface="+mn-lt"/>
              </a:rPr>
              <a:t>)))</a:t>
            </a:r>
          </a:p>
          <a:p>
            <a:r>
              <a:rPr lang="en-SG" sz="2400" b="0" dirty="0">
                <a:effectLst/>
                <a:latin typeface="+mn-lt"/>
              </a:rPr>
              <a:t>print(list(enumerate(</a:t>
            </a:r>
            <a:r>
              <a:rPr lang="en-SG" sz="2400" b="1" dirty="0">
                <a:effectLst/>
                <a:latin typeface="+mn-lt"/>
              </a:rPr>
              <a:t>os,1</a:t>
            </a:r>
            <a:r>
              <a:rPr lang="en-SG" sz="2400" b="0" dirty="0">
                <a:effectLst/>
                <a:latin typeface="+mn-lt"/>
              </a:rPr>
              <a:t>)))</a:t>
            </a:r>
          </a:p>
          <a:p>
            <a:endParaRPr lang="en-SG" sz="24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BDA18-AD5C-4F30-89CD-B50CE7BF78E9}"/>
              </a:ext>
            </a:extLst>
          </p:cNvPr>
          <p:cNvSpPr txBox="1"/>
          <p:nvPr/>
        </p:nvSpPr>
        <p:spPr>
          <a:xfrm>
            <a:off x="572360" y="997020"/>
            <a:ext cx="108153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allows us to loop over any Python </a:t>
            </a:r>
            <a:r>
              <a:rPr lang="en-US" sz="2400" dirty="0" err="1"/>
              <a:t>iterable</a:t>
            </a:r>
            <a:r>
              <a:rPr lang="en-US" sz="2400" dirty="0"/>
              <a:t> with an automatic counter (think of your conventional for loops).</a:t>
            </a:r>
          </a:p>
          <a:p>
            <a:endParaRPr lang="en-US" sz="2400" dirty="0"/>
          </a:p>
          <a:p>
            <a:r>
              <a:rPr lang="en-US" sz="2400" dirty="0"/>
              <a:t>Optional parameter determines start index</a:t>
            </a:r>
            <a:endParaRPr lang="en-SG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0CFE9B-1530-4733-830A-5D04F5046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2" y="4724173"/>
            <a:ext cx="10812780" cy="7072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5830DC-C0A6-458A-8692-98DEB6FE5839}"/>
              </a:ext>
            </a:extLst>
          </p:cNvPr>
          <p:cNvCxnSpPr>
            <a:cxnSpLocks/>
          </p:cNvCxnSpPr>
          <p:nvPr/>
        </p:nvCxnSpPr>
        <p:spPr>
          <a:xfrm flipH="1">
            <a:off x="1146631" y="4078514"/>
            <a:ext cx="2641598" cy="10595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166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Enumerate -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719" y="1497116"/>
            <a:ext cx="2049682" cy="1931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719" y="4105442"/>
            <a:ext cx="2049682" cy="1979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794E10-D721-4943-A5E9-4E486E7AC435}"/>
              </a:ext>
            </a:extLst>
          </p:cNvPr>
          <p:cNvSpPr txBox="1"/>
          <p:nvPr/>
        </p:nvSpPr>
        <p:spPr>
          <a:xfrm>
            <a:off x="688340" y="1510388"/>
            <a:ext cx="804926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dirty="0" err="1"/>
              <a:t>os</a:t>
            </a:r>
            <a:r>
              <a:rPr lang="en-SG" sz="2400" dirty="0"/>
              <a:t> = ['Windows10', 'Debian', 'Ubuntu', '</a:t>
            </a:r>
            <a:r>
              <a:rPr lang="en-SG" sz="2400" dirty="0" err="1"/>
              <a:t>Redhat</a:t>
            </a:r>
            <a:r>
              <a:rPr lang="en-SG" sz="2400" dirty="0"/>
              <a:t>', 'Kali']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dirty="0"/>
              <a:t>for i, op in enumerate(</a:t>
            </a:r>
            <a:r>
              <a:rPr lang="en-SG" sz="2400" dirty="0" err="1"/>
              <a:t>os</a:t>
            </a:r>
            <a:r>
              <a:rPr lang="en-SG" sz="2400" dirty="0"/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dirty="0"/>
              <a:t>  print(f'{i}.{op}')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061EB-7C82-4B2F-994E-80C9B87807B9}"/>
              </a:ext>
            </a:extLst>
          </p:cNvPr>
          <p:cNvSpPr txBox="1"/>
          <p:nvPr/>
        </p:nvSpPr>
        <p:spPr>
          <a:xfrm>
            <a:off x="688339" y="4211602"/>
            <a:ext cx="804925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dirty="0" err="1"/>
              <a:t>os</a:t>
            </a:r>
            <a:r>
              <a:rPr lang="en-SG" sz="2400" dirty="0"/>
              <a:t> = ['Windows10', 'Debian', 'Ubuntu', '</a:t>
            </a:r>
            <a:r>
              <a:rPr lang="en-SG" sz="2400" dirty="0" err="1"/>
              <a:t>Redhat</a:t>
            </a:r>
            <a:r>
              <a:rPr lang="en-SG" sz="2400" dirty="0"/>
              <a:t>', 'Kali']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dirty="0"/>
              <a:t>for i, op in enumerate(os,1):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dirty="0"/>
              <a:t>  print(f'{i}.{op}')</a:t>
            </a:r>
          </a:p>
        </p:txBody>
      </p:sp>
    </p:spTree>
    <p:extLst>
      <p:ext uri="{BB962C8B-B14F-4D97-AF65-F5344CB8AC3E}">
        <p14:creationId xmlns:p14="http://schemas.microsoft.com/office/powerpoint/2010/main" val="20520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3268297"/>
            <a:ext cx="9621077" cy="335535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Enumerating Dictionaries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index the name-value pairs using enumerate()</a:t>
            </a:r>
            <a:endParaRPr lang="en-SG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45794"/>
              </p:ext>
            </p:extLst>
          </p:nvPr>
        </p:nvGraphicFramePr>
        <p:xfrm>
          <a:off x="7562366" y="3979436"/>
          <a:ext cx="22251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30">
                  <a:extLst>
                    <a:ext uri="{9D8B030D-6E8A-4147-A177-3AD203B41FA5}">
                      <a16:colId xmlns:a16="http://schemas.microsoft.com/office/drawing/2014/main" val="3538973850"/>
                    </a:ext>
                  </a:extLst>
                </a:gridCol>
                <a:gridCol w="1278825">
                  <a:extLst>
                    <a:ext uri="{9D8B030D-6E8A-4147-A177-3AD203B41FA5}">
                      <a16:colId xmlns:a16="http://schemas.microsoft.com/office/drawing/2014/main" val="3070094029"/>
                    </a:ext>
                  </a:extLst>
                </a:gridCol>
              </a:tblGrid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22826"/>
                  </a:ext>
                </a:extLst>
              </a:tr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SMTP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49325"/>
                  </a:ext>
                </a:extLst>
              </a:tr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44341"/>
                  </a:ext>
                </a:extLst>
              </a:tr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65030"/>
                  </a:ext>
                </a:extLst>
              </a:tr>
              <a:tr h="428461">
                <a:tc>
                  <a:txBody>
                    <a:bodyPr/>
                    <a:lstStyle/>
                    <a:p>
                      <a:r>
                        <a:rPr lang="en-SG" sz="2400" b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/>
                        <a:t>TELNET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605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8942B9-BC1B-4734-B69C-4E1FDB4E4F22}"/>
              </a:ext>
            </a:extLst>
          </p:cNvPr>
          <p:cNvSpPr txBox="1"/>
          <p:nvPr/>
        </p:nvSpPr>
        <p:spPr>
          <a:xfrm>
            <a:off x="688340" y="1526326"/>
            <a:ext cx="1035842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 err="1">
                <a:effectLst/>
              </a:rPr>
              <a:t>portlist</a:t>
            </a:r>
            <a:r>
              <a:rPr lang="en-SG" sz="2400" b="0" dirty="0">
                <a:effectLst/>
              </a:rPr>
              <a:t> = {25:"SMTP",80:"HTTP",443:"HTTPS",23:"TELNET"}</a:t>
            </a:r>
          </a:p>
          <a:p>
            <a:r>
              <a:rPr lang="en-SG" sz="2400" b="0" dirty="0">
                <a:effectLst/>
              </a:rPr>
              <a:t>print(list(enumerate(</a:t>
            </a:r>
            <a:r>
              <a:rPr lang="en-SG" sz="2400" b="0" dirty="0" err="1">
                <a:effectLst/>
              </a:rPr>
              <a:t>portlist.items</a:t>
            </a:r>
            <a:r>
              <a:rPr lang="en-SG" sz="2400" b="0" dirty="0">
                <a:effectLst/>
              </a:rPr>
              <a:t>())))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79B877-A3D3-4DF3-930B-BED7F2E6D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2" y="2527249"/>
            <a:ext cx="1035843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716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Loop with Zip (It's NOT </a:t>
            </a:r>
            <a:r>
              <a:rPr lang="en-SG" dirty="0" err="1"/>
              <a:t>winzip</a:t>
            </a:r>
            <a:r>
              <a:rPr lang="en-SG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769" y="1177489"/>
            <a:ext cx="108153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0" i="0" dirty="0">
                <a:effectLst/>
                <a:cs typeface="Calibri" panose="020F0502020204030204" pitchFamily="34" charset="0"/>
              </a:rPr>
              <a:t>Python’s </a:t>
            </a:r>
            <a:r>
              <a:rPr lang="en-SG" sz="2400" dirty="0">
                <a:cs typeface="Calibri" panose="020F0502020204030204" pitchFamily="34" charset="0"/>
              </a:rPr>
              <a:t>zip()</a:t>
            </a:r>
            <a:r>
              <a:rPr lang="en-SG" sz="2400" b="0" i="0" dirty="0">
                <a:effectLst/>
                <a:cs typeface="Calibri" panose="020F0502020204030204" pitchFamily="34" charset="0"/>
              </a:rPr>
              <a:t> function is defined as </a:t>
            </a:r>
            <a:r>
              <a:rPr lang="en-SG" sz="2400" dirty="0">
                <a:cs typeface="Calibri" panose="020F0502020204030204" pitchFamily="34" charset="0"/>
              </a:rPr>
              <a:t>zip(*</a:t>
            </a:r>
            <a:r>
              <a:rPr lang="en-SG" sz="2400" dirty="0" err="1">
                <a:cs typeface="Calibri" panose="020F0502020204030204" pitchFamily="34" charset="0"/>
              </a:rPr>
              <a:t>iterables</a:t>
            </a:r>
            <a:r>
              <a:rPr lang="en-SG" sz="2400" dirty="0">
                <a:cs typeface="Calibri" panose="020F0502020204030204" pitchFamily="34" charset="0"/>
              </a:rPr>
              <a:t>)</a:t>
            </a:r>
            <a:r>
              <a:rPr lang="en-SG" sz="2400" b="0" i="0" dirty="0">
                <a:effectLst/>
                <a:cs typeface="Calibri" panose="020F0502020204030204" pitchFamily="34" charset="0"/>
              </a:rPr>
              <a:t>. </a:t>
            </a:r>
          </a:p>
          <a:p>
            <a:endParaRPr lang="en-SG" sz="2400" dirty="0">
              <a:cs typeface="Calibri" panose="020F0502020204030204" pitchFamily="34" charset="0"/>
            </a:endParaRPr>
          </a:p>
          <a:p>
            <a:r>
              <a:rPr lang="en-SG" sz="2400" b="0" i="0" dirty="0">
                <a:effectLst/>
                <a:cs typeface="Calibri" panose="020F0502020204030204" pitchFamily="34" charset="0"/>
              </a:rPr>
              <a:t>The function takes in </a:t>
            </a:r>
            <a:r>
              <a:rPr lang="en-SG" sz="2400" b="1" i="0" u="none" strike="noStrike" dirty="0" err="1">
                <a:effectLst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iterables</a:t>
            </a:r>
            <a:r>
              <a:rPr lang="en-SG" sz="2400" b="0" i="0" dirty="0">
                <a:effectLst/>
                <a:cs typeface="Calibri" panose="020F0502020204030204" pitchFamily="34" charset="0"/>
              </a:rPr>
              <a:t> as arguments and returns an </a:t>
            </a:r>
            <a:r>
              <a:rPr lang="en-SG" sz="2400" b="1" i="0" dirty="0">
                <a:effectLst/>
                <a:cs typeface="Calibri" panose="020F0502020204030204" pitchFamily="34" charset="0"/>
              </a:rPr>
              <a:t>iterator</a:t>
            </a:r>
            <a:r>
              <a:rPr lang="en-SG" sz="2400" b="0" i="0" dirty="0">
                <a:effectLst/>
                <a:cs typeface="Calibri" panose="020F0502020204030204" pitchFamily="34" charset="0"/>
              </a:rPr>
              <a:t>. This iterator generates a series of </a:t>
            </a:r>
            <a:r>
              <a:rPr lang="en-SG" sz="2400" b="1" i="0" dirty="0">
                <a:effectLst/>
                <a:cs typeface="Calibri" panose="020F0502020204030204" pitchFamily="34" charset="0"/>
              </a:rPr>
              <a:t>tuples</a:t>
            </a:r>
            <a:r>
              <a:rPr lang="en-SG" sz="2400" b="0" i="0" dirty="0">
                <a:effectLst/>
                <a:cs typeface="Calibri" panose="020F0502020204030204" pitchFamily="34" charset="0"/>
              </a:rPr>
              <a:t> containing elements from each </a:t>
            </a:r>
            <a:r>
              <a:rPr lang="en-SG" sz="2400" b="0" i="0" dirty="0" err="1">
                <a:effectLst/>
                <a:cs typeface="Calibri" panose="020F0502020204030204" pitchFamily="34" charset="0"/>
              </a:rPr>
              <a:t>iterable</a:t>
            </a:r>
            <a:r>
              <a:rPr lang="en-SG" sz="2400" b="0" i="0" dirty="0">
                <a:effectLst/>
                <a:cs typeface="Calibri" panose="020F0502020204030204" pitchFamily="34" charset="0"/>
              </a:rPr>
              <a:t>. </a:t>
            </a:r>
            <a:r>
              <a:rPr lang="en-SG" sz="2400" dirty="0">
                <a:cs typeface="Calibri" panose="020F0502020204030204" pitchFamily="34" charset="0"/>
              </a:rPr>
              <a:t>zip()</a:t>
            </a:r>
            <a:r>
              <a:rPr lang="en-SG" sz="2400" b="0" i="0" dirty="0">
                <a:effectLst/>
                <a:cs typeface="Calibri" panose="020F0502020204030204" pitchFamily="34" charset="0"/>
              </a:rPr>
              <a:t> can accept any type of </a:t>
            </a:r>
            <a:r>
              <a:rPr lang="en-SG" sz="2400" b="0" i="0" dirty="0" err="1">
                <a:effectLst/>
                <a:cs typeface="Calibri" panose="020F0502020204030204" pitchFamily="34" charset="0"/>
              </a:rPr>
              <a:t>iterable</a:t>
            </a:r>
            <a:r>
              <a:rPr lang="en-SG" sz="2400" b="0" i="0" dirty="0">
                <a:effectLst/>
                <a:cs typeface="Calibri" panose="020F0502020204030204" pitchFamily="34" charset="0"/>
              </a:rPr>
              <a:t>, such as </a:t>
            </a:r>
            <a:r>
              <a:rPr lang="en-SG" sz="2400" b="1" i="0" u="none" strike="noStrike" dirty="0">
                <a:effectLst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</a:t>
            </a:r>
            <a:r>
              <a:rPr lang="en-SG" sz="2400" b="1" i="0" dirty="0">
                <a:effectLst/>
                <a:cs typeface="Calibri" panose="020F0502020204030204" pitchFamily="34" charset="0"/>
              </a:rPr>
              <a:t>, </a:t>
            </a:r>
            <a:r>
              <a:rPr lang="en-SG" sz="2400" b="1" i="0" u="none" strike="noStrike" dirty="0">
                <a:effectLst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lists, tuples</a:t>
            </a:r>
            <a:r>
              <a:rPr lang="en-SG" sz="2400" b="1" i="0" dirty="0">
                <a:effectLst/>
                <a:cs typeface="Calibri" panose="020F0502020204030204" pitchFamily="34" charset="0"/>
              </a:rPr>
              <a:t>, </a:t>
            </a:r>
            <a:r>
              <a:rPr lang="en-SG" sz="2400" b="1" i="0" u="none" strike="noStrike" dirty="0">
                <a:effectLst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dictionaries</a:t>
            </a:r>
            <a:r>
              <a:rPr lang="en-SG" sz="2400" b="1" i="0" dirty="0">
                <a:effectLst/>
                <a:cs typeface="Calibri" panose="020F0502020204030204" pitchFamily="34" charset="0"/>
              </a:rPr>
              <a:t>, </a:t>
            </a:r>
            <a:r>
              <a:rPr lang="en-SG" sz="2400" b="1" i="0" u="none" strike="noStrike" dirty="0">
                <a:effectLst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sets</a:t>
            </a:r>
            <a:r>
              <a:rPr lang="en-SG" sz="2400" b="0" i="0" dirty="0">
                <a:effectLst/>
                <a:cs typeface="Calibri" panose="020F0502020204030204" pitchFamily="34" charset="0"/>
              </a:rPr>
              <a:t>, and so on.</a:t>
            </a:r>
            <a:endParaRPr lang="en-SG" sz="2400" dirty="0"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9656E-7BF3-4BC1-A916-58073BE0A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334" y="5052088"/>
            <a:ext cx="4682014" cy="428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F1521B-4F93-4AFE-9B61-A4F30966EFAF}"/>
              </a:ext>
            </a:extLst>
          </p:cNvPr>
          <p:cNvSpPr txBox="1"/>
          <p:nvPr/>
        </p:nvSpPr>
        <p:spPr>
          <a:xfrm>
            <a:off x="688340" y="3196772"/>
            <a:ext cx="578503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>
                <a:effectLst/>
              </a:rPr>
              <a:t>numbers = [1, 2, 3]</a:t>
            </a:r>
          </a:p>
          <a:p>
            <a:r>
              <a:rPr lang="en-SG" sz="2400" b="0" dirty="0">
                <a:effectLst/>
              </a:rPr>
              <a:t>letters = ['a', 'b', 'c']</a:t>
            </a:r>
          </a:p>
          <a:p>
            <a:r>
              <a:rPr lang="en-SG" sz="2400" b="0" dirty="0">
                <a:effectLst/>
              </a:rPr>
              <a:t>zipped = zip(numbers, letters)</a:t>
            </a:r>
          </a:p>
          <a:p>
            <a:r>
              <a:rPr lang="en-SG" sz="2400" b="0" dirty="0">
                <a:effectLst/>
              </a:rPr>
              <a:t>print(</a:t>
            </a:r>
            <a:r>
              <a:rPr lang="en-SG" sz="2400" b="1" dirty="0">
                <a:effectLst/>
              </a:rPr>
              <a:t>list</a:t>
            </a:r>
            <a:r>
              <a:rPr lang="en-SG" sz="2400" b="0" dirty="0">
                <a:effectLst/>
              </a:rPr>
              <a:t>(zipped))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3B5EC-70BF-4C1E-8BC8-FD7E090678E5}"/>
              </a:ext>
            </a:extLst>
          </p:cNvPr>
          <p:cNvSpPr txBox="1"/>
          <p:nvPr/>
        </p:nvSpPr>
        <p:spPr>
          <a:xfrm>
            <a:off x="6763657" y="3196772"/>
            <a:ext cx="293188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>
                <a:effectLst/>
              </a:rPr>
              <a:t>print(zipped)  # Holds an iterator object</a:t>
            </a:r>
          </a:p>
          <a:p>
            <a:r>
              <a:rPr lang="en-SG" sz="2400" b="0" dirty="0">
                <a:effectLst/>
              </a:rPr>
              <a:t>print(type(zipped))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D8EA2F-27FA-44FB-A335-CA1B516A0D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3657" y="5052088"/>
            <a:ext cx="4060508" cy="7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846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Loop with Zip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9704DF-A6C5-4D0C-B074-3E20D046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0" y="990601"/>
            <a:ext cx="10815319" cy="3581400"/>
          </a:xfrm>
        </p:spPr>
        <p:txBody>
          <a:bodyPr>
            <a:noAutofit/>
          </a:bodyPr>
          <a:lstStyle/>
          <a:p>
            <a:pPr algn="l"/>
            <a:r>
              <a:rPr lang="en-SG" sz="2400" b="0" i="0" dirty="0">
                <a:effectLst/>
                <a:latin typeface="+mn-lt"/>
                <a:cs typeface="Calibri" panose="020F0502020204030204" pitchFamily="34" charset="0"/>
              </a:rPr>
              <a:t>When you’re working with the Python zip() function, it’s important to pay attention to the length of your </a:t>
            </a:r>
            <a:r>
              <a:rPr lang="en-SG" sz="2400" b="0" i="0" dirty="0" err="1">
                <a:effectLst/>
                <a:latin typeface="+mn-lt"/>
                <a:cs typeface="Calibri" panose="020F0502020204030204" pitchFamily="34" charset="0"/>
              </a:rPr>
              <a:t>iterables</a:t>
            </a:r>
            <a:r>
              <a:rPr lang="en-SG" sz="2400" b="0" i="0" dirty="0">
                <a:effectLst/>
                <a:latin typeface="+mn-lt"/>
                <a:cs typeface="Calibri" panose="020F0502020204030204" pitchFamily="34" charset="0"/>
              </a:rPr>
              <a:t>. If the lengths are different, the number of elements that zip() puts out will be equal to the length of the </a:t>
            </a:r>
            <a:r>
              <a:rPr lang="en-SG" sz="2400" b="1" i="1" dirty="0">
                <a:effectLst/>
                <a:latin typeface="+mn-lt"/>
                <a:cs typeface="Calibri" panose="020F0502020204030204" pitchFamily="34" charset="0"/>
              </a:rPr>
              <a:t>shortest</a:t>
            </a:r>
            <a:r>
              <a:rPr lang="en-SG" sz="2400" b="1" i="0" dirty="0">
                <a:effectLst/>
                <a:latin typeface="+mn-lt"/>
                <a:cs typeface="Calibri" panose="020F0502020204030204" pitchFamily="34" charset="0"/>
              </a:rPr>
              <a:t> </a:t>
            </a:r>
            <a:r>
              <a:rPr lang="en-SG" sz="2400" b="1" i="0" dirty="0" err="1">
                <a:effectLst/>
                <a:latin typeface="+mn-lt"/>
                <a:cs typeface="Calibri" panose="020F0502020204030204" pitchFamily="34" charset="0"/>
              </a:rPr>
              <a:t>iterable</a:t>
            </a:r>
            <a:r>
              <a:rPr lang="en-SG" sz="2400" b="0" i="0" dirty="0">
                <a:effectLst/>
                <a:latin typeface="+mn-lt"/>
                <a:cs typeface="Calibri" panose="020F0502020204030204" pitchFamily="34" charset="0"/>
              </a:rPr>
              <a:t>. The remaining elements in any longer </a:t>
            </a:r>
            <a:r>
              <a:rPr lang="en-SG" sz="2400" b="0" i="0" dirty="0" err="1">
                <a:effectLst/>
                <a:latin typeface="+mn-lt"/>
                <a:cs typeface="Calibri" panose="020F0502020204030204" pitchFamily="34" charset="0"/>
              </a:rPr>
              <a:t>iterables</a:t>
            </a:r>
            <a:r>
              <a:rPr lang="en-SG" sz="2400" b="0" i="0" dirty="0">
                <a:effectLst/>
                <a:latin typeface="+mn-lt"/>
                <a:cs typeface="Calibri" panose="020F0502020204030204" pitchFamily="34" charset="0"/>
              </a:rPr>
              <a:t> will be totally ignored by zip(), as you can see here:</a:t>
            </a:r>
            <a:endParaRPr lang="en-SG" sz="1400" b="0" i="0" dirty="0">
              <a:effectLst/>
              <a:latin typeface="+mn-lt"/>
              <a:cs typeface="Calibri" panose="020F0502020204030204" pitchFamily="34" charset="0"/>
            </a:endParaRPr>
          </a:p>
          <a:p>
            <a:endParaRPr lang="en-SG" sz="1200" b="0" dirty="0">
              <a:effectLst/>
              <a:latin typeface="+mn-lt"/>
            </a:endParaRPr>
          </a:p>
          <a:p>
            <a:r>
              <a:rPr lang="en-SG" sz="2400" b="0" dirty="0">
                <a:effectLst/>
                <a:latin typeface="+mn-lt"/>
              </a:rPr>
              <a:t>print(</a:t>
            </a:r>
            <a:r>
              <a:rPr lang="en-SG" sz="2400" b="1" dirty="0">
                <a:effectLst/>
                <a:latin typeface="+mn-lt"/>
              </a:rPr>
              <a:t>list</a:t>
            </a:r>
            <a:r>
              <a:rPr lang="en-SG" sz="2400" b="0" dirty="0">
                <a:effectLst/>
                <a:latin typeface="+mn-lt"/>
              </a:rPr>
              <a:t>(zip(range(5), range(100)))) # output = </a:t>
            </a:r>
            <a:r>
              <a:rPr lang="en-SG" sz="2400" b="0" i="0" dirty="0">
                <a:effectLst/>
                <a:latin typeface="+mn-lt"/>
                <a:cs typeface="Calibri" panose="020F0502020204030204" pitchFamily="34" charset="0"/>
              </a:rPr>
              <a:t>[(0, 0), (1, 1), (2, 2), (3, 3), (4, 4)]</a:t>
            </a:r>
            <a:endParaRPr lang="en-SG" sz="2400" dirty="0">
              <a:latin typeface="+mn-lt"/>
              <a:cs typeface="Calibri" panose="020F0502020204030204" pitchFamily="34" charset="0"/>
            </a:endParaRPr>
          </a:p>
          <a:p>
            <a:pPr algn="l"/>
            <a:endParaRPr lang="en-SG" sz="1200" dirty="0">
              <a:latin typeface="+mn-lt"/>
              <a:cs typeface="Calibri" panose="020F0502020204030204" pitchFamily="34" charset="0"/>
            </a:endParaRPr>
          </a:p>
          <a:p>
            <a:pPr algn="l"/>
            <a:r>
              <a:rPr lang="en-SG" sz="2400" dirty="0">
                <a:latin typeface="+mn-lt"/>
                <a:cs typeface="Calibri" panose="020F0502020204030204" pitchFamily="34" charset="0"/>
              </a:rPr>
              <a:t>In Python 3, zip() returns an </a:t>
            </a:r>
            <a:r>
              <a:rPr lang="en-SG" sz="2400" b="1" dirty="0">
                <a:latin typeface="+mn-lt"/>
                <a:cs typeface="Calibri" panose="020F0502020204030204" pitchFamily="34" charset="0"/>
              </a:rPr>
              <a:t>iterator</a:t>
            </a:r>
            <a:r>
              <a:rPr lang="en-SG" sz="2400" dirty="0">
                <a:latin typeface="+mn-lt"/>
                <a:cs typeface="Calibri" panose="020F0502020204030204" pitchFamily="34" charset="0"/>
              </a:rPr>
              <a:t>. This object yields tuples on demand and can be </a:t>
            </a:r>
            <a:r>
              <a:rPr lang="en-SG" sz="2400" b="1" dirty="0">
                <a:latin typeface="+mn-lt"/>
                <a:cs typeface="Calibri" panose="020F0502020204030204" pitchFamily="34" charset="0"/>
              </a:rPr>
              <a:t>traversed only once</a:t>
            </a:r>
            <a:r>
              <a:rPr lang="en-SG" sz="2400" dirty="0">
                <a:latin typeface="+mn-lt"/>
                <a:cs typeface="Calibri" panose="020F0502020204030204" pitchFamily="34" charset="0"/>
              </a:rPr>
              <a:t>.</a:t>
            </a:r>
          </a:p>
          <a:p>
            <a:endParaRPr lang="en-SG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61D03-8799-4C58-AF48-423DDC85B626}"/>
              </a:ext>
            </a:extLst>
          </p:cNvPr>
          <p:cNvSpPr txBox="1"/>
          <p:nvPr/>
        </p:nvSpPr>
        <p:spPr>
          <a:xfrm>
            <a:off x="6248399" y="4628121"/>
            <a:ext cx="525526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SG" sz="2400" dirty="0"/>
              <a:t>x = list(zip(range(5),range(100)))</a:t>
            </a:r>
          </a:p>
          <a:p>
            <a:r>
              <a:rPr lang="en-SG" sz="2400" dirty="0"/>
              <a:t>print(x)</a:t>
            </a:r>
          </a:p>
          <a:p>
            <a:r>
              <a:rPr lang="en-SG" sz="2400" dirty="0"/>
              <a:t>print(x)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6102E-308E-4E5C-B468-79121DD0E7A9}"/>
              </a:ext>
            </a:extLst>
          </p:cNvPr>
          <p:cNvSpPr txBox="1"/>
          <p:nvPr/>
        </p:nvSpPr>
        <p:spPr>
          <a:xfrm>
            <a:off x="688340" y="4616757"/>
            <a:ext cx="531018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SG" sz="2400" dirty="0">
                <a:cs typeface="Calibri" panose="020F0502020204030204" pitchFamily="34" charset="0"/>
              </a:rPr>
              <a:t>x = zip(range(5), range(100))</a:t>
            </a:r>
          </a:p>
          <a:p>
            <a:pPr algn="l"/>
            <a:r>
              <a:rPr lang="en-SG" sz="2400" dirty="0">
                <a:cs typeface="Calibri" panose="020F0502020204030204" pitchFamily="34" charset="0"/>
              </a:rPr>
              <a:t>print(tuple(x))</a:t>
            </a:r>
          </a:p>
          <a:p>
            <a:pPr algn="l"/>
            <a:r>
              <a:rPr lang="en-SG" sz="2400" dirty="0">
                <a:cs typeface="Calibri" panose="020F0502020204030204" pitchFamily="34" charset="0"/>
              </a:rPr>
              <a:t>print(tuple(x))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2D8A1-BD06-4AF2-A576-D8B8E751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4" y="5900174"/>
            <a:ext cx="5310188" cy="678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F55085-7093-4E2D-8210-47B0565B1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479" y="5900173"/>
            <a:ext cx="5345906" cy="6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Loop with Zip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2FBF1-712B-4CAA-8C05-8D60F947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341" y="990600"/>
            <a:ext cx="10597968" cy="656681"/>
          </a:xfrm>
          <a:ln>
            <a:solidFill>
              <a:schemeClr val="accent1">
                <a:lumMod val="75000"/>
              </a:schemeClr>
            </a:solidFill>
          </a:ln>
        </p:spPr>
        <p:txBody>
          <a:bodyPr lIns="72000" tIns="72000" rIns="72000" bIns="72000">
            <a:noAutofit/>
          </a:bodyPr>
          <a:lstStyle/>
          <a:p>
            <a:pPr>
              <a:spcBef>
                <a:spcPts val="0"/>
              </a:spcBef>
            </a:pPr>
            <a:r>
              <a:rPr lang="en-SG" sz="2400" dirty="0">
                <a:latin typeface="+mn-lt"/>
                <a:cs typeface="Calibri" panose="020F0502020204030204" pitchFamily="34" charset="0"/>
              </a:rPr>
              <a:t>No unzip() function in Python. Use zip() along with the unpacking operator 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57982-65C7-4E9B-AEA0-31A514C1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" y="3503417"/>
            <a:ext cx="6228874" cy="469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FB0D6-5DF5-4EBC-AAF4-A69D7E50CD00}"/>
              </a:ext>
            </a:extLst>
          </p:cNvPr>
          <p:cNvSpPr txBox="1"/>
          <p:nvPr/>
        </p:nvSpPr>
        <p:spPr>
          <a:xfrm>
            <a:off x="688339" y="1844675"/>
            <a:ext cx="622887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SG" sz="2400" dirty="0">
                <a:latin typeface="+mn-lt"/>
              </a:rPr>
              <a:t>numbers = (1, 2, 3, 4)</a:t>
            </a:r>
          </a:p>
          <a:p>
            <a:pPr>
              <a:spcBef>
                <a:spcPts val="0"/>
              </a:spcBef>
            </a:pPr>
            <a:r>
              <a:rPr lang="en-SG" sz="2400" dirty="0">
                <a:latin typeface="+mn-lt"/>
              </a:rPr>
              <a:t>letters = ('a', 'b', 'c', 'd')</a:t>
            </a:r>
          </a:p>
          <a:p>
            <a:pPr>
              <a:spcBef>
                <a:spcPts val="0"/>
              </a:spcBef>
            </a:pPr>
            <a:r>
              <a:rPr lang="en-SG" sz="2400" b="1" dirty="0" err="1">
                <a:latin typeface="+mn-lt"/>
              </a:rPr>
              <a:t>num_ltr</a:t>
            </a:r>
            <a:r>
              <a:rPr lang="en-SG" sz="2400" b="1" dirty="0">
                <a:latin typeface="+mn-lt"/>
              </a:rPr>
              <a:t> </a:t>
            </a:r>
            <a:r>
              <a:rPr lang="en-SG" sz="2400" dirty="0">
                <a:latin typeface="+mn-lt"/>
              </a:rPr>
              <a:t>= tuple(zip(</a:t>
            </a:r>
            <a:r>
              <a:rPr lang="en-SG" sz="2400" dirty="0" err="1">
                <a:latin typeface="+mn-lt"/>
              </a:rPr>
              <a:t>numbers,letters</a:t>
            </a:r>
            <a:r>
              <a:rPr lang="en-SG" sz="2400" dirty="0">
                <a:latin typeface="+mn-lt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SG" sz="2400" dirty="0">
                <a:latin typeface="+mn-lt"/>
              </a:rPr>
              <a:t>print(</a:t>
            </a:r>
            <a:r>
              <a:rPr lang="en-SG" sz="2400" dirty="0" err="1">
                <a:latin typeface="+mn-lt"/>
              </a:rPr>
              <a:t>num_ltr</a:t>
            </a:r>
            <a:r>
              <a:rPr lang="en-SG" sz="2400" dirty="0">
                <a:latin typeface="+mn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C6578-F053-40B9-9ED2-2D59E818CA16}"/>
              </a:ext>
            </a:extLst>
          </p:cNvPr>
          <p:cNvSpPr txBox="1"/>
          <p:nvPr/>
        </p:nvSpPr>
        <p:spPr>
          <a:xfrm>
            <a:off x="688338" y="4318338"/>
            <a:ext cx="622887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SG" sz="2400" dirty="0">
                <a:latin typeface="+mn-lt"/>
              </a:rPr>
              <a:t># unzipped</a:t>
            </a:r>
          </a:p>
          <a:p>
            <a:pPr>
              <a:spcBef>
                <a:spcPts val="0"/>
              </a:spcBef>
            </a:pPr>
            <a:r>
              <a:rPr lang="en-SG" sz="2400" dirty="0" err="1">
                <a:latin typeface="+mn-lt"/>
              </a:rPr>
              <a:t>num</a:t>
            </a:r>
            <a:r>
              <a:rPr lang="en-SG" sz="2400" dirty="0">
                <a:latin typeface="+mn-lt"/>
              </a:rPr>
              <a:t>, </a:t>
            </a:r>
            <a:r>
              <a:rPr lang="en-SG" sz="2400" dirty="0" err="1">
                <a:latin typeface="+mn-lt"/>
              </a:rPr>
              <a:t>ltr</a:t>
            </a:r>
            <a:r>
              <a:rPr lang="en-SG" sz="2400" dirty="0">
                <a:latin typeface="+mn-lt"/>
              </a:rPr>
              <a:t> = zip(*</a:t>
            </a:r>
            <a:r>
              <a:rPr lang="en-SG" sz="2400" b="1" dirty="0" err="1">
                <a:latin typeface="+mn-lt"/>
              </a:rPr>
              <a:t>num_ltr</a:t>
            </a:r>
            <a:r>
              <a:rPr lang="en-SG" sz="2400" dirty="0">
                <a:latin typeface="+mn-lt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SG" sz="2400" dirty="0">
                <a:latin typeface="+mn-lt"/>
              </a:rPr>
              <a:t>print(</a:t>
            </a:r>
            <a:r>
              <a:rPr lang="en-SG" sz="2400" dirty="0" err="1">
                <a:latin typeface="+mn-lt"/>
              </a:rPr>
              <a:t>num</a:t>
            </a:r>
            <a:r>
              <a:rPr lang="en-SG" sz="2400" dirty="0">
                <a:latin typeface="+mn-lt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SG" sz="2400" dirty="0">
                <a:latin typeface="+mn-lt"/>
              </a:rPr>
              <a:t>print(</a:t>
            </a:r>
            <a:r>
              <a:rPr lang="en-SG" sz="2400" dirty="0" err="1">
                <a:latin typeface="+mn-lt"/>
              </a:rPr>
              <a:t>ltr</a:t>
            </a:r>
            <a:r>
              <a:rPr lang="en-SG" sz="2400" dirty="0">
                <a:latin typeface="+mn-lt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67704-50D4-4DC5-A58A-E294DB4E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8" y="5994062"/>
            <a:ext cx="3162776" cy="7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16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Loop with 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6074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SG" sz="2400" dirty="0"/>
              <a:t>Zip function is convenient if you need to loop through multiple </a:t>
            </a:r>
            <a:r>
              <a:rPr lang="en-SG" sz="2400" dirty="0" err="1"/>
              <a:t>iterables</a:t>
            </a:r>
            <a:r>
              <a:rPr lang="en-SG" sz="2400" dirty="0"/>
              <a:t> together.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6" y="3874143"/>
            <a:ext cx="1001268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93" y="4947756"/>
            <a:ext cx="6084761" cy="1500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4E47D-F612-4287-9BB3-B2967536D967}"/>
              </a:ext>
            </a:extLst>
          </p:cNvPr>
          <p:cNvSpPr txBox="1"/>
          <p:nvPr/>
        </p:nvSpPr>
        <p:spPr>
          <a:xfrm>
            <a:off x="688340" y="1586765"/>
            <a:ext cx="100126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SG" sz="2400" b="0" dirty="0" err="1">
                <a:effectLst/>
              </a:rPr>
              <a:t>os</a:t>
            </a:r>
            <a:r>
              <a:rPr lang="en-SG" sz="2400" b="0" dirty="0">
                <a:effectLst/>
              </a:rPr>
              <a:t> = ['Windows10', 'Debian', 'Ubuntu', '</a:t>
            </a:r>
            <a:r>
              <a:rPr lang="en-SG" sz="2400" b="0" dirty="0" err="1">
                <a:effectLst/>
              </a:rPr>
              <a:t>Redhat</a:t>
            </a:r>
            <a:r>
              <a:rPr lang="en-SG" sz="2400" b="0" dirty="0">
                <a:effectLst/>
              </a:rPr>
              <a:t>']</a:t>
            </a:r>
          </a:p>
          <a:p>
            <a:r>
              <a:rPr lang="en-SG" sz="2400" b="0" dirty="0" err="1">
                <a:effectLst/>
              </a:rPr>
              <a:t>portlist</a:t>
            </a:r>
            <a:r>
              <a:rPr lang="en-SG" sz="2400" b="0" dirty="0">
                <a:effectLst/>
              </a:rPr>
              <a:t> = {25:"SMTP",80:"HTTP",443:"HTTPS",23:"TELNET"}</a:t>
            </a:r>
          </a:p>
          <a:p>
            <a:r>
              <a:rPr lang="en-SG" sz="2400" b="0" dirty="0">
                <a:effectLst/>
              </a:rPr>
              <a:t>print(list(zip(</a:t>
            </a:r>
            <a:r>
              <a:rPr lang="en-SG" sz="2400" b="0" dirty="0" err="1">
                <a:effectLst/>
              </a:rPr>
              <a:t>os,portlist</a:t>
            </a:r>
            <a:r>
              <a:rPr lang="en-SG" sz="2400" b="0" dirty="0">
                <a:effectLst/>
              </a:rPr>
              <a:t>)))  # zip the key only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FABD87-F0EC-4128-AF24-F038BD1A4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96" y="2905673"/>
            <a:ext cx="9974580" cy="37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8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Other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retrieve the length of a string with the </a:t>
            </a:r>
            <a:r>
              <a:rPr lang="en-US" sz="2400" dirty="0" err="1"/>
              <a:t>len</a:t>
            </a:r>
            <a:r>
              <a:rPr lang="en-US" sz="2400" dirty="0"/>
              <a:t> function</a:t>
            </a:r>
          </a:p>
          <a:p>
            <a:r>
              <a:rPr lang="en-US" sz="2400" dirty="0"/>
              <a:t>You can add on to the string, or even apply a multiplier!</a:t>
            </a:r>
          </a:p>
          <a:p>
            <a:endParaRPr lang="en-SG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8FC01F-621A-4590-9F76-BE34074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14886"/>
              </p:ext>
            </p:extLst>
          </p:nvPr>
        </p:nvGraphicFramePr>
        <p:xfrm>
          <a:off x="684000" y="2232000"/>
          <a:ext cx="80205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99">
                  <a:extLst>
                    <a:ext uri="{9D8B030D-6E8A-4147-A177-3AD203B41FA5}">
                      <a16:colId xmlns:a16="http://schemas.microsoft.com/office/drawing/2014/main" val="2609407086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61162532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2561329445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2389957019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06086806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812313670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288774944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3868220566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3032317289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4207317780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3309029701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859226907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69498039"/>
                    </a:ext>
                  </a:extLst>
                </a:gridCol>
                <a:gridCol w="572899">
                  <a:extLst>
                    <a:ext uri="{9D8B030D-6E8A-4147-A177-3AD203B41FA5}">
                      <a16:colId xmlns:a16="http://schemas.microsoft.com/office/drawing/2014/main" val="12107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7518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4000" y="3420000"/>
            <a:ext cx="998410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 = 'hi how are you‘</a:t>
            </a:r>
          </a:p>
          <a:p>
            <a:endParaRPr lang="en-SG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</a:t>
            </a:r>
            <a:r>
              <a:rPr lang="en-US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len</a:t>
            </a:r>
            <a:r>
              <a:rPr lang="en-US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(s)) 		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prints the length of the string -&gt; 14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 + ' today')  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concatenates the two strings</a:t>
            </a:r>
          </a:p>
          <a:p>
            <a:r>
              <a:rPr lang="en-SG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print(s*2) 				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prints s twice</a:t>
            </a:r>
          </a:p>
        </p:txBody>
      </p:sp>
    </p:spTree>
    <p:extLst>
      <p:ext uri="{BB962C8B-B14F-4D97-AF65-F5344CB8AC3E}">
        <p14:creationId xmlns:p14="http://schemas.microsoft.com/office/powerpoint/2010/main" val="27772987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Loop with 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6074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SG" sz="2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only zip the key</a:t>
            </a:r>
          </a:p>
          <a:p>
            <a:pPr>
              <a:spcBef>
                <a:spcPts val="0"/>
              </a:spcBef>
            </a:pP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4E47D-F612-4287-9BB3-B2967536D967}"/>
              </a:ext>
            </a:extLst>
          </p:cNvPr>
          <p:cNvSpPr txBox="1"/>
          <p:nvPr/>
        </p:nvSpPr>
        <p:spPr>
          <a:xfrm>
            <a:off x="688340" y="1586765"/>
            <a:ext cx="1001267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SG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{'WIN':'Windows10', '</a:t>
            </a:r>
            <a:r>
              <a:rPr lang="en-SG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DEB':'Debian</a:t>
            </a:r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en-SG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UBT':'Ubuntu</a:t>
            </a:r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'RED':'</a:t>
            </a:r>
            <a:r>
              <a:rPr lang="en-SG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Redhat</a:t>
            </a:r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'}</a:t>
            </a:r>
          </a:p>
          <a:p>
            <a:r>
              <a:rPr lang="en-SG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portlist</a:t>
            </a:r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{25:"SMTP",80:"HTTP",443:"HTTPS",23:"TELNET"}</a:t>
            </a:r>
          </a:p>
          <a:p>
            <a:endParaRPr lang="en-SG" sz="24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(list(zip(</a:t>
            </a:r>
            <a:r>
              <a:rPr lang="en-SG" sz="24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os,portlist</a:t>
            </a:r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</a:t>
            </a:r>
          </a:p>
          <a:p>
            <a:r>
              <a:rPr lang="en-SG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9D5271-7FDB-48C6-9FFF-C9E9933A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3997823"/>
            <a:ext cx="6323551" cy="3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643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Practice – Dictionary / Enumerate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P03</a:t>
            </a:r>
          </a:p>
        </p:txBody>
      </p:sp>
    </p:spTree>
    <p:extLst>
      <p:ext uri="{BB962C8B-B14F-4D97-AF65-F5344CB8AC3E}">
        <p14:creationId xmlns:p14="http://schemas.microsoft.com/office/powerpoint/2010/main" val="86537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90"/>
    </mc:Choice>
    <mc:Fallback xmlns="">
      <p:transition spd="slow" advTm="3819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Python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351491" y="6604000"/>
            <a:ext cx="829847" cy="254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rgbClr val="C00000">
                    <a:alpha val="6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Junie 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927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Accessing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2915194"/>
          </a:xfrm>
        </p:spPr>
        <p:txBody>
          <a:bodyPr>
            <a:normAutofit/>
          </a:bodyPr>
          <a:lstStyle/>
          <a:p>
            <a:r>
              <a:rPr lang="en-SG" sz="2400" dirty="0"/>
              <a:t>Aside getting inputs from the keyboard,  we can also read inputs from files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To read a file, use the open() function which returns a file </a:t>
            </a:r>
            <a:r>
              <a:rPr lang="en-US" sz="2400" b="1" dirty="0"/>
              <a:t>object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Indicate any folders before the filename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This function returns a file object, and is most commonly used with two arguments: open(filename, mode)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Mode is optional and can be r (read) or w (write) or a (append). 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1" y="4097276"/>
            <a:ext cx="697992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sz="2000" b="1" dirty="0">
                <a:latin typeface="Consolas" panose="020B0609020204030204" pitchFamily="49" charset="0"/>
              </a:rPr>
              <a:t># specify the FULL pathname</a:t>
            </a:r>
          </a:p>
          <a:p>
            <a:r>
              <a:rPr lang="en-SG" sz="2000" dirty="0" err="1">
                <a:latin typeface="Consolas" panose="020B0609020204030204" pitchFamily="49" charset="0"/>
              </a:rPr>
              <a:t>fn</a:t>
            </a:r>
            <a:r>
              <a:rPr lang="en-SG" sz="2000" dirty="0">
                <a:latin typeface="Consolas" panose="020B0609020204030204" pitchFamily="49" charset="0"/>
              </a:rPr>
              <a:t>=open('</a:t>
            </a:r>
            <a:r>
              <a:rPr lang="en-SG" sz="2000" dirty="0"/>
              <a:t>./</a:t>
            </a:r>
            <a:r>
              <a:rPr lang="en-SG" sz="2000" b="1" dirty="0" err="1"/>
              <a:t>students.txt</a:t>
            </a:r>
            <a:r>
              <a:rPr lang="en-SG" sz="2000" dirty="0" err="1">
                <a:latin typeface="Consolas" panose="020B0609020204030204" pitchFamily="49" charset="0"/>
              </a:rPr>
              <a:t>','r</a:t>
            </a:r>
            <a:r>
              <a:rPr lang="en-SG" sz="2000" dirty="0">
                <a:latin typeface="Consolas" panose="020B0609020204030204" pitchFamily="49" charset="0"/>
              </a:rPr>
              <a:t>')	</a:t>
            </a:r>
            <a:r>
              <a:rPr lang="en-SG" sz="2000" b="1" dirty="0">
                <a:solidFill>
                  <a:srgbClr val="7030A0"/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# default is read mode</a:t>
            </a:r>
          </a:p>
          <a:p>
            <a:r>
              <a:rPr lang="en-SG" sz="2000" dirty="0"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contents = </a:t>
            </a:r>
            <a:r>
              <a:rPr lang="en-SG" sz="2000" dirty="0" err="1"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fn.read</a:t>
            </a:r>
            <a:r>
              <a:rPr lang="en-SG" sz="2000" dirty="0"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()		</a:t>
            </a:r>
            <a:r>
              <a:rPr lang="en-SG" sz="2000" b="1" dirty="0">
                <a:solidFill>
                  <a:srgbClr val="7030A0"/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# read entire file</a:t>
            </a:r>
          </a:p>
          <a:p>
            <a:r>
              <a:rPr lang="en-SG" sz="2000" dirty="0"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print(contents) </a:t>
            </a:r>
          </a:p>
          <a:p>
            <a:r>
              <a:rPr lang="en-SG" sz="2000" dirty="0" err="1"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fn.close</a:t>
            </a:r>
            <a:r>
              <a:rPr lang="en-SG" sz="2000" dirty="0"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() 				   </a:t>
            </a:r>
            <a:r>
              <a:rPr lang="en-SG" sz="2000" b="1" dirty="0">
                <a:solidFill>
                  <a:srgbClr val="7030A0"/>
                </a:solidFill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# must close the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B1750-4E81-4B15-BF37-F47EE4FB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17133" y="5277692"/>
            <a:ext cx="4265002" cy="1242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FA4CC1-AE43-4A8D-AAE4-42D90DFA78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17133" y="4106802"/>
            <a:ext cx="4086526" cy="104300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96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5888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File object functions - read()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# reads and return 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ALL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 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340" y="1710486"/>
            <a:ext cx="7998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0" dirty="0" err="1">
                <a:effectLst/>
              </a:rPr>
              <a:t>fn</a:t>
            </a:r>
            <a:r>
              <a:rPr lang="en-SG" b="0" dirty="0">
                <a:effectLst/>
              </a:rPr>
              <a:t>=open('./students.txt', 'r')   # read mode</a:t>
            </a:r>
          </a:p>
          <a:p>
            <a:r>
              <a:rPr lang="en-SG" b="0" dirty="0">
                <a:effectLst/>
              </a:rPr>
              <a:t>contents = </a:t>
            </a:r>
            <a:r>
              <a:rPr lang="en-SG" b="0" dirty="0" err="1">
                <a:effectLst/>
              </a:rPr>
              <a:t>fn.read</a:t>
            </a:r>
            <a:r>
              <a:rPr lang="en-SG" b="0" dirty="0">
                <a:effectLst/>
              </a:rPr>
              <a:t>()         	     # read entire file</a:t>
            </a:r>
          </a:p>
          <a:p>
            <a:r>
              <a:rPr lang="en-SG" b="0" dirty="0">
                <a:effectLst/>
              </a:rPr>
              <a:t>print(type(contents))</a:t>
            </a:r>
          </a:p>
          <a:p>
            <a:r>
              <a:rPr lang="en-SG" b="0" dirty="0">
                <a:effectLst/>
              </a:rPr>
              <a:t>print(contents[0:30])		     # from subscript 0-29</a:t>
            </a:r>
          </a:p>
          <a:p>
            <a:r>
              <a:rPr lang="en-SG" b="0" dirty="0">
                <a:effectLst/>
              </a:rPr>
              <a:t>print(</a:t>
            </a:r>
            <a:r>
              <a:rPr lang="en-SG" b="0" dirty="0" err="1">
                <a:effectLst/>
              </a:rPr>
              <a:t>f'Non</a:t>
            </a:r>
            <a:r>
              <a:rPr lang="en-SG" b="0" dirty="0">
                <a:effectLst/>
              </a:rPr>
              <a:t> printable char (newline): **{contents[26]}**')</a:t>
            </a:r>
          </a:p>
          <a:p>
            <a:r>
              <a:rPr lang="en-SG" sz="2400" dirty="0" err="1"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fn.close</a:t>
            </a:r>
            <a:r>
              <a:rPr lang="en-SG" sz="2400" dirty="0"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() 			</a:t>
            </a:r>
            <a:r>
              <a:rPr lang="en-SG" dirty="0">
                <a:latin typeface="Consolas" panose="020B0609020204030204" pitchFamily="49" charset="0"/>
                <a:ea typeface="Roboto" panose="02000000000000000000" pitchFamily="2" charset="0"/>
                <a:cs typeface="Segoe UI" panose="020B0502040204020203" pitchFamily="34" charset="0"/>
              </a:rPr>
              <a:t>  </a:t>
            </a:r>
            <a:r>
              <a:rPr lang="en-SG" dirty="0"/>
              <a:t># must remember to close the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F9930-2CB1-4CFA-9C7A-6E0F08F8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39464" y="1710485"/>
            <a:ext cx="4245234" cy="1215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60510-2B25-44E9-B3C6-2DC5A2BB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339" y="4406316"/>
            <a:ext cx="5996143" cy="1875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F4156-3774-4FD2-9CD3-70D4419A8E8F}"/>
              </a:ext>
            </a:extLst>
          </p:cNvPr>
          <p:cNvSpPr txBox="1"/>
          <p:nvPr/>
        </p:nvSpPr>
        <p:spPr>
          <a:xfrm>
            <a:off x="7672441" y="4406316"/>
            <a:ext cx="3826817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SG" sz="2400" dirty="0"/>
              <a:t>Char No. 26 = newline = CRLF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7B008-FE3D-435F-9C43-F8739EA7F2D0}"/>
              </a:ext>
            </a:extLst>
          </p:cNvPr>
          <p:cNvCxnSpPr>
            <a:cxnSpLocks/>
          </p:cNvCxnSpPr>
          <p:nvPr/>
        </p:nvCxnSpPr>
        <p:spPr>
          <a:xfrm flipH="1">
            <a:off x="4749914" y="4715689"/>
            <a:ext cx="2739648" cy="283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1D15AC-6817-44A3-8908-740D5FE1FC60}"/>
              </a:ext>
            </a:extLst>
          </p:cNvPr>
          <p:cNvCxnSpPr>
            <a:cxnSpLocks/>
          </p:cNvCxnSpPr>
          <p:nvPr/>
        </p:nvCxnSpPr>
        <p:spPr>
          <a:xfrm flipH="1">
            <a:off x="5603966" y="4868089"/>
            <a:ext cx="2037997" cy="8403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B48064-10F9-4C57-88C8-F7FD978C8F15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741005" y="4406316"/>
            <a:ext cx="945406" cy="2053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970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0815319" cy="5888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File object functions - </a:t>
            </a:r>
            <a:r>
              <a:rPr lang="en-US" sz="2400" dirty="0" err="1">
                <a:latin typeface="+mn-lt"/>
              </a:rPr>
              <a:t>readlines</a:t>
            </a:r>
            <a:r>
              <a:rPr lang="en-US" sz="2400" dirty="0">
                <a:latin typeface="+mn-lt"/>
              </a:rPr>
              <a:t>()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# reads all, return 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list</a:t>
            </a:r>
          </a:p>
          <a:p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40" y="1710486"/>
            <a:ext cx="1099635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=open('./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students.txt','r</a:t>
            </a:r>
            <a:r>
              <a:rPr lang="en-SG" dirty="0">
                <a:latin typeface="Consolas" panose="020B0609020204030204" pitchFamily="49" charset="0"/>
              </a:rPr>
              <a:t>'</a:t>
            </a:r>
            <a:r>
              <a:rPr lang="en-SG" b="0" dirty="0">
                <a:effectLst/>
                <a:latin typeface="Consolas" panose="020B0609020204030204" pitchFamily="49" charset="0"/>
              </a:rPr>
              <a:t>)  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contents =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fn.readlines</a:t>
            </a:r>
            <a:r>
              <a:rPr lang="en-SG" b="0" dirty="0">
                <a:effectLst/>
                <a:latin typeface="Consolas" panose="020B0609020204030204" pitchFamily="49" charset="0"/>
              </a:rPr>
              <a:t>() # reads all into list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print(type(contents))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print(contents)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print(contents[1])</a:t>
            </a:r>
          </a:p>
          <a:p>
            <a:r>
              <a:rPr lang="en-SG" b="0" dirty="0" err="1">
                <a:effectLst/>
                <a:latin typeface="Consolas" panose="020B0609020204030204" pitchFamily="49" charset="0"/>
              </a:rPr>
              <a:t>fn.close</a:t>
            </a:r>
            <a:r>
              <a:rPr lang="en-SG" b="0" dirty="0">
                <a:effectLst/>
                <a:latin typeface="Consolas" panose="020B0609020204030204" pitchFamily="49" charset="0"/>
              </a:rPr>
              <a:t>()						  # must remember to close the 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F9930-2CB1-4CFA-9C7A-6E0F08F8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2342" y="912457"/>
            <a:ext cx="4245234" cy="1215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60510-2B25-44E9-B3C6-2DC5A2BB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340" y="4828219"/>
            <a:ext cx="11007577" cy="840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F4156-3774-4FD2-9CD3-70D4419A8E8F}"/>
              </a:ext>
            </a:extLst>
          </p:cNvPr>
          <p:cNvSpPr txBox="1"/>
          <p:nvPr/>
        </p:nvSpPr>
        <p:spPr>
          <a:xfrm>
            <a:off x="5086648" y="5925668"/>
            <a:ext cx="2502872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0" dirty="0">
                <a:effectLst/>
                <a:latin typeface="Consolas" panose="020B0609020204030204" pitchFamily="49" charset="0"/>
              </a:rPr>
              <a:t>contents[1])</a:t>
            </a:r>
            <a:endParaRPr lang="en-SG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7B008-FE3D-435F-9C43-F8739EA7F2D0}"/>
              </a:ext>
            </a:extLst>
          </p:cNvPr>
          <p:cNvCxnSpPr>
            <a:cxnSpLocks/>
          </p:cNvCxnSpPr>
          <p:nvPr/>
        </p:nvCxnSpPr>
        <p:spPr>
          <a:xfrm flipH="1" flipV="1">
            <a:off x="4702629" y="5287599"/>
            <a:ext cx="1323648" cy="6380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F31A6-1F9B-4A06-93F9-E1B048E4A138}"/>
              </a:ext>
            </a:extLst>
          </p:cNvPr>
          <p:cNvCxnSpPr>
            <a:cxnSpLocks/>
          </p:cNvCxnSpPr>
          <p:nvPr/>
        </p:nvCxnSpPr>
        <p:spPr>
          <a:xfrm flipH="1">
            <a:off x="1944170" y="4737993"/>
            <a:ext cx="945406" cy="2053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F075DD-BFEB-40EB-B0F7-E161C8C1C80C}"/>
              </a:ext>
            </a:extLst>
          </p:cNvPr>
          <p:cNvSpPr/>
          <p:nvPr/>
        </p:nvSpPr>
        <p:spPr>
          <a:xfrm>
            <a:off x="3444606" y="5045952"/>
            <a:ext cx="2459805" cy="1889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DBC01-B7B9-425F-B375-9A9B1EE83A0B}"/>
              </a:ext>
            </a:extLst>
          </p:cNvPr>
          <p:cNvSpPr txBox="1"/>
          <p:nvPr/>
        </p:nvSpPr>
        <p:spPr>
          <a:xfrm>
            <a:off x="693175" y="5912604"/>
            <a:ext cx="4100895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0" dirty="0">
                <a:effectLst/>
                <a:latin typeface="Consolas" panose="020B0609020204030204" pitchFamily="49" charset="0"/>
              </a:rPr>
              <a:t>Notice the newline at the end of the string</a:t>
            </a:r>
            <a:endParaRPr lang="en-SG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15E9D8-9D6E-4EF5-959A-8F39DDBC583F}"/>
              </a:ext>
            </a:extLst>
          </p:cNvPr>
          <p:cNvCxnSpPr>
            <a:cxnSpLocks/>
          </p:cNvCxnSpPr>
          <p:nvPr/>
        </p:nvCxnSpPr>
        <p:spPr>
          <a:xfrm flipH="1" flipV="1">
            <a:off x="3149484" y="5241769"/>
            <a:ext cx="481990" cy="670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7BB55C-CF12-4557-B722-E3B327DE0985}"/>
              </a:ext>
            </a:extLst>
          </p:cNvPr>
          <p:cNvCxnSpPr>
            <a:cxnSpLocks/>
          </p:cNvCxnSpPr>
          <p:nvPr/>
        </p:nvCxnSpPr>
        <p:spPr>
          <a:xfrm flipV="1">
            <a:off x="10620103" y="5230113"/>
            <a:ext cx="818241" cy="6824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54E009-3D6F-49FB-ACE6-AF1717870656}"/>
              </a:ext>
            </a:extLst>
          </p:cNvPr>
          <p:cNvSpPr txBox="1"/>
          <p:nvPr/>
        </p:nvSpPr>
        <p:spPr>
          <a:xfrm>
            <a:off x="7772400" y="5912604"/>
            <a:ext cx="3923517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0" dirty="0">
                <a:effectLst/>
                <a:latin typeface="Consolas" panose="020B0609020204030204" pitchFamily="49" charset="0"/>
              </a:rPr>
              <a:t>No newline. Check the source input file. </a:t>
            </a:r>
            <a:endParaRPr lang="en-SG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5D5976-CF0E-4ED9-AE29-C5F4B38E4374}"/>
              </a:ext>
            </a:extLst>
          </p:cNvPr>
          <p:cNvCxnSpPr>
            <a:cxnSpLocks/>
          </p:cNvCxnSpPr>
          <p:nvPr/>
        </p:nvCxnSpPr>
        <p:spPr>
          <a:xfrm flipV="1">
            <a:off x="10548776" y="1970801"/>
            <a:ext cx="818241" cy="6824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978B28-7F88-4D9D-8751-65366D5A6E4D}"/>
              </a:ext>
            </a:extLst>
          </p:cNvPr>
          <p:cNvSpPr txBox="1"/>
          <p:nvPr/>
        </p:nvSpPr>
        <p:spPr>
          <a:xfrm>
            <a:off x="9476586" y="2687524"/>
            <a:ext cx="2027074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0" dirty="0">
                <a:effectLst/>
                <a:latin typeface="Consolas" panose="020B0609020204030204" pitchFamily="49" charset="0"/>
              </a:rPr>
              <a:t>No newline</a:t>
            </a:r>
            <a:endParaRPr lang="en-S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D0B42-B5B6-4EF4-9C52-5F08707F9464}"/>
              </a:ext>
            </a:extLst>
          </p:cNvPr>
          <p:cNvSpPr txBox="1"/>
          <p:nvPr/>
        </p:nvSpPr>
        <p:spPr>
          <a:xfrm>
            <a:off x="688339" y="4177748"/>
            <a:ext cx="10996357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0" dirty="0">
                <a:effectLst/>
                <a:latin typeface="Consolas" panose="020B0609020204030204" pitchFamily="49" charset="0"/>
              </a:rPr>
              <a:t>Returns </a:t>
            </a:r>
            <a:r>
              <a:rPr lang="en-SG" sz="2400" b="1" dirty="0">
                <a:effectLst/>
                <a:latin typeface="Consolas" panose="020B0609020204030204" pitchFamily="49" charset="0"/>
              </a:rPr>
              <a:t>list</a:t>
            </a:r>
            <a:r>
              <a:rPr lang="en-SG" sz="2400" b="0" dirty="0">
                <a:effectLst/>
                <a:latin typeface="Consolas" panose="020B0609020204030204" pitchFamily="49" charset="0"/>
              </a:rPr>
              <a:t> of strings. At </a:t>
            </a:r>
            <a:r>
              <a:rPr lang="en-US" sz="2400" dirty="0">
                <a:latin typeface="+mn-lt"/>
              </a:rPr>
              <a:t>End of File, </a:t>
            </a:r>
            <a:r>
              <a:rPr lang="en-US" sz="2400" dirty="0"/>
              <a:t>returns empty string ‘’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1043510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1120483" cy="5888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File object functions - </a:t>
            </a:r>
            <a:r>
              <a:rPr lang="en-US" sz="2400" dirty="0" err="1">
                <a:latin typeface="+mn-lt"/>
              </a:rPr>
              <a:t>readline</a:t>
            </a:r>
            <a:r>
              <a:rPr lang="en-US" sz="2400" dirty="0">
                <a:latin typeface="+mn-lt"/>
              </a:rPr>
              <a:t>()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# reads one line </a:t>
            </a:r>
          </a:p>
          <a:p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40" y="1710486"/>
            <a:ext cx="1099635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=open('./students.txt', 'r')# read mode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line =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f.readline</a:t>
            </a:r>
            <a:r>
              <a:rPr lang="en-SG" b="0" dirty="0">
                <a:effectLst/>
                <a:latin typeface="Consolas" panose="020B0609020204030204" pitchFamily="49" charset="0"/>
              </a:rPr>
              <a:t>()        		# read one line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print(type(line))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print(line)</a:t>
            </a:r>
          </a:p>
          <a:p>
            <a:r>
              <a:rPr lang="en-SG" b="0" dirty="0" err="1">
                <a:effectLst/>
                <a:latin typeface="Consolas" panose="020B0609020204030204" pitchFamily="49" charset="0"/>
              </a:rPr>
              <a:t>fn.close</a:t>
            </a:r>
            <a:r>
              <a:rPr lang="en-SG" b="0" dirty="0">
                <a:effectLst/>
                <a:latin typeface="Consolas" panose="020B0609020204030204" pitchFamily="49" charset="0"/>
              </a:rPr>
              <a:t>()                		# must remember to close the 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F9930-2CB1-4CFA-9C7A-6E0F08F8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9337" y="619348"/>
            <a:ext cx="4245234" cy="1215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AD9B57-0F2A-4A3E-818C-71F55C08A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0" y="4119559"/>
            <a:ext cx="4053947" cy="7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92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Reading files – line by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1120483" cy="5888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File object functions - </a:t>
            </a:r>
            <a:r>
              <a:rPr lang="en-US" sz="2400" dirty="0" err="1">
                <a:latin typeface="+mn-lt"/>
              </a:rPr>
              <a:t>readline</a:t>
            </a:r>
            <a:r>
              <a:rPr lang="en-US" sz="2400" dirty="0">
                <a:latin typeface="+mn-lt"/>
              </a:rPr>
              <a:t>()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# reads one line </a:t>
            </a:r>
          </a:p>
          <a:p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40" y="1710486"/>
            <a:ext cx="1099635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=open('./students.txt','r') 		# read mode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for line in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: 								# read one line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  print(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f'type</a:t>
            </a:r>
            <a:r>
              <a:rPr lang="en-SG" b="0" dirty="0">
                <a:effectLst/>
                <a:latin typeface="Consolas" panose="020B0609020204030204" pitchFamily="49" charset="0"/>
              </a:rPr>
              <a:t>: {type(line)} ** {line} **')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  </a:t>
            </a:r>
            <a:r>
              <a:rPr lang="en-SG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SG" b="0" dirty="0" err="1">
                <a:effectLst/>
                <a:latin typeface="Consolas" panose="020B0609020204030204" pitchFamily="49" charset="0"/>
              </a:rPr>
              <a:t>fn.close</a:t>
            </a:r>
            <a:r>
              <a:rPr lang="en-SG" b="0" dirty="0">
                <a:effectLst/>
                <a:latin typeface="Consolas" panose="020B0609020204030204" pitchFamily="49" charset="0"/>
              </a:rPr>
              <a:t>()</a:t>
            </a:r>
          </a:p>
          <a:p>
            <a:endParaRPr lang="en-SG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F9930-2CB1-4CFA-9C7A-6E0F08F8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9337" y="619348"/>
            <a:ext cx="4245234" cy="1215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409276-C798-414C-A1D8-329E0DA6FE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339" y="4674880"/>
            <a:ext cx="6640133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089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Writing files – line by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1120483" cy="5888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File object functions - </a:t>
            </a:r>
            <a:r>
              <a:rPr lang="en-US" sz="2400" dirty="0" err="1">
                <a:latin typeface="+mn-lt"/>
              </a:rPr>
              <a:t>readline</a:t>
            </a:r>
            <a:r>
              <a:rPr lang="en-US" sz="2400" dirty="0">
                <a:latin typeface="+mn-lt"/>
              </a:rPr>
              <a:t>()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# reads one line </a:t>
            </a:r>
          </a:p>
          <a:p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40" y="1710486"/>
            <a:ext cx="1099635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fn_out</a:t>
            </a:r>
            <a:r>
              <a:rPr lang="en-SG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SG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open('./</a:t>
            </a:r>
            <a:r>
              <a:rPr lang="en-SG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students.out','w</a:t>
            </a:r>
            <a:r>
              <a:rPr lang="en-SG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') 	# write mode</a:t>
            </a:r>
          </a:p>
          <a:p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=open('./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students.txt','r</a:t>
            </a:r>
            <a:r>
              <a:rPr lang="en-SG" b="0" dirty="0">
                <a:effectLst/>
                <a:latin typeface="Consolas" panose="020B0609020204030204" pitchFamily="49" charset="0"/>
              </a:rPr>
              <a:t>') 		# read mode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for line in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: 								# read one line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  print(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f'type</a:t>
            </a:r>
            <a:r>
              <a:rPr lang="en-SG" b="0" dirty="0">
                <a:effectLst/>
                <a:latin typeface="Consolas" panose="020B0609020204030204" pitchFamily="49" charset="0"/>
              </a:rPr>
              <a:t>: {type(line)} ** {line} **')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  </a:t>
            </a:r>
            <a:r>
              <a:rPr lang="en-SG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fn_out.write</a:t>
            </a:r>
            <a:r>
              <a:rPr lang="en-SG" b="1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(line)</a:t>
            </a:r>
          </a:p>
          <a:p>
            <a:r>
              <a:rPr lang="en-SG" b="0" dirty="0" err="1">
                <a:effectLst/>
                <a:latin typeface="Consolas" panose="020B0609020204030204" pitchFamily="49" charset="0"/>
              </a:rPr>
              <a:t>fn.close</a:t>
            </a:r>
            <a:r>
              <a:rPr lang="en-SG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SG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fn_out.close</a:t>
            </a:r>
            <a:r>
              <a:rPr lang="en-SG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F9930-2CB1-4CFA-9C7A-6E0F08F8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9337" y="619348"/>
            <a:ext cx="4245234" cy="1215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409276-C798-414C-A1D8-329E0DA6FE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339" y="4674880"/>
            <a:ext cx="6640133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208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Reading files – line by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1120483" cy="5888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File object functions - </a:t>
            </a:r>
            <a:r>
              <a:rPr lang="en-US" sz="2400" dirty="0" err="1">
                <a:latin typeface="+mn-lt"/>
              </a:rPr>
              <a:t>readline</a:t>
            </a:r>
            <a:r>
              <a:rPr lang="en-US" sz="2400" dirty="0">
                <a:latin typeface="+mn-lt"/>
              </a:rPr>
              <a:t>()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# reads one line </a:t>
            </a:r>
          </a:p>
          <a:p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40" y="1710486"/>
            <a:ext cx="1099635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 dirty="0">
                <a:effectLst/>
                <a:latin typeface="Consolas" panose="020B0609020204030204" pitchFamily="49" charset="0"/>
              </a:rPr>
              <a:t>with</a:t>
            </a:r>
            <a:r>
              <a:rPr lang="en-SG" b="0" dirty="0">
                <a:effectLst/>
                <a:latin typeface="Consolas" panose="020B0609020204030204" pitchFamily="49" charset="0"/>
              </a:rPr>
              <a:t> open('./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students.txt','r</a:t>
            </a:r>
            <a:r>
              <a:rPr lang="en-SG" b="0" dirty="0">
                <a:effectLst/>
                <a:latin typeface="Consolas" panose="020B0609020204030204" pitchFamily="49" charset="0"/>
              </a:rPr>
              <a:t>') as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  for line in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: # read one line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    print(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f'type</a:t>
            </a:r>
            <a:r>
              <a:rPr lang="en-SG" b="0" dirty="0">
                <a:effectLst/>
                <a:latin typeface="Consolas" panose="020B0609020204030204" pitchFamily="49" charset="0"/>
              </a:rPr>
              <a:t>: {type(line)} ** {line} **')</a:t>
            </a:r>
          </a:p>
          <a:p>
            <a:endParaRPr lang="en-SG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F9930-2CB1-4CFA-9C7A-6E0F08F8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9337" y="619348"/>
            <a:ext cx="4245234" cy="1215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57BF6-506E-40FC-87AD-3AAF829C0C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339" y="4674880"/>
            <a:ext cx="6640133" cy="1938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5C104F-E805-496E-AA1F-A98614812352}"/>
              </a:ext>
            </a:extLst>
          </p:cNvPr>
          <p:cNvSpPr txBox="1"/>
          <p:nvPr/>
        </p:nvSpPr>
        <p:spPr>
          <a:xfrm>
            <a:off x="597820" y="3577855"/>
            <a:ext cx="1099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0" i="0" dirty="0">
                <a:effectLst/>
              </a:rPr>
              <a:t>The </a:t>
            </a:r>
            <a:r>
              <a:rPr lang="en-SG" sz="2400" b="1" i="0" dirty="0">
                <a:effectLst/>
              </a:rPr>
              <a:t>with</a:t>
            </a:r>
            <a:r>
              <a:rPr lang="en-SG" sz="2400" b="0" i="0" dirty="0">
                <a:effectLst/>
              </a:rPr>
              <a:t> statement creates a context manager and it will automatically close the file handler for you when you are done with it.</a:t>
            </a:r>
            <a:r>
              <a:rPr lang="en-SG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5A7F1-A6A3-44C2-8E4B-E03EEB79CEFA}"/>
              </a:ext>
            </a:extLst>
          </p:cNvPr>
          <p:cNvSpPr txBox="1"/>
          <p:nvPr/>
        </p:nvSpPr>
        <p:spPr>
          <a:xfrm>
            <a:off x="7439463" y="4678428"/>
            <a:ext cx="4245235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How to remove the newline character at the end of each string? </a:t>
            </a:r>
          </a:p>
        </p:txBody>
      </p:sp>
    </p:spTree>
    <p:extLst>
      <p:ext uri="{BB962C8B-B14F-4D97-AF65-F5344CB8AC3E}">
        <p14:creationId xmlns:p14="http://schemas.microsoft.com/office/powerpoint/2010/main" val="211547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Concatenate string and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You cannot simply concatenate a string with a number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88340" y="1755487"/>
            <a:ext cx="845681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pi = 3.14</a:t>
            </a: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text = 'The value of pi is ' + pi    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does NOT work</a:t>
            </a: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text = 'The value of pi is '  + </a:t>
            </a:r>
            <a:r>
              <a:rPr lang="en-SG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str</a:t>
            </a:r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(pi)  </a:t>
            </a:r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This is ok</a:t>
            </a:r>
          </a:p>
          <a:p>
            <a:r>
              <a:rPr lang="en-SG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print(text)</a:t>
            </a:r>
          </a:p>
          <a:p>
            <a:endParaRPr lang="en-SG" sz="24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SG" sz="24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# Or you could use the String formatter from topic 1!</a:t>
            </a:r>
            <a:endParaRPr lang="en-SG" sz="24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text = </a:t>
            </a:r>
            <a:r>
              <a:rPr lang="en-US" sz="2400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f'The</a:t>
            </a:r>
            <a:r>
              <a:rPr lang="en-US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value of pi is {pi}'</a:t>
            </a:r>
          </a:p>
          <a:p>
            <a:r>
              <a:rPr lang="en-US" sz="24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print(text)</a:t>
            </a:r>
            <a:endParaRPr lang="en-SG" sz="2400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72" y="5343525"/>
            <a:ext cx="5486400" cy="9048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3010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Reading files – line by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1120483" cy="5888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File object functions - </a:t>
            </a:r>
            <a:r>
              <a:rPr lang="en-US" sz="2400" dirty="0" err="1">
                <a:latin typeface="+mn-lt"/>
              </a:rPr>
              <a:t>readline</a:t>
            </a:r>
            <a:r>
              <a:rPr lang="en-US" sz="2400" dirty="0">
                <a:latin typeface="+mn-lt"/>
              </a:rPr>
              <a:t>()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# reads one line </a:t>
            </a:r>
          </a:p>
          <a:p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40" y="1710486"/>
            <a:ext cx="1099635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1" dirty="0">
                <a:effectLst/>
                <a:latin typeface="Consolas" panose="020B0609020204030204" pitchFamily="49" charset="0"/>
              </a:rPr>
              <a:t>with</a:t>
            </a:r>
            <a:r>
              <a:rPr lang="en-SG" b="0" dirty="0">
                <a:effectLst/>
                <a:latin typeface="Consolas" panose="020B0609020204030204" pitchFamily="49" charset="0"/>
              </a:rPr>
              <a:t> open('./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students.txt','r</a:t>
            </a:r>
            <a:r>
              <a:rPr lang="en-SG" b="0" dirty="0">
                <a:effectLst/>
                <a:latin typeface="Consolas" panose="020B0609020204030204" pitchFamily="49" charset="0"/>
              </a:rPr>
              <a:t>') as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  for line in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: # read one line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    print(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f'type</a:t>
            </a:r>
            <a:r>
              <a:rPr lang="en-SG" b="0" dirty="0">
                <a:effectLst/>
                <a:latin typeface="Consolas" panose="020B0609020204030204" pitchFamily="49" charset="0"/>
              </a:rPr>
              <a:t>: {type(line)} ** {line}.</a:t>
            </a:r>
            <a:r>
              <a:rPr lang="en-SG" b="1" dirty="0">
                <a:effectLst/>
                <a:latin typeface="Consolas" panose="020B0609020204030204" pitchFamily="49" charset="0"/>
              </a:rPr>
              <a:t>strip() </a:t>
            </a:r>
            <a:r>
              <a:rPr lang="en-SG" b="0" dirty="0">
                <a:effectLst/>
                <a:latin typeface="Consolas" panose="020B0609020204030204" pitchFamily="49" charset="0"/>
              </a:rPr>
              <a:t>**')</a:t>
            </a:r>
          </a:p>
          <a:p>
            <a:endParaRPr lang="en-SG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F9930-2CB1-4CFA-9C7A-6E0F08F8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9337" y="619348"/>
            <a:ext cx="4245234" cy="1215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57BF6-506E-40FC-87AD-3AAF829C0C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340" y="4674881"/>
            <a:ext cx="7619638" cy="1252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5C104F-E805-496E-AA1F-A98614812352}"/>
              </a:ext>
            </a:extLst>
          </p:cNvPr>
          <p:cNvSpPr txBox="1"/>
          <p:nvPr/>
        </p:nvSpPr>
        <p:spPr>
          <a:xfrm>
            <a:off x="597820" y="3577855"/>
            <a:ext cx="1099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0" i="0" dirty="0">
                <a:effectLst/>
              </a:rPr>
              <a:t>The </a:t>
            </a:r>
            <a:r>
              <a:rPr lang="en-SG" sz="2400" b="1" i="0" dirty="0">
                <a:effectLst/>
              </a:rPr>
              <a:t>with</a:t>
            </a:r>
            <a:r>
              <a:rPr lang="en-SG" sz="2400" b="0" i="0" dirty="0">
                <a:effectLst/>
              </a:rPr>
              <a:t> statement creates a context manager and it will automatically close the file handler for you when you are done with it.</a:t>
            </a:r>
            <a:r>
              <a:rPr lang="en-SG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0049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Reading/Writing files – line by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8340" y="990600"/>
            <a:ext cx="11120483" cy="5888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</a:rPr>
              <a:t>File object functions - </a:t>
            </a:r>
            <a:r>
              <a:rPr lang="en-US" sz="2400" dirty="0" err="1">
                <a:latin typeface="+mn-lt"/>
              </a:rPr>
              <a:t>readline</a:t>
            </a:r>
            <a:r>
              <a:rPr lang="en-US" sz="2400" dirty="0">
                <a:latin typeface="+mn-lt"/>
              </a:rPr>
              <a:t>() </a:t>
            </a:r>
            <a:r>
              <a:rPr lang="en-US" sz="2400" dirty="0">
                <a:solidFill>
                  <a:srgbClr val="7030A0"/>
                </a:solidFill>
                <a:latin typeface="+mn-lt"/>
              </a:rPr>
              <a:t># reads one line </a:t>
            </a:r>
          </a:p>
          <a:p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40" y="1710486"/>
            <a:ext cx="1099635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SG" b="0" dirty="0">
                <a:effectLst/>
                <a:latin typeface="Consolas" panose="020B0609020204030204" pitchFamily="49" charset="0"/>
              </a:rPr>
              <a:t>with open(</a:t>
            </a:r>
            <a:r>
              <a:rPr lang="en-SG" b="1" dirty="0">
                <a:effectLst/>
                <a:latin typeface="Consolas" panose="020B0609020204030204" pitchFamily="49" charset="0"/>
              </a:rPr>
              <a:t>'./</a:t>
            </a:r>
            <a:r>
              <a:rPr lang="en-SG" b="1" dirty="0" err="1">
                <a:effectLst/>
                <a:latin typeface="Consolas" panose="020B0609020204030204" pitchFamily="49" charset="0"/>
              </a:rPr>
              <a:t>students.txt','r</a:t>
            </a:r>
            <a:r>
              <a:rPr lang="en-SG" b="1" dirty="0"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effectLst/>
                <a:latin typeface="Consolas" panose="020B0609020204030204" pitchFamily="49" charset="0"/>
              </a:rPr>
              <a:t>) as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  contents =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fn.readlines</a:t>
            </a:r>
            <a:r>
              <a:rPr lang="en-SG" b="0" dirty="0">
                <a:effectLst/>
                <a:latin typeface="Consolas" panose="020B0609020204030204" pitchFamily="49" charset="0"/>
              </a:rPr>
              <a:t>() # reads all into list</a:t>
            </a:r>
          </a:p>
          <a:p>
            <a:br>
              <a:rPr lang="en-SG" b="0" dirty="0">
                <a:effectLst/>
                <a:latin typeface="Consolas" panose="020B0609020204030204" pitchFamily="49" charset="0"/>
              </a:rPr>
            </a:br>
            <a:r>
              <a:rPr lang="en-SG" b="0" dirty="0">
                <a:effectLst/>
                <a:latin typeface="Consolas" panose="020B0609020204030204" pitchFamily="49" charset="0"/>
              </a:rPr>
              <a:t>print(contents)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with open(</a:t>
            </a:r>
            <a:r>
              <a:rPr lang="en-SG" b="1" dirty="0">
                <a:effectLst/>
                <a:latin typeface="Consolas" panose="020B0609020204030204" pitchFamily="49" charset="0"/>
              </a:rPr>
              <a:t>'./students-</a:t>
            </a:r>
            <a:r>
              <a:rPr lang="en-SG" b="1" dirty="0" err="1">
                <a:effectLst/>
                <a:latin typeface="Consolas" panose="020B0609020204030204" pitchFamily="49" charset="0"/>
              </a:rPr>
              <a:t>out.txt','w</a:t>
            </a:r>
            <a:r>
              <a:rPr lang="en-SG" b="1" dirty="0">
                <a:effectLst/>
                <a:latin typeface="Consolas" panose="020B0609020204030204" pitchFamily="49" charset="0"/>
              </a:rPr>
              <a:t>'</a:t>
            </a:r>
            <a:r>
              <a:rPr lang="en-SG" b="0" dirty="0">
                <a:effectLst/>
                <a:latin typeface="Consolas" panose="020B0609020204030204" pitchFamily="49" charset="0"/>
              </a:rPr>
              <a:t>) as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</a:t>
            </a:r>
            <a:r>
              <a:rPr lang="en-SG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SG" b="0" dirty="0">
                <a:effectLst/>
                <a:latin typeface="Consolas" panose="020B0609020204030204" pitchFamily="49" charset="0"/>
              </a:rPr>
              <a:t>   </a:t>
            </a:r>
            <a:r>
              <a:rPr lang="en-SG" b="0" dirty="0" err="1">
                <a:effectLst/>
                <a:latin typeface="Consolas" panose="020B0609020204030204" pitchFamily="49" charset="0"/>
              </a:rPr>
              <a:t>fn.write</a:t>
            </a:r>
            <a:r>
              <a:rPr lang="en-SG" b="0" dirty="0">
                <a:effectLst/>
                <a:latin typeface="Consolas" panose="020B0609020204030204" pitchFamily="49" charset="0"/>
              </a:rPr>
              <a:t>(str(contents))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4F9930-2CB1-4CFA-9C7A-6E0F08F87D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9337" y="619348"/>
            <a:ext cx="4245234" cy="1215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EB81E-338C-4C20-9228-560574D0C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9" y="4395301"/>
            <a:ext cx="10996358" cy="2511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78BC66-B3DF-435C-8B29-35753D827671}"/>
              </a:ext>
            </a:extLst>
          </p:cNvPr>
          <p:cNvSpPr txBox="1">
            <a:spLocks/>
          </p:cNvSpPr>
          <p:nvPr/>
        </p:nvSpPr>
        <p:spPr>
          <a:xfrm>
            <a:off x="688340" y="5032041"/>
            <a:ext cx="11120483" cy="5888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>
              <a:spcBef>
                <a:spcPts val="600"/>
              </a:spcBef>
              <a:spcAft>
                <a:spcPts val="600"/>
              </a:spcAft>
              <a:defRPr sz="28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kern="0" dirty="0">
                <a:latin typeface="+mn-lt"/>
              </a:rPr>
              <a:t>We shall leave you to explore opening the file for </a:t>
            </a:r>
            <a:r>
              <a:rPr lang="en-US" sz="2400" b="1" kern="0" dirty="0">
                <a:latin typeface="+mn-lt"/>
              </a:rPr>
              <a:t>append</a:t>
            </a:r>
            <a:r>
              <a:rPr lang="en-US" sz="2400" kern="0" dirty="0">
                <a:latin typeface="+mn-lt"/>
              </a:rPr>
              <a:t> on your own.</a:t>
            </a:r>
          </a:p>
          <a:p>
            <a:pPr defTabSz="914400"/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0565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Practice – File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P03</a:t>
            </a:r>
          </a:p>
        </p:txBody>
      </p:sp>
    </p:spTree>
    <p:extLst>
      <p:ext uri="{BB962C8B-B14F-4D97-AF65-F5344CB8AC3E}">
        <p14:creationId xmlns:p14="http://schemas.microsoft.com/office/powerpoint/2010/main" val="41748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90"/>
    </mc:Choice>
    <mc:Fallback xmlns="">
      <p:transition spd="slow" advTm="3819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+mn-lt"/>
              </a:rPr>
              <a:t>Review your learning: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/>
              <a:t>Strings</a:t>
            </a:r>
            <a:endParaRPr lang="en-SG" sz="2400" dirty="0"/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Lists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Tuples and Sets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Dictionary</a:t>
            </a:r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Looping and Enumerating </a:t>
            </a:r>
            <a:r>
              <a:rPr lang="en-SG" sz="2400" dirty="0" err="1"/>
              <a:t>iterables</a:t>
            </a:r>
            <a:endParaRPr lang="en-SG" sz="2400" dirty="0"/>
          </a:p>
          <a:p>
            <a:pPr marL="514350" indent="-514350">
              <a:buFont typeface="+mj-lt"/>
              <a:buAutoNum type="alphaLcParenR"/>
            </a:pPr>
            <a:r>
              <a:rPr lang="en-SG" sz="2400" dirty="0"/>
              <a:t>File Handling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5372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6634</TotalTime>
  <Words>8109</Words>
  <Application>Microsoft Office PowerPoint</Application>
  <PresentationFormat>Widescreen</PresentationFormat>
  <Paragraphs>1242</Paragraphs>
  <Slides>93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Calibri</vt:lpstr>
      <vt:lpstr>Consolas</vt:lpstr>
      <vt:lpstr>Segoe UI</vt:lpstr>
      <vt:lpstr>source sans pro</vt:lpstr>
      <vt:lpstr>Wingdings 3</vt:lpstr>
      <vt:lpstr>Office Theme</vt:lpstr>
      <vt:lpstr>Image</vt:lpstr>
      <vt:lpstr>Python Data Structures</vt:lpstr>
      <vt:lpstr>Learning Objectives</vt:lpstr>
      <vt:lpstr>Strings</vt:lpstr>
      <vt:lpstr>Python Data Structures - Strings</vt:lpstr>
      <vt:lpstr>Strings</vt:lpstr>
      <vt:lpstr>String Indices</vt:lpstr>
      <vt:lpstr>Other string methods</vt:lpstr>
      <vt:lpstr>Other string methods</vt:lpstr>
      <vt:lpstr>Concatenate string and number</vt:lpstr>
      <vt:lpstr>Splitting a string</vt:lpstr>
      <vt:lpstr>Splitting a string</vt:lpstr>
      <vt:lpstr>Practice - Strings</vt:lpstr>
      <vt:lpstr>Lists</vt:lpstr>
      <vt:lpstr>Python Lists</vt:lpstr>
      <vt:lpstr>Accessing Elements in Lists</vt:lpstr>
      <vt:lpstr>List Slicing</vt:lpstr>
      <vt:lpstr>List Slicing – negative indices</vt:lpstr>
      <vt:lpstr>List Slicing – steps</vt:lpstr>
      <vt:lpstr>Accessing Elements in Lists</vt:lpstr>
      <vt:lpstr>Accessing Elements in Lists</vt:lpstr>
      <vt:lpstr>Iterate through a List</vt:lpstr>
      <vt:lpstr>Iterate through a List</vt:lpstr>
      <vt:lpstr>More examples</vt:lpstr>
      <vt:lpstr>Updating Lists</vt:lpstr>
      <vt:lpstr>Updating Lists</vt:lpstr>
      <vt:lpstr>Updating Lists</vt:lpstr>
      <vt:lpstr>Updating Lists</vt:lpstr>
      <vt:lpstr>+ and * operations on Lists</vt:lpstr>
      <vt:lpstr>+ and * operations on Lists</vt:lpstr>
      <vt:lpstr>Built-in List Functions</vt:lpstr>
      <vt:lpstr>Built-in List Functions</vt:lpstr>
      <vt:lpstr>Built-in List Functions</vt:lpstr>
      <vt:lpstr>Built-in List Methods</vt:lpstr>
      <vt:lpstr>Built-in List Methods</vt:lpstr>
      <vt:lpstr>What if index(obj) is not found?</vt:lpstr>
      <vt:lpstr>Built-in List Sort method</vt:lpstr>
      <vt:lpstr>List Sorted function</vt:lpstr>
      <vt:lpstr>List Comprehensions (optional)</vt:lpstr>
      <vt:lpstr>List Comprehension</vt:lpstr>
      <vt:lpstr>List Comprehension - Create Lists in Python</vt:lpstr>
      <vt:lpstr>List Comprehension - with if condition</vt:lpstr>
      <vt:lpstr>List Comprehensions (optional)</vt:lpstr>
      <vt:lpstr>Python Tuples and Sets</vt:lpstr>
      <vt:lpstr>Python Tuples</vt:lpstr>
      <vt:lpstr>Python Tuples are Immutable</vt:lpstr>
      <vt:lpstr>Python Tuples are Immutable</vt:lpstr>
      <vt:lpstr>Python Tuples vs List</vt:lpstr>
      <vt:lpstr>Python Tuples vs List</vt:lpstr>
      <vt:lpstr>Python Tuples vs List</vt:lpstr>
      <vt:lpstr>Python Sets</vt:lpstr>
      <vt:lpstr>Python Sets</vt:lpstr>
      <vt:lpstr>Practice – List/Tuple</vt:lpstr>
      <vt:lpstr>Python Dictionaries</vt:lpstr>
      <vt:lpstr>Python Dictionary</vt:lpstr>
      <vt:lpstr>Creating Python Dictionary</vt:lpstr>
      <vt:lpstr>Creating Python Dictionary</vt:lpstr>
      <vt:lpstr>Accessing Dictionary values</vt:lpstr>
      <vt:lpstr>Accessing Dictionary values</vt:lpstr>
      <vt:lpstr>Manipulating key-value pair</vt:lpstr>
      <vt:lpstr>Manipulating key-value pair</vt:lpstr>
      <vt:lpstr>Manipulating key-value pair</vt:lpstr>
      <vt:lpstr>Adding to Dictionary</vt:lpstr>
      <vt:lpstr>Adding to Dictionary</vt:lpstr>
      <vt:lpstr>Removing values from Dictionary</vt:lpstr>
      <vt:lpstr>Clearing a Dictionary</vt:lpstr>
      <vt:lpstr>Other Dictionary functions</vt:lpstr>
      <vt:lpstr>Python version – Dictionary</vt:lpstr>
      <vt:lpstr>Dictionary of Dictionaries</vt:lpstr>
      <vt:lpstr>Dictionary of Dictionaries</vt:lpstr>
      <vt:lpstr>Dictionary of Dictionaries</vt:lpstr>
      <vt:lpstr>Looping and Enumerating iterables</vt:lpstr>
      <vt:lpstr>Enumerate</vt:lpstr>
      <vt:lpstr>Enumerate</vt:lpstr>
      <vt:lpstr>Enumerate - example</vt:lpstr>
      <vt:lpstr>Enumerating Dictionaries</vt:lpstr>
      <vt:lpstr>Loop with Zip (It's NOT winzip)</vt:lpstr>
      <vt:lpstr>Loop with Zip</vt:lpstr>
      <vt:lpstr>Loop with Zip</vt:lpstr>
      <vt:lpstr>Loop with Zip</vt:lpstr>
      <vt:lpstr>Loop with Zip</vt:lpstr>
      <vt:lpstr>Practice – Dictionary / Enumerate</vt:lpstr>
      <vt:lpstr>Python Files</vt:lpstr>
      <vt:lpstr>Accessing files</vt:lpstr>
      <vt:lpstr>Reading files</vt:lpstr>
      <vt:lpstr>Reading files</vt:lpstr>
      <vt:lpstr>Reading files</vt:lpstr>
      <vt:lpstr>Reading files – line by line</vt:lpstr>
      <vt:lpstr>Writing files – line by line</vt:lpstr>
      <vt:lpstr>Reading files – line by line</vt:lpstr>
      <vt:lpstr>Reading files – line by line</vt:lpstr>
      <vt:lpstr>Reading/Writing files – line by line</vt:lpstr>
      <vt:lpstr>Practice – File Handling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Constructs</dc:title>
  <dc:creator>Windows User</dc:creator>
  <cp:lastModifiedBy>Chee Siong QUEK</cp:lastModifiedBy>
  <cp:revision>451</cp:revision>
  <dcterms:created xsi:type="dcterms:W3CDTF">2019-05-24T03:30:24Z</dcterms:created>
  <dcterms:modified xsi:type="dcterms:W3CDTF">2021-10-13T02:09:23Z</dcterms:modified>
</cp:coreProperties>
</file>