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557" r:id="rId2"/>
    <p:sldId id="558" r:id="rId3"/>
    <p:sldId id="571" r:id="rId4"/>
    <p:sldId id="572" r:id="rId5"/>
    <p:sldId id="573" r:id="rId6"/>
    <p:sldId id="578" r:id="rId7"/>
    <p:sldId id="259" r:id="rId8"/>
    <p:sldId id="260" r:id="rId9"/>
    <p:sldId id="261" r:id="rId10"/>
    <p:sldId id="577" r:id="rId11"/>
    <p:sldId id="262" r:id="rId12"/>
    <p:sldId id="263" r:id="rId13"/>
    <p:sldId id="264" r:id="rId14"/>
    <p:sldId id="265" r:id="rId15"/>
    <p:sldId id="266" r:id="rId16"/>
    <p:sldId id="267" r:id="rId17"/>
    <p:sldId id="5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10B70C-B854-4E86-812D-8FD65E495AFA}">
          <p14:sldIdLst>
            <p14:sldId id="557"/>
            <p14:sldId id="558"/>
            <p14:sldId id="571"/>
            <p14:sldId id="572"/>
            <p14:sldId id="573"/>
            <p14:sldId id="578"/>
            <p14:sldId id="259"/>
            <p14:sldId id="260"/>
            <p14:sldId id="261"/>
            <p14:sldId id="577"/>
            <p14:sldId id="262"/>
            <p14:sldId id="263"/>
            <p14:sldId id="264"/>
            <p14:sldId id="265"/>
            <p14:sldId id="266"/>
            <p14:sldId id="267"/>
            <p14:sldId id="5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78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k Chee Siong" userId="e750a7a6-0136-444d-87e8-08223484ce4d" providerId="ADAL" clId="{7E75C171-4A21-41B8-AF88-E1B1E636D172}"/>
    <pc:docChg chg="modSld">
      <pc:chgData name="Quek Chee Siong" userId="e750a7a6-0136-444d-87e8-08223484ce4d" providerId="ADAL" clId="{7E75C171-4A21-41B8-AF88-E1B1E636D172}" dt="2021-02-28T15:46:20.709" v="0" actId="1076"/>
      <pc:docMkLst>
        <pc:docMk/>
      </pc:docMkLst>
      <pc:sldChg chg="modSp mod">
        <pc:chgData name="Quek Chee Siong" userId="e750a7a6-0136-444d-87e8-08223484ce4d" providerId="ADAL" clId="{7E75C171-4A21-41B8-AF88-E1B1E636D172}" dt="2021-02-28T15:46:20.709" v="0" actId="1076"/>
        <pc:sldMkLst>
          <pc:docMk/>
          <pc:sldMk cId="3230852431" sldId="267"/>
        </pc:sldMkLst>
        <pc:spChg chg="mod">
          <ac:chgData name="Quek Chee Siong" userId="e750a7a6-0136-444d-87e8-08223484ce4d" providerId="ADAL" clId="{7E75C171-4A21-41B8-AF88-E1B1E636D172}" dt="2021-02-28T15:46:20.709" v="0" actId="1076"/>
          <ac:spMkLst>
            <pc:docMk/>
            <pc:sldMk cId="3230852431" sldId="267"/>
            <ac:spMk id="6" creationId="{00000000-0000-0000-0000-000000000000}"/>
          </ac:spMkLst>
        </pc:spChg>
      </pc:sldChg>
    </pc:docChg>
  </pc:docChgLst>
  <pc:docChgLst>
    <pc:chgData name="Quek Chee Siong" userId="e750a7a6-0136-444d-87e8-08223484ce4d" providerId="ADAL" clId="{BBD82596-D594-4D1D-9D3F-E4009E4FF4CA}"/>
    <pc:docChg chg="custSel modSld">
      <pc:chgData name="Quek Chee Siong" userId="e750a7a6-0136-444d-87e8-08223484ce4d" providerId="ADAL" clId="{BBD82596-D594-4D1D-9D3F-E4009E4FF4CA}" dt="2021-01-05T14:09:20.760" v="152"/>
      <pc:docMkLst>
        <pc:docMk/>
      </pc:docMkLst>
      <pc:sldChg chg="modSp mod">
        <pc:chgData name="Quek Chee Siong" userId="e750a7a6-0136-444d-87e8-08223484ce4d" providerId="ADAL" clId="{BBD82596-D594-4D1D-9D3F-E4009E4FF4CA}" dt="2020-12-28T13:50:31.209" v="0" actId="20577"/>
        <pc:sldMkLst>
          <pc:docMk/>
          <pc:sldMk cId="308945669" sldId="259"/>
        </pc:sldMkLst>
        <pc:spChg chg="mod">
          <ac:chgData name="Quek Chee Siong" userId="e750a7a6-0136-444d-87e8-08223484ce4d" providerId="ADAL" clId="{BBD82596-D594-4D1D-9D3F-E4009E4FF4CA}" dt="2020-12-28T13:50:31.209" v="0" actId="20577"/>
          <ac:spMkLst>
            <pc:docMk/>
            <pc:sldMk cId="308945669" sldId="259"/>
            <ac:spMk id="4" creationId="{00000000-0000-0000-0000-000000000000}"/>
          </ac:spMkLst>
        </pc:spChg>
      </pc:sldChg>
      <pc:sldChg chg="modNotesTx">
        <pc:chgData name="Quek Chee Siong" userId="e750a7a6-0136-444d-87e8-08223484ce4d" providerId="ADAL" clId="{BBD82596-D594-4D1D-9D3F-E4009E4FF4CA}" dt="2020-12-28T14:04:37.469" v="148" actId="6549"/>
        <pc:sldMkLst>
          <pc:docMk/>
          <pc:sldMk cId="4189535957" sldId="261"/>
        </pc:sldMkLst>
      </pc:sldChg>
      <pc:sldChg chg="modSp mod">
        <pc:chgData name="Quek Chee Siong" userId="e750a7a6-0136-444d-87e8-08223484ce4d" providerId="ADAL" clId="{BBD82596-D594-4D1D-9D3F-E4009E4FF4CA}" dt="2020-12-28T13:52:12.099" v="2" actId="20577"/>
        <pc:sldMkLst>
          <pc:docMk/>
          <pc:sldMk cId="3040012756" sldId="262"/>
        </pc:sldMkLst>
        <pc:spChg chg="mod">
          <ac:chgData name="Quek Chee Siong" userId="e750a7a6-0136-444d-87e8-08223484ce4d" providerId="ADAL" clId="{BBD82596-D594-4D1D-9D3F-E4009E4FF4CA}" dt="2020-12-28T13:52:12.099" v="2" actId="20577"/>
          <ac:spMkLst>
            <pc:docMk/>
            <pc:sldMk cId="3040012756" sldId="262"/>
            <ac:spMk id="2" creationId="{00000000-0000-0000-0000-000000000000}"/>
          </ac:spMkLst>
        </pc:spChg>
      </pc:sldChg>
      <pc:sldChg chg="modNotesTx">
        <pc:chgData name="Quek Chee Siong" userId="e750a7a6-0136-444d-87e8-08223484ce4d" providerId="ADAL" clId="{BBD82596-D594-4D1D-9D3F-E4009E4FF4CA}" dt="2020-12-28T14:21:58.463" v="149"/>
        <pc:sldMkLst>
          <pc:docMk/>
          <pc:sldMk cId="3588439229" sldId="263"/>
        </pc:sldMkLst>
      </pc:sldChg>
      <pc:sldChg chg="modSp mod">
        <pc:chgData name="Quek Chee Siong" userId="e750a7a6-0136-444d-87e8-08223484ce4d" providerId="ADAL" clId="{BBD82596-D594-4D1D-9D3F-E4009E4FF4CA}" dt="2021-01-05T13:44:58.710" v="151" actId="6549"/>
        <pc:sldMkLst>
          <pc:docMk/>
          <pc:sldMk cId="1247715783" sldId="265"/>
        </pc:sldMkLst>
        <pc:spChg chg="mod">
          <ac:chgData name="Quek Chee Siong" userId="e750a7a6-0136-444d-87e8-08223484ce4d" providerId="ADAL" clId="{BBD82596-D594-4D1D-9D3F-E4009E4FF4CA}" dt="2021-01-05T13:44:58.710" v="151" actId="6549"/>
          <ac:spMkLst>
            <pc:docMk/>
            <pc:sldMk cId="1247715783" sldId="265"/>
            <ac:spMk id="3" creationId="{00000000-0000-0000-0000-000000000000}"/>
          </ac:spMkLst>
        </pc:spChg>
      </pc:sldChg>
      <pc:sldChg chg="modNotesTx">
        <pc:chgData name="Quek Chee Siong" userId="e750a7a6-0136-444d-87e8-08223484ce4d" providerId="ADAL" clId="{BBD82596-D594-4D1D-9D3F-E4009E4FF4CA}" dt="2021-01-05T14:09:20.760" v="152"/>
        <pc:sldMkLst>
          <pc:docMk/>
          <pc:sldMk cId="2069928737" sldId="26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07B69-ABB4-48AE-A943-DDF13A0F2F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DAF39-71C0-4CD7-84A3-F6FAC8BA3A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8796B-5B4D-4208-9D43-FE7DB043B374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491DA-11BB-4326-92AA-74EA5496E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018E1-002B-4198-A433-9067B2D24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88C3A-3F71-49DA-AE7B-A4B862ECF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790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C7912-CBA0-441F-8FB7-2F91A00CFC58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C2909-F639-4CD6-891E-8A14626B78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259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2909-F639-4CD6-891E-8A14626B785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130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shall discuss some items if you have any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2909-F639-4CD6-891E-8A14626B785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19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2909-F639-4CD6-891E-8A14626B785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363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Run script in </a:t>
            </a:r>
            <a:r>
              <a:rPr lang="en-SG" dirty="0" err="1"/>
              <a:t>Colab</a:t>
            </a:r>
            <a:r>
              <a:rPr lang="en-SG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2909-F639-4CD6-891E-8A14626B785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https://www.debuggex.com/cheatsheet/regex/python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2909-F639-4CD6-891E-8A14626B785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72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2909-F639-4CD6-891E-8A14626B785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68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2909-F639-4CD6-891E-8A14626B785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308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2909-F639-4CD6-891E-8A14626B785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30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import re</a:t>
            </a:r>
          </a:p>
          <a:p>
            <a:r>
              <a:rPr lang="en-SG" dirty="0" err="1"/>
              <a:t>myText</a:t>
            </a:r>
            <a:r>
              <a:rPr lang="en-SG" dirty="0"/>
              <a:t> = '123abc-*+-89xx(77)'</a:t>
            </a:r>
          </a:p>
          <a:p>
            <a:r>
              <a:rPr lang="en-SG" dirty="0" err="1"/>
              <a:t>newText</a:t>
            </a:r>
            <a:r>
              <a:rPr lang="en-SG" dirty="0"/>
              <a:t> = </a:t>
            </a:r>
            <a:r>
              <a:rPr lang="en-SG" dirty="0" err="1"/>
              <a:t>re.sub</a:t>
            </a:r>
            <a:r>
              <a:rPr lang="en-SG" dirty="0"/>
              <a:t>(r'[\D]+',' ', myText,1)</a:t>
            </a:r>
          </a:p>
          <a:p>
            <a:r>
              <a:rPr lang="en-SG" dirty="0"/>
              <a:t>print(</a:t>
            </a:r>
            <a:r>
              <a:rPr lang="en-SG" dirty="0" err="1"/>
              <a:t>newText</a:t>
            </a:r>
            <a:r>
              <a:rPr lang="en-S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2909-F639-4CD6-891E-8A14626B785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929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2909-F639-4CD6-891E-8A14626B785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07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969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338074"/>
            <a:ext cx="10815319" cy="4826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5257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583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338074"/>
            <a:ext cx="10815319" cy="4826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24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338074"/>
            <a:ext cx="10815319" cy="4826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724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334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05001" y="533400"/>
            <a:ext cx="9599612" cy="2338981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1" y="3064717"/>
            <a:ext cx="9599612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2037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034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392464E-DE02-4215-985D-0CC415EB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9BFD54-FF27-47C9-BFDA-1DC195E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20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regex#python-rege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www.debuggex.com/cheatsheet/regex/pyth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 Regular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1351491" y="6604000"/>
            <a:ext cx="829847" cy="254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rgbClr val="C00000">
                    <a:alpha val="6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0000">
                    <a:alpha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Junie Tan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>
                  <a:alpha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52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regular expression primitive search functions -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re. search(pattern, string)</a:t>
            </a:r>
          </a:p>
          <a:p>
            <a:r>
              <a:rPr lang="en-SG" sz="2400" dirty="0">
                <a:latin typeface="+mn-lt"/>
              </a:rPr>
              <a:t>Checks for a match </a:t>
            </a:r>
            <a:r>
              <a:rPr lang="en-SG" sz="2400" b="1" dirty="0"/>
              <a:t>anywhere</a:t>
            </a:r>
            <a:r>
              <a:rPr lang="en-SG" sz="2400" dirty="0"/>
              <a:t> in the string</a:t>
            </a:r>
            <a:r>
              <a:rPr lang="en-SG" sz="2400" dirty="0">
                <a:latin typeface="+mn-lt"/>
              </a:rPr>
              <a:t>. Try to match the pattern from the string. The pattern can be a normal string or a regular expression (made up of meta-characters). Returns a match object on success, None on failure</a:t>
            </a:r>
          </a:p>
          <a:p>
            <a:pPr marL="36512" indent="0">
              <a:buNone/>
            </a:pPr>
            <a:endParaRPr lang="en-SG" sz="2400" dirty="0">
              <a:latin typeface="+mn-lt"/>
            </a:endParaRPr>
          </a:p>
          <a:p>
            <a:endParaRPr lang="en-SG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5686D-C28D-4C96-A292-9BD9A75FE800}"/>
              </a:ext>
            </a:extLst>
          </p:cNvPr>
          <p:cNvSpPr txBox="1"/>
          <p:nvPr/>
        </p:nvSpPr>
        <p:spPr>
          <a:xfrm>
            <a:off x="688340" y="2667315"/>
            <a:ext cx="10923438" cy="2308324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SG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re</a:t>
            </a:r>
          </a:p>
          <a:p>
            <a:br>
              <a:rPr lang="en-SG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SG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Pattern: any 5 letter string, starting with a and ending with s.</a:t>
            </a:r>
            <a:endParaRPr lang="en-SG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 = [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'abs'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'2alias'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'abyss'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'Alias'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 abacus'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SG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regexPattern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SG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SG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...s$'</a:t>
            </a:r>
            <a:endParaRPr lang="en-SG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SG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word </a:t>
            </a:r>
            <a:r>
              <a:rPr lang="en-SG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list1: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result = </a:t>
            </a:r>
            <a:r>
              <a:rPr lang="en-SG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re.search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SG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regexPattern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word)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SG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D84DE-91D3-464B-8DF8-9243A64E0AFD}"/>
              </a:ext>
            </a:extLst>
          </p:cNvPr>
          <p:cNvSpPr txBox="1"/>
          <p:nvPr/>
        </p:nvSpPr>
        <p:spPr>
          <a:xfrm>
            <a:off x="688340" y="5056763"/>
            <a:ext cx="9469212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Result: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None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re.Match</a:t>
            </a:r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object; span=(1, 6), match='alias'&gt;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re.Match</a:t>
            </a:r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object; span=(0, 5), match='abyss'&gt;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None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989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regex basic find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599"/>
            <a:ext cx="10815319" cy="5718671"/>
          </a:xfrm>
        </p:spPr>
        <p:txBody>
          <a:bodyPr/>
          <a:lstStyle/>
          <a:p>
            <a:r>
              <a:rPr lang="en-SG" sz="2400" dirty="0" err="1"/>
              <a:t>re.match</a:t>
            </a:r>
            <a:r>
              <a:rPr lang="en-SG" sz="2400" dirty="0"/>
              <a:t>(pattern, string) – at beginning of string</a:t>
            </a:r>
          </a:p>
          <a:p>
            <a:r>
              <a:rPr lang="en-SG" sz="2400" dirty="0" err="1"/>
              <a:t>re.search</a:t>
            </a:r>
            <a:r>
              <a:rPr lang="en-SG" sz="2400" dirty="0"/>
              <a:t>(pattern, string) – anywhere</a:t>
            </a:r>
          </a:p>
          <a:p>
            <a:r>
              <a:rPr lang="en-SG" sz="2400" dirty="0"/>
              <a:t>Match/search for the pattern of "</a:t>
            </a:r>
            <a:r>
              <a:rPr lang="en-SG" sz="2400" dirty="0" err="1"/>
              <a:t>abc</a:t>
            </a:r>
            <a:r>
              <a:rPr lang="en-SG" sz="2400" dirty="0"/>
              <a:t>" (no regex involves) from string.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marL="449263" lvl="1" indent="0">
              <a:buNone/>
            </a:pPr>
            <a:endParaRPr lang="en-SG" dirty="0"/>
          </a:p>
          <a:p>
            <a:pPr marL="449263" lvl="1" indent="0">
              <a:buNone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" y="2581618"/>
            <a:ext cx="6619531" cy="4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regex basic find and replace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599"/>
            <a:ext cx="10815319" cy="5529327"/>
          </a:xfrm>
        </p:spPr>
        <p:txBody>
          <a:bodyPr>
            <a:normAutofit/>
          </a:bodyPr>
          <a:lstStyle/>
          <a:p>
            <a:r>
              <a:rPr lang="en-SG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re.sub</a:t>
            </a:r>
            <a:r>
              <a:rPr lang="en-SG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(</a:t>
            </a:r>
            <a:r>
              <a:rPr lang="en-SG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pattern,repl,string,count</a:t>
            </a:r>
            <a:r>
              <a:rPr lang="en-SG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=0,flags=0)</a:t>
            </a:r>
          </a:p>
          <a:p>
            <a:r>
              <a:rPr lang="en-SG" sz="2400" dirty="0">
                <a:latin typeface="+mn-lt"/>
              </a:rPr>
              <a:t>Example 1:</a:t>
            </a:r>
          </a:p>
          <a:p>
            <a:r>
              <a:rPr lang="en-SG" sz="2400" dirty="0">
                <a:solidFill>
                  <a:schemeClr val="tx1"/>
                </a:solidFill>
                <a:latin typeface="+mn-lt"/>
              </a:rPr>
              <a:t>Replacing the first occurrence of a sequence of non-digit characters with a single '  '.</a:t>
            </a:r>
          </a:p>
          <a:p>
            <a:pPr lvl="1"/>
            <a:endParaRPr lang="en-SG" sz="2400" dirty="0">
              <a:solidFill>
                <a:schemeClr val="tx1"/>
              </a:solidFill>
            </a:endParaRPr>
          </a:p>
          <a:p>
            <a:pPr lvl="1"/>
            <a:endParaRPr lang="en-SG" sz="2400" dirty="0">
              <a:solidFill>
                <a:schemeClr val="tx1"/>
              </a:solidFill>
            </a:endParaRPr>
          </a:p>
          <a:p>
            <a:pPr lvl="1"/>
            <a:endParaRPr lang="en-SG" sz="2400" dirty="0">
              <a:solidFill>
                <a:schemeClr val="tx1"/>
              </a:solidFill>
            </a:endParaRPr>
          </a:p>
          <a:p>
            <a:pPr lvl="1"/>
            <a:endParaRPr lang="en-SG" sz="2400" dirty="0">
              <a:solidFill>
                <a:schemeClr val="tx1"/>
              </a:solidFill>
            </a:endParaRPr>
          </a:p>
          <a:p>
            <a:r>
              <a:rPr lang="en-SG" sz="2400" dirty="0">
                <a:solidFill>
                  <a:schemeClr val="tx1"/>
                </a:solidFill>
                <a:latin typeface="+mn-lt"/>
              </a:rPr>
              <a:t>[\D]</a:t>
            </a:r>
            <a:r>
              <a:rPr lang="en-SG" sz="2400" b="1" dirty="0">
                <a:solidFill>
                  <a:srgbClr val="0070C0"/>
                </a:solidFill>
                <a:latin typeface="+mn-lt"/>
              </a:rPr>
              <a:t>+</a:t>
            </a:r>
            <a:r>
              <a:rPr lang="en-SG" sz="2400" b="1" dirty="0">
                <a:latin typeface="+mn-lt"/>
              </a:rPr>
              <a:t> </a:t>
            </a:r>
            <a:r>
              <a:rPr lang="en-SG" sz="2400" dirty="0">
                <a:solidFill>
                  <a:schemeClr val="tx1"/>
                </a:solidFill>
                <a:latin typeface="+mn-lt"/>
              </a:rPr>
              <a:t> 	</a:t>
            </a:r>
            <a:r>
              <a:rPr lang="en-SG" sz="24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denotes a sequence of </a:t>
            </a:r>
            <a:r>
              <a:rPr lang="en-SG" sz="2400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one or more </a:t>
            </a:r>
            <a:r>
              <a:rPr lang="en-SG" sz="24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non-digits</a:t>
            </a:r>
          </a:p>
          <a:p>
            <a:r>
              <a:rPr lang="en-SG" sz="24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r"" 	 insert a leading 'r' to denote a 'raw string literal'.  </a:t>
            </a:r>
            <a:endParaRPr lang="en-SG" sz="2400" dirty="0">
              <a:solidFill>
                <a:schemeClr val="tx1"/>
              </a:solidFill>
              <a:latin typeface="+mn-lt"/>
            </a:endParaRPr>
          </a:p>
          <a:p>
            <a:pPr indent="-7937"/>
            <a:r>
              <a:rPr lang="en-SG" sz="2000" b="0" i="0" dirty="0">
                <a:effectLst/>
                <a:latin typeface="+mn-lt"/>
              </a:rPr>
              <a:t>The </a:t>
            </a:r>
            <a:r>
              <a:rPr lang="en-SG" sz="2000" b="1" i="0" dirty="0">
                <a:effectLst/>
                <a:latin typeface="+mn-lt"/>
              </a:rPr>
              <a:t>optional argument </a:t>
            </a:r>
            <a:r>
              <a:rPr lang="en-SG" sz="2000" b="1" i="1" dirty="0">
                <a:effectLst/>
                <a:latin typeface="+mn-lt"/>
              </a:rPr>
              <a:t>count</a:t>
            </a:r>
            <a:r>
              <a:rPr lang="en-SG" sz="2000" b="1" i="0" dirty="0">
                <a:effectLst/>
                <a:latin typeface="+mn-lt"/>
              </a:rPr>
              <a:t> </a:t>
            </a:r>
            <a:r>
              <a:rPr lang="en-SG" sz="2000" b="0" i="0" dirty="0">
                <a:effectLst/>
                <a:latin typeface="+mn-lt"/>
              </a:rPr>
              <a:t>is the maximum number of pattern occurrences to be replaced; </a:t>
            </a:r>
            <a:r>
              <a:rPr lang="en-SG" sz="2000" b="0" i="1" dirty="0">
                <a:effectLst/>
                <a:latin typeface="+mn-lt"/>
              </a:rPr>
              <a:t>count</a:t>
            </a:r>
            <a:r>
              <a:rPr lang="en-SG" sz="2000" b="0" i="0" dirty="0">
                <a:effectLst/>
                <a:latin typeface="+mn-lt"/>
              </a:rPr>
              <a:t> must be a non-negative integer. If omitted or zero, all occurrences will be replaced.</a:t>
            </a:r>
          </a:p>
          <a:p>
            <a:pPr indent="-7937"/>
            <a:r>
              <a:rPr lang="en-SG" sz="2000" b="1" dirty="0">
                <a:solidFill>
                  <a:schemeClr val="tx1"/>
                </a:solidFill>
                <a:latin typeface="+mn-lt"/>
              </a:rPr>
              <a:t>flags (optional argument)</a:t>
            </a:r>
            <a:r>
              <a:rPr lang="en-SG" sz="2000" dirty="0">
                <a:solidFill>
                  <a:schemeClr val="tx1"/>
                </a:solidFill>
                <a:latin typeface="+mn-lt"/>
              </a:rPr>
              <a:t>: a more advanced modifier that allows you to customize the </a:t>
            </a:r>
            <a:r>
              <a:rPr lang="en-SG" sz="2000" dirty="0" err="1">
                <a:solidFill>
                  <a:schemeClr val="tx1"/>
                </a:solidFill>
                <a:latin typeface="+mn-lt"/>
              </a:rPr>
              <a:t>behavior</a:t>
            </a:r>
            <a:r>
              <a:rPr lang="en-SG" sz="2000" dirty="0">
                <a:solidFill>
                  <a:schemeClr val="tx1"/>
                </a:solidFill>
                <a:latin typeface="+mn-lt"/>
              </a:rPr>
              <a:t> of the method. Per default, you don’t use any flags.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438810"/>
            <a:ext cx="6867394" cy="15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3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'</a:t>
            </a:r>
            <a:r>
              <a:rPr lang="en-SG" dirty="0" err="1"/>
              <a:t>Repl</a:t>
            </a:r>
            <a:r>
              <a:rPr lang="en-SG" dirty="0"/>
              <a:t>' can also be a regex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+mn-lt"/>
              </a:rPr>
              <a:t>Example 2: </a:t>
            </a:r>
          </a:p>
          <a:p>
            <a:r>
              <a:rPr lang="en-SG" sz="2400" dirty="0">
                <a:latin typeface="+mn-lt"/>
              </a:rPr>
              <a:t>Truncate the .jpg suffix from a list of jpeg filenames. </a:t>
            </a:r>
          </a:p>
          <a:p>
            <a:pPr marL="449263" lvl="1" indent="0">
              <a:buNone/>
            </a:pPr>
            <a:endParaRPr lang="en-SG" sz="2400" dirty="0"/>
          </a:p>
          <a:p>
            <a:pPr marL="449263" lvl="1" indent="0">
              <a:buNone/>
            </a:pPr>
            <a:endParaRPr lang="en-SG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" y="4022724"/>
            <a:ext cx="4993342" cy="584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072482"/>
            <a:ext cx="6490876" cy="16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Use cases of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SG" sz="2400" dirty="0">
                <a:latin typeface="+mn-lt"/>
              </a:rPr>
              <a:t>Information Extraction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/>
              <a:t>Search and pickup specific entries from a network traffic log file.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/>
              <a:t>Counting the total number of 404 (page not found)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400" dirty="0">
                <a:latin typeface="+mn-lt"/>
              </a:rPr>
              <a:t>Massive text formatting and cleansing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400" dirty="0">
                <a:latin typeface="+mn-lt"/>
              </a:rPr>
              <a:t>Input validation, f</a:t>
            </a:r>
            <a:r>
              <a:rPr lang="en-US" sz="2400" dirty="0"/>
              <a:t>or instance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Before converting a binary number into decimal, you may want to first check if the input string contains only 0s or 1s.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See from the next few slides</a:t>
            </a:r>
          </a:p>
          <a:p>
            <a:pPr marL="449263" lvl="1" indent="0">
              <a:buNone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4D2D0">
                    <a:shade val="50000"/>
                  </a:srgbClr>
                </a:solidFill>
                <a:latin typeface="Arial"/>
              </a:rPr>
              <a:t>st2411,st2512</a:t>
            </a:r>
          </a:p>
        </p:txBody>
      </p:sp>
    </p:spTree>
    <p:extLst>
      <p:ext uri="{BB962C8B-B14F-4D97-AF65-F5344CB8AC3E}">
        <p14:creationId xmlns:p14="http://schemas.microsoft.com/office/powerpoint/2010/main" val="124771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 validate a binary value input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+mn-lt"/>
              </a:rPr>
              <a:t>Without Regular Expression</a:t>
            </a:r>
          </a:p>
          <a:p>
            <a:pPr marL="449263" lvl="1" indent="0">
              <a:buNone/>
            </a:pPr>
            <a:r>
              <a:rPr lang="en-SG" sz="24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marL="449263" lvl="1" indent="0">
              <a:buNone/>
            </a:pPr>
            <a:endParaRPr lang="en-SG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SG" sz="2400" dirty="0">
              <a:latin typeface="+mn-lt"/>
              <a:cs typeface="Courier New" panose="02070309020205020404" pitchFamily="49" charset="0"/>
            </a:endParaRPr>
          </a:p>
          <a:p>
            <a:endParaRPr lang="en-SG" sz="2400" dirty="0">
              <a:latin typeface="+mn-lt"/>
              <a:cs typeface="Courier New" panose="02070309020205020404" pitchFamily="49" charset="0"/>
            </a:endParaRPr>
          </a:p>
          <a:p>
            <a:endParaRPr lang="en-SG" sz="2400" dirty="0">
              <a:latin typeface="+mn-lt"/>
              <a:cs typeface="Courier New" panose="02070309020205020404" pitchFamily="49" charset="0"/>
            </a:endParaRPr>
          </a:p>
          <a:p>
            <a:endParaRPr lang="en-SG" sz="2400" dirty="0">
              <a:latin typeface="+mn-lt"/>
              <a:cs typeface="Courier New" panose="02070309020205020404" pitchFamily="49" charset="0"/>
            </a:endParaRPr>
          </a:p>
          <a:p>
            <a:endParaRPr lang="en-SG" sz="2400" dirty="0">
              <a:latin typeface="+mn-lt"/>
              <a:cs typeface="Courier New" panose="02070309020205020404" pitchFamily="49" charset="0"/>
            </a:endParaRPr>
          </a:p>
          <a:p>
            <a:r>
              <a:rPr lang="en-SG" dirty="0">
                <a:latin typeface="+mn-lt"/>
                <a:cs typeface="Courier New" panose="02070309020205020404" pitchFamily="49" charset="0"/>
              </a:rPr>
              <a:t>This is the conventional approach</a:t>
            </a:r>
          </a:p>
          <a:p>
            <a:r>
              <a:rPr lang="en-SG" dirty="0">
                <a:latin typeface="+mn-lt"/>
                <a:cs typeface="Courier New" panose="02070309020205020404" pitchFamily="49" charset="0"/>
              </a:rPr>
              <a:t>Require character by character checking within a iteration block.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AA51C-A4AE-4EFD-AE99-EC7DFE700D45}"/>
              </a:ext>
            </a:extLst>
          </p:cNvPr>
          <p:cNvSpPr txBox="1"/>
          <p:nvPr/>
        </p:nvSpPr>
        <p:spPr>
          <a:xfrm>
            <a:off x="688340" y="1455341"/>
            <a:ext cx="8455659" cy="378565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checkbin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b:</a:t>
            </a:r>
          </a:p>
          <a:p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SG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if </a:t>
            </a:r>
            <a:r>
              <a:rPr lang="en-SG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SG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!= '1' and </a:t>
            </a:r>
            <a:r>
              <a:rPr lang="en-SG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SG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!= '0':</a:t>
            </a:r>
            <a:endParaRPr lang="en-SG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SG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SG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SG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SG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SG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SG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SG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SG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bstr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SG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'1100'</a:t>
            </a:r>
            <a:endParaRPr lang="en-SG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checkbin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bstr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SG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</a:t>
            </a:r>
            <a:r>
              <a:rPr lang="en-SG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is equivalent to 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SG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(bstr,</a:t>
            </a:r>
            <a:r>
              <a:rPr lang="en-SG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en-SG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'Oops!'</a:t>
            </a:r>
            <a:r>
              <a:rPr lang="en-SG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9928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 validate a binary value input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Regular Expression, </a:t>
            </a:r>
            <a:r>
              <a:rPr lang="en-GB" sz="3000" dirty="0"/>
              <a:t>re module match function</a:t>
            </a:r>
          </a:p>
          <a:p>
            <a:r>
              <a:rPr lang="en-GB" sz="3000" dirty="0"/>
              <a:t>Using a regular expression 'pattern' to check against a given 'text' </a:t>
            </a:r>
            <a:endParaRPr lang="en-S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1826-95DA-42F4-9423-409AF1406B4B}"/>
              </a:ext>
            </a:extLst>
          </p:cNvPr>
          <p:cNvSpPr txBox="1"/>
          <p:nvPr/>
        </p:nvSpPr>
        <p:spPr>
          <a:xfrm>
            <a:off x="688340" y="2119580"/>
            <a:ext cx="7160260" cy="1323439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re</a:t>
            </a:r>
          </a:p>
          <a:p>
            <a:r>
              <a:rPr lang="en-SG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bstr</a:t>
            </a:r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SG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'1100'</a:t>
            </a:r>
            <a:endParaRPr lang="en-SG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SG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SG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re.match</a:t>
            </a:r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</a:t>
            </a:r>
            <a:r>
              <a:rPr lang="en-SG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'[01]+$'</a:t>
            </a:r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SG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bstr</a:t>
            </a:r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SG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SG" sz="2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SG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'It</a:t>
            </a:r>
            <a:r>
              <a:rPr lang="en-SG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is equivalent to </a:t>
            </a:r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SG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(bstr,</a:t>
            </a:r>
            <a:r>
              <a:rPr lang="en-SG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en-SG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SG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ED661-EBB4-42AB-B102-89B597E444F2}"/>
              </a:ext>
            </a:extLst>
          </p:cNvPr>
          <p:cNvSpPr txBox="1"/>
          <p:nvPr/>
        </p:nvSpPr>
        <p:spPr>
          <a:xfrm>
            <a:off x="4559300" y="3591679"/>
            <a:ext cx="7407508" cy="3170099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re.match</a:t>
            </a: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(</a:t>
            </a:r>
            <a:r>
              <a:rPr kumimoji="0" lang="en-SG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search_pattern</a:t>
            </a: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, </a:t>
            </a:r>
            <a:r>
              <a:rPr kumimoji="0" lang="en-SG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target_string</a:t>
            </a: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search pattern = r'^[01]+$'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charset="0"/>
              </a:rPr>
              <a:t>This bizarre looking pattern is in fact a  "regular expression"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r --&gt; denotes the follow string is a regex pattern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match() starts at the beginning of the target string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'[01]+$'	--&gt; A pair of quotes encloses the pattern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[01]  	--&gt; Matching with one character, it can be either a '0' or '1'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[01]+  	--&gt; The '+' denotes 1 or more repeating matches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$ 	--&gt; The '$' denotes the end of the target string. </a:t>
            </a:r>
            <a:r>
              <a: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3085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A9C7-FF7C-4D95-9674-E4D86153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B73D-5195-4348-8240-900CB997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1503660" cy="5257800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Work through the examples in the link below.</a:t>
            </a:r>
          </a:p>
          <a:p>
            <a:r>
              <a:rPr lang="en-SG" dirty="0">
                <a:hlinkClick r:id="rId3"/>
              </a:rPr>
              <a:t>https://www.programiz.com/python-programming/regex#python-regex</a:t>
            </a:r>
            <a:endParaRPr lang="en-SG" dirty="0"/>
          </a:p>
          <a:p>
            <a:endParaRPr lang="en-SG" dirty="0"/>
          </a:p>
          <a:p>
            <a:r>
              <a:rPr lang="en-SG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</a:p>
          <a:p>
            <a:r>
              <a:rPr lang="en-SG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The pattern is: any five letter string starting with a and ending with s.</a:t>
            </a:r>
            <a:endParaRPr lang="en-SG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 = [</a:t>
            </a:r>
            <a:r>
              <a:rPr lang="en-SG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'abs'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'alias'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'abyss'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'Alias'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 abacus'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regexPattern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SG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SG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'^a</a:t>
            </a:r>
            <a:r>
              <a:rPr lang="en-SG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...s$'</a:t>
            </a:r>
            <a:endParaRPr lang="en-SG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 </a:t>
            </a:r>
            <a:r>
              <a:rPr lang="en-SG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list1:</a:t>
            </a:r>
          </a:p>
          <a:p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result = </a:t>
            </a:r>
            <a:r>
              <a:rPr lang="en-SG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regexPattern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word)</a:t>
            </a:r>
          </a:p>
          <a:p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C5CB7-C72B-4841-9B97-7B4C68055FB9}"/>
              </a:ext>
            </a:extLst>
          </p:cNvPr>
          <p:cNvSpPr txBox="1"/>
          <p:nvPr/>
        </p:nvSpPr>
        <p:spPr>
          <a:xfrm>
            <a:off x="9986682" y="3762932"/>
            <a:ext cx="1649506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Result: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[]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['alias']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['abyss']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[]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725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arenR"/>
            </a:pPr>
            <a:r>
              <a:rPr lang="en-US" dirty="0"/>
              <a:t>What is </a:t>
            </a:r>
            <a:r>
              <a:rPr lang="en-US"/>
              <a:t>regular expression?</a:t>
            </a:r>
            <a:endParaRPr lang="en-US" dirty="0"/>
          </a:p>
          <a:p>
            <a:pPr marL="514350" indent="-514350" eaLnBrk="1" hangingPunct="1">
              <a:buFont typeface="+mj-lt"/>
              <a:buAutoNum type="arabicParenR"/>
            </a:pPr>
            <a:r>
              <a:rPr lang="en-US" dirty="0"/>
              <a:t>Usage of regular expression in Python for</a:t>
            </a:r>
          </a:p>
          <a:p>
            <a:pPr marL="800100" lvl="1" indent="-342900" eaLnBrk="1" hangingPunct="1">
              <a:buFont typeface="+mj-lt"/>
              <a:buAutoNum type="alphaLcParenR"/>
            </a:pPr>
            <a:r>
              <a:rPr lang="en-US" sz="2400" dirty="0"/>
              <a:t>matching</a:t>
            </a:r>
          </a:p>
          <a:p>
            <a:pPr marL="800100" lvl="1" indent="-342900" eaLnBrk="1" hangingPunct="1">
              <a:buFont typeface="+mj-lt"/>
              <a:buAutoNum type="alphaLcParenR"/>
            </a:pPr>
            <a:r>
              <a:rPr lang="en-US" sz="2400" dirty="0"/>
              <a:t>searching</a:t>
            </a:r>
          </a:p>
          <a:p>
            <a:pPr marL="800100" lvl="1" indent="-342900" eaLnBrk="1" hangingPunct="1">
              <a:buFont typeface="+mj-lt"/>
              <a:buAutoNum type="alphaLcParenR"/>
            </a:pPr>
            <a:r>
              <a:rPr lang="en-US" sz="2400" dirty="0"/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414497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72E8-6456-40F9-87D8-CACC6B10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200" i="0" u="none" strike="noStrike" baseline="0" dirty="0">
                <a:latin typeface="+mn-lt"/>
              </a:rPr>
              <a:t>History of the Term ‘Regular Expression’</a:t>
            </a:r>
            <a:endParaRPr lang="en-SG" sz="32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C8E28-EB62-47FA-B667-DA5FE7F61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SG" sz="2400" b="0" i="0" u="none" strike="noStrike" baseline="0" dirty="0">
                <a:latin typeface="+mn-lt"/>
              </a:rPr>
              <a:t>The term </a:t>
            </a:r>
            <a:r>
              <a:rPr lang="en-SG" sz="2400" b="0" i="1" u="none" strike="noStrike" baseline="0" dirty="0">
                <a:latin typeface="+mn-lt"/>
              </a:rPr>
              <a:t>regular expression </a:t>
            </a:r>
            <a:r>
              <a:rPr lang="en-SG" sz="2400" b="0" i="0" u="none" strike="noStrike" baseline="0" dirty="0">
                <a:latin typeface="+mn-lt"/>
              </a:rPr>
              <a:t>comes from mathematics and computer science theory, where it reflects a trait of mathematical expressions called regularity. Such an expression can be implemented in software using a deterministic finite automaton (DFA). </a:t>
            </a:r>
          </a:p>
          <a:p>
            <a:pPr algn="l"/>
            <a:r>
              <a:rPr lang="en-SG" sz="2400" b="0" i="0" u="none" strike="noStrike" baseline="0" dirty="0">
                <a:latin typeface="+mn-lt"/>
              </a:rPr>
              <a:t>The text patterns used by the earliest grep tools were regular expressions in the mathematical sense. Though the name has stuck, modern-day </a:t>
            </a:r>
            <a:r>
              <a:rPr lang="en-SG" sz="2400" b="1" i="0" u="none" strike="noStrike" baseline="0" dirty="0">
                <a:latin typeface="+mn-lt"/>
              </a:rPr>
              <a:t>Perl-style regular expressions</a:t>
            </a:r>
            <a:r>
              <a:rPr lang="en-SG" sz="2400" b="0" i="0" u="none" strike="noStrike" baseline="0" dirty="0">
                <a:latin typeface="+mn-lt"/>
              </a:rPr>
              <a:t> are not regular expressions at all in the mathematical sense. They’re implemented with a nondeterministic finite automaton (NFA). </a:t>
            </a:r>
          </a:p>
          <a:p>
            <a:pPr algn="l"/>
            <a:r>
              <a:rPr lang="en-SG" sz="2400" b="0" i="0" u="none" strike="noStrike" baseline="0" dirty="0">
                <a:latin typeface="+mn-lt"/>
              </a:rPr>
              <a:t>All a practical programmer needs to remember from this note is that some ivory tower computer scientists get upset about their well-defined terminology being </a:t>
            </a:r>
            <a:r>
              <a:rPr lang="en-SG" sz="2400" b="0" i="0" u="none" strike="noStrike" baseline="0" dirty="0" err="1">
                <a:latin typeface="+mn-lt"/>
              </a:rPr>
              <a:t>overloadedwith</a:t>
            </a:r>
            <a:r>
              <a:rPr lang="en-SG" sz="2400" b="0" i="0" u="none" strike="noStrike" baseline="0" dirty="0">
                <a:latin typeface="+mn-lt"/>
              </a:rPr>
              <a:t> technology that’s far more useful in the real world.</a:t>
            </a:r>
            <a:endParaRPr lang="en-SG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81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418A-A2E1-4DF6-BB00-03DD38D2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600" i="0" u="none" strike="noStrike" baseline="0" dirty="0">
                <a:latin typeface="+mn-lt"/>
              </a:rPr>
              <a:t>Regular Expression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A26CB-C2FA-4ED6-A91D-861D58B7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4912657"/>
            <a:ext cx="10815319" cy="1685365"/>
          </a:xfrm>
          <a:solidFill>
            <a:schemeClr val="bg2"/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SG" sz="2400" dirty="0"/>
              <a:t>Linux - The following example prints the matched line, along with the 3 lines after it.</a:t>
            </a:r>
          </a:p>
          <a:p>
            <a:endParaRPr lang="en-SG" sz="2400" dirty="0"/>
          </a:p>
          <a:p>
            <a:r>
              <a:rPr lang="en-SG" sz="2400" dirty="0"/>
              <a:t>$ grep -A 3 -i "example" </a:t>
            </a:r>
            <a:r>
              <a:rPr lang="en-SG" sz="2400" dirty="0" err="1"/>
              <a:t>demo_text</a:t>
            </a:r>
            <a:endParaRPr lang="en-SG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EC536-9824-46D4-ADF5-328CD1CC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" y="990600"/>
            <a:ext cx="8491295" cy="37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3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9B01-947A-466B-AE54-51EBA5C9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Password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625C8-EEA5-499A-B6D9-16ADAE3B1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1324366" cy="5257800"/>
          </a:xfrm>
        </p:spPr>
        <p:txBody>
          <a:bodyPr>
            <a:normAutofit/>
          </a:bodyPr>
          <a:lstStyle/>
          <a:p>
            <a:r>
              <a:rPr lang="en-SG" b="0" i="0" dirty="0">
                <a:solidFill>
                  <a:srgbClr val="273239"/>
                </a:solidFill>
                <a:effectLst/>
                <a:latin typeface="+mn-lt"/>
              </a:rPr>
              <a:t>In CA1 </a:t>
            </a:r>
            <a:r>
              <a:rPr lang="en-SG" dirty="0">
                <a:solidFill>
                  <a:srgbClr val="273239"/>
                </a:solidFill>
                <a:latin typeface="+mn-lt"/>
              </a:rPr>
              <a:t>you need to </a:t>
            </a:r>
            <a:r>
              <a:rPr lang="en-SG" b="0" i="0" dirty="0">
                <a:solidFill>
                  <a:srgbClr val="273239"/>
                </a:solidFill>
                <a:effectLst/>
                <a:latin typeface="+mn-lt"/>
              </a:rPr>
              <a:t>check whether the password is valid or not based on some conditions</a:t>
            </a:r>
            <a:r>
              <a:rPr lang="en-SG" dirty="0">
                <a:solidFill>
                  <a:srgbClr val="273239"/>
                </a:solidFill>
                <a:latin typeface="+mn-lt"/>
              </a:rPr>
              <a:t>:</a:t>
            </a:r>
          </a:p>
          <a:p>
            <a:pPr algn="l" fontAlgn="base"/>
            <a:endParaRPr lang="en-SG" sz="2400" dirty="0">
              <a:solidFill>
                <a:srgbClr val="273239"/>
              </a:solidFill>
              <a:latin typeface="+mn-lt"/>
            </a:endParaRPr>
          </a:p>
          <a:p>
            <a:pPr marL="457200" marR="0" lvl="0" indent="-457200" fontAlgn="base">
              <a:buFont typeface="+mj-lt"/>
              <a:buAutoNum type="alphaLcParenR"/>
            </a:pPr>
            <a:r>
              <a:rPr lang="en-US" sz="2400" dirty="0">
                <a:solidFill>
                  <a:srgbClr val="273239"/>
                </a:solidFill>
                <a:latin typeface="+mn-lt"/>
              </a:rPr>
              <a:t>Should have at least one number.</a:t>
            </a:r>
            <a:endParaRPr lang="en-SG" sz="2400" dirty="0">
              <a:solidFill>
                <a:srgbClr val="273239"/>
              </a:solidFill>
              <a:latin typeface="+mn-lt"/>
            </a:endParaRPr>
          </a:p>
          <a:p>
            <a:pPr marL="457200" marR="0" lvl="0" indent="-457200" fontAlgn="base">
              <a:buFont typeface="+mj-lt"/>
              <a:buAutoNum type="alphaLcParenR"/>
            </a:pPr>
            <a:r>
              <a:rPr lang="en-US" sz="2400" dirty="0">
                <a:solidFill>
                  <a:srgbClr val="273239"/>
                </a:solidFill>
                <a:latin typeface="+mn-lt"/>
              </a:rPr>
              <a:t>Should have at least one uppercase and one lowercase character.</a:t>
            </a:r>
            <a:endParaRPr lang="en-SG" sz="2400" dirty="0">
              <a:solidFill>
                <a:srgbClr val="273239"/>
              </a:solidFill>
              <a:latin typeface="+mn-lt"/>
            </a:endParaRPr>
          </a:p>
          <a:p>
            <a:pPr marL="457200" marR="0" lvl="0" indent="-457200" fontAlgn="base">
              <a:buFont typeface="+mj-lt"/>
              <a:buAutoNum type="alphaLcParenR"/>
            </a:pPr>
            <a:r>
              <a:rPr lang="en-US" sz="2400" dirty="0">
                <a:solidFill>
                  <a:srgbClr val="273239"/>
                </a:solidFill>
                <a:latin typeface="+mn-lt"/>
              </a:rPr>
              <a:t>Should have at least one of these special symbols (!@#$%).</a:t>
            </a:r>
            <a:endParaRPr lang="en-SG" sz="2400" dirty="0">
              <a:solidFill>
                <a:srgbClr val="273239"/>
              </a:solidFill>
              <a:latin typeface="+mn-lt"/>
            </a:endParaRPr>
          </a:p>
          <a:p>
            <a:pPr marL="457200" marR="0" lvl="0" indent="-457200" fontAlgn="base">
              <a:buFont typeface="+mj-lt"/>
              <a:buAutoNum type="alphaLcParenR"/>
            </a:pPr>
            <a:r>
              <a:rPr lang="en-US" sz="2400" dirty="0">
                <a:solidFill>
                  <a:srgbClr val="273239"/>
                </a:solidFill>
                <a:latin typeface="+mn-lt"/>
              </a:rPr>
              <a:t>Should be between 4 to 20 characters long.</a:t>
            </a:r>
          </a:p>
          <a:p>
            <a:pPr marL="457200" marR="0" lvl="0" indent="-457200" fontAlgn="base">
              <a:buFont typeface="+mj-lt"/>
              <a:buAutoNum type="alphaLcParenR"/>
            </a:pPr>
            <a:endParaRPr lang="en-US" sz="2400" dirty="0">
              <a:solidFill>
                <a:srgbClr val="273239"/>
              </a:solidFill>
              <a:latin typeface="+mn-lt"/>
            </a:endParaRPr>
          </a:p>
          <a:p>
            <a:pPr marR="0" lvl="0" fontAlgn="base"/>
            <a:r>
              <a:rPr lang="en-US" sz="2400" dirty="0">
                <a:solidFill>
                  <a:srgbClr val="273239"/>
                </a:solidFill>
                <a:latin typeface="+mn-lt"/>
              </a:rPr>
              <a:t>There is a better way – regex.</a:t>
            </a:r>
          </a:p>
          <a:p>
            <a:pPr algn="l" rtl="0" fontAlgn="base"/>
            <a:r>
              <a:rPr lang="en-US" sz="2200" dirty="0" err="1">
                <a:solidFill>
                  <a:srgbClr val="273239"/>
                </a:solidFill>
                <a:latin typeface="+mn-lt"/>
              </a:rPr>
              <a:t>RegexPattern</a:t>
            </a:r>
            <a:r>
              <a:rPr lang="en-US" sz="2200" dirty="0">
                <a:solidFill>
                  <a:srgbClr val="273239"/>
                </a:solidFill>
                <a:latin typeface="+mn-lt"/>
              </a:rPr>
              <a:t>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</a:t>
            </a:r>
            <a:r>
              <a:rPr lang="en-US" altLang="en-US" sz="2200" dirty="0">
                <a:solidFill>
                  <a:srgbClr val="0000FF"/>
                </a:solidFill>
                <a:latin typeface="+mn-lt"/>
              </a:rPr>
              <a:t>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^(?=.*[a-z])(?=.*[A-Z])(?=.*\d</a:t>
            </a:r>
            <a:r>
              <a:rPr lang="en-US" altLang="en-US" sz="2200" dirty="0">
                <a:solidFill>
                  <a:srgbClr val="0000FF"/>
                </a:solidFill>
                <a:latin typeface="+mn-lt"/>
              </a:rPr>
              <a:t>)(?=.*[</a:t>
            </a:r>
            <a:r>
              <a:rPr lang="en-US" sz="2200" dirty="0">
                <a:solidFill>
                  <a:srgbClr val="0000FF"/>
                </a:solidFill>
                <a:latin typeface="+mn-lt"/>
              </a:rPr>
              <a:t>!@#$%</a:t>
            </a:r>
            <a:r>
              <a:rPr lang="en-US" altLang="en-US" sz="2200" dirty="0">
                <a:solidFill>
                  <a:srgbClr val="0000FF"/>
                </a:solidFill>
                <a:latin typeface="+mn-lt"/>
              </a:rPr>
              <a:t>])[A-Za-z\d@$!#%*?&amp;]{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6,20}$'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fontAlgn="base"/>
            <a:endParaRPr lang="en-US" sz="2400" dirty="0">
              <a:solidFill>
                <a:srgbClr val="273239"/>
              </a:solidFill>
              <a:latin typeface="+mn-lt"/>
            </a:endParaRPr>
          </a:p>
          <a:p>
            <a:pPr marL="457200" marR="0" lvl="0" indent="-457200" fontAlgn="base">
              <a:buFont typeface="+mj-lt"/>
              <a:buAutoNum type="alphaLcParenR"/>
            </a:pPr>
            <a:endParaRPr lang="en-SG" sz="2400" dirty="0">
              <a:solidFill>
                <a:srgbClr val="273239"/>
              </a:solidFill>
              <a:latin typeface="+mn-lt"/>
            </a:endParaRPr>
          </a:p>
          <a:p>
            <a:pPr marL="514350" indent="-514350" algn="l" fontAlgn="base">
              <a:buFont typeface="+mj-lt"/>
              <a:buAutoNum type="arabicParenR"/>
            </a:pPr>
            <a:endParaRPr lang="en-SG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SG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SG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313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9B01-947A-466B-AE54-51EBA5C9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 in </a:t>
            </a:r>
            <a:r>
              <a:rPr lang="en-SG" dirty="0" err="1"/>
              <a:t>regexPattern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625C8-EEA5-499A-B6D9-16ADAE3B1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1324366" cy="2667000"/>
          </a:xfrm>
          <a:solidFill>
            <a:schemeClr val="bg2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SG" sz="2400" b="0" dirty="0">
                <a:solidFill>
                  <a:srgbClr val="AF00DB"/>
                </a:solidFill>
                <a:effectLst/>
                <a:latin typeface="+mn-lt"/>
              </a:rPr>
              <a:t>import</a:t>
            </a:r>
            <a:r>
              <a:rPr lang="en-SG" sz="2400" b="0" dirty="0">
                <a:solidFill>
                  <a:srgbClr val="000000"/>
                </a:solidFill>
                <a:effectLst/>
                <a:latin typeface="+mn-lt"/>
              </a:rPr>
              <a:t> 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SG" sz="2400" b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SG" sz="2400" b="0" dirty="0">
                <a:solidFill>
                  <a:srgbClr val="000000"/>
                </a:solidFill>
                <a:effectLst/>
                <a:latin typeface="+mn-lt"/>
              </a:rPr>
              <a:t>string = </a:t>
            </a:r>
            <a:r>
              <a:rPr lang="en-SG" sz="2400" b="0" dirty="0">
                <a:solidFill>
                  <a:srgbClr val="A31515"/>
                </a:solidFill>
                <a:effectLst/>
                <a:latin typeface="+mn-lt"/>
              </a:rPr>
              <a:t>'c:\filename'</a:t>
            </a:r>
            <a:endParaRPr lang="en-SG" sz="2400" b="0" dirty="0">
              <a:solidFill>
                <a:srgbClr val="000000"/>
              </a:solidFill>
              <a:effectLst/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SG" sz="2400" b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SG" sz="2400" b="0" dirty="0" err="1">
                <a:solidFill>
                  <a:srgbClr val="000000"/>
                </a:solidFill>
                <a:effectLst/>
                <a:latin typeface="+mn-lt"/>
              </a:rPr>
              <a:t>regexPattern</a:t>
            </a:r>
            <a:r>
              <a:rPr lang="en-SG" sz="2400" b="0" dirty="0">
                <a:solidFill>
                  <a:srgbClr val="000000"/>
                </a:solidFill>
                <a:effectLst/>
                <a:latin typeface="+mn-lt"/>
              </a:rPr>
              <a:t> = </a:t>
            </a:r>
            <a:r>
              <a:rPr lang="en-SG" sz="2400" b="0" dirty="0">
                <a:solidFill>
                  <a:srgbClr val="A31515"/>
                </a:solidFill>
                <a:effectLst/>
                <a:latin typeface="+mn-lt"/>
              </a:rPr>
              <a:t>'c:\\filename'			# need two \\ as \ is an esc char</a:t>
            </a:r>
            <a:endParaRPr lang="en-SG" sz="2400" b="0" dirty="0">
              <a:solidFill>
                <a:srgbClr val="000000"/>
              </a:solidFill>
              <a:effectLst/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SG" sz="2400" b="0" dirty="0">
                <a:solidFill>
                  <a:srgbClr val="000000"/>
                </a:solidFill>
                <a:effectLst/>
                <a:latin typeface="+mn-lt"/>
              </a:rPr>
              <a:t>result = </a:t>
            </a:r>
            <a:r>
              <a:rPr lang="en-SG" sz="2400" b="0" dirty="0" err="1">
                <a:solidFill>
                  <a:srgbClr val="000000"/>
                </a:solidFill>
                <a:effectLst/>
                <a:latin typeface="+mn-lt"/>
              </a:rPr>
              <a:t>re.search</a:t>
            </a:r>
            <a:r>
              <a:rPr lang="en-SG" sz="2400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SG" sz="2400" b="0" dirty="0" err="1">
                <a:solidFill>
                  <a:srgbClr val="000000"/>
                </a:solidFill>
                <a:effectLst/>
                <a:latin typeface="+mn-lt"/>
              </a:rPr>
              <a:t>regexPattern</a:t>
            </a:r>
            <a:r>
              <a:rPr lang="en-SG" sz="2400" b="0" dirty="0">
                <a:solidFill>
                  <a:srgbClr val="000000"/>
                </a:solidFill>
                <a:effectLst/>
                <a:latin typeface="+mn-lt"/>
              </a:rPr>
              <a:t>, string)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SG" sz="2400" b="0" dirty="0">
                <a:solidFill>
                  <a:srgbClr val="795E26"/>
                </a:solidFill>
                <a:effectLst/>
                <a:latin typeface="+mn-lt"/>
              </a:rPr>
              <a:t>print</a:t>
            </a:r>
            <a:r>
              <a:rPr lang="en-SG" sz="2400" b="0" dirty="0">
                <a:solidFill>
                  <a:srgbClr val="000000"/>
                </a:solidFill>
                <a:effectLst/>
                <a:latin typeface="+mn-lt"/>
              </a:rPr>
              <a:t>(result)</a:t>
            </a:r>
          </a:p>
          <a:p>
            <a:pPr marR="0" lvl="0" fontAlgn="base"/>
            <a:endParaRPr lang="en-US" sz="2400" dirty="0">
              <a:solidFill>
                <a:srgbClr val="273239"/>
              </a:solidFill>
              <a:latin typeface="+mn-lt"/>
            </a:endParaRPr>
          </a:p>
          <a:p>
            <a:pPr marL="457200" marR="0" lvl="0" indent="-457200" fontAlgn="base">
              <a:buFont typeface="+mj-lt"/>
              <a:buAutoNum type="alphaLcParenR"/>
            </a:pPr>
            <a:endParaRPr lang="en-SG" sz="2400" dirty="0">
              <a:solidFill>
                <a:srgbClr val="273239"/>
              </a:solidFill>
              <a:latin typeface="+mn-lt"/>
            </a:endParaRPr>
          </a:p>
          <a:p>
            <a:pPr marL="514350" indent="-514350" algn="l" fontAlgn="base">
              <a:buFont typeface="+mj-lt"/>
              <a:buAutoNum type="arabicParenR"/>
            </a:pPr>
            <a:endParaRPr lang="en-SG" sz="2400" b="0" i="0" dirty="0">
              <a:solidFill>
                <a:srgbClr val="273239"/>
              </a:solidFill>
              <a:effectLst/>
              <a:latin typeface="+mn-lt"/>
            </a:endParaRPr>
          </a:p>
          <a:p>
            <a:endParaRPr lang="en-SG" sz="2400" dirty="0">
              <a:solidFill>
                <a:srgbClr val="008000"/>
              </a:solidFill>
              <a:latin typeface="+mn-lt"/>
            </a:endParaRPr>
          </a:p>
          <a:p>
            <a:endParaRPr lang="en-SG" sz="2400" b="0" dirty="0">
              <a:solidFill>
                <a:srgbClr val="000000"/>
              </a:solidFill>
              <a:effectLst/>
              <a:latin typeface="+mn-lt"/>
            </a:endParaRPr>
          </a:p>
          <a:p>
            <a:endParaRPr lang="en-SG" sz="2400" dirty="0">
              <a:latin typeface="+mn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0B5CAD-BD23-4FFC-B16C-8A3B4A446A3B}"/>
              </a:ext>
            </a:extLst>
          </p:cNvPr>
          <p:cNvSpPr txBox="1">
            <a:spLocks/>
          </p:cNvSpPr>
          <p:nvPr/>
        </p:nvSpPr>
        <p:spPr>
          <a:xfrm>
            <a:off x="688340" y="3865626"/>
            <a:ext cx="11324366" cy="2667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0">
              <a:spcBef>
                <a:spcPts val="600"/>
              </a:spcBef>
              <a:spcAft>
                <a:spcPts val="600"/>
              </a:spcAft>
              <a:defRPr sz="28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SG" sz="2400" kern="0" dirty="0">
                <a:solidFill>
                  <a:srgbClr val="AF00DB"/>
                </a:solidFill>
                <a:latin typeface="+mn-lt"/>
              </a:rPr>
              <a:t>import</a:t>
            </a:r>
            <a:r>
              <a:rPr lang="en-SG" sz="2400" kern="0" dirty="0">
                <a:solidFill>
                  <a:srgbClr val="000000"/>
                </a:solidFill>
                <a:latin typeface="+mn-lt"/>
              </a:rPr>
              <a:t> 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SG" sz="2400" kern="0" dirty="0">
                <a:solidFill>
                  <a:srgbClr val="000000"/>
                </a:solidFill>
                <a:latin typeface="+mn-lt"/>
              </a:rPr>
            </a:br>
            <a:r>
              <a:rPr lang="en-SG" sz="2400" kern="0" dirty="0">
                <a:solidFill>
                  <a:srgbClr val="000000"/>
                </a:solidFill>
                <a:latin typeface="+mn-lt"/>
              </a:rPr>
              <a:t>string = </a:t>
            </a:r>
            <a:r>
              <a:rPr lang="en-SG" sz="2400" kern="0" dirty="0">
                <a:solidFill>
                  <a:srgbClr val="A31515"/>
                </a:solidFill>
                <a:latin typeface="+mn-lt"/>
              </a:rPr>
              <a:t>'c:\filename'</a:t>
            </a:r>
            <a:endParaRPr lang="en-SG" sz="2400" kern="0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SG" sz="2400" kern="0" dirty="0">
                <a:solidFill>
                  <a:srgbClr val="000000"/>
                </a:solidFill>
                <a:latin typeface="+mn-lt"/>
              </a:rPr>
            </a:br>
            <a:r>
              <a:rPr lang="en-SG" sz="2400" kern="0" dirty="0" err="1">
                <a:solidFill>
                  <a:srgbClr val="000000"/>
                </a:solidFill>
                <a:latin typeface="+mn-lt"/>
              </a:rPr>
              <a:t>regexPattern</a:t>
            </a:r>
            <a:r>
              <a:rPr lang="en-SG" sz="2400" kern="0" dirty="0">
                <a:solidFill>
                  <a:srgbClr val="000000"/>
                </a:solidFill>
                <a:latin typeface="+mn-lt"/>
              </a:rPr>
              <a:t> = </a:t>
            </a:r>
            <a:r>
              <a:rPr lang="en-SG" sz="2400" kern="0" dirty="0" err="1">
                <a:solidFill>
                  <a:srgbClr val="000000"/>
                </a:solidFill>
                <a:latin typeface="+mn-lt"/>
              </a:rPr>
              <a:t>r</a:t>
            </a:r>
            <a:r>
              <a:rPr lang="en-SG" sz="2400" kern="0" dirty="0" err="1">
                <a:solidFill>
                  <a:srgbClr val="A31515"/>
                </a:solidFill>
                <a:latin typeface="+mn-lt"/>
              </a:rPr>
              <a:t>'c</a:t>
            </a:r>
            <a:r>
              <a:rPr lang="en-SG" sz="2400" kern="0" dirty="0">
                <a:solidFill>
                  <a:srgbClr val="A31515"/>
                </a:solidFill>
                <a:latin typeface="+mn-lt"/>
              </a:rPr>
              <a:t>:\filename'			# r prefix – </a:t>
            </a:r>
            <a:r>
              <a:rPr lang="en-SG" sz="2400" kern="0">
                <a:solidFill>
                  <a:srgbClr val="A31515"/>
                </a:solidFill>
                <a:latin typeface="+mn-lt"/>
              </a:rPr>
              <a:t>raw string</a:t>
            </a:r>
            <a:endParaRPr lang="en-SG" sz="2400" kern="0">
              <a:solidFill>
                <a:srgbClr val="00000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SG" sz="2400" kern="0" dirty="0">
                <a:solidFill>
                  <a:srgbClr val="000000"/>
                </a:solidFill>
                <a:latin typeface="+mn-lt"/>
              </a:rPr>
              <a:t>result = </a:t>
            </a:r>
            <a:r>
              <a:rPr lang="en-SG" sz="2400" kern="0" dirty="0" err="1">
                <a:solidFill>
                  <a:srgbClr val="000000"/>
                </a:solidFill>
                <a:latin typeface="+mn-lt"/>
              </a:rPr>
              <a:t>re.search</a:t>
            </a:r>
            <a:r>
              <a:rPr lang="en-SG" sz="24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SG" sz="2400" kern="0" dirty="0" err="1">
                <a:solidFill>
                  <a:srgbClr val="000000"/>
                </a:solidFill>
                <a:latin typeface="+mn-lt"/>
              </a:rPr>
              <a:t>regexPattern</a:t>
            </a:r>
            <a:r>
              <a:rPr lang="en-SG" sz="2400" kern="0" dirty="0">
                <a:solidFill>
                  <a:srgbClr val="000000"/>
                </a:solidFill>
                <a:latin typeface="+mn-lt"/>
              </a:rPr>
              <a:t>, string)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SG" sz="2400" kern="0" dirty="0">
                <a:solidFill>
                  <a:srgbClr val="795E26"/>
                </a:solidFill>
                <a:latin typeface="+mn-lt"/>
              </a:rPr>
              <a:t>print</a:t>
            </a:r>
            <a:r>
              <a:rPr lang="en-SG" sz="2400" kern="0" dirty="0">
                <a:solidFill>
                  <a:srgbClr val="000000"/>
                </a:solidFill>
                <a:latin typeface="+mn-lt"/>
              </a:rPr>
              <a:t>(result)</a:t>
            </a:r>
          </a:p>
          <a:p>
            <a:pPr fontAlgn="base"/>
            <a:endParaRPr lang="en-US" sz="2400" kern="0" dirty="0">
              <a:solidFill>
                <a:srgbClr val="273239"/>
              </a:solidFill>
              <a:latin typeface="+mn-lt"/>
            </a:endParaRPr>
          </a:p>
          <a:p>
            <a:pPr marL="457200" indent="-457200" fontAlgn="base">
              <a:buFont typeface="+mj-lt"/>
              <a:buAutoNum type="alphaLcParenR"/>
            </a:pPr>
            <a:endParaRPr lang="en-SG" sz="2400" kern="0" dirty="0">
              <a:solidFill>
                <a:srgbClr val="273239"/>
              </a:solidFill>
              <a:latin typeface="+mn-lt"/>
            </a:endParaRPr>
          </a:p>
          <a:p>
            <a:pPr marL="514350" indent="-514350" algn="l" fontAlgn="base">
              <a:buFont typeface="+mj-lt"/>
              <a:buAutoNum type="arabicParenR"/>
            </a:pPr>
            <a:endParaRPr lang="en-SG" sz="2400" kern="0" dirty="0">
              <a:solidFill>
                <a:srgbClr val="273239"/>
              </a:solidFill>
              <a:latin typeface="+mn-lt"/>
            </a:endParaRPr>
          </a:p>
          <a:p>
            <a:endParaRPr lang="en-SG" sz="2400" kern="0" dirty="0">
              <a:solidFill>
                <a:srgbClr val="008000"/>
              </a:solidFill>
              <a:latin typeface="+mn-lt"/>
            </a:endParaRPr>
          </a:p>
          <a:p>
            <a:endParaRPr lang="en-SG" sz="2400" kern="0" dirty="0">
              <a:solidFill>
                <a:srgbClr val="000000"/>
              </a:solidFill>
              <a:latin typeface="+mn-lt"/>
            </a:endParaRPr>
          </a:p>
          <a:p>
            <a:endParaRPr lang="en-SG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226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Regular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2400" dirty="0">
                <a:latin typeface="+mn-lt"/>
              </a:rPr>
              <a:t>It is a powerful tools to  enable you to find, extract and modify text that matches predefined patterns.</a:t>
            </a:r>
          </a:p>
          <a:p>
            <a:endParaRPr lang="en-SG" sz="2400" dirty="0">
              <a:solidFill>
                <a:schemeClr val="tx1"/>
              </a:solidFill>
              <a:latin typeface="+mn-lt"/>
            </a:endParaRPr>
          </a:p>
          <a:p>
            <a:r>
              <a:rPr lang="en-SG" sz="2400" dirty="0">
                <a:latin typeface="+mn-lt"/>
              </a:rPr>
              <a:t>It is available in most of the programming languages (built-in or library based).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1ED19-2FAD-43B1-9D1F-443FAE41892D}"/>
              </a:ext>
            </a:extLst>
          </p:cNvPr>
          <p:cNvSpPr txBox="1"/>
          <p:nvPr/>
        </p:nvSpPr>
        <p:spPr>
          <a:xfrm>
            <a:off x="688339" y="2980765"/>
            <a:ext cx="10815319" cy="2677656"/>
          </a:xfrm>
          <a:prstGeom prst="rect">
            <a:avLst/>
          </a:prstGeom>
          <a:solidFill>
            <a:schemeClr val="bg2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>
                <a:effectLst/>
                <a:latin typeface="Consolas" panose="020B0609020204030204" pitchFamily="49" charset="0"/>
              </a:rPr>
              <a:t>import re</a:t>
            </a:r>
          </a:p>
          <a:p>
            <a:br>
              <a:rPr lang="en-SG" sz="2400" b="0" dirty="0">
                <a:effectLst/>
                <a:latin typeface="Consolas" panose="020B0609020204030204" pitchFamily="49" charset="0"/>
              </a:rPr>
            </a:br>
            <a:br>
              <a:rPr lang="en-SG" sz="2400" b="0" dirty="0">
                <a:effectLst/>
                <a:latin typeface="Consolas" panose="020B0609020204030204" pitchFamily="49" charset="0"/>
              </a:rPr>
            </a:br>
            <a:r>
              <a:rPr lang="en-SG" sz="2400" b="0" dirty="0">
                <a:effectLst/>
                <a:latin typeface="Consolas" panose="020B0609020204030204" pitchFamily="49" charset="0"/>
              </a:rPr>
              <a:t>email = 'mysite123@gmail.b'</a:t>
            </a:r>
          </a:p>
          <a:p>
            <a:r>
              <a:rPr lang="en-SG" sz="2400" b="0" dirty="0" err="1">
                <a:effectLst/>
                <a:latin typeface="Consolas" panose="020B0609020204030204" pitchFamily="49" charset="0"/>
              </a:rPr>
              <a:t>regexPattern</a:t>
            </a:r>
            <a:r>
              <a:rPr lang="en-SG" sz="2400" b="0" dirty="0">
                <a:effectLst/>
                <a:latin typeface="Consolas" panose="020B0609020204030204" pitchFamily="49" charset="0"/>
              </a:rPr>
              <a:t> = r'^\w+([\.-]?\w+)*@\w+([\.]?\w+)*(\.\w{2,3})+$'</a:t>
            </a:r>
          </a:p>
          <a:p>
            <a:r>
              <a:rPr lang="en-SG" sz="2400" b="0" dirty="0">
                <a:effectLst/>
                <a:latin typeface="Consolas" panose="020B0609020204030204" pitchFamily="49" charset="0"/>
              </a:rPr>
              <a:t>result = </a:t>
            </a:r>
            <a:r>
              <a:rPr lang="en-SG" sz="2400" b="0" dirty="0" err="1">
                <a:effectLst/>
                <a:latin typeface="Consolas" panose="020B0609020204030204" pitchFamily="49" charset="0"/>
              </a:rPr>
              <a:t>re.search</a:t>
            </a:r>
            <a:r>
              <a:rPr lang="en-SG" sz="2400" b="0" dirty="0">
                <a:effectLst/>
                <a:latin typeface="Consolas" panose="020B0609020204030204" pitchFamily="49" charset="0"/>
              </a:rPr>
              <a:t>(</a:t>
            </a:r>
            <a:r>
              <a:rPr lang="en-SG" sz="2400" b="0" dirty="0" err="1">
                <a:effectLst/>
                <a:latin typeface="Consolas" panose="020B0609020204030204" pitchFamily="49" charset="0"/>
              </a:rPr>
              <a:t>regexPattern</a:t>
            </a:r>
            <a:r>
              <a:rPr lang="en-SG" sz="2400" b="0" dirty="0">
                <a:effectLst/>
                <a:latin typeface="Consolas" panose="020B0609020204030204" pitchFamily="49" charset="0"/>
              </a:rPr>
              <a:t>, email)</a:t>
            </a:r>
          </a:p>
          <a:p>
            <a:r>
              <a:rPr lang="en-SG" sz="2400" b="0" dirty="0">
                <a:effectLst/>
                <a:latin typeface="Consolas" panose="020B0609020204030204" pitchFamily="49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30894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err="1"/>
              <a:t>Metacharacters</a:t>
            </a:r>
            <a:r>
              <a:rPr lang="en-S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+mn-lt"/>
              </a:rPr>
              <a:t>Regular Expressions are powerful </a:t>
            </a:r>
          </a:p>
          <a:p>
            <a:r>
              <a:rPr lang="en-SG" sz="2400" dirty="0">
                <a:latin typeface="+mn-lt"/>
              </a:rPr>
              <a:t>They are made up with </a:t>
            </a:r>
            <a:r>
              <a:rPr lang="en-SG" sz="2400" dirty="0" err="1">
                <a:latin typeface="+mn-lt"/>
              </a:rPr>
              <a:t>metacharacters</a:t>
            </a:r>
            <a:endParaRPr lang="en-SG" sz="2400" dirty="0">
              <a:latin typeface="+mn-lt"/>
            </a:endParaRPr>
          </a:p>
          <a:p>
            <a:pPr marL="457200" lvl="2" indent="-457200">
              <a:buSzPct val="80000"/>
              <a:buFont typeface="+mj-lt"/>
              <a:buAutoNum type="alphaLcParenR"/>
              <a:defRPr/>
            </a:pPr>
            <a:r>
              <a:rPr lang="en-US" sz="2400" dirty="0"/>
              <a:t> “.”  used to symbolize a single character</a:t>
            </a:r>
          </a:p>
          <a:p>
            <a:pPr marL="457200" lvl="2" indent="-457200">
              <a:buSzPct val="80000"/>
              <a:buFont typeface="+mj-lt"/>
              <a:buAutoNum type="alphaLcParenR"/>
              <a:defRPr/>
            </a:pPr>
            <a:r>
              <a:rPr lang="en-US" sz="2400" dirty="0"/>
              <a:t>[xyz] used to symbolize matching of a single character with either x or y or z</a:t>
            </a:r>
            <a:r>
              <a:rPr lang="en-SG" sz="2400" dirty="0"/>
              <a:t> </a:t>
            </a:r>
          </a:p>
          <a:p>
            <a:pPr marL="457200" lvl="2" indent="-457200">
              <a:buSzPct val="80000"/>
              <a:buFont typeface="+mj-lt"/>
              <a:buAutoNum type="alphaLcParenR"/>
              <a:defRPr/>
            </a:pPr>
            <a:r>
              <a:rPr lang="en-SG" sz="2400" dirty="0"/>
              <a:t>\d used to symbolize a digit </a:t>
            </a:r>
          </a:p>
          <a:p>
            <a:pPr marL="457200" lvl="2" indent="-457200">
              <a:buSzPct val="80000"/>
              <a:buFont typeface="+mj-lt"/>
              <a:buAutoNum type="alphaLcParenR"/>
              <a:defRPr/>
            </a:pPr>
            <a:r>
              <a:rPr lang="en-SG" sz="2400" dirty="0"/>
              <a:t>[0-9] same as \d</a:t>
            </a:r>
          </a:p>
          <a:p>
            <a:pPr marL="457200" lvl="2" indent="-457200">
              <a:buSzPct val="80000"/>
              <a:buFont typeface="+mj-lt"/>
              <a:buAutoNum type="alphaLcParenR"/>
              <a:defRPr/>
            </a:pPr>
            <a:r>
              <a:rPr lang="en-SG" sz="2400" dirty="0"/>
              <a:t>[0-9]{0,3} used to symbolize matching of 0, 1 or up to 3 digit(s)</a:t>
            </a:r>
          </a:p>
          <a:p>
            <a:pPr marL="457200" lvl="2" indent="-457200">
              <a:buSzPct val="80000"/>
              <a:buFont typeface="+mj-lt"/>
              <a:buAutoNum type="alphaLcParenR"/>
              <a:defRPr/>
            </a:pPr>
            <a:endParaRPr lang="en-SG" sz="2400" dirty="0"/>
          </a:p>
          <a:p>
            <a:pPr marL="457200" lvl="2" indent="-457200">
              <a:buSzPct val="80000"/>
              <a:buFont typeface="+mj-lt"/>
              <a:buAutoNum type="alphaLcParenR"/>
              <a:defRPr/>
            </a:pPr>
            <a:endParaRPr lang="en-SG" sz="2400" dirty="0"/>
          </a:p>
          <a:p>
            <a:pPr marL="36512" lvl="1">
              <a:buSzPct val="80000"/>
              <a:defRPr/>
            </a:pPr>
            <a:r>
              <a:rPr lang="en-SG" sz="1600" dirty="0">
                <a:hlinkClick r:id="rId4"/>
              </a:rPr>
              <a:t>https://www.debuggex.com/cheatsheet/regex/python</a:t>
            </a:r>
            <a:endParaRPr lang="en-SG" sz="16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494F3C-7832-4517-BF51-75B7560FA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75565"/>
              </p:ext>
            </p:extLst>
          </p:nvPr>
        </p:nvGraphicFramePr>
        <p:xfrm>
          <a:off x="5406623" y="4306735"/>
          <a:ext cx="30130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ackager Shell Object" showAsIcon="1" r:id="rId5" imgW="1676880" imgH="576000" progId="Package">
                  <p:embed/>
                </p:oleObj>
              </mc:Choice>
              <mc:Fallback>
                <p:oleObj name="Packager Shell Object" showAsIcon="1" r:id="rId5" imgW="1676880" imgH="57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6623" y="4306735"/>
                        <a:ext cx="3013075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05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regular expression primitive search functions - match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re.match</a:t>
            </a:r>
            <a:r>
              <a:rPr lang="en-SG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(pattern, string)</a:t>
            </a:r>
          </a:p>
          <a:p>
            <a:r>
              <a:rPr lang="en-SG" sz="2400" dirty="0">
                <a:latin typeface="+mn-lt"/>
              </a:rPr>
              <a:t>Checks for a match only at the </a:t>
            </a:r>
            <a:r>
              <a:rPr lang="en-SG" sz="2400" b="1" dirty="0">
                <a:latin typeface="+mn-lt"/>
              </a:rPr>
              <a:t>beginning</a:t>
            </a:r>
            <a:r>
              <a:rPr lang="en-SG" sz="2400" dirty="0">
                <a:latin typeface="+mn-lt"/>
              </a:rPr>
              <a:t> of the string. Try to match the pattern from the string. The pattern can be a normal string or a regular expression (made up of meta-characters). Returns a match object on success, None on failure</a:t>
            </a:r>
          </a:p>
          <a:p>
            <a:pPr marL="36512" indent="0">
              <a:buNone/>
            </a:pPr>
            <a:endParaRPr lang="en-SG" sz="2400" dirty="0">
              <a:latin typeface="+mn-lt"/>
            </a:endParaRPr>
          </a:p>
          <a:p>
            <a:endParaRPr lang="en-SG" sz="24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4B857-144A-41C5-8B7A-A5005EF015BB}"/>
              </a:ext>
            </a:extLst>
          </p:cNvPr>
          <p:cNvSpPr txBox="1"/>
          <p:nvPr/>
        </p:nvSpPr>
        <p:spPr>
          <a:xfrm>
            <a:off x="688340" y="2667315"/>
            <a:ext cx="11397164" cy="2308324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SG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re</a:t>
            </a:r>
          </a:p>
          <a:p>
            <a:br>
              <a:rPr lang="en-SG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Pattern: any 5 letter string at beginning of string, starting with a and ending with s. 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 = [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'abs'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'2alias'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'abyss'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'Alias'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 abacus'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SG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regexPattern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SG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SG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'^a</a:t>
            </a:r>
            <a:r>
              <a:rPr lang="en-SG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...s$'</a:t>
            </a:r>
            <a:endParaRPr lang="en-SG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SG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word </a:t>
            </a:r>
            <a:r>
              <a:rPr lang="en-SG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list1: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result = </a:t>
            </a:r>
            <a:r>
              <a:rPr lang="en-SG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re.match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SG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regexPattern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word)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SG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SG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76A59-DBA4-4D3B-A816-89BEB18AD5DC}"/>
              </a:ext>
            </a:extLst>
          </p:cNvPr>
          <p:cNvSpPr txBox="1"/>
          <p:nvPr/>
        </p:nvSpPr>
        <p:spPr>
          <a:xfrm>
            <a:off x="688340" y="5056763"/>
            <a:ext cx="9469212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Result: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None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None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re.Match</a:t>
            </a:r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object; span=(0, 5), match='abyss'&gt;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None </a:t>
            </a:r>
          </a:p>
          <a:p>
            <a:r>
              <a:rPr lang="en-SG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953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1544</Words>
  <Application>Microsoft Office PowerPoint</Application>
  <PresentationFormat>Widescreen</PresentationFormat>
  <Paragraphs>212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urw-din</vt:lpstr>
      <vt:lpstr>Office Theme</vt:lpstr>
      <vt:lpstr>Packager Shell Object</vt:lpstr>
      <vt:lpstr>Python Regular Expression</vt:lpstr>
      <vt:lpstr>Learning Objectives</vt:lpstr>
      <vt:lpstr>History of the Term ‘Regular Expression’</vt:lpstr>
      <vt:lpstr>Regular Expression</vt:lpstr>
      <vt:lpstr>Password Validation</vt:lpstr>
      <vt:lpstr>r in regexPattern</vt:lpstr>
      <vt:lpstr>Regular Expression</vt:lpstr>
      <vt:lpstr>Metacharacters </vt:lpstr>
      <vt:lpstr>Python regular expression primitive search functions - match </vt:lpstr>
      <vt:lpstr>Python regular expression primitive search functions - search </vt:lpstr>
      <vt:lpstr>Python regex basic find functions</vt:lpstr>
      <vt:lpstr>Python regex basic find and replace function</vt:lpstr>
      <vt:lpstr>'Repl' can also be a regex pattern</vt:lpstr>
      <vt:lpstr>Use cases of regular expressions</vt:lpstr>
      <vt:lpstr>To validate a binary value input </vt:lpstr>
      <vt:lpstr>To validate a binary value input 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Regular expression and class</dc:title>
  <dc:creator>Windows User</dc:creator>
  <cp:lastModifiedBy>Leonard _Bored</cp:lastModifiedBy>
  <cp:revision>17</cp:revision>
  <dcterms:created xsi:type="dcterms:W3CDTF">2019-06-20T08:49:14Z</dcterms:created>
  <dcterms:modified xsi:type="dcterms:W3CDTF">2022-01-06T09:48:42Z</dcterms:modified>
</cp:coreProperties>
</file>