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360" r:id="rId2"/>
    <p:sldId id="364" r:id="rId3"/>
    <p:sldId id="391" r:id="rId4"/>
    <p:sldId id="392" r:id="rId5"/>
    <p:sldId id="394" r:id="rId6"/>
    <p:sldId id="395" r:id="rId7"/>
    <p:sldId id="397" r:id="rId8"/>
    <p:sldId id="398" r:id="rId9"/>
    <p:sldId id="399" r:id="rId10"/>
    <p:sldId id="400" r:id="rId11"/>
    <p:sldId id="401" r:id="rId12"/>
    <p:sldId id="402" r:id="rId13"/>
    <p:sldId id="409" r:id="rId14"/>
    <p:sldId id="403" r:id="rId15"/>
    <p:sldId id="404" r:id="rId16"/>
    <p:sldId id="405" r:id="rId17"/>
    <p:sldId id="406" r:id="rId18"/>
    <p:sldId id="407" r:id="rId19"/>
    <p:sldId id="408" r:id="rId20"/>
    <p:sldId id="35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8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3856" autoAdjust="0"/>
  </p:normalViewPr>
  <p:slideViewPr>
    <p:cSldViewPr snapToGrid="0">
      <p:cViewPr>
        <p:scale>
          <a:sx n="66" d="100"/>
          <a:sy n="66" d="100"/>
        </p:scale>
        <p:origin x="189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4B53A-E2A1-4BBA-B278-9B65E8B0BA11}" type="datetimeFigureOut">
              <a:rPr lang="en-SG" smtClean="0"/>
              <a:t>11/5/2022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0D6C6-3C82-4703-B15C-41345024C6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867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11/5/2022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463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11/5/2022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876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11/5/2022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906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11/5/2022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492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11/5/2022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823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11/5/2022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793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11/5/2022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078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11/5/2022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069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11/5/2022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178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11/5/2022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695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11/5/2022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345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896FF-33D8-4524-BFF0-E5E5F392E3F1}" type="datetimeFigureOut">
              <a:rPr lang="en-SG" smtClean="0"/>
              <a:t>11/5/2022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075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" y="877529"/>
            <a:ext cx="9141241" cy="51029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48" b="48593"/>
          <a:stretch/>
        </p:blipFill>
        <p:spPr>
          <a:xfrm>
            <a:off x="1" y="5687962"/>
            <a:ext cx="9144000" cy="1170038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B21C383E-7E7F-4C9A-80AB-0CEECF5F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96409" y="322155"/>
            <a:ext cx="1838600" cy="8832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0" y="1300599"/>
            <a:ext cx="9144000" cy="1982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60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 Assessment</a:t>
            </a:r>
          </a:p>
          <a:p>
            <a:pPr algn="ctr" eaLnBrk="1" hangingPunct="1"/>
            <a:r>
              <a:rPr lang="en-US" altLang="ja-JP" sz="60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Revision 1</a:t>
            </a:r>
            <a:endParaRPr lang="ja-JP" altLang="en-US" sz="6000" spc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05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0CB1B4-75A8-E0ED-9567-9EC8377C9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0409"/>
            <a:ext cx="9144000" cy="439759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33C5820-B370-49DB-B061-A40FC2DB2EEC}"/>
              </a:ext>
            </a:extLst>
          </p:cNvPr>
          <p:cNvGrpSpPr/>
          <p:nvPr/>
        </p:nvGrpSpPr>
        <p:grpSpPr>
          <a:xfrm>
            <a:off x="3" y="0"/>
            <a:ext cx="3539610" cy="464549"/>
            <a:chOff x="2" y="857251"/>
            <a:chExt cx="3972074" cy="4645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FEB92C-255E-4420-9C10-15EBC9226D04}"/>
                </a:ext>
              </a:extLst>
            </p:cNvPr>
            <p:cNvSpPr/>
            <p:nvPr/>
          </p:nvSpPr>
          <p:spPr>
            <a:xfrm>
              <a:off x="2" y="857251"/>
              <a:ext cx="3153605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" name="Pentagon 27">
              <a:extLst>
                <a:ext uri="{FF2B5EF4-FFF2-40B4-BE49-F238E27FC236}">
                  <a16:creationId xmlns:a16="http://schemas.microsoft.com/office/drawing/2014/main" id="{E98319E9-1A53-4A7D-8051-AE9AA603CDE5}"/>
                </a:ext>
              </a:extLst>
            </p:cNvPr>
            <p:cNvSpPr/>
            <p:nvPr/>
          </p:nvSpPr>
          <p:spPr>
            <a:xfrm>
              <a:off x="195148" y="939156"/>
              <a:ext cx="2643677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Practical Assessment 1 - Revision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C24F0A-8A52-4E4F-82B9-8049BF237CF5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0AEE94C9-687B-A3AF-83C1-AD81775A4D72}"/>
              </a:ext>
            </a:extLst>
          </p:cNvPr>
          <p:cNvSpPr/>
          <p:nvPr/>
        </p:nvSpPr>
        <p:spPr>
          <a:xfrm>
            <a:off x="363728" y="3318350"/>
            <a:ext cx="144780" cy="1372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2D7335-ED10-8EC0-8787-3A595438D668}"/>
              </a:ext>
            </a:extLst>
          </p:cNvPr>
          <p:cNvSpPr/>
          <p:nvPr/>
        </p:nvSpPr>
        <p:spPr>
          <a:xfrm>
            <a:off x="283346" y="6690402"/>
            <a:ext cx="2659852" cy="137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04389-A174-EB4F-C51E-ABC888619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047" y="563515"/>
            <a:ext cx="6751905" cy="110499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13032CE-63DA-C111-1BDA-3DBD21BA203A}"/>
              </a:ext>
            </a:extLst>
          </p:cNvPr>
          <p:cNvSpPr/>
          <p:nvPr/>
        </p:nvSpPr>
        <p:spPr>
          <a:xfrm>
            <a:off x="94253" y="3011065"/>
            <a:ext cx="378187" cy="137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E8DE9D-8DCF-4E94-AB10-AB9A7234A4BD}"/>
              </a:ext>
            </a:extLst>
          </p:cNvPr>
          <p:cNvSpPr/>
          <p:nvPr/>
        </p:nvSpPr>
        <p:spPr>
          <a:xfrm>
            <a:off x="5332358" y="3303255"/>
            <a:ext cx="813172" cy="137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タイトル 3">
            <a:extLst>
              <a:ext uri="{FF2B5EF4-FFF2-40B4-BE49-F238E27FC236}">
                <a16:creationId xmlns:a16="http://schemas.microsoft.com/office/drawing/2014/main" id="{453FD92D-7F9F-29E9-1C1A-5E635B491A0B}"/>
              </a:ext>
            </a:extLst>
          </p:cNvPr>
          <p:cNvSpPr txBox="1">
            <a:spLocks/>
          </p:cNvSpPr>
          <p:nvPr/>
        </p:nvSpPr>
        <p:spPr bwMode="auto">
          <a:xfrm>
            <a:off x="8404861" y="-23246"/>
            <a:ext cx="739140" cy="32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US" altLang="ja-JP" sz="16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Q9</a:t>
            </a:r>
            <a:endParaRPr lang="ja-JP" altLang="en-US" sz="16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873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2BB03C-3E6D-539E-F855-D53AF1E64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9623"/>
            <a:ext cx="9144000" cy="192877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33C5820-B370-49DB-B061-A40FC2DB2EEC}"/>
              </a:ext>
            </a:extLst>
          </p:cNvPr>
          <p:cNvGrpSpPr/>
          <p:nvPr/>
        </p:nvGrpSpPr>
        <p:grpSpPr>
          <a:xfrm>
            <a:off x="3" y="0"/>
            <a:ext cx="3539610" cy="464549"/>
            <a:chOff x="2" y="857251"/>
            <a:chExt cx="3972074" cy="4645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FEB92C-255E-4420-9C10-15EBC9226D04}"/>
                </a:ext>
              </a:extLst>
            </p:cNvPr>
            <p:cNvSpPr/>
            <p:nvPr/>
          </p:nvSpPr>
          <p:spPr>
            <a:xfrm>
              <a:off x="2" y="857251"/>
              <a:ext cx="3153605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" name="Pentagon 27">
              <a:extLst>
                <a:ext uri="{FF2B5EF4-FFF2-40B4-BE49-F238E27FC236}">
                  <a16:creationId xmlns:a16="http://schemas.microsoft.com/office/drawing/2014/main" id="{E98319E9-1A53-4A7D-8051-AE9AA603CDE5}"/>
                </a:ext>
              </a:extLst>
            </p:cNvPr>
            <p:cNvSpPr/>
            <p:nvPr/>
          </p:nvSpPr>
          <p:spPr>
            <a:xfrm>
              <a:off x="195148" y="939156"/>
              <a:ext cx="2643677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Practical Assessment 1 - Revision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C24F0A-8A52-4E4F-82B9-8049BF237CF5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0AEE94C9-687B-A3AF-83C1-AD81775A4D72}"/>
              </a:ext>
            </a:extLst>
          </p:cNvPr>
          <p:cNvSpPr/>
          <p:nvPr/>
        </p:nvSpPr>
        <p:spPr>
          <a:xfrm>
            <a:off x="276845" y="4152899"/>
            <a:ext cx="144780" cy="1372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3032CE-63DA-C111-1BDA-3DBD21BA203A}"/>
              </a:ext>
            </a:extLst>
          </p:cNvPr>
          <p:cNvSpPr/>
          <p:nvPr/>
        </p:nvSpPr>
        <p:spPr>
          <a:xfrm>
            <a:off x="4630693" y="4162707"/>
            <a:ext cx="456927" cy="133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E8DE9D-8DCF-4E94-AB10-AB9A7234A4BD}"/>
              </a:ext>
            </a:extLst>
          </p:cNvPr>
          <p:cNvSpPr/>
          <p:nvPr/>
        </p:nvSpPr>
        <p:spPr>
          <a:xfrm>
            <a:off x="4505706" y="4897934"/>
            <a:ext cx="617220" cy="133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BED118-36EF-1721-11A3-9D4D2785F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981" y="563515"/>
            <a:ext cx="5048038" cy="2536626"/>
          </a:xfrm>
          <a:prstGeom prst="rect">
            <a:avLst/>
          </a:prstGeom>
        </p:spPr>
      </p:pic>
      <p:sp>
        <p:nvSpPr>
          <p:cNvPr id="18" name="タイトル 3">
            <a:extLst>
              <a:ext uri="{FF2B5EF4-FFF2-40B4-BE49-F238E27FC236}">
                <a16:creationId xmlns:a16="http://schemas.microsoft.com/office/drawing/2014/main" id="{CE4F20DA-D81C-5D1E-31DD-13DA9C07EF63}"/>
              </a:ext>
            </a:extLst>
          </p:cNvPr>
          <p:cNvSpPr txBox="1">
            <a:spLocks/>
          </p:cNvSpPr>
          <p:nvPr/>
        </p:nvSpPr>
        <p:spPr bwMode="auto">
          <a:xfrm>
            <a:off x="0" y="5645495"/>
            <a:ext cx="9144000" cy="99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 The initial ‘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packet will always be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associated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 desired service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 number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 this case, it is TCP 80. And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 80 refers to HTTP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So, server201 is a web server.</a:t>
            </a:r>
          </a:p>
        </p:txBody>
      </p:sp>
      <p:sp>
        <p:nvSpPr>
          <p:cNvPr id="20" name="タイトル 3">
            <a:extLst>
              <a:ext uri="{FF2B5EF4-FFF2-40B4-BE49-F238E27FC236}">
                <a16:creationId xmlns:a16="http://schemas.microsoft.com/office/drawing/2014/main" id="{C03E2B4B-41D5-6284-8267-68F4ECB511A2}"/>
              </a:ext>
            </a:extLst>
          </p:cNvPr>
          <p:cNvSpPr txBox="1">
            <a:spLocks/>
          </p:cNvSpPr>
          <p:nvPr/>
        </p:nvSpPr>
        <p:spPr bwMode="auto">
          <a:xfrm>
            <a:off x="8404861" y="-23246"/>
            <a:ext cx="739140" cy="32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US" altLang="ja-JP" sz="16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Q10</a:t>
            </a:r>
            <a:endParaRPr lang="ja-JP" altLang="en-US" sz="16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846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14A348-A6B3-CCF2-0E9F-50F714613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4921"/>
            <a:ext cx="9144000" cy="486307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33C5820-B370-49DB-B061-A40FC2DB2EEC}"/>
              </a:ext>
            </a:extLst>
          </p:cNvPr>
          <p:cNvGrpSpPr/>
          <p:nvPr/>
        </p:nvGrpSpPr>
        <p:grpSpPr>
          <a:xfrm>
            <a:off x="3" y="0"/>
            <a:ext cx="3539610" cy="464549"/>
            <a:chOff x="2" y="857251"/>
            <a:chExt cx="3972074" cy="4645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FEB92C-255E-4420-9C10-15EBC9226D04}"/>
                </a:ext>
              </a:extLst>
            </p:cNvPr>
            <p:cNvSpPr/>
            <p:nvPr/>
          </p:nvSpPr>
          <p:spPr>
            <a:xfrm>
              <a:off x="2" y="857251"/>
              <a:ext cx="3153605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" name="Pentagon 27">
              <a:extLst>
                <a:ext uri="{FF2B5EF4-FFF2-40B4-BE49-F238E27FC236}">
                  <a16:creationId xmlns:a16="http://schemas.microsoft.com/office/drawing/2014/main" id="{E98319E9-1A53-4A7D-8051-AE9AA603CDE5}"/>
                </a:ext>
              </a:extLst>
            </p:cNvPr>
            <p:cNvSpPr/>
            <p:nvPr/>
          </p:nvSpPr>
          <p:spPr>
            <a:xfrm>
              <a:off x="195148" y="939156"/>
              <a:ext cx="2643677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Practical Assessment 1 - Revision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C24F0A-8A52-4E4F-82B9-8049BF237CF5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0AEE94C9-687B-A3AF-83C1-AD81775A4D72}"/>
              </a:ext>
            </a:extLst>
          </p:cNvPr>
          <p:cNvSpPr/>
          <p:nvPr/>
        </p:nvSpPr>
        <p:spPr>
          <a:xfrm>
            <a:off x="337805" y="3172237"/>
            <a:ext cx="144780" cy="1372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3032CE-63DA-C111-1BDA-3DBD21BA203A}"/>
              </a:ext>
            </a:extLst>
          </p:cNvPr>
          <p:cNvSpPr/>
          <p:nvPr/>
        </p:nvSpPr>
        <p:spPr>
          <a:xfrm>
            <a:off x="5002549" y="3175949"/>
            <a:ext cx="1703051" cy="133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E8DE9D-8DCF-4E94-AB10-AB9A7234A4BD}"/>
              </a:ext>
            </a:extLst>
          </p:cNvPr>
          <p:cNvSpPr/>
          <p:nvPr/>
        </p:nvSpPr>
        <p:spPr>
          <a:xfrm>
            <a:off x="173974" y="6071616"/>
            <a:ext cx="2355771" cy="801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F2106D-AE67-3140-F4DD-2DE266D23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379" y="516450"/>
            <a:ext cx="7018628" cy="146316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8A7E6A7-CEEA-4477-5DFA-8D9BD3FF5DEA}"/>
              </a:ext>
            </a:extLst>
          </p:cNvPr>
          <p:cNvSpPr/>
          <p:nvPr/>
        </p:nvSpPr>
        <p:spPr>
          <a:xfrm>
            <a:off x="76981" y="2499278"/>
            <a:ext cx="685019" cy="133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タイトル 3">
            <a:extLst>
              <a:ext uri="{FF2B5EF4-FFF2-40B4-BE49-F238E27FC236}">
                <a16:creationId xmlns:a16="http://schemas.microsoft.com/office/drawing/2014/main" id="{1C7FF8FA-5060-0C49-0E2D-35DB268D3046}"/>
              </a:ext>
            </a:extLst>
          </p:cNvPr>
          <p:cNvSpPr txBox="1">
            <a:spLocks/>
          </p:cNvSpPr>
          <p:nvPr/>
        </p:nvSpPr>
        <p:spPr bwMode="auto">
          <a:xfrm>
            <a:off x="2974694" y="4839872"/>
            <a:ext cx="6186507" cy="1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eaLnBrk="1" hangingPunct="1"/>
            <a:r>
              <a:rPr lang="en-US" altLang="ja-JP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is used when submitting online forms. In this case, it is at Packet 39.</a:t>
            </a:r>
          </a:p>
          <a:p>
            <a:pPr eaLnBrk="1" hangingPunct="1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A TCP Stream of Packet 39 will reveal the submitted information.</a:t>
            </a:r>
          </a:p>
        </p:txBody>
      </p:sp>
      <p:sp>
        <p:nvSpPr>
          <p:cNvPr id="21" name="タイトル 3">
            <a:extLst>
              <a:ext uri="{FF2B5EF4-FFF2-40B4-BE49-F238E27FC236}">
                <a16:creationId xmlns:a16="http://schemas.microsoft.com/office/drawing/2014/main" id="{47B1341B-25DC-8733-CC1D-4B603B65EC89}"/>
              </a:ext>
            </a:extLst>
          </p:cNvPr>
          <p:cNvSpPr txBox="1">
            <a:spLocks/>
          </p:cNvSpPr>
          <p:nvPr/>
        </p:nvSpPr>
        <p:spPr bwMode="auto">
          <a:xfrm>
            <a:off x="8404861" y="-23246"/>
            <a:ext cx="739140" cy="32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US" altLang="ja-JP" sz="16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Q11</a:t>
            </a:r>
            <a:endParaRPr lang="ja-JP" altLang="en-US" sz="16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288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33C5820-B370-49DB-B061-A40FC2DB2EEC}"/>
              </a:ext>
            </a:extLst>
          </p:cNvPr>
          <p:cNvGrpSpPr/>
          <p:nvPr/>
        </p:nvGrpSpPr>
        <p:grpSpPr>
          <a:xfrm>
            <a:off x="3" y="0"/>
            <a:ext cx="3539610" cy="464549"/>
            <a:chOff x="2" y="857251"/>
            <a:chExt cx="3972074" cy="4645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FEB92C-255E-4420-9C10-15EBC9226D04}"/>
                </a:ext>
              </a:extLst>
            </p:cNvPr>
            <p:cNvSpPr/>
            <p:nvPr/>
          </p:nvSpPr>
          <p:spPr>
            <a:xfrm>
              <a:off x="2" y="857251"/>
              <a:ext cx="3153605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" name="Pentagon 27">
              <a:extLst>
                <a:ext uri="{FF2B5EF4-FFF2-40B4-BE49-F238E27FC236}">
                  <a16:creationId xmlns:a16="http://schemas.microsoft.com/office/drawing/2014/main" id="{E98319E9-1A53-4A7D-8051-AE9AA603CDE5}"/>
                </a:ext>
              </a:extLst>
            </p:cNvPr>
            <p:cNvSpPr/>
            <p:nvPr/>
          </p:nvSpPr>
          <p:spPr>
            <a:xfrm>
              <a:off x="195148" y="939156"/>
              <a:ext cx="2643677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Practical Assessment 1 - Revision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C24F0A-8A52-4E4F-82B9-8049BF237CF5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1" name="タイトル 3">
            <a:extLst>
              <a:ext uri="{FF2B5EF4-FFF2-40B4-BE49-F238E27FC236}">
                <a16:creationId xmlns:a16="http://schemas.microsoft.com/office/drawing/2014/main" id="{47B1341B-25DC-8733-CC1D-4B603B65EC89}"/>
              </a:ext>
            </a:extLst>
          </p:cNvPr>
          <p:cNvSpPr txBox="1">
            <a:spLocks/>
          </p:cNvSpPr>
          <p:nvPr/>
        </p:nvSpPr>
        <p:spPr bwMode="auto">
          <a:xfrm>
            <a:off x="8404861" y="-23246"/>
            <a:ext cx="739140" cy="32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US" altLang="ja-JP" sz="16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A285AA-F532-0164-6D42-C6415B463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3" y="504959"/>
            <a:ext cx="4972302" cy="2815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D7881E-A198-1073-4426-9FFDEFC03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585" y="2590523"/>
            <a:ext cx="3762676" cy="22088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3DB0BE-CC47-7679-1D8A-1541CA4A6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636" y="638818"/>
            <a:ext cx="3762676" cy="196439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6A1A13D-1720-E558-3F3B-579B63711F31}"/>
              </a:ext>
            </a:extLst>
          </p:cNvPr>
          <p:cNvSpPr txBox="1"/>
          <p:nvPr/>
        </p:nvSpPr>
        <p:spPr>
          <a:xfrm>
            <a:off x="981437" y="5183300"/>
            <a:ext cx="6692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spc="300" dirty="0">
                <a:solidFill>
                  <a:schemeClr val="accent2"/>
                </a:solidFill>
              </a:rPr>
              <a:t>REMEMBER</a:t>
            </a:r>
            <a:r>
              <a:rPr lang="en-SG" spc="300" dirty="0">
                <a:solidFill>
                  <a:schemeClr val="accent2"/>
                </a:solidFill>
              </a:rPr>
              <a:t>: </a:t>
            </a:r>
            <a:r>
              <a:rPr lang="en-SG" dirty="0">
                <a:solidFill>
                  <a:schemeClr val="bg1"/>
                </a:solidFill>
              </a:rPr>
              <a:t>You can use any means to find an answer, not just a specific method.</a:t>
            </a:r>
          </a:p>
          <a:p>
            <a:endParaRPr lang="en-SG" dirty="0">
              <a:solidFill>
                <a:schemeClr val="bg1"/>
              </a:solidFill>
            </a:endParaRPr>
          </a:p>
          <a:p>
            <a:r>
              <a:rPr lang="en-SG" dirty="0">
                <a:solidFill>
                  <a:schemeClr val="bg1"/>
                </a:solidFill>
              </a:rPr>
              <a:t>I simply used an online search engine for IP address for this.</a:t>
            </a:r>
          </a:p>
        </p:txBody>
      </p:sp>
    </p:spTree>
    <p:extLst>
      <p:ext uri="{BB962C8B-B14F-4D97-AF65-F5344CB8AC3E}">
        <p14:creationId xmlns:p14="http://schemas.microsoft.com/office/powerpoint/2010/main" val="229835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030692-D94A-7072-45D3-D970B754C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43" y="563515"/>
            <a:ext cx="8009314" cy="409991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33C5820-B370-49DB-B061-A40FC2DB2EEC}"/>
              </a:ext>
            </a:extLst>
          </p:cNvPr>
          <p:cNvGrpSpPr/>
          <p:nvPr/>
        </p:nvGrpSpPr>
        <p:grpSpPr>
          <a:xfrm>
            <a:off x="3" y="0"/>
            <a:ext cx="3539610" cy="464549"/>
            <a:chOff x="2" y="857251"/>
            <a:chExt cx="3972074" cy="4645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FEB92C-255E-4420-9C10-15EBC9226D04}"/>
                </a:ext>
              </a:extLst>
            </p:cNvPr>
            <p:cNvSpPr/>
            <p:nvPr/>
          </p:nvSpPr>
          <p:spPr>
            <a:xfrm>
              <a:off x="2" y="857251"/>
              <a:ext cx="3153605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" name="Pentagon 27">
              <a:extLst>
                <a:ext uri="{FF2B5EF4-FFF2-40B4-BE49-F238E27FC236}">
                  <a16:creationId xmlns:a16="http://schemas.microsoft.com/office/drawing/2014/main" id="{E98319E9-1A53-4A7D-8051-AE9AA603CDE5}"/>
                </a:ext>
              </a:extLst>
            </p:cNvPr>
            <p:cNvSpPr/>
            <p:nvPr/>
          </p:nvSpPr>
          <p:spPr>
            <a:xfrm>
              <a:off x="195148" y="939156"/>
              <a:ext cx="2643677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Practical Assessment 1 - Revision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C24F0A-8A52-4E4F-82B9-8049BF237CF5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13032CE-63DA-C111-1BDA-3DBD21BA203A}"/>
              </a:ext>
            </a:extLst>
          </p:cNvPr>
          <p:cNvSpPr/>
          <p:nvPr/>
        </p:nvSpPr>
        <p:spPr>
          <a:xfrm>
            <a:off x="2853709" y="3295449"/>
            <a:ext cx="1703051" cy="133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D1B769-148A-2E41-C86B-7FB2A67BF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606" y="2316383"/>
            <a:ext cx="4229467" cy="222523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8A7E6A7-CEEA-4477-5DFA-8D9BD3FF5DEA}"/>
              </a:ext>
            </a:extLst>
          </p:cNvPr>
          <p:cNvSpPr/>
          <p:nvPr/>
        </p:nvSpPr>
        <p:spPr>
          <a:xfrm>
            <a:off x="2092056" y="3166268"/>
            <a:ext cx="761653" cy="262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AD1B51-2487-35EE-A7C0-91224B564033}"/>
              </a:ext>
            </a:extLst>
          </p:cNvPr>
          <p:cNvSpPr/>
          <p:nvPr/>
        </p:nvSpPr>
        <p:spPr>
          <a:xfrm>
            <a:off x="2092056" y="3552981"/>
            <a:ext cx="761653" cy="115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タイトル 3">
            <a:extLst>
              <a:ext uri="{FF2B5EF4-FFF2-40B4-BE49-F238E27FC236}">
                <a16:creationId xmlns:a16="http://schemas.microsoft.com/office/drawing/2014/main" id="{1A334AF3-640A-8E69-A3E3-85FCE48BD818}"/>
              </a:ext>
            </a:extLst>
          </p:cNvPr>
          <p:cNvSpPr txBox="1">
            <a:spLocks/>
          </p:cNvSpPr>
          <p:nvPr/>
        </p:nvSpPr>
        <p:spPr bwMode="auto">
          <a:xfrm>
            <a:off x="8404861" y="-23246"/>
            <a:ext cx="739140" cy="32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US" altLang="ja-JP" sz="16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Q13</a:t>
            </a:r>
            <a:endParaRPr lang="ja-JP" altLang="en-US" sz="16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338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33C5820-B370-49DB-B061-A40FC2DB2EEC}"/>
              </a:ext>
            </a:extLst>
          </p:cNvPr>
          <p:cNvGrpSpPr/>
          <p:nvPr/>
        </p:nvGrpSpPr>
        <p:grpSpPr>
          <a:xfrm>
            <a:off x="3" y="0"/>
            <a:ext cx="3539610" cy="464549"/>
            <a:chOff x="2" y="857251"/>
            <a:chExt cx="3972074" cy="4645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FEB92C-255E-4420-9C10-15EBC9226D04}"/>
                </a:ext>
              </a:extLst>
            </p:cNvPr>
            <p:cNvSpPr/>
            <p:nvPr/>
          </p:nvSpPr>
          <p:spPr>
            <a:xfrm>
              <a:off x="2" y="857251"/>
              <a:ext cx="3153605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" name="Pentagon 27">
              <a:extLst>
                <a:ext uri="{FF2B5EF4-FFF2-40B4-BE49-F238E27FC236}">
                  <a16:creationId xmlns:a16="http://schemas.microsoft.com/office/drawing/2014/main" id="{E98319E9-1A53-4A7D-8051-AE9AA603CDE5}"/>
                </a:ext>
              </a:extLst>
            </p:cNvPr>
            <p:cNvSpPr/>
            <p:nvPr/>
          </p:nvSpPr>
          <p:spPr>
            <a:xfrm>
              <a:off x="195148" y="939156"/>
              <a:ext cx="2643677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Practical Assessment 1 - Revision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C24F0A-8A52-4E4F-82B9-8049BF237CF5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8A837B6-BB39-E175-D140-8CDF77824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098" y="563515"/>
            <a:ext cx="6271803" cy="30330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576832-E83F-C22F-E886-CB9866B59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15" y="3821992"/>
            <a:ext cx="1950889" cy="1196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774DC3-829E-0719-0A7D-27688EB0E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173" y="3784088"/>
            <a:ext cx="5687312" cy="191816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4A8788A-7C02-DB6E-530B-8F7373D65796}"/>
              </a:ext>
            </a:extLst>
          </p:cNvPr>
          <p:cNvSpPr/>
          <p:nvPr/>
        </p:nvSpPr>
        <p:spPr>
          <a:xfrm>
            <a:off x="399635" y="4231534"/>
            <a:ext cx="870365" cy="139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83F425-6C02-ED22-921A-97C088CC79D0}"/>
              </a:ext>
            </a:extLst>
          </p:cNvPr>
          <p:cNvSpPr/>
          <p:nvPr/>
        </p:nvSpPr>
        <p:spPr>
          <a:xfrm>
            <a:off x="4617720" y="4673266"/>
            <a:ext cx="800100" cy="122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タイトル 3">
            <a:extLst>
              <a:ext uri="{FF2B5EF4-FFF2-40B4-BE49-F238E27FC236}">
                <a16:creationId xmlns:a16="http://schemas.microsoft.com/office/drawing/2014/main" id="{FB4FB6B9-0B8A-7310-913F-9D056D87EBD4}"/>
              </a:ext>
            </a:extLst>
          </p:cNvPr>
          <p:cNvSpPr txBox="1">
            <a:spLocks/>
          </p:cNvSpPr>
          <p:nvPr/>
        </p:nvSpPr>
        <p:spPr bwMode="auto">
          <a:xfrm>
            <a:off x="0" y="5645495"/>
            <a:ext cx="9144000" cy="99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 There are more than one method to get the software version.</a:t>
            </a:r>
          </a:p>
          <a:p>
            <a:pPr marL="342900" indent="-342900" eaLnBrk="1" hangingPunct="1">
              <a:buFontTx/>
              <a:buChar char="-"/>
            </a:pP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Attempt an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FTP connection </a:t>
            </a:r>
            <a:r>
              <a:rPr lang="en-US" altLang="ja-JP" sz="2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pPr marL="342900" indent="-342900" eaLnBrk="1" hangingPunct="1">
              <a:buFontTx/>
              <a:buChar char="-"/>
            </a:pP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US" altLang="ja-JP" sz="2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nmap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scan with the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(-</a:t>
            </a:r>
            <a:r>
              <a:rPr lang="en-US" altLang="ja-JP" sz="2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</a:t>
            </a:r>
          </a:p>
        </p:txBody>
      </p:sp>
      <p:sp>
        <p:nvSpPr>
          <p:cNvPr id="21" name="タイトル 3">
            <a:extLst>
              <a:ext uri="{FF2B5EF4-FFF2-40B4-BE49-F238E27FC236}">
                <a16:creationId xmlns:a16="http://schemas.microsoft.com/office/drawing/2014/main" id="{DC9978E6-B9B3-9DAB-127F-0B041E3CF0BB}"/>
              </a:ext>
            </a:extLst>
          </p:cNvPr>
          <p:cNvSpPr txBox="1">
            <a:spLocks/>
          </p:cNvSpPr>
          <p:nvPr/>
        </p:nvSpPr>
        <p:spPr bwMode="auto">
          <a:xfrm>
            <a:off x="8404861" y="-23246"/>
            <a:ext cx="739140" cy="32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US" altLang="ja-JP" sz="16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Q14</a:t>
            </a:r>
            <a:endParaRPr lang="ja-JP" altLang="en-US" sz="16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020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33C5820-B370-49DB-B061-A40FC2DB2EEC}"/>
              </a:ext>
            </a:extLst>
          </p:cNvPr>
          <p:cNvGrpSpPr/>
          <p:nvPr/>
        </p:nvGrpSpPr>
        <p:grpSpPr>
          <a:xfrm>
            <a:off x="3" y="0"/>
            <a:ext cx="3539610" cy="464549"/>
            <a:chOff x="2" y="857251"/>
            <a:chExt cx="3972074" cy="4645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FEB92C-255E-4420-9C10-15EBC9226D04}"/>
                </a:ext>
              </a:extLst>
            </p:cNvPr>
            <p:cNvSpPr/>
            <p:nvPr/>
          </p:nvSpPr>
          <p:spPr>
            <a:xfrm>
              <a:off x="2" y="857251"/>
              <a:ext cx="3153605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" name="Pentagon 27">
              <a:extLst>
                <a:ext uri="{FF2B5EF4-FFF2-40B4-BE49-F238E27FC236}">
                  <a16:creationId xmlns:a16="http://schemas.microsoft.com/office/drawing/2014/main" id="{E98319E9-1A53-4A7D-8051-AE9AA603CDE5}"/>
                </a:ext>
              </a:extLst>
            </p:cNvPr>
            <p:cNvSpPr/>
            <p:nvPr/>
          </p:nvSpPr>
          <p:spPr>
            <a:xfrm>
              <a:off x="195148" y="939156"/>
              <a:ext cx="2643677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Practical Assessment 1 - Revision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C24F0A-8A52-4E4F-82B9-8049BF237CF5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0A660DF-3ED9-147D-EA7F-9EF947E26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09" y="3697355"/>
            <a:ext cx="3510622" cy="1442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1EE995-BBF8-094E-BE3E-1EF6A20A1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20" y="5518208"/>
            <a:ext cx="2065199" cy="11964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4A8788A-7C02-DB6E-530B-8F7373D65796}"/>
              </a:ext>
            </a:extLst>
          </p:cNvPr>
          <p:cNvSpPr/>
          <p:nvPr/>
        </p:nvSpPr>
        <p:spPr>
          <a:xfrm>
            <a:off x="998388" y="3910715"/>
            <a:ext cx="1783335" cy="181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CE3095-08D4-8613-1847-8CD04E813F1B}"/>
              </a:ext>
            </a:extLst>
          </p:cNvPr>
          <p:cNvSpPr/>
          <p:nvPr/>
        </p:nvSpPr>
        <p:spPr>
          <a:xfrm>
            <a:off x="335110" y="4626994"/>
            <a:ext cx="806028" cy="141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AC9F89-E0FC-E6B6-0C4C-03E4C7E3119C}"/>
              </a:ext>
            </a:extLst>
          </p:cNvPr>
          <p:cNvSpPr/>
          <p:nvPr/>
        </p:nvSpPr>
        <p:spPr>
          <a:xfrm>
            <a:off x="2015320" y="4418570"/>
            <a:ext cx="303107" cy="181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B72086-AB70-BA9E-1D73-6FE0F3ED874E}"/>
              </a:ext>
            </a:extLst>
          </p:cNvPr>
          <p:cNvSpPr/>
          <p:nvPr/>
        </p:nvSpPr>
        <p:spPr>
          <a:xfrm>
            <a:off x="1726353" y="6192775"/>
            <a:ext cx="364067" cy="195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14ECC7-F654-A798-074E-5C392C0339EF}"/>
              </a:ext>
            </a:extLst>
          </p:cNvPr>
          <p:cNvCxnSpPr>
            <a:stCxn id="16" idx="2"/>
            <a:endCxn id="22" idx="0"/>
          </p:cNvCxnSpPr>
          <p:nvPr/>
        </p:nvCxnSpPr>
        <p:spPr>
          <a:xfrm>
            <a:off x="738124" y="4768575"/>
            <a:ext cx="1170263" cy="1424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BAEB6480-FDB7-3281-F03C-785D69403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055" y="609098"/>
            <a:ext cx="6011934" cy="2637714"/>
          </a:xfrm>
          <a:prstGeom prst="rect">
            <a:avLst/>
          </a:prstGeom>
        </p:spPr>
      </p:pic>
      <p:sp>
        <p:nvSpPr>
          <p:cNvPr id="24" name="タイトル 3">
            <a:extLst>
              <a:ext uri="{FF2B5EF4-FFF2-40B4-BE49-F238E27FC236}">
                <a16:creationId xmlns:a16="http://schemas.microsoft.com/office/drawing/2014/main" id="{157A771E-9B8F-2168-B56B-4A2DAC80C460}"/>
              </a:ext>
            </a:extLst>
          </p:cNvPr>
          <p:cNvSpPr txBox="1">
            <a:spLocks/>
          </p:cNvSpPr>
          <p:nvPr/>
        </p:nvSpPr>
        <p:spPr bwMode="auto">
          <a:xfrm>
            <a:off x="8404861" y="-23246"/>
            <a:ext cx="739140" cy="32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US" altLang="ja-JP" sz="16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Q15</a:t>
            </a:r>
            <a:endParaRPr lang="ja-JP" altLang="en-US" sz="16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813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33C5820-B370-49DB-B061-A40FC2DB2EEC}"/>
              </a:ext>
            </a:extLst>
          </p:cNvPr>
          <p:cNvGrpSpPr/>
          <p:nvPr/>
        </p:nvGrpSpPr>
        <p:grpSpPr>
          <a:xfrm>
            <a:off x="3" y="0"/>
            <a:ext cx="3539610" cy="464549"/>
            <a:chOff x="2" y="857251"/>
            <a:chExt cx="3972074" cy="4645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FEB92C-255E-4420-9C10-15EBC9226D04}"/>
                </a:ext>
              </a:extLst>
            </p:cNvPr>
            <p:cNvSpPr/>
            <p:nvPr/>
          </p:nvSpPr>
          <p:spPr>
            <a:xfrm>
              <a:off x="2" y="857251"/>
              <a:ext cx="3153605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" name="Pentagon 27">
              <a:extLst>
                <a:ext uri="{FF2B5EF4-FFF2-40B4-BE49-F238E27FC236}">
                  <a16:creationId xmlns:a16="http://schemas.microsoft.com/office/drawing/2014/main" id="{E98319E9-1A53-4A7D-8051-AE9AA603CDE5}"/>
                </a:ext>
              </a:extLst>
            </p:cNvPr>
            <p:cNvSpPr/>
            <p:nvPr/>
          </p:nvSpPr>
          <p:spPr>
            <a:xfrm>
              <a:off x="195148" y="939156"/>
              <a:ext cx="2643677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Practical Assessment 1 - Revision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C24F0A-8A52-4E4F-82B9-8049BF237CF5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01203D4-1FB3-9831-AA90-59E7FC4DF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" y="546454"/>
            <a:ext cx="6822936" cy="3226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E9B06D-FBE4-BA6B-BC38-8CEB787A0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41" y="1983789"/>
            <a:ext cx="7410255" cy="465239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4A8788A-7C02-DB6E-530B-8F7373D65796}"/>
              </a:ext>
            </a:extLst>
          </p:cNvPr>
          <p:cNvSpPr/>
          <p:nvPr/>
        </p:nvSpPr>
        <p:spPr>
          <a:xfrm>
            <a:off x="2661479" y="2110187"/>
            <a:ext cx="802310" cy="147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AC9F89-E0FC-E6B6-0C4C-03E4C7E3119C}"/>
              </a:ext>
            </a:extLst>
          </p:cNvPr>
          <p:cNvSpPr/>
          <p:nvPr/>
        </p:nvSpPr>
        <p:spPr>
          <a:xfrm>
            <a:off x="933017" y="5346192"/>
            <a:ext cx="743882" cy="130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14F46F-B03B-D4A2-D2C9-F1B9A0882708}"/>
              </a:ext>
            </a:extLst>
          </p:cNvPr>
          <p:cNvSpPr/>
          <p:nvPr/>
        </p:nvSpPr>
        <p:spPr>
          <a:xfrm>
            <a:off x="3520329" y="2110187"/>
            <a:ext cx="373990" cy="147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0B59A5-B142-B942-537E-C6B32E80511A}"/>
              </a:ext>
            </a:extLst>
          </p:cNvPr>
          <p:cNvSpPr/>
          <p:nvPr/>
        </p:nvSpPr>
        <p:spPr>
          <a:xfrm>
            <a:off x="3950859" y="2110186"/>
            <a:ext cx="781660" cy="147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400837-0C4B-F57A-0E06-E2C9DD8D1C5F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 flipV="1">
            <a:off x="1304958" y="2257552"/>
            <a:ext cx="2402366" cy="3088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6C67A32-1375-82EA-052A-1DE8AC063703}"/>
              </a:ext>
            </a:extLst>
          </p:cNvPr>
          <p:cNvSpPr/>
          <p:nvPr/>
        </p:nvSpPr>
        <p:spPr>
          <a:xfrm>
            <a:off x="933017" y="5476542"/>
            <a:ext cx="869612" cy="130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2B386DD-2EEE-A09F-2CA3-639D868B22D0}"/>
              </a:ext>
            </a:extLst>
          </p:cNvPr>
          <p:cNvCxnSpPr>
            <a:cxnSpLocks/>
            <a:stCxn id="31" idx="3"/>
            <a:endCxn id="24" idx="2"/>
          </p:cNvCxnSpPr>
          <p:nvPr/>
        </p:nvCxnSpPr>
        <p:spPr>
          <a:xfrm flipV="1">
            <a:off x="1802629" y="2257551"/>
            <a:ext cx="2539060" cy="3284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4FC508B-749C-1EE4-CF25-6FF8F9BABFAF}"/>
              </a:ext>
            </a:extLst>
          </p:cNvPr>
          <p:cNvSpPr/>
          <p:nvPr/>
        </p:nvSpPr>
        <p:spPr>
          <a:xfrm>
            <a:off x="933017" y="6246371"/>
            <a:ext cx="869612" cy="130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A5D614-071C-6365-0DB2-E04200140908}"/>
              </a:ext>
            </a:extLst>
          </p:cNvPr>
          <p:cNvCxnSpPr>
            <a:cxnSpLocks/>
            <a:stCxn id="35" idx="3"/>
            <a:endCxn id="39" idx="2"/>
          </p:cNvCxnSpPr>
          <p:nvPr/>
        </p:nvCxnSpPr>
        <p:spPr>
          <a:xfrm flipV="1">
            <a:off x="1802629" y="2257551"/>
            <a:ext cx="3192789" cy="40539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A147672-86AB-2BD5-39C3-84672411AD1A}"/>
              </a:ext>
            </a:extLst>
          </p:cNvPr>
          <p:cNvSpPr/>
          <p:nvPr/>
        </p:nvSpPr>
        <p:spPr>
          <a:xfrm>
            <a:off x="4779534" y="2110186"/>
            <a:ext cx="431767" cy="147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3EEBBE-2587-2A26-E9FB-A48615E35612}"/>
              </a:ext>
            </a:extLst>
          </p:cNvPr>
          <p:cNvSpPr/>
          <p:nvPr/>
        </p:nvSpPr>
        <p:spPr>
          <a:xfrm>
            <a:off x="5238953" y="2110186"/>
            <a:ext cx="780253" cy="147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20D7992-B6F8-9574-8BA9-2202E54E9E1B}"/>
              </a:ext>
            </a:extLst>
          </p:cNvPr>
          <p:cNvCxnSpPr>
            <a:cxnSpLocks/>
            <a:stCxn id="44" idx="3"/>
            <a:endCxn id="41" idx="2"/>
          </p:cNvCxnSpPr>
          <p:nvPr/>
        </p:nvCxnSpPr>
        <p:spPr>
          <a:xfrm flipV="1">
            <a:off x="1804153" y="2257551"/>
            <a:ext cx="3824927" cy="4183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4E6E1D7-D995-C72E-5BC2-7A1AF06A79BE}"/>
              </a:ext>
            </a:extLst>
          </p:cNvPr>
          <p:cNvSpPr/>
          <p:nvPr/>
        </p:nvSpPr>
        <p:spPr>
          <a:xfrm>
            <a:off x="934541" y="6376101"/>
            <a:ext cx="869612" cy="130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5591929-FDD4-732A-076F-13B500712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078" y="2821158"/>
            <a:ext cx="3114941" cy="177929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B423BC1E-04AB-F3A3-C281-9450701DA540}"/>
              </a:ext>
            </a:extLst>
          </p:cNvPr>
          <p:cNvSpPr/>
          <p:nvPr/>
        </p:nvSpPr>
        <p:spPr>
          <a:xfrm>
            <a:off x="7016588" y="2110186"/>
            <a:ext cx="1150848" cy="147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A4EC073-0FED-DC06-7C1E-0A35C7E66C90}"/>
              </a:ext>
            </a:extLst>
          </p:cNvPr>
          <p:cNvCxnSpPr>
            <a:cxnSpLocks/>
            <a:stCxn id="54" idx="0"/>
            <a:endCxn id="48" idx="2"/>
          </p:cNvCxnSpPr>
          <p:nvPr/>
        </p:nvCxnSpPr>
        <p:spPr>
          <a:xfrm flipV="1">
            <a:off x="6059386" y="2257551"/>
            <a:ext cx="1532626" cy="20524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4D9A8EA-7F30-8E0C-6305-C9CF1217C245}"/>
              </a:ext>
            </a:extLst>
          </p:cNvPr>
          <p:cNvSpPr/>
          <p:nvPr/>
        </p:nvSpPr>
        <p:spPr>
          <a:xfrm>
            <a:off x="5284235" y="4309985"/>
            <a:ext cx="1550301" cy="130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タイトル 3">
            <a:extLst>
              <a:ext uri="{FF2B5EF4-FFF2-40B4-BE49-F238E27FC236}">
                <a16:creationId xmlns:a16="http://schemas.microsoft.com/office/drawing/2014/main" id="{D146A653-89F5-A551-4D35-02C5B9316300}"/>
              </a:ext>
            </a:extLst>
          </p:cNvPr>
          <p:cNvSpPr txBox="1">
            <a:spLocks/>
          </p:cNvSpPr>
          <p:nvPr/>
        </p:nvSpPr>
        <p:spPr bwMode="auto">
          <a:xfrm>
            <a:off x="1802629" y="639690"/>
            <a:ext cx="7410255" cy="84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eaLnBrk="1" hangingPunct="1"/>
            <a:r>
              <a:rPr lang="en-SG" sz="1100" dirty="0"/>
              <a:t>General syntax </a:t>
            </a:r>
            <a:r>
              <a:rPr lang="en-SG" sz="1100" dirty="0"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SG" sz="1100" dirty="0" err="1">
                <a:solidFill>
                  <a:schemeClr val="accent2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snmpwalk</a:t>
            </a:r>
            <a:r>
              <a:rPr lang="en-SG" sz="1100" dirty="0">
                <a:solidFill>
                  <a:schemeClr val="accent2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SG" sz="1100" i="1" dirty="0">
                <a:solidFill>
                  <a:schemeClr val="accent2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&lt;options&gt;</a:t>
            </a:r>
            <a:r>
              <a:rPr lang="en-SG" sz="1100" dirty="0">
                <a:solidFill>
                  <a:schemeClr val="accent2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SG" sz="1100" i="1" dirty="0">
                <a:solidFill>
                  <a:schemeClr val="accent2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webserver-IP</a:t>
            </a:r>
            <a:r>
              <a:rPr lang="en-SG" sz="1100" dirty="0">
                <a:solidFill>
                  <a:schemeClr val="accent2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SG" sz="1100" i="1" dirty="0">
                <a:solidFill>
                  <a:schemeClr val="accent2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SG" sz="1100" i="1" dirty="0" err="1">
                <a:solidFill>
                  <a:schemeClr val="accent2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sysLocationOID</a:t>
            </a:r>
            <a:r>
              <a:rPr lang="en-SG" sz="1100" i="1" dirty="0">
                <a:solidFill>
                  <a:schemeClr val="accent2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en-SG" sz="1100" dirty="0">
              <a:solidFill>
                <a:schemeClr val="accent2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endParaRPr lang="en-SG" sz="1100" dirty="0"/>
          </a:p>
          <a:p>
            <a:pPr eaLnBrk="1" hangingPunct="1"/>
            <a:r>
              <a:rPr lang="en-SG" sz="1100" dirty="0"/>
              <a:t>Commonly used syntax</a:t>
            </a:r>
          </a:p>
          <a:p>
            <a:pPr eaLnBrk="1" hangingPunct="1"/>
            <a:r>
              <a:rPr lang="en-SG" sz="1100" dirty="0" err="1">
                <a:solidFill>
                  <a:schemeClr val="accent2"/>
                </a:solidFill>
              </a:rPr>
              <a:t>snmpwalk</a:t>
            </a:r>
            <a:r>
              <a:rPr lang="en-SG" sz="1100" dirty="0">
                <a:solidFill>
                  <a:schemeClr val="accent2"/>
                </a:solidFill>
              </a:rPr>
              <a:t> -v3 -l </a:t>
            </a:r>
            <a:r>
              <a:rPr lang="en-SG" sz="1100" dirty="0" err="1">
                <a:solidFill>
                  <a:schemeClr val="accent2"/>
                </a:solidFill>
              </a:rPr>
              <a:t>authpriv</a:t>
            </a:r>
            <a:r>
              <a:rPr lang="en-SG" sz="1100" dirty="0">
                <a:solidFill>
                  <a:schemeClr val="accent2"/>
                </a:solidFill>
              </a:rPr>
              <a:t> -u [</a:t>
            </a:r>
            <a:r>
              <a:rPr lang="en-SG" sz="1100" dirty="0" err="1">
                <a:solidFill>
                  <a:schemeClr val="accent2"/>
                </a:solidFill>
              </a:rPr>
              <a:t>usrname</a:t>
            </a:r>
            <a:r>
              <a:rPr lang="en-SG" sz="1100" dirty="0">
                <a:solidFill>
                  <a:schemeClr val="accent2"/>
                </a:solidFill>
              </a:rPr>
              <a:t>] -a [</a:t>
            </a:r>
            <a:r>
              <a:rPr lang="en-SG" sz="1100" dirty="0" err="1">
                <a:solidFill>
                  <a:schemeClr val="accent2"/>
                </a:solidFill>
              </a:rPr>
              <a:t>authproto</a:t>
            </a:r>
            <a:r>
              <a:rPr lang="en-SG" sz="1100" dirty="0">
                <a:solidFill>
                  <a:schemeClr val="accent2"/>
                </a:solidFill>
              </a:rPr>
              <a:t>] -A [</a:t>
            </a:r>
            <a:r>
              <a:rPr lang="en-SG" sz="1100" dirty="0" err="1">
                <a:solidFill>
                  <a:schemeClr val="accent2"/>
                </a:solidFill>
              </a:rPr>
              <a:t>authpwd</a:t>
            </a:r>
            <a:r>
              <a:rPr lang="en-SG" sz="1100" dirty="0">
                <a:solidFill>
                  <a:schemeClr val="accent2"/>
                </a:solidFill>
              </a:rPr>
              <a:t>] -x [</a:t>
            </a:r>
            <a:r>
              <a:rPr lang="en-SG" sz="1100" dirty="0" err="1">
                <a:solidFill>
                  <a:schemeClr val="accent2"/>
                </a:solidFill>
              </a:rPr>
              <a:t>encyproto</a:t>
            </a:r>
            <a:r>
              <a:rPr lang="en-SG" sz="1100" dirty="0">
                <a:solidFill>
                  <a:schemeClr val="accent2"/>
                </a:solidFill>
              </a:rPr>
              <a:t>] -X [</a:t>
            </a:r>
            <a:r>
              <a:rPr lang="en-SG" sz="1100" dirty="0" err="1">
                <a:solidFill>
                  <a:schemeClr val="accent2"/>
                </a:solidFill>
              </a:rPr>
              <a:t>encypwd</a:t>
            </a:r>
            <a:r>
              <a:rPr lang="en-SG" sz="1100" dirty="0">
                <a:solidFill>
                  <a:schemeClr val="accent2"/>
                </a:solidFill>
              </a:rPr>
              <a:t>] [</a:t>
            </a:r>
            <a:r>
              <a:rPr lang="en-SG" sz="1100" dirty="0" err="1">
                <a:solidFill>
                  <a:schemeClr val="accent2"/>
                </a:solidFill>
              </a:rPr>
              <a:t>tgtIP</a:t>
            </a:r>
            <a:r>
              <a:rPr lang="en-SG" sz="1100" dirty="0">
                <a:solidFill>
                  <a:schemeClr val="accent2"/>
                </a:solidFill>
              </a:rPr>
              <a:t>] [</a:t>
            </a:r>
            <a:r>
              <a:rPr lang="en-SG" sz="1100" dirty="0" err="1">
                <a:solidFill>
                  <a:schemeClr val="accent2"/>
                </a:solidFill>
              </a:rPr>
              <a:t>OIDnum</a:t>
            </a:r>
            <a:r>
              <a:rPr lang="en-SG" sz="1100" dirty="0">
                <a:solidFill>
                  <a:schemeClr val="accent2"/>
                </a:solidFill>
              </a:rPr>
              <a:t>]</a:t>
            </a:r>
            <a:endParaRPr lang="en-US" altLang="ja-JP" sz="1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タイトル 3">
            <a:extLst>
              <a:ext uri="{FF2B5EF4-FFF2-40B4-BE49-F238E27FC236}">
                <a16:creationId xmlns:a16="http://schemas.microsoft.com/office/drawing/2014/main" id="{7954F90C-ADC7-10DF-36B9-FD9D9B9779EE}"/>
              </a:ext>
            </a:extLst>
          </p:cNvPr>
          <p:cNvSpPr txBox="1">
            <a:spLocks/>
          </p:cNvSpPr>
          <p:nvPr/>
        </p:nvSpPr>
        <p:spPr bwMode="auto">
          <a:xfrm>
            <a:off x="6874716" y="4295216"/>
            <a:ext cx="2091648" cy="1737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eaLnBrk="1" hangingPunct="1"/>
            <a:r>
              <a:rPr lang="en-SG" sz="1100" dirty="0"/>
              <a:t>It is impossible to memorise the inexhaustible list of numeric OID.</a:t>
            </a:r>
          </a:p>
          <a:p>
            <a:pPr eaLnBrk="1" hangingPunct="1"/>
            <a:endParaRPr lang="en-SG" sz="1100" dirty="0"/>
          </a:p>
          <a:p>
            <a:pPr eaLnBrk="1" hangingPunct="1"/>
            <a:r>
              <a:rPr lang="en-SG" sz="1100" dirty="0"/>
              <a:t>Just simply ask Mr G for the numeric string of the particular OID you want.</a:t>
            </a:r>
          </a:p>
          <a:p>
            <a:pPr eaLnBrk="1" hangingPunct="1"/>
            <a:endParaRPr lang="en-SG" altLang="ja-JP" sz="1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SG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In this case, the wanted OID is </a:t>
            </a:r>
            <a:r>
              <a:rPr lang="en-SG" altLang="ja-JP" sz="1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syslocation</a:t>
            </a:r>
            <a:r>
              <a:rPr lang="en-SG" altLang="ja-JP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ja-JP" sz="1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タイトル 3">
            <a:extLst>
              <a:ext uri="{FF2B5EF4-FFF2-40B4-BE49-F238E27FC236}">
                <a16:creationId xmlns:a16="http://schemas.microsoft.com/office/drawing/2014/main" id="{B7E45EE5-ED8B-E263-8ADB-859EB9DF294E}"/>
              </a:ext>
            </a:extLst>
          </p:cNvPr>
          <p:cNvSpPr txBox="1">
            <a:spLocks/>
          </p:cNvSpPr>
          <p:nvPr/>
        </p:nvSpPr>
        <p:spPr bwMode="auto">
          <a:xfrm>
            <a:off x="8404861" y="-23246"/>
            <a:ext cx="739140" cy="32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US" altLang="ja-JP" sz="16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Q16</a:t>
            </a:r>
            <a:endParaRPr lang="ja-JP" altLang="en-US" sz="16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94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33C5820-B370-49DB-B061-A40FC2DB2EEC}"/>
              </a:ext>
            </a:extLst>
          </p:cNvPr>
          <p:cNvGrpSpPr/>
          <p:nvPr/>
        </p:nvGrpSpPr>
        <p:grpSpPr>
          <a:xfrm>
            <a:off x="3" y="0"/>
            <a:ext cx="3539610" cy="464549"/>
            <a:chOff x="2" y="857251"/>
            <a:chExt cx="3972074" cy="4645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FEB92C-255E-4420-9C10-15EBC9226D04}"/>
                </a:ext>
              </a:extLst>
            </p:cNvPr>
            <p:cNvSpPr/>
            <p:nvPr/>
          </p:nvSpPr>
          <p:spPr>
            <a:xfrm>
              <a:off x="2" y="857251"/>
              <a:ext cx="3153605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" name="Pentagon 27">
              <a:extLst>
                <a:ext uri="{FF2B5EF4-FFF2-40B4-BE49-F238E27FC236}">
                  <a16:creationId xmlns:a16="http://schemas.microsoft.com/office/drawing/2014/main" id="{E98319E9-1A53-4A7D-8051-AE9AA603CDE5}"/>
                </a:ext>
              </a:extLst>
            </p:cNvPr>
            <p:cNvSpPr/>
            <p:nvPr/>
          </p:nvSpPr>
          <p:spPr>
            <a:xfrm>
              <a:off x="195148" y="939156"/>
              <a:ext cx="2643677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Practical Assessment 1 - Revision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C24F0A-8A52-4E4F-82B9-8049BF237CF5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E42C3A8-5C93-1727-EBCD-705C03371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" y="790575"/>
            <a:ext cx="8162925" cy="5276850"/>
          </a:xfrm>
          <a:prstGeom prst="rect">
            <a:avLst/>
          </a:prstGeom>
        </p:spPr>
      </p:pic>
      <p:sp>
        <p:nvSpPr>
          <p:cNvPr id="28" name="タイトル 3">
            <a:extLst>
              <a:ext uri="{FF2B5EF4-FFF2-40B4-BE49-F238E27FC236}">
                <a16:creationId xmlns:a16="http://schemas.microsoft.com/office/drawing/2014/main" id="{97F72B2B-9233-2690-C3D3-BF8C15D7E2D6}"/>
              </a:ext>
            </a:extLst>
          </p:cNvPr>
          <p:cNvSpPr txBox="1">
            <a:spLocks/>
          </p:cNvSpPr>
          <p:nvPr/>
        </p:nvSpPr>
        <p:spPr bwMode="auto">
          <a:xfrm>
            <a:off x="8404861" y="-23246"/>
            <a:ext cx="739140" cy="32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US" altLang="ja-JP" sz="16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Q16</a:t>
            </a:r>
            <a:endParaRPr lang="ja-JP" altLang="en-US" sz="16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560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3450BA2-C9F4-3733-2AAF-459C3FFDC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538" y="657960"/>
            <a:ext cx="6796923" cy="97098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33C5820-B370-49DB-B061-A40FC2DB2EEC}"/>
              </a:ext>
            </a:extLst>
          </p:cNvPr>
          <p:cNvGrpSpPr/>
          <p:nvPr/>
        </p:nvGrpSpPr>
        <p:grpSpPr>
          <a:xfrm>
            <a:off x="3" y="0"/>
            <a:ext cx="3539610" cy="464549"/>
            <a:chOff x="2" y="857251"/>
            <a:chExt cx="3972074" cy="4645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FEB92C-255E-4420-9C10-15EBC9226D04}"/>
                </a:ext>
              </a:extLst>
            </p:cNvPr>
            <p:cNvSpPr/>
            <p:nvPr/>
          </p:nvSpPr>
          <p:spPr>
            <a:xfrm>
              <a:off x="2" y="857251"/>
              <a:ext cx="3153605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" name="Pentagon 27">
              <a:extLst>
                <a:ext uri="{FF2B5EF4-FFF2-40B4-BE49-F238E27FC236}">
                  <a16:creationId xmlns:a16="http://schemas.microsoft.com/office/drawing/2014/main" id="{E98319E9-1A53-4A7D-8051-AE9AA603CDE5}"/>
                </a:ext>
              </a:extLst>
            </p:cNvPr>
            <p:cNvSpPr/>
            <p:nvPr/>
          </p:nvSpPr>
          <p:spPr>
            <a:xfrm>
              <a:off x="195148" y="939156"/>
              <a:ext cx="2643677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Practical Assessment 1 - Revision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C24F0A-8A52-4E4F-82B9-8049BF237CF5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A278441-BBFB-6CC1-B53E-4533BFF96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261" y="2715562"/>
            <a:ext cx="3322608" cy="321591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EC1EC35-2520-63A5-9D0F-A8A82C767FFA}"/>
              </a:ext>
            </a:extLst>
          </p:cNvPr>
          <p:cNvSpPr/>
          <p:nvPr/>
        </p:nvSpPr>
        <p:spPr>
          <a:xfrm>
            <a:off x="7766021" y="3021496"/>
            <a:ext cx="1150848" cy="2001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A950AF-AD1F-6ACD-3345-9626C26998D3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6788426" y="1143454"/>
            <a:ext cx="1553019" cy="1878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3B824E9-4232-5CA5-3737-117103AD3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9" y="2477004"/>
            <a:ext cx="5366977" cy="423708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79B1DA-3008-D750-3C81-045276B5BF4C}"/>
              </a:ext>
            </a:extLst>
          </p:cNvPr>
          <p:cNvCxnSpPr>
            <a:cxnSpLocks/>
          </p:cNvCxnSpPr>
          <p:nvPr/>
        </p:nvCxnSpPr>
        <p:spPr>
          <a:xfrm flipH="1" flipV="1">
            <a:off x="2945844" y="1143454"/>
            <a:ext cx="284373" cy="42534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CEB7F08-2D4F-6D2E-1AA3-9722183877E6}"/>
              </a:ext>
            </a:extLst>
          </p:cNvPr>
          <p:cNvSpPr/>
          <p:nvPr/>
        </p:nvSpPr>
        <p:spPr>
          <a:xfrm>
            <a:off x="-16017" y="2474825"/>
            <a:ext cx="1150848" cy="2001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7A72D2-D93D-93E6-0B77-35B67DEA57FB}"/>
              </a:ext>
            </a:extLst>
          </p:cNvPr>
          <p:cNvSpPr txBox="1"/>
          <p:nvPr/>
        </p:nvSpPr>
        <p:spPr>
          <a:xfrm>
            <a:off x="3088030" y="1734044"/>
            <a:ext cx="454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spc="300" dirty="0">
                <a:solidFill>
                  <a:schemeClr val="accent2"/>
                </a:solidFill>
              </a:rPr>
              <a:t>REMEMBER</a:t>
            </a:r>
            <a:r>
              <a:rPr lang="en-SG" spc="300" dirty="0">
                <a:solidFill>
                  <a:schemeClr val="accent2"/>
                </a:solidFill>
              </a:rPr>
              <a:t>: </a:t>
            </a:r>
            <a:r>
              <a:rPr lang="en-SG" dirty="0">
                <a:solidFill>
                  <a:schemeClr val="bg1"/>
                </a:solidFill>
              </a:rPr>
              <a:t>You can use any means to find the flag, not limited to the given kali </a:t>
            </a:r>
            <a:r>
              <a:rPr lang="en-SG" dirty="0" err="1">
                <a:solidFill>
                  <a:schemeClr val="bg1"/>
                </a:solidFill>
              </a:rPr>
              <a:t>linux</a:t>
            </a:r>
            <a:r>
              <a:rPr lang="en-SG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BA8596-5860-6CEF-5D61-1E683DB0181D}"/>
              </a:ext>
            </a:extLst>
          </p:cNvPr>
          <p:cNvSpPr txBox="1"/>
          <p:nvPr/>
        </p:nvSpPr>
        <p:spPr>
          <a:xfrm>
            <a:off x="49849" y="1849090"/>
            <a:ext cx="26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pc="300" dirty="0">
                <a:solidFill>
                  <a:schemeClr val="bg1"/>
                </a:solidFill>
              </a:rPr>
              <a:t>I used FileZilla on Windows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BCB13A-EA79-ABAF-BF62-549C13946F21}"/>
              </a:ext>
            </a:extLst>
          </p:cNvPr>
          <p:cNvSpPr txBox="1"/>
          <p:nvPr/>
        </p:nvSpPr>
        <p:spPr>
          <a:xfrm>
            <a:off x="6056397" y="5931481"/>
            <a:ext cx="26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pc="300" dirty="0">
                <a:solidFill>
                  <a:schemeClr val="bg1"/>
                </a:solidFill>
              </a:rPr>
              <a:t>I used Firefox on Windows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7" name="タイトル 3">
            <a:extLst>
              <a:ext uri="{FF2B5EF4-FFF2-40B4-BE49-F238E27FC236}">
                <a16:creationId xmlns:a16="http://schemas.microsoft.com/office/drawing/2014/main" id="{754B651A-CBFA-08E3-C48E-71632C6B7973}"/>
              </a:ext>
            </a:extLst>
          </p:cNvPr>
          <p:cNvSpPr txBox="1">
            <a:spLocks/>
          </p:cNvSpPr>
          <p:nvPr/>
        </p:nvSpPr>
        <p:spPr bwMode="auto">
          <a:xfrm>
            <a:off x="8404861" y="-23246"/>
            <a:ext cx="739140" cy="32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US" altLang="ja-JP" sz="16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Q17</a:t>
            </a:r>
            <a:endParaRPr lang="ja-JP" altLang="en-US" sz="16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083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3">
            <a:extLst>
              <a:ext uri="{FF2B5EF4-FFF2-40B4-BE49-F238E27FC236}">
                <a16:creationId xmlns:a16="http://schemas.microsoft.com/office/drawing/2014/main" id="{1B0B71FB-5F65-48ED-8A43-9EAFDF3ADE9F}"/>
              </a:ext>
            </a:extLst>
          </p:cNvPr>
          <p:cNvSpPr txBox="1">
            <a:spLocks/>
          </p:cNvSpPr>
          <p:nvPr/>
        </p:nvSpPr>
        <p:spPr bwMode="auto">
          <a:xfrm>
            <a:off x="0" y="5196425"/>
            <a:ext cx="9144000" cy="1463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You can use </a:t>
            </a:r>
            <a:r>
              <a:rPr lang="en-US" sz="2000" dirty="0">
                <a:solidFill>
                  <a:schemeClr val="accent2"/>
                </a:solidFill>
                <a:cs typeface="Arial" panose="020B0604020202020204" pitchFamily="34" charset="0"/>
              </a:rPr>
              <a:t>filter search </a:t>
            </a:r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either for</a:t>
            </a:r>
          </a:p>
          <a:p>
            <a:pPr marL="342900" indent="-342900" eaLnBrk="1" hangingPunct="1">
              <a:buFontTx/>
              <a:buChar char="-"/>
            </a:pP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ja-JP" sz="2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udp.port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==53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since DNS uses UDP as transport protocol, OR</a:t>
            </a:r>
          </a:p>
          <a:p>
            <a:pPr marL="342900" indent="-342900" eaLnBrk="1" hangingPunct="1">
              <a:buFontTx/>
              <a:buChar char="-"/>
            </a:pP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Simply “</a:t>
            </a:r>
            <a:r>
              <a:rPr lang="en-US" altLang="ja-JP" sz="2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udp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342900" indent="-342900" eaLnBrk="1" hangingPunct="1">
              <a:buFontTx/>
              <a:buChar char="-"/>
            </a:pP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Simply “</a:t>
            </a:r>
            <a:r>
              <a:rPr lang="en-US" altLang="ja-JP" sz="2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Remember, the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filter is </a:t>
            </a:r>
            <a:r>
              <a:rPr lang="en-US" altLang="ja-JP" sz="2000" spc="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SENSITIVE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3C5820-B370-49DB-B061-A40FC2DB2EEC}"/>
              </a:ext>
            </a:extLst>
          </p:cNvPr>
          <p:cNvGrpSpPr/>
          <p:nvPr/>
        </p:nvGrpSpPr>
        <p:grpSpPr>
          <a:xfrm>
            <a:off x="3" y="0"/>
            <a:ext cx="3539610" cy="464549"/>
            <a:chOff x="2" y="857251"/>
            <a:chExt cx="3972074" cy="4645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FEB92C-255E-4420-9C10-15EBC9226D04}"/>
                </a:ext>
              </a:extLst>
            </p:cNvPr>
            <p:cNvSpPr/>
            <p:nvPr/>
          </p:nvSpPr>
          <p:spPr>
            <a:xfrm>
              <a:off x="2" y="857251"/>
              <a:ext cx="3153605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" name="Pentagon 27">
              <a:extLst>
                <a:ext uri="{FF2B5EF4-FFF2-40B4-BE49-F238E27FC236}">
                  <a16:creationId xmlns:a16="http://schemas.microsoft.com/office/drawing/2014/main" id="{E98319E9-1A53-4A7D-8051-AE9AA603CDE5}"/>
                </a:ext>
              </a:extLst>
            </p:cNvPr>
            <p:cNvSpPr/>
            <p:nvPr/>
          </p:nvSpPr>
          <p:spPr>
            <a:xfrm>
              <a:off x="195148" y="939156"/>
              <a:ext cx="2643677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Practical Assessment 1 - Revision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C24F0A-8A52-4E4F-82B9-8049BF237CF5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E1ADDF5-D6DF-9028-4BA8-9FDE9E842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136" y="457870"/>
            <a:ext cx="7021728" cy="27806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1E9D54-EFB5-B4F4-B3A0-6489A559E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2971"/>
            <a:ext cx="9144000" cy="160465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9521AC0-3AA7-C79D-5045-50479DC77339}"/>
              </a:ext>
            </a:extLst>
          </p:cNvPr>
          <p:cNvSpPr/>
          <p:nvPr/>
        </p:nvSpPr>
        <p:spPr>
          <a:xfrm>
            <a:off x="0" y="3920490"/>
            <a:ext cx="449580" cy="1562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CA5CA0-DF2B-BE58-4BEC-F7B85D8CC120}"/>
              </a:ext>
            </a:extLst>
          </p:cNvPr>
          <p:cNvSpPr/>
          <p:nvPr/>
        </p:nvSpPr>
        <p:spPr>
          <a:xfrm>
            <a:off x="284480" y="4165497"/>
            <a:ext cx="144780" cy="1372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AEE94C9-687B-A3AF-83C1-AD81775A4D72}"/>
              </a:ext>
            </a:extLst>
          </p:cNvPr>
          <p:cNvSpPr/>
          <p:nvPr/>
        </p:nvSpPr>
        <p:spPr>
          <a:xfrm>
            <a:off x="284480" y="4848445"/>
            <a:ext cx="144780" cy="1372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8ACC3D-61F2-B86C-A7F2-712F4B479CF0}"/>
              </a:ext>
            </a:extLst>
          </p:cNvPr>
          <p:cNvSpPr/>
          <p:nvPr/>
        </p:nvSpPr>
        <p:spPr>
          <a:xfrm>
            <a:off x="3463290" y="4165497"/>
            <a:ext cx="190500" cy="9132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タイトル 3">
            <a:extLst>
              <a:ext uri="{FF2B5EF4-FFF2-40B4-BE49-F238E27FC236}">
                <a16:creationId xmlns:a16="http://schemas.microsoft.com/office/drawing/2014/main" id="{E498FCD3-FAFB-E295-6F23-A567E75760F8}"/>
              </a:ext>
            </a:extLst>
          </p:cNvPr>
          <p:cNvSpPr txBox="1">
            <a:spLocks/>
          </p:cNvSpPr>
          <p:nvPr/>
        </p:nvSpPr>
        <p:spPr bwMode="auto">
          <a:xfrm>
            <a:off x="8538675" y="-23246"/>
            <a:ext cx="605325" cy="32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US" altLang="ja-JP" sz="16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</a:t>
            </a:r>
            <a:endParaRPr lang="ja-JP" altLang="en-US" sz="16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61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46FDA1-4337-409F-8F8C-421C8BF6A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4" y="1087254"/>
            <a:ext cx="8061012" cy="468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0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33C5820-B370-49DB-B061-A40FC2DB2EEC}"/>
              </a:ext>
            </a:extLst>
          </p:cNvPr>
          <p:cNvGrpSpPr/>
          <p:nvPr/>
        </p:nvGrpSpPr>
        <p:grpSpPr>
          <a:xfrm>
            <a:off x="3" y="0"/>
            <a:ext cx="3539610" cy="464549"/>
            <a:chOff x="2" y="857251"/>
            <a:chExt cx="3972074" cy="4645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FEB92C-255E-4420-9C10-15EBC9226D04}"/>
                </a:ext>
              </a:extLst>
            </p:cNvPr>
            <p:cNvSpPr/>
            <p:nvPr/>
          </p:nvSpPr>
          <p:spPr>
            <a:xfrm>
              <a:off x="2" y="857251"/>
              <a:ext cx="3153605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" name="Pentagon 27">
              <a:extLst>
                <a:ext uri="{FF2B5EF4-FFF2-40B4-BE49-F238E27FC236}">
                  <a16:creationId xmlns:a16="http://schemas.microsoft.com/office/drawing/2014/main" id="{E98319E9-1A53-4A7D-8051-AE9AA603CDE5}"/>
                </a:ext>
              </a:extLst>
            </p:cNvPr>
            <p:cNvSpPr/>
            <p:nvPr/>
          </p:nvSpPr>
          <p:spPr>
            <a:xfrm>
              <a:off x="195148" y="939156"/>
              <a:ext cx="2643677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Practical Assessment 1 - Revision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C24F0A-8A52-4E4F-82B9-8049BF237CF5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B1E9D54-EFB5-B4F4-B3A0-6489A559E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2971"/>
            <a:ext cx="9144000" cy="160465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2ECA5CA0-DF2B-BE58-4BEC-F7B85D8CC120}"/>
              </a:ext>
            </a:extLst>
          </p:cNvPr>
          <p:cNvSpPr/>
          <p:nvPr/>
        </p:nvSpPr>
        <p:spPr>
          <a:xfrm>
            <a:off x="284480" y="4165497"/>
            <a:ext cx="144780" cy="1372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8ACC3D-61F2-B86C-A7F2-712F4B479CF0}"/>
              </a:ext>
            </a:extLst>
          </p:cNvPr>
          <p:cNvSpPr/>
          <p:nvPr/>
        </p:nvSpPr>
        <p:spPr>
          <a:xfrm>
            <a:off x="3463290" y="4165497"/>
            <a:ext cx="190500" cy="137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BD79A2-D694-127B-32EF-05E7C18F2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564" y="532322"/>
            <a:ext cx="6214871" cy="2375066"/>
          </a:xfrm>
          <a:prstGeom prst="rect">
            <a:avLst/>
          </a:prstGeom>
        </p:spPr>
      </p:pic>
      <p:sp>
        <p:nvSpPr>
          <p:cNvPr id="18" name="タイトル 3">
            <a:extLst>
              <a:ext uri="{FF2B5EF4-FFF2-40B4-BE49-F238E27FC236}">
                <a16:creationId xmlns:a16="http://schemas.microsoft.com/office/drawing/2014/main" id="{A02BCA8C-AB39-E0DB-C49C-9F7E8D589B11}"/>
              </a:ext>
            </a:extLst>
          </p:cNvPr>
          <p:cNvSpPr txBox="1">
            <a:spLocks/>
          </p:cNvSpPr>
          <p:nvPr/>
        </p:nvSpPr>
        <p:spPr bwMode="auto">
          <a:xfrm>
            <a:off x="8538675" y="-23246"/>
            <a:ext cx="605325" cy="32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US" altLang="ja-JP" sz="16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</a:t>
            </a:r>
            <a:endParaRPr lang="ja-JP" altLang="en-US" sz="16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341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6430DE-725C-51A1-3FA1-FA0F3A8D5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77931"/>
            <a:ext cx="9144000" cy="184965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33C5820-B370-49DB-B061-A40FC2DB2EEC}"/>
              </a:ext>
            </a:extLst>
          </p:cNvPr>
          <p:cNvGrpSpPr/>
          <p:nvPr/>
        </p:nvGrpSpPr>
        <p:grpSpPr>
          <a:xfrm>
            <a:off x="3" y="0"/>
            <a:ext cx="3539610" cy="464549"/>
            <a:chOff x="2" y="857251"/>
            <a:chExt cx="3972074" cy="4645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FEB92C-255E-4420-9C10-15EBC9226D04}"/>
                </a:ext>
              </a:extLst>
            </p:cNvPr>
            <p:cNvSpPr/>
            <p:nvPr/>
          </p:nvSpPr>
          <p:spPr>
            <a:xfrm>
              <a:off x="2" y="857251"/>
              <a:ext cx="3153605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" name="Pentagon 27">
              <a:extLst>
                <a:ext uri="{FF2B5EF4-FFF2-40B4-BE49-F238E27FC236}">
                  <a16:creationId xmlns:a16="http://schemas.microsoft.com/office/drawing/2014/main" id="{E98319E9-1A53-4A7D-8051-AE9AA603CDE5}"/>
                </a:ext>
              </a:extLst>
            </p:cNvPr>
            <p:cNvSpPr/>
            <p:nvPr/>
          </p:nvSpPr>
          <p:spPr>
            <a:xfrm>
              <a:off x="195148" y="939156"/>
              <a:ext cx="2643677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Practical Assessment 1 - Revision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C24F0A-8A52-4E4F-82B9-8049BF237CF5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0AEE94C9-687B-A3AF-83C1-AD81775A4D72}"/>
              </a:ext>
            </a:extLst>
          </p:cNvPr>
          <p:cNvSpPr/>
          <p:nvPr/>
        </p:nvSpPr>
        <p:spPr>
          <a:xfrm>
            <a:off x="321056" y="4824061"/>
            <a:ext cx="144780" cy="1372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8ACC3D-61F2-B86C-A7F2-712F4B479CF0}"/>
              </a:ext>
            </a:extLst>
          </p:cNvPr>
          <p:cNvSpPr/>
          <p:nvPr/>
        </p:nvSpPr>
        <p:spPr>
          <a:xfrm>
            <a:off x="1148080" y="4824061"/>
            <a:ext cx="805180" cy="137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55ADD-753E-2992-D6B0-5C49E88B5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080" y="1405413"/>
            <a:ext cx="6950042" cy="1120237"/>
          </a:xfrm>
          <a:prstGeom prst="rect">
            <a:avLst/>
          </a:prstGeom>
        </p:spPr>
      </p:pic>
      <p:sp>
        <p:nvSpPr>
          <p:cNvPr id="18" name="タイトル 3">
            <a:extLst>
              <a:ext uri="{FF2B5EF4-FFF2-40B4-BE49-F238E27FC236}">
                <a16:creationId xmlns:a16="http://schemas.microsoft.com/office/drawing/2014/main" id="{DFC955CD-422F-AB5F-471F-F83741F76509}"/>
              </a:ext>
            </a:extLst>
          </p:cNvPr>
          <p:cNvSpPr txBox="1">
            <a:spLocks/>
          </p:cNvSpPr>
          <p:nvPr/>
        </p:nvSpPr>
        <p:spPr bwMode="auto">
          <a:xfrm>
            <a:off x="8538675" y="-23246"/>
            <a:ext cx="605325" cy="32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US" altLang="ja-JP" sz="16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Q3</a:t>
            </a:r>
            <a:endParaRPr lang="ja-JP" altLang="en-US" sz="16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464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35087A7-A4A5-E37B-B03F-6F07619B7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2904"/>
            <a:ext cx="9144000" cy="229563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33C5820-B370-49DB-B061-A40FC2DB2EEC}"/>
              </a:ext>
            </a:extLst>
          </p:cNvPr>
          <p:cNvGrpSpPr/>
          <p:nvPr/>
        </p:nvGrpSpPr>
        <p:grpSpPr>
          <a:xfrm>
            <a:off x="3" y="0"/>
            <a:ext cx="3539610" cy="464549"/>
            <a:chOff x="2" y="857251"/>
            <a:chExt cx="3972074" cy="4645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FEB92C-255E-4420-9C10-15EBC9226D04}"/>
                </a:ext>
              </a:extLst>
            </p:cNvPr>
            <p:cNvSpPr/>
            <p:nvPr/>
          </p:nvSpPr>
          <p:spPr>
            <a:xfrm>
              <a:off x="2" y="857251"/>
              <a:ext cx="3153605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" name="Pentagon 27">
              <a:extLst>
                <a:ext uri="{FF2B5EF4-FFF2-40B4-BE49-F238E27FC236}">
                  <a16:creationId xmlns:a16="http://schemas.microsoft.com/office/drawing/2014/main" id="{E98319E9-1A53-4A7D-8051-AE9AA603CDE5}"/>
                </a:ext>
              </a:extLst>
            </p:cNvPr>
            <p:cNvSpPr/>
            <p:nvPr/>
          </p:nvSpPr>
          <p:spPr>
            <a:xfrm>
              <a:off x="195148" y="939156"/>
              <a:ext cx="2643677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Practical Assessment 1 - Revision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C24F0A-8A52-4E4F-82B9-8049BF237CF5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0AEE94C9-687B-A3AF-83C1-AD81775A4D72}"/>
              </a:ext>
            </a:extLst>
          </p:cNvPr>
          <p:cNvSpPr/>
          <p:nvPr/>
        </p:nvSpPr>
        <p:spPr>
          <a:xfrm>
            <a:off x="345440" y="4909406"/>
            <a:ext cx="144780" cy="1372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7107BB-E87C-2DB7-4352-0262B9547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371" y="592553"/>
            <a:ext cx="6613258" cy="2600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B2D7335-ED10-8EC0-8787-3A595438D668}"/>
              </a:ext>
            </a:extLst>
          </p:cNvPr>
          <p:cNvSpPr/>
          <p:nvPr/>
        </p:nvSpPr>
        <p:spPr>
          <a:xfrm>
            <a:off x="129068" y="5351136"/>
            <a:ext cx="2659852" cy="137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タイトル 3">
            <a:extLst>
              <a:ext uri="{FF2B5EF4-FFF2-40B4-BE49-F238E27FC236}">
                <a16:creationId xmlns:a16="http://schemas.microsoft.com/office/drawing/2014/main" id="{CED87035-CE1D-F439-C04D-BC1DE6D2ED92}"/>
              </a:ext>
            </a:extLst>
          </p:cNvPr>
          <p:cNvSpPr txBox="1">
            <a:spLocks/>
          </p:cNvSpPr>
          <p:nvPr/>
        </p:nvSpPr>
        <p:spPr bwMode="auto">
          <a:xfrm>
            <a:off x="0" y="6163057"/>
            <a:ext cx="9144000" cy="595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Remember,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 addresses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belong to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2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</a:p>
        </p:txBody>
      </p:sp>
      <p:sp>
        <p:nvSpPr>
          <p:cNvPr id="19" name="タイトル 3">
            <a:extLst>
              <a:ext uri="{FF2B5EF4-FFF2-40B4-BE49-F238E27FC236}">
                <a16:creationId xmlns:a16="http://schemas.microsoft.com/office/drawing/2014/main" id="{E9664562-791F-9B1D-E02F-5CF9B01D517C}"/>
              </a:ext>
            </a:extLst>
          </p:cNvPr>
          <p:cNvSpPr txBox="1">
            <a:spLocks/>
          </p:cNvSpPr>
          <p:nvPr/>
        </p:nvSpPr>
        <p:spPr bwMode="auto">
          <a:xfrm>
            <a:off x="8538675" y="-23246"/>
            <a:ext cx="605325" cy="32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US" altLang="ja-JP" sz="16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Q4</a:t>
            </a:r>
            <a:endParaRPr lang="ja-JP" altLang="en-US" sz="16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983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CEC9D5-6C49-3AF9-D38D-834B45CF9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42" y="541197"/>
            <a:ext cx="4991355" cy="25409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526905-F78B-8A4D-20F0-3D131AF1A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919" y="1378482"/>
            <a:ext cx="5219794" cy="373776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33C5820-B370-49DB-B061-A40FC2DB2EEC}"/>
              </a:ext>
            </a:extLst>
          </p:cNvPr>
          <p:cNvGrpSpPr/>
          <p:nvPr/>
        </p:nvGrpSpPr>
        <p:grpSpPr>
          <a:xfrm>
            <a:off x="3" y="0"/>
            <a:ext cx="3539610" cy="464549"/>
            <a:chOff x="2" y="857251"/>
            <a:chExt cx="3972074" cy="4645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FEB92C-255E-4420-9C10-15EBC9226D04}"/>
                </a:ext>
              </a:extLst>
            </p:cNvPr>
            <p:cNvSpPr/>
            <p:nvPr/>
          </p:nvSpPr>
          <p:spPr>
            <a:xfrm>
              <a:off x="2" y="857251"/>
              <a:ext cx="3153605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" name="Pentagon 27">
              <a:extLst>
                <a:ext uri="{FF2B5EF4-FFF2-40B4-BE49-F238E27FC236}">
                  <a16:creationId xmlns:a16="http://schemas.microsoft.com/office/drawing/2014/main" id="{E98319E9-1A53-4A7D-8051-AE9AA603CDE5}"/>
                </a:ext>
              </a:extLst>
            </p:cNvPr>
            <p:cNvSpPr/>
            <p:nvPr/>
          </p:nvSpPr>
          <p:spPr>
            <a:xfrm>
              <a:off x="195148" y="939156"/>
              <a:ext cx="2643677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Practical Assessment 1 - Revision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C24F0A-8A52-4E4F-82B9-8049BF237CF5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0AEE94C9-687B-A3AF-83C1-AD81775A4D72}"/>
              </a:ext>
            </a:extLst>
          </p:cNvPr>
          <p:cNvSpPr/>
          <p:nvPr/>
        </p:nvSpPr>
        <p:spPr>
          <a:xfrm>
            <a:off x="2816606" y="1903315"/>
            <a:ext cx="296164" cy="1372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タイトル 3">
            <a:extLst>
              <a:ext uri="{FF2B5EF4-FFF2-40B4-BE49-F238E27FC236}">
                <a16:creationId xmlns:a16="http://schemas.microsoft.com/office/drawing/2014/main" id="{CED87035-CE1D-F439-C04D-BC1DE6D2ED92}"/>
              </a:ext>
            </a:extLst>
          </p:cNvPr>
          <p:cNvSpPr txBox="1">
            <a:spLocks/>
          </p:cNvSpPr>
          <p:nvPr/>
        </p:nvSpPr>
        <p:spPr bwMode="auto">
          <a:xfrm>
            <a:off x="0" y="5858256"/>
            <a:ext cx="9144000" cy="99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filtered packets are shown here. No need to count manually!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BF9A14-0E0B-75C3-7259-5DDD198281BE}"/>
              </a:ext>
            </a:extLst>
          </p:cNvPr>
          <p:cNvSpPr/>
          <p:nvPr/>
        </p:nvSpPr>
        <p:spPr>
          <a:xfrm>
            <a:off x="6458966" y="4932418"/>
            <a:ext cx="467614" cy="23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EF330E-58E6-E5E7-0174-18B337B199A0}"/>
              </a:ext>
            </a:extLst>
          </p:cNvPr>
          <p:cNvCxnSpPr>
            <a:stCxn id="18" idx="0"/>
            <a:endCxn id="15" idx="3"/>
          </p:cNvCxnSpPr>
          <p:nvPr/>
        </p:nvCxnSpPr>
        <p:spPr>
          <a:xfrm flipV="1">
            <a:off x="4572000" y="5133805"/>
            <a:ext cx="1955446" cy="7244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EBF9F5-B053-E97C-559F-10FD8E7D6AF4}"/>
              </a:ext>
            </a:extLst>
          </p:cNvPr>
          <p:cNvCxnSpPr>
            <a:cxnSpLocks/>
            <a:stCxn id="18" idx="0"/>
            <a:endCxn id="17" idx="4"/>
          </p:cNvCxnSpPr>
          <p:nvPr/>
        </p:nvCxnSpPr>
        <p:spPr>
          <a:xfrm flipH="1" flipV="1">
            <a:off x="2964688" y="2040578"/>
            <a:ext cx="1607312" cy="3817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96A9763-DB6B-02B2-BD6F-CD120BC77252}"/>
              </a:ext>
            </a:extLst>
          </p:cNvPr>
          <p:cNvSpPr/>
          <p:nvPr/>
        </p:nvSpPr>
        <p:spPr>
          <a:xfrm>
            <a:off x="6470012" y="2137437"/>
            <a:ext cx="383071" cy="999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タイトル 3">
            <a:extLst>
              <a:ext uri="{FF2B5EF4-FFF2-40B4-BE49-F238E27FC236}">
                <a16:creationId xmlns:a16="http://schemas.microsoft.com/office/drawing/2014/main" id="{3C3880A4-7277-A213-44BA-6142CEBD0F0E}"/>
              </a:ext>
            </a:extLst>
          </p:cNvPr>
          <p:cNvSpPr txBox="1">
            <a:spLocks/>
          </p:cNvSpPr>
          <p:nvPr/>
        </p:nvSpPr>
        <p:spPr bwMode="auto">
          <a:xfrm>
            <a:off x="8538675" y="-23246"/>
            <a:ext cx="605325" cy="32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US" altLang="ja-JP" sz="16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Q5</a:t>
            </a:r>
            <a:endParaRPr lang="ja-JP" altLang="en-US" sz="16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121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30A142-2F8B-E85F-3A94-56C780C28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8157"/>
            <a:ext cx="9144000" cy="364699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33C5820-B370-49DB-B061-A40FC2DB2EEC}"/>
              </a:ext>
            </a:extLst>
          </p:cNvPr>
          <p:cNvGrpSpPr/>
          <p:nvPr/>
        </p:nvGrpSpPr>
        <p:grpSpPr>
          <a:xfrm>
            <a:off x="3" y="0"/>
            <a:ext cx="3539610" cy="464549"/>
            <a:chOff x="2" y="857251"/>
            <a:chExt cx="3972074" cy="4645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FEB92C-255E-4420-9C10-15EBC9226D04}"/>
                </a:ext>
              </a:extLst>
            </p:cNvPr>
            <p:cNvSpPr/>
            <p:nvPr/>
          </p:nvSpPr>
          <p:spPr>
            <a:xfrm>
              <a:off x="2" y="857251"/>
              <a:ext cx="3153605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" name="Pentagon 27">
              <a:extLst>
                <a:ext uri="{FF2B5EF4-FFF2-40B4-BE49-F238E27FC236}">
                  <a16:creationId xmlns:a16="http://schemas.microsoft.com/office/drawing/2014/main" id="{E98319E9-1A53-4A7D-8051-AE9AA603CDE5}"/>
                </a:ext>
              </a:extLst>
            </p:cNvPr>
            <p:cNvSpPr/>
            <p:nvPr/>
          </p:nvSpPr>
          <p:spPr>
            <a:xfrm>
              <a:off x="195148" y="939156"/>
              <a:ext cx="2643677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Practical Assessment 1 - Revision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C24F0A-8A52-4E4F-82B9-8049BF237CF5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0AEE94C9-687B-A3AF-83C1-AD81775A4D72}"/>
              </a:ext>
            </a:extLst>
          </p:cNvPr>
          <p:cNvSpPr/>
          <p:nvPr/>
        </p:nvSpPr>
        <p:spPr>
          <a:xfrm>
            <a:off x="330528" y="4132365"/>
            <a:ext cx="144780" cy="1372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2D7335-ED10-8EC0-8787-3A595438D668}"/>
              </a:ext>
            </a:extLst>
          </p:cNvPr>
          <p:cNvSpPr/>
          <p:nvPr/>
        </p:nvSpPr>
        <p:spPr>
          <a:xfrm>
            <a:off x="117692" y="5766294"/>
            <a:ext cx="1360588" cy="137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タイトル 3">
            <a:extLst>
              <a:ext uri="{FF2B5EF4-FFF2-40B4-BE49-F238E27FC236}">
                <a16:creationId xmlns:a16="http://schemas.microsoft.com/office/drawing/2014/main" id="{CED87035-CE1D-F439-C04D-BC1DE6D2ED92}"/>
              </a:ext>
            </a:extLst>
          </p:cNvPr>
          <p:cNvSpPr txBox="1">
            <a:spLocks/>
          </p:cNvSpPr>
          <p:nvPr/>
        </p:nvSpPr>
        <p:spPr bwMode="auto">
          <a:xfrm>
            <a:off x="4520738" y="5700202"/>
            <a:ext cx="4549480" cy="1105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eaLnBrk="1" hangingPunct="1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Can either:</a:t>
            </a:r>
          </a:p>
          <a:p>
            <a:pPr marL="285750" indent="-285750" eaLnBrk="1" hangingPunct="1">
              <a:buFontTx/>
              <a:buChar char="-"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See from the “Info” column, OR</a:t>
            </a:r>
          </a:p>
          <a:p>
            <a:pPr marL="285750" indent="-285750" eaLnBrk="1" hangingPunct="1">
              <a:buFontTx/>
              <a:buChar char="-"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Expand the “Domain Name System” of the packet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33626-9D16-4713-FFB0-0E86F9B76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802" y="563515"/>
            <a:ext cx="6302396" cy="252241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5ADC0F0-2989-A2DB-E768-513CA0C9811A}"/>
              </a:ext>
            </a:extLst>
          </p:cNvPr>
          <p:cNvSpPr/>
          <p:nvPr/>
        </p:nvSpPr>
        <p:spPr>
          <a:xfrm>
            <a:off x="117218" y="6559435"/>
            <a:ext cx="2412527" cy="264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562B41-FEF7-3195-C066-3BCBA09963F2}"/>
              </a:ext>
            </a:extLst>
          </p:cNvPr>
          <p:cNvSpPr/>
          <p:nvPr/>
        </p:nvSpPr>
        <p:spPr>
          <a:xfrm>
            <a:off x="5545762" y="4123307"/>
            <a:ext cx="1238496" cy="146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タイトル 3">
            <a:extLst>
              <a:ext uri="{FF2B5EF4-FFF2-40B4-BE49-F238E27FC236}">
                <a16:creationId xmlns:a16="http://schemas.microsoft.com/office/drawing/2014/main" id="{CB0A216E-1287-F9E7-A7B3-D9A429A64B20}"/>
              </a:ext>
            </a:extLst>
          </p:cNvPr>
          <p:cNvSpPr txBox="1">
            <a:spLocks/>
          </p:cNvSpPr>
          <p:nvPr/>
        </p:nvSpPr>
        <p:spPr bwMode="auto">
          <a:xfrm>
            <a:off x="8538675" y="-23246"/>
            <a:ext cx="605325" cy="32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US" altLang="ja-JP" sz="16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Q6</a:t>
            </a:r>
            <a:endParaRPr lang="ja-JP" altLang="en-US" sz="16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771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DA8920-895D-593F-0824-A98BD5F0E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5436"/>
            <a:ext cx="9144000" cy="414955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33C5820-B370-49DB-B061-A40FC2DB2EEC}"/>
              </a:ext>
            </a:extLst>
          </p:cNvPr>
          <p:cNvGrpSpPr/>
          <p:nvPr/>
        </p:nvGrpSpPr>
        <p:grpSpPr>
          <a:xfrm>
            <a:off x="3" y="0"/>
            <a:ext cx="3539610" cy="464549"/>
            <a:chOff x="2" y="857251"/>
            <a:chExt cx="3972074" cy="4645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FEB92C-255E-4420-9C10-15EBC9226D04}"/>
                </a:ext>
              </a:extLst>
            </p:cNvPr>
            <p:cNvSpPr/>
            <p:nvPr/>
          </p:nvSpPr>
          <p:spPr>
            <a:xfrm>
              <a:off x="2" y="857251"/>
              <a:ext cx="3153605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" name="Pentagon 27">
              <a:extLst>
                <a:ext uri="{FF2B5EF4-FFF2-40B4-BE49-F238E27FC236}">
                  <a16:creationId xmlns:a16="http://schemas.microsoft.com/office/drawing/2014/main" id="{E98319E9-1A53-4A7D-8051-AE9AA603CDE5}"/>
                </a:ext>
              </a:extLst>
            </p:cNvPr>
            <p:cNvSpPr/>
            <p:nvPr/>
          </p:nvSpPr>
          <p:spPr>
            <a:xfrm>
              <a:off x="195148" y="939156"/>
              <a:ext cx="2643677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Practical Assessment 1 - Revision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C24F0A-8A52-4E4F-82B9-8049BF237CF5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0AEE94C9-687B-A3AF-83C1-AD81775A4D72}"/>
              </a:ext>
            </a:extLst>
          </p:cNvPr>
          <p:cNvSpPr/>
          <p:nvPr/>
        </p:nvSpPr>
        <p:spPr>
          <a:xfrm>
            <a:off x="314960" y="3620724"/>
            <a:ext cx="144780" cy="1372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2D7335-ED10-8EC0-8787-3A595438D668}"/>
              </a:ext>
            </a:extLst>
          </p:cNvPr>
          <p:cNvSpPr/>
          <p:nvPr/>
        </p:nvSpPr>
        <p:spPr>
          <a:xfrm>
            <a:off x="129068" y="5606774"/>
            <a:ext cx="3086572" cy="953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60D77-1817-2188-C307-9D0822856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60" y="644776"/>
            <a:ext cx="7580880" cy="147899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235B1E5-D293-8452-D96D-397EE6100405}"/>
              </a:ext>
            </a:extLst>
          </p:cNvPr>
          <p:cNvSpPr/>
          <p:nvPr/>
        </p:nvSpPr>
        <p:spPr>
          <a:xfrm>
            <a:off x="6045200" y="3628345"/>
            <a:ext cx="1891030" cy="137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タイトル 3">
            <a:extLst>
              <a:ext uri="{FF2B5EF4-FFF2-40B4-BE49-F238E27FC236}">
                <a16:creationId xmlns:a16="http://schemas.microsoft.com/office/drawing/2014/main" id="{E5363BE0-F265-27A6-2E14-778F14D8F21D}"/>
              </a:ext>
            </a:extLst>
          </p:cNvPr>
          <p:cNvSpPr txBox="1">
            <a:spLocks/>
          </p:cNvSpPr>
          <p:nvPr/>
        </p:nvSpPr>
        <p:spPr bwMode="auto">
          <a:xfrm>
            <a:off x="8538675" y="-23246"/>
            <a:ext cx="605325" cy="32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US" altLang="ja-JP" sz="16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Q7</a:t>
            </a:r>
            <a:endParaRPr lang="ja-JP" altLang="en-US" sz="16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463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3F63BDF-8FBA-F531-A341-23414C20E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5461"/>
            <a:ext cx="9144000" cy="284886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33C5820-B370-49DB-B061-A40FC2DB2EEC}"/>
              </a:ext>
            </a:extLst>
          </p:cNvPr>
          <p:cNvGrpSpPr/>
          <p:nvPr/>
        </p:nvGrpSpPr>
        <p:grpSpPr>
          <a:xfrm>
            <a:off x="3" y="0"/>
            <a:ext cx="3539610" cy="464549"/>
            <a:chOff x="2" y="857251"/>
            <a:chExt cx="3972074" cy="4645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FEB92C-255E-4420-9C10-15EBC9226D04}"/>
                </a:ext>
              </a:extLst>
            </p:cNvPr>
            <p:cNvSpPr/>
            <p:nvPr/>
          </p:nvSpPr>
          <p:spPr>
            <a:xfrm>
              <a:off x="2" y="857251"/>
              <a:ext cx="3153605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" name="Pentagon 27">
              <a:extLst>
                <a:ext uri="{FF2B5EF4-FFF2-40B4-BE49-F238E27FC236}">
                  <a16:creationId xmlns:a16="http://schemas.microsoft.com/office/drawing/2014/main" id="{E98319E9-1A53-4A7D-8051-AE9AA603CDE5}"/>
                </a:ext>
              </a:extLst>
            </p:cNvPr>
            <p:cNvSpPr/>
            <p:nvPr/>
          </p:nvSpPr>
          <p:spPr>
            <a:xfrm>
              <a:off x="195148" y="939156"/>
              <a:ext cx="2643677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Practical Assessment 1 - Revision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C24F0A-8A52-4E4F-82B9-8049BF237CF5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B2D7335-ED10-8EC0-8787-3A595438D668}"/>
              </a:ext>
            </a:extLst>
          </p:cNvPr>
          <p:cNvSpPr/>
          <p:nvPr/>
        </p:nvSpPr>
        <p:spPr>
          <a:xfrm>
            <a:off x="231648" y="3801081"/>
            <a:ext cx="182880" cy="341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タイトル 3">
            <a:extLst>
              <a:ext uri="{FF2B5EF4-FFF2-40B4-BE49-F238E27FC236}">
                <a16:creationId xmlns:a16="http://schemas.microsoft.com/office/drawing/2014/main" id="{CED87035-CE1D-F439-C04D-BC1DE6D2ED92}"/>
              </a:ext>
            </a:extLst>
          </p:cNvPr>
          <p:cNvSpPr txBox="1">
            <a:spLocks/>
          </p:cNvSpPr>
          <p:nvPr/>
        </p:nvSpPr>
        <p:spPr bwMode="auto">
          <a:xfrm>
            <a:off x="0" y="5916385"/>
            <a:ext cx="3200400" cy="783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eaLnBrk="1" hangingPunct="1"/>
            <a:r>
              <a:rPr lang="en-US" altLang="ja-JP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 </a:t>
            </a:r>
          </a:p>
          <a:p>
            <a:pPr marL="285750" indent="-285750" eaLnBrk="1" hangingPunct="1">
              <a:buFontTx/>
              <a:buChar char="-"/>
            </a:pPr>
            <a:r>
              <a:rPr lang="en-US" altLang="ja-JP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3-way handshake </a:t>
            </a:r>
          </a:p>
          <a:p>
            <a:pPr eaLnBrk="1" hangingPunct="1"/>
            <a:r>
              <a:rPr lang="en-US" altLang="ja-JP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ja-JP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SYN  SYN ACK  ACK]</a:t>
            </a:r>
          </a:p>
          <a:p>
            <a:pPr marL="285750" indent="-285750" eaLnBrk="1" hangingPunct="1">
              <a:buFontTx/>
              <a:buChar char="-"/>
            </a:pPr>
            <a:endParaRPr lang="en-US" altLang="ja-JP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4DCA2B-BC18-47E5-6B8C-4AC456665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770" y="563515"/>
            <a:ext cx="5902459" cy="252579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EADD435-BDDB-860D-C4CA-1EA401295850}"/>
              </a:ext>
            </a:extLst>
          </p:cNvPr>
          <p:cNvSpPr/>
          <p:nvPr/>
        </p:nvSpPr>
        <p:spPr>
          <a:xfrm>
            <a:off x="231648" y="5632579"/>
            <a:ext cx="182880" cy="341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CD235B-2316-FB85-13A0-D0838FBF1B1A}"/>
              </a:ext>
            </a:extLst>
          </p:cNvPr>
          <p:cNvSpPr/>
          <p:nvPr/>
        </p:nvSpPr>
        <p:spPr>
          <a:xfrm>
            <a:off x="4200144" y="3785841"/>
            <a:ext cx="501065" cy="341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6BF11E-4208-764E-7804-03303977520D}"/>
              </a:ext>
            </a:extLst>
          </p:cNvPr>
          <p:cNvSpPr/>
          <p:nvPr/>
        </p:nvSpPr>
        <p:spPr>
          <a:xfrm>
            <a:off x="4200144" y="5630940"/>
            <a:ext cx="501065" cy="341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C83FBB-6C50-3587-1DE2-8A38A364FBE7}"/>
              </a:ext>
            </a:extLst>
          </p:cNvPr>
          <p:cNvSpPr/>
          <p:nvPr/>
        </p:nvSpPr>
        <p:spPr>
          <a:xfrm>
            <a:off x="87630" y="3545022"/>
            <a:ext cx="422910" cy="121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タイトル 3">
            <a:extLst>
              <a:ext uri="{FF2B5EF4-FFF2-40B4-BE49-F238E27FC236}">
                <a16:creationId xmlns:a16="http://schemas.microsoft.com/office/drawing/2014/main" id="{9698A366-FF2E-CFA0-6729-4A04DB11DA41}"/>
              </a:ext>
            </a:extLst>
          </p:cNvPr>
          <p:cNvSpPr txBox="1">
            <a:spLocks/>
          </p:cNvSpPr>
          <p:nvPr/>
        </p:nvSpPr>
        <p:spPr bwMode="auto">
          <a:xfrm>
            <a:off x="3200400" y="5908796"/>
            <a:ext cx="5943601" cy="94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eaLnBrk="1" hangingPunct="1"/>
            <a:r>
              <a:rPr lang="en-US" altLang="ja-JP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IMPT!: </a:t>
            </a:r>
          </a:p>
          <a:p>
            <a:pPr marL="285750" indent="-285750" eaLnBrk="1" hangingPunct="1">
              <a:buFontTx/>
              <a:buChar char="-"/>
            </a:pP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 a large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pcap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sometimes packets may not arrive in neat fashion,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esp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when there are many handshakes. Always check that the </a:t>
            </a:r>
            <a:r>
              <a:rPr lang="en-US" altLang="ja-JP" sz="105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source and destination ports are consistent 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 a 3-way handshake connection.</a:t>
            </a:r>
          </a:p>
          <a:p>
            <a:pPr marL="285750" indent="-285750" eaLnBrk="1" hangingPunct="1">
              <a:buFontTx/>
              <a:buChar char="-"/>
            </a:pP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 this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eg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altLang="ja-JP" sz="105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port 48246 and 80 must be consistent 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 this 3-way handshake connection.</a:t>
            </a:r>
          </a:p>
          <a:p>
            <a:pPr marL="285750" indent="-285750" eaLnBrk="1" hangingPunct="1">
              <a:buFontTx/>
              <a:buChar char="-"/>
            </a:pPr>
            <a:endParaRPr lang="en-US" altLang="ja-JP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D96E7B-E63D-DC80-0793-DEEE0DF63040}"/>
              </a:ext>
            </a:extLst>
          </p:cNvPr>
          <p:cNvCxnSpPr>
            <a:cxnSpLocks/>
          </p:cNvCxnSpPr>
          <p:nvPr/>
        </p:nvCxnSpPr>
        <p:spPr>
          <a:xfrm flipV="1">
            <a:off x="3866321" y="5972682"/>
            <a:ext cx="333823" cy="1597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BC0BF0-AA66-9BF5-756C-FE31ED5B22F5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3866322" y="4127583"/>
            <a:ext cx="584355" cy="20048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EB2CA64-E584-B241-0BE6-7CC7AF9A2F05}"/>
              </a:ext>
            </a:extLst>
          </p:cNvPr>
          <p:cNvSpPr/>
          <p:nvPr/>
        </p:nvSpPr>
        <p:spPr>
          <a:xfrm>
            <a:off x="4696804" y="3787194"/>
            <a:ext cx="464717" cy="341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3BEF90-C2F2-19FC-110D-BA3617A7B8F0}"/>
              </a:ext>
            </a:extLst>
          </p:cNvPr>
          <p:cNvSpPr/>
          <p:nvPr/>
        </p:nvSpPr>
        <p:spPr>
          <a:xfrm>
            <a:off x="4701643" y="5630940"/>
            <a:ext cx="464717" cy="341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タイトル 3">
            <a:extLst>
              <a:ext uri="{FF2B5EF4-FFF2-40B4-BE49-F238E27FC236}">
                <a16:creationId xmlns:a16="http://schemas.microsoft.com/office/drawing/2014/main" id="{E7E343C6-BD50-C617-9AF1-8101A896D54C}"/>
              </a:ext>
            </a:extLst>
          </p:cNvPr>
          <p:cNvSpPr txBox="1">
            <a:spLocks/>
          </p:cNvSpPr>
          <p:nvPr/>
        </p:nvSpPr>
        <p:spPr bwMode="auto">
          <a:xfrm>
            <a:off x="8538675" y="-23246"/>
            <a:ext cx="605325" cy="32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US" altLang="ja-JP" sz="16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Q8</a:t>
            </a:r>
            <a:endParaRPr lang="ja-JP" altLang="en-US" sz="16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821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A1EFFD0C249D47B4893D477918E08F" ma:contentTypeVersion="7" ma:contentTypeDescription="Create a new document." ma:contentTypeScope="" ma:versionID="97b7b39c79afe89679479fe853b6756a">
  <xsd:schema xmlns:xsd="http://www.w3.org/2001/XMLSchema" xmlns:xs="http://www.w3.org/2001/XMLSchema" xmlns:p="http://schemas.microsoft.com/office/2006/metadata/properties" xmlns:ns2="06a747f4-cc58-46f4-be8e-9fad730b78a9" targetNamespace="http://schemas.microsoft.com/office/2006/metadata/properties" ma:root="true" ma:fieldsID="3d42b3f95ab3521a753d45bdbad46bcc" ns2:_="">
    <xsd:import namespace="06a747f4-cc58-46f4-be8e-9fad730b78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a747f4-cc58-46f4-be8e-9fad730b78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F36474-F266-45A8-8FA0-5660911714A4}"/>
</file>

<file path=customXml/itemProps2.xml><?xml version="1.0" encoding="utf-8"?>
<ds:datastoreItem xmlns:ds="http://schemas.openxmlformats.org/officeDocument/2006/customXml" ds:itemID="{9195DF2E-4289-4C2F-A30B-6FC69EC1D853}"/>
</file>

<file path=customXml/itemProps3.xml><?xml version="1.0" encoding="utf-8"?>
<ds:datastoreItem xmlns:ds="http://schemas.openxmlformats.org/officeDocument/2006/customXml" ds:itemID="{D88E9639-DE9D-45A9-A1F5-3D57BD4C806A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14954</TotalTime>
  <Words>517</Words>
  <Application>Microsoft Office PowerPoint</Application>
  <PresentationFormat>On-screen Show (4:3)</PresentationFormat>
  <Paragraphs>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 QUEK</cp:lastModifiedBy>
  <cp:revision>628</cp:revision>
  <dcterms:created xsi:type="dcterms:W3CDTF">2017-06-26T03:31:28Z</dcterms:created>
  <dcterms:modified xsi:type="dcterms:W3CDTF">2022-05-12T00:39:54Z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0x010100E2A1EFFD0C249D47B4893D477918E08F</vt:lpwstr>
  </property>
</Properties>
</file>