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60" r:id="rId2"/>
    <p:sldId id="384" r:id="rId3"/>
    <p:sldId id="358" r:id="rId4"/>
    <p:sldId id="361" r:id="rId5"/>
    <p:sldId id="372" r:id="rId6"/>
    <p:sldId id="362" r:id="rId7"/>
    <p:sldId id="383" r:id="rId8"/>
    <p:sldId id="363" r:id="rId9"/>
    <p:sldId id="364" r:id="rId10"/>
    <p:sldId id="374" r:id="rId11"/>
    <p:sldId id="375" r:id="rId12"/>
    <p:sldId id="376" r:id="rId13"/>
    <p:sldId id="377" r:id="rId14"/>
    <p:sldId id="369" r:id="rId15"/>
    <p:sldId id="378" r:id="rId16"/>
    <p:sldId id="379" r:id="rId17"/>
    <p:sldId id="380" r:id="rId18"/>
    <p:sldId id="381" r:id="rId19"/>
    <p:sldId id="382" r:id="rId20"/>
    <p:sldId id="3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B53A-E2A1-4BBA-B278-9B65E8B0BA1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D6C6-3C82-4703-B15C-41345024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6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9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7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7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4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96FF-33D8-4524-BFF0-E5E5F392E3F1}" type="datetimeFigureOut">
              <a:rPr lang="en-SG" smtClean="0"/>
              <a:t>3/5/2022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4C27-CF00-42B3-8432-9D51420F4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citi.biz/faq/howto-setting-rhel7-centos-7-static-ip-configurati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" y="877529"/>
            <a:ext cx="9141241" cy="51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8" b="48593"/>
          <a:stretch/>
        </p:blipFill>
        <p:spPr>
          <a:xfrm>
            <a:off x="1" y="5687962"/>
            <a:ext cx="9144000" cy="117003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96409" y="322155"/>
            <a:ext cx="1838600" cy="883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00599"/>
            <a:ext cx="9144000" cy="19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</a:p>
          <a:p>
            <a:pPr algn="ctr" eaLnBrk="1" hangingPunct="1"/>
            <a:r>
              <a:rPr lang="en-US" altLang="ja-JP" sz="6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– 1a</a:t>
            </a:r>
            <a:endParaRPr lang="ja-JP" altLang="en-US" sz="60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3">
            <a:extLst>
              <a:ext uri="{FF2B5EF4-FFF2-40B4-BE49-F238E27FC236}">
                <a16:creationId xmlns:a16="http://schemas.microsoft.com/office/drawing/2014/main" id="{40BAEC90-A820-40FB-95B3-8225F34BC37B}"/>
              </a:ext>
            </a:extLst>
          </p:cNvPr>
          <p:cNvSpPr txBox="1">
            <a:spLocks/>
          </p:cNvSpPr>
          <p:nvPr/>
        </p:nvSpPr>
        <p:spPr bwMode="auto">
          <a:xfrm>
            <a:off x="0" y="760051"/>
            <a:ext cx="9144000" cy="48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 can also locate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handshake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layer protocol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3-way handshake?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IP addresses swap between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&amp; Destination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3-way handshake 	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[SYN] 	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[SYN ACK]	     [ACK]</a:t>
            </a:r>
            <a:endParaRPr lang="en-US" altLang="ja-JP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HTTP</a:t>
            </a:r>
            <a:r>
              <a:rPr lang="en-US" altLang="ja-JP" sz="28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 objects be exported? If no,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If yes,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REMEMBER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 ask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5DBB1-D703-4BB6-90E9-B7BBA678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559"/>
            <a:ext cx="9144000" cy="12845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3B44876-419C-4A2D-B7E8-82B8A41EB01B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359B7-5CB6-483C-8171-99852A5FBB6D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1090AA61-D99E-4910-9A77-C1A08A9CA780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BBDBC6-6699-4C02-B88F-3677BDE2F3D2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1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3">
            <a:extLst>
              <a:ext uri="{FF2B5EF4-FFF2-40B4-BE49-F238E27FC236}">
                <a16:creationId xmlns:a16="http://schemas.microsoft.com/office/drawing/2014/main" id="{40BAEC90-A820-40FB-95B3-8225F34BC37B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2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number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(also called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Number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</a:t>
            </a:r>
            <a:r>
              <a:rPr lang="en-US" altLang="ja-JP" sz="20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packets captured in Wireshark has timestamps. Located in </a:t>
            </a:r>
            <a:r>
              <a:rPr lang="en-US" altLang="ja-JP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2800" b="1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ja-JP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“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summary.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42EAF-AAC4-494A-964F-B49C6E4A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51" y="1357842"/>
            <a:ext cx="9158251" cy="420916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E1B076-0452-4046-AFE6-B213EFF6A86E}"/>
              </a:ext>
            </a:extLst>
          </p:cNvPr>
          <p:cNvCxnSpPr>
            <a:cxnSpLocks/>
          </p:cNvCxnSpPr>
          <p:nvPr/>
        </p:nvCxnSpPr>
        <p:spPr>
          <a:xfrm flipH="1" flipV="1">
            <a:off x="76200" y="2933700"/>
            <a:ext cx="349230" cy="2936158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81BBAF-13C0-41E4-B440-2D3C831EB7D7}"/>
              </a:ext>
            </a:extLst>
          </p:cNvPr>
          <p:cNvSpPr/>
          <p:nvPr/>
        </p:nvSpPr>
        <p:spPr>
          <a:xfrm>
            <a:off x="-14251" y="3148879"/>
            <a:ext cx="4782896" cy="15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8560A-F73B-4025-B320-C8EF6EC4B1FE}"/>
              </a:ext>
            </a:extLst>
          </p:cNvPr>
          <p:cNvSpPr/>
          <p:nvPr/>
        </p:nvSpPr>
        <p:spPr>
          <a:xfrm>
            <a:off x="241781" y="3416039"/>
            <a:ext cx="3412009" cy="15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246FCC-71C2-41C7-B1FF-56F7DBBEF235}"/>
              </a:ext>
            </a:extLst>
          </p:cNvPr>
          <p:cNvSpPr/>
          <p:nvPr/>
        </p:nvSpPr>
        <p:spPr>
          <a:xfrm>
            <a:off x="510540" y="3084872"/>
            <a:ext cx="227371" cy="252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370DBA-2013-4FB1-89AB-298F4B450F3F}"/>
              </a:ext>
            </a:extLst>
          </p:cNvPr>
          <p:cNvCxnSpPr>
            <a:cxnSpLocks/>
            <a:stCxn id="32" idx="4"/>
            <a:endCxn id="5" idx="0"/>
          </p:cNvCxnSpPr>
          <p:nvPr/>
        </p:nvCxnSpPr>
        <p:spPr>
          <a:xfrm>
            <a:off x="503415" y="2767845"/>
            <a:ext cx="120811" cy="31702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B60EB5-C193-4788-8004-0C042964CE0D}"/>
              </a:ext>
            </a:extLst>
          </p:cNvPr>
          <p:cNvSpPr/>
          <p:nvPr/>
        </p:nvSpPr>
        <p:spPr>
          <a:xfrm>
            <a:off x="11123" y="2494348"/>
            <a:ext cx="613103" cy="47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738E24-5D47-4E96-9D8C-32BA38DFC320}"/>
              </a:ext>
            </a:extLst>
          </p:cNvPr>
          <p:cNvSpPr/>
          <p:nvPr/>
        </p:nvSpPr>
        <p:spPr>
          <a:xfrm>
            <a:off x="389729" y="2515076"/>
            <a:ext cx="227371" cy="252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0706-91FF-4727-B030-4781C602B31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17675" y="1179135"/>
            <a:ext cx="1313005" cy="131521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72A56A-8D48-42DA-9D3E-4CBE393FBCE7}"/>
              </a:ext>
            </a:extLst>
          </p:cNvPr>
          <p:cNvCxnSpPr>
            <a:cxnSpLocks/>
          </p:cNvCxnSpPr>
          <p:nvPr/>
        </p:nvCxnSpPr>
        <p:spPr>
          <a:xfrm>
            <a:off x="76200" y="3297495"/>
            <a:ext cx="241474" cy="182302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CB8D00-28EB-40D1-8041-DEF157C0EA50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D54114E-B000-496D-B094-3576503007FA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45" name="Pentagon 27">
              <a:extLst>
                <a:ext uri="{FF2B5EF4-FFF2-40B4-BE49-F238E27FC236}">
                  <a16:creationId xmlns:a16="http://schemas.microsoft.com/office/drawing/2014/main" id="{41496CEE-AB06-4198-A1A2-94EEECAD37DE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C43522-A7A1-477D-8ED5-A1BB214845F9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4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3">
            <a:extLst>
              <a:ext uri="{FF2B5EF4-FFF2-40B4-BE49-F238E27FC236}">
                <a16:creationId xmlns:a16="http://schemas.microsoft.com/office/drawing/2014/main" id="{40BAEC90-A820-40FB-95B3-8225F34BC37B}"/>
              </a:ext>
            </a:extLst>
          </p:cNvPr>
          <p:cNvSpPr txBox="1">
            <a:spLocks/>
          </p:cNvSpPr>
          <p:nvPr/>
        </p:nvSpPr>
        <p:spPr bwMode="auto">
          <a:xfrm>
            <a:off x="0" y="934065"/>
            <a:ext cx="9144000" cy="582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Wireshark export function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list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from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packet capture (but you think it should be listed), always take following actions to ensure:</a:t>
            </a: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capturing 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browser’s cache 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capturing  	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RELOAD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webpage in browser 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capturing 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Export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HTTP</a:t>
            </a: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/>
            <a:r>
              <a:rPr lang="en-US" altLang="ja-JP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pPr algn="ctr" eaLnBrk="1" hangingPunct="1"/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WHY?</a:t>
            </a:r>
            <a:endParaRPr lang="en-US" altLang="ja-JP" sz="3600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packets captured in Wireshark has timestamps. Located in </a:t>
            </a:r>
            <a:r>
              <a:rPr lang="en-US" altLang="ja-JP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2800" b="1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ja-JP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“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summary.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CF1C3-A1FC-4126-B2D6-CD54834C75A0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EE8456-FB3E-47F6-9421-E07D2EE4EAEC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1" name="Pentagon 27">
              <a:extLst>
                <a:ext uri="{FF2B5EF4-FFF2-40B4-BE49-F238E27FC236}">
                  <a16:creationId xmlns:a16="http://schemas.microsoft.com/office/drawing/2014/main" id="{113DE025-4673-4638-8FE3-4158527EEB9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07288-6880-42FB-A3EA-68AB92B11BCA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0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7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7 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Connecting to FTP Server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3-way handshakes in FTP traffic.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FTP traffic unencrypted and insecure.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CF47A-C50D-4EA3-92BE-39846D56B28B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F1C0DC-A4F2-4ACB-BE3A-B14EC42C2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522CC3E3-9032-48FF-A768-15B0B87EC652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F51155-10C7-4AA2-810A-01FB7B95144D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D6FE07BD-DD7E-43DD-8FC8-33C0D4DA544D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2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there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3-way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handshakes in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 TCP 3-way handshake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Start/Stop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these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find out.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initiate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FTP to webserver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login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 FTP session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FTP directories and files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Download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files from FTP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Exit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FTP session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7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FB5DE-2FB8-49DB-AA5F-785098AE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35725"/>
            <a:ext cx="9144000" cy="27251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8943CC-29F9-4D4E-B3E2-3A24D6A2AF63}"/>
              </a:ext>
            </a:extLst>
          </p:cNvPr>
          <p:cNvSpPr/>
          <p:nvPr/>
        </p:nvSpPr>
        <p:spPr>
          <a:xfrm>
            <a:off x="-1" y="4691294"/>
            <a:ext cx="9143999" cy="391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0C4E6-7FB1-49D7-869B-41B01C946F90}"/>
              </a:ext>
            </a:extLst>
          </p:cNvPr>
          <p:cNvSpPr/>
          <p:nvPr/>
        </p:nvSpPr>
        <p:spPr>
          <a:xfrm>
            <a:off x="1" y="5083279"/>
            <a:ext cx="9143999" cy="391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7689A6-AE6E-41A6-B0BB-5E7D41BDB137}"/>
              </a:ext>
            </a:extLst>
          </p:cNvPr>
          <p:cNvSpPr/>
          <p:nvPr/>
        </p:nvSpPr>
        <p:spPr>
          <a:xfrm>
            <a:off x="2" y="5478222"/>
            <a:ext cx="9143999" cy="391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E9561-C987-4FD9-9465-35A494938236}"/>
              </a:ext>
            </a:extLst>
          </p:cNvPr>
          <p:cNvSpPr/>
          <p:nvPr/>
        </p:nvSpPr>
        <p:spPr>
          <a:xfrm>
            <a:off x="-4917" y="5856763"/>
            <a:ext cx="9143999" cy="391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F41288-B363-4520-B248-5008C7A796C8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D5D773-F441-461E-BFF7-AA97660127A1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8" name="Pentagon 27">
              <a:extLst>
                <a:ext uri="{FF2B5EF4-FFF2-40B4-BE49-F238E27FC236}">
                  <a16:creationId xmlns:a16="http://schemas.microsoft.com/office/drawing/2014/main" id="{ABB13B1A-5C95-4BED-B931-71A0DF146E4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ACA066-48AE-441D-AD64-4F894DCA2338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4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8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</a:t>
            </a:r>
            <a:r>
              <a:rPr lang="en-GB" sz="2800" b="1" u="sng" spc="300" dirty="0">
                <a:solidFill>
                  <a:srgbClr val="00FF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Telnet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Telnet traffic is unencrypted and insecure.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3D5022-2A13-42F1-94C3-D4CF5CDBF3AB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1FC162-13EC-4754-87BB-D3C927867CB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010AC0D8-2D4E-489F-A949-3FEACC560B46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74C3FC-035E-4294-96AD-A7A22482CB8E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D6FE07BD-DD7E-43DD-8FC8-33C0D4DA544D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2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used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transfer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ctr" eaLnBrk="1" hangingPunct="1"/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ask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Telnet create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packet for every “character”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input sent?</a:t>
            </a:r>
          </a:p>
          <a:p>
            <a:pPr eaLnBrk="1" hangingPunct="1"/>
            <a:r>
              <a:rPr lang="en-US" altLang="ja-JP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 Telnet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Wireshark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find out.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Example of inputs: </a:t>
            </a:r>
          </a:p>
          <a:p>
            <a:pPr eaLnBrk="1" hangingPunct="1"/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student00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8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F2666-8B20-4C67-BB3A-084D7F0C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7" y="3901146"/>
            <a:ext cx="7773527" cy="29568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B8397-890E-4886-8D92-E0EE59736A42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AD62D-830A-4765-A9B4-0FE71159C0D9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8" name="Pentagon 27">
              <a:extLst>
                <a:ext uri="{FF2B5EF4-FFF2-40B4-BE49-F238E27FC236}">
                  <a16:creationId xmlns:a16="http://schemas.microsoft.com/office/drawing/2014/main" id="{3347E4A9-762E-4B1A-9FFA-3D4D003B9148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CDE1AD-791C-427C-B77B-50E39286ACFC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9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9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9 </a:t>
            </a:r>
          </a:p>
          <a:p>
            <a:pPr algn="ctr" eaLnBrk="1" hangingPunct="1"/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SSH, SFTP and SCP at command line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information is encrypted using a SSH connection instead of Telnet.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information is encrypted using SFTP instead of FTP.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information is encrypted using SCP.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the functional difference between SFTP and SCP.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B9FD3-0BC6-4771-A7F2-107DD2FDC512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28339-7908-4620-AD21-F6865B9A863E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6F18DEC2-E318-4B46-A4FA-B00766AB2146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A8C285-09CC-48B1-86E9-9ED1C7CF4DEC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8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3">
            <a:extLst>
              <a:ext uri="{FF2B5EF4-FFF2-40B4-BE49-F238E27FC236}">
                <a16:creationId xmlns:a16="http://schemas.microsoft.com/office/drawing/2014/main" id="{D6FE07BD-DD7E-43DD-8FC8-33C0D4DA544D}"/>
              </a:ext>
            </a:extLst>
          </p:cNvPr>
          <p:cNvSpPr txBox="1">
            <a:spLocks/>
          </p:cNvSpPr>
          <p:nvPr/>
        </p:nvSpPr>
        <p:spPr bwMode="auto">
          <a:xfrm>
            <a:off x="0" y="484748"/>
            <a:ext cx="9144000" cy="6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 are generated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exchange?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36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exchange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place </a:t>
            </a:r>
            <a:r>
              <a:rPr lang="en-US" altLang="ja-JP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SSH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is made?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filter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Wireshark capture, then connect and disconnect SSH 	sessions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9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D9760-D247-4789-8AAB-627CF0EE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284"/>
            <a:ext cx="9144000" cy="37851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162B397-FB06-4E5E-8D0D-F41665AD2885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CD8523-E147-454B-9E3B-1F7F95799D46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6" name="Pentagon 27">
              <a:extLst>
                <a:ext uri="{FF2B5EF4-FFF2-40B4-BE49-F238E27FC236}">
                  <a16:creationId xmlns:a16="http://schemas.microsoft.com/office/drawing/2014/main" id="{A595C625-7527-4B80-83E3-53BD7D2F25AB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AB0BFF-483B-4C39-90F8-4BC1D2A8FA88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13 &amp; 14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13 </a:t>
            </a:r>
          </a:p>
          <a:p>
            <a:pPr algn="ctr" eaLnBrk="1" hangingPunct="1"/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Ping and Default Firewall Settings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6"/>
            <a:ext cx="9144000" cy="113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Windows Firewall can block and unblock packets based on desired traffic types.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B9FD3-0BC6-4771-A7F2-107DD2FDC512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28339-7908-4620-AD21-F6865B9A863E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6F18DEC2-E318-4B46-A4FA-B00766AB2146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A8C285-09CC-48B1-86E9-9ED1C7CF4DEC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タイトル 3">
            <a:extLst>
              <a:ext uri="{FF2B5EF4-FFF2-40B4-BE49-F238E27FC236}">
                <a16:creationId xmlns:a16="http://schemas.microsoft.com/office/drawing/2014/main" id="{2794D28A-E337-5617-C5F8-B8B2F0B69EC5}"/>
              </a:ext>
            </a:extLst>
          </p:cNvPr>
          <p:cNvSpPr txBox="1">
            <a:spLocks/>
          </p:cNvSpPr>
          <p:nvPr/>
        </p:nvSpPr>
        <p:spPr bwMode="auto">
          <a:xfrm>
            <a:off x="-38501" y="3903301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14 </a:t>
            </a:r>
          </a:p>
          <a:p>
            <a:pPr algn="ctr" eaLnBrk="1" hangingPunct="1"/>
            <a:r>
              <a:rPr lang="en-US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PuTTY on Windows to Connect to SSH Server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DB33804D-451C-1A6F-8BC6-654EB05F5654}"/>
              </a:ext>
            </a:extLst>
          </p:cNvPr>
          <p:cNvSpPr txBox="1">
            <a:spLocks/>
          </p:cNvSpPr>
          <p:nvPr/>
        </p:nvSpPr>
        <p:spPr bwMode="auto">
          <a:xfrm>
            <a:off x="0" y="4802335"/>
            <a:ext cx="9144000" cy="113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PuTTY is the graphical equivalent of SSH for Windows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88489"/>
            <a:ext cx="9232489" cy="12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ractical 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ja-JP" altLang="en-US" sz="28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r>
              <a:rPr lang="en-US" altLang="ja-JP" sz="2800" spc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altLang="ja-JP" sz="2800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rotocols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21C383E-7E7F-4C9A-80AB-0CEECF5F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1314">
            <a:off x="55967" y="170507"/>
            <a:ext cx="1067358" cy="51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1341281"/>
            <a:ext cx="9144001" cy="110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400" b="1" u="sng" spc="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OUTCOMES – Topic 1a-b</a:t>
            </a:r>
          </a:p>
          <a:p>
            <a:pPr algn="ctr" eaLnBrk="1" hangingPunct="1"/>
            <a:endParaRPr lang="en-US" altLang="ja-JP" sz="2400" b="1" u="sng" spc="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these </a:t>
            </a:r>
            <a:r>
              <a:rPr lang="en-US" altLang="ja-JP" sz="2000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practicals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will be able to :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0" y="2674374"/>
            <a:ext cx="9144000" cy="418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traffic using </a:t>
            </a:r>
            <a:r>
              <a:rPr lang="en-GB" altLang="ja-JP" sz="2000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000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purpose of common network protocols.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4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ports used by common network protocols.</a:t>
            </a:r>
          </a:p>
          <a:p>
            <a:pPr marL="457200" indent="-457200" eaLnBrk="1" hangingPunct="1">
              <a:buFontTx/>
              <a:buAutoNum type="arabicParenR"/>
            </a:pPr>
            <a:endParaRPr lang="en-US" altLang="ja-JP" sz="24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en-GB" altLang="ja-JP" sz="2000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various offensive security techniques on network services.</a:t>
            </a:r>
            <a:endParaRPr lang="ja-JP" altLang="en-US" sz="20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46FDA1-4337-409F-8F8C-421C8BF6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" y="1087254"/>
            <a:ext cx="8061012" cy="46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4650658" y="47625"/>
            <a:ext cx="4581832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the VMWare Workstation software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</a:t>
            </a:r>
            <a:r>
              <a:rPr lang="en-GB" sz="2800" b="1" u="sng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You </a:t>
            </a:r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Begin</a:t>
            </a:r>
            <a:endParaRPr lang="en-US" altLang="ja-JP" sz="2800" b="1" u="sng" spc="3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4C0998-1295-4AE1-8200-D7A3C5A5F0F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27" name="Rectangle 26"/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8" name="Pentagon 27"/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005043"/>
            <a:ext cx="9144000" cy="43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choose to use either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configure a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address.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altLang="ja-JP" sz="2000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 Workstation virtualization software</a:t>
            </a:r>
          </a:p>
          <a:p>
            <a:pPr eaLnBrk="1" hangingPunct="1"/>
            <a:endParaRPr lang="en-US" altLang="ja-JP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Whether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DHCP or static IP address on your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machines.</a:t>
            </a:r>
          </a:p>
          <a:p>
            <a:pPr eaLnBrk="1" hangingPunct="1"/>
            <a:endParaRPr lang="en-US" altLang="ja-JP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altLang="ja-JP" sz="36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Slide </a:t>
            </a:r>
          </a:p>
        </p:txBody>
      </p:sp>
    </p:spTree>
    <p:extLst>
      <p:ext uri="{BB962C8B-B14F-4D97-AF65-F5344CB8AC3E}">
        <p14:creationId xmlns:p14="http://schemas.microsoft.com/office/powerpoint/2010/main" val="29615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318432F-F873-43DC-85EE-C95F1205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12" y="4680155"/>
            <a:ext cx="2785219" cy="21302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</a:t>
            </a:r>
            <a:r>
              <a:rPr lang="en-GB" sz="2800" b="1" u="sng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You </a:t>
            </a:r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Begin</a:t>
            </a:r>
            <a:endParaRPr lang="en-US" altLang="ja-JP" sz="2800" b="1" u="sng" spc="3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975548"/>
            <a:ext cx="9144000" cy="4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 Workstation virtualization software’s DHCP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5843D-C6D0-4EAE-A62C-8A7FD62D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4" y="1511506"/>
            <a:ext cx="4762745" cy="4487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C03758-6C8F-4C3B-9BB1-34405F537268}"/>
              </a:ext>
            </a:extLst>
          </p:cNvPr>
          <p:cNvSpPr/>
          <p:nvPr/>
        </p:nvSpPr>
        <p:spPr>
          <a:xfrm>
            <a:off x="100874" y="2292221"/>
            <a:ext cx="4664422" cy="147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48D67-0A01-4622-93CB-FC85D6095C4E}"/>
              </a:ext>
            </a:extLst>
          </p:cNvPr>
          <p:cNvSpPr/>
          <p:nvPr/>
        </p:nvSpPr>
        <p:spPr>
          <a:xfrm>
            <a:off x="100874" y="4197055"/>
            <a:ext cx="278592" cy="1087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C1243F-2D6F-4131-A7BC-B9F99BED80C8}"/>
              </a:ext>
            </a:extLst>
          </p:cNvPr>
          <p:cNvSpPr/>
          <p:nvPr/>
        </p:nvSpPr>
        <p:spPr>
          <a:xfrm>
            <a:off x="206746" y="5319734"/>
            <a:ext cx="3139440" cy="289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90BA-1A96-4777-A71E-9F9D801E2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1398043"/>
            <a:ext cx="2774706" cy="31936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F91E61-02BF-4068-8233-ADF61B5A1B45}"/>
              </a:ext>
            </a:extLst>
          </p:cNvPr>
          <p:cNvCxnSpPr>
            <a:stCxn id="5" idx="1"/>
          </p:cNvCxnSpPr>
          <p:nvPr/>
        </p:nvCxnSpPr>
        <p:spPr>
          <a:xfrm flipH="1">
            <a:off x="4572000" y="2994854"/>
            <a:ext cx="1384300" cy="13706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895F0-1AD4-44D3-9CD5-B27C3799EBD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572000" y="5151287"/>
            <a:ext cx="1382712" cy="593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E2120-5E6A-4535-84F7-7C53AC1F0E1B}"/>
              </a:ext>
            </a:extLst>
          </p:cNvPr>
          <p:cNvSpPr/>
          <p:nvPr/>
        </p:nvSpPr>
        <p:spPr>
          <a:xfrm>
            <a:off x="5956301" y="1963787"/>
            <a:ext cx="1284134" cy="162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267B52-D789-4D13-9CD9-776AD72798AB}"/>
              </a:ext>
            </a:extLst>
          </p:cNvPr>
          <p:cNvSpPr/>
          <p:nvPr/>
        </p:nvSpPr>
        <p:spPr>
          <a:xfrm>
            <a:off x="5956300" y="5390714"/>
            <a:ext cx="1582420" cy="340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6CFD03-3185-4845-AF64-62F7FE0EE431}"/>
              </a:ext>
            </a:extLst>
          </p:cNvPr>
          <p:cNvSpPr/>
          <p:nvPr/>
        </p:nvSpPr>
        <p:spPr>
          <a:xfrm>
            <a:off x="6629400" y="5930130"/>
            <a:ext cx="2101606" cy="607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タイトル 3">
            <a:extLst>
              <a:ext uri="{FF2B5EF4-FFF2-40B4-BE49-F238E27FC236}">
                <a16:creationId xmlns:a16="http://schemas.microsoft.com/office/drawing/2014/main" id="{4279BDBB-E24F-4560-94F0-E973AB7E8D95}"/>
              </a:ext>
            </a:extLst>
          </p:cNvPr>
          <p:cNvSpPr txBox="1">
            <a:spLocks/>
          </p:cNvSpPr>
          <p:nvPr/>
        </p:nvSpPr>
        <p:spPr bwMode="auto">
          <a:xfrm>
            <a:off x="379467" y="6178416"/>
            <a:ext cx="5470728" cy="4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these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set.</a:t>
            </a:r>
            <a:endParaRPr lang="en-US" altLang="ja-JP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タイトル 3">
            <a:extLst>
              <a:ext uri="{FF2B5EF4-FFF2-40B4-BE49-F238E27FC236}">
                <a16:creationId xmlns:a16="http://schemas.microsoft.com/office/drawing/2014/main" id="{D590D9AF-BCE9-433F-B371-A1B4740FFCA3}"/>
              </a:ext>
            </a:extLst>
          </p:cNvPr>
          <p:cNvSpPr txBox="1">
            <a:spLocks/>
          </p:cNvSpPr>
          <p:nvPr/>
        </p:nvSpPr>
        <p:spPr bwMode="auto">
          <a:xfrm>
            <a:off x="4650658" y="47625"/>
            <a:ext cx="4581832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the VMWare Workstation software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B14537-4D81-4CC5-9893-1B871A66F323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AF27E7-94C6-4BC1-9023-A406EB4A9D3C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33" name="Pentagon 27">
              <a:extLst>
                <a:ext uri="{FF2B5EF4-FFF2-40B4-BE49-F238E27FC236}">
                  <a16:creationId xmlns:a16="http://schemas.microsoft.com/office/drawing/2014/main" id="{E29875AC-68E8-4F92-B160-421C4240D433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E8474E-BB79-4000-8FA2-A1E7B5A53622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8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</a:t>
            </a:r>
            <a:r>
              <a:rPr lang="en-GB" sz="2800" b="1" u="sng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You </a:t>
            </a:r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Begin</a:t>
            </a:r>
            <a:endParaRPr lang="en-US" altLang="ja-JP" sz="2800" b="1" u="sng" spc="3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975548"/>
            <a:ext cx="9144000" cy="4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 Workstation virtualization software’s DHCP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タイトル 3">
            <a:extLst>
              <a:ext uri="{FF2B5EF4-FFF2-40B4-BE49-F238E27FC236}">
                <a16:creationId xmlns:a16="http://schemas.microsoft.com/office/drawing/2014/main" id="{4279BDBB-E24F-4560-94F0-E973AB7E8D95}"/>
              </a:ext>
            </a:extLst>
          </p:cNvPr>
          <p:cNvSpPr txBox="1">
            <a:spLocks/>
          </p:cNvSpPr>
          <p:nvPr/>
        </p:nvSpPr>
        <p:spPr bwMode="auto">
          <a:xfrm>
            <a:off x="4849514" y="1681749"/>
            <a:ext cx="4184120" cy="321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US" altLang="ja-JP" sz="20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tips: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out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undocumented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information?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 for information by entering erroneous 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999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fields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find out the maximum allowed value in each field.</a:t>
            </a:r>
          </a:p>
        </p:txBody>
      </p:sp>
      <p:sp>
        <p:nvSpPr>
          <p:cNvPr id="23" name="タイトル 3">
            <a:extLst>
              <a:ext uri="{FF2B5EF4-FFF2-40B4-BE49-F238E27FC236}">
                <a16:creationId xmlns:a16="http://schemas.microsoft.com/office/drawing/2014/main" id="{D590D9AF-BCE9-433F-B371-A1B4740FFCA3}"/>
              </a:ext>
            </a:extLst>
          </p:cNvPr>
          <p:cNvSpPr txBox="1">
            <a:spLocks/>
          </p:cNvSpPr>
          <p:nvPr/>
        </p:nvSpPr>
        <p:spPr bwMode="auto">
          <a:xfrm>
            <a:off x="4650658" y="47625"/>
            <a:ext cx="4581832" cy="3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the VMWare Workstation software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724D4-B6C9-4D84-AACC-E5C4CC3A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6" y="1553917"/>
            <a:ext cx="4078176" cy="47958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D6CFD03-3185-4845-AF64-62F7FE0EE431}"/>
              </a:ext>
            </a:extLst>
          </p:cNvPr>
          <p:cNvSpPr/>
          <p:nvPr/>
        </p:nvSpPr>
        <p:spPr>
          <a:xfrm>
            <a:off x="1130709" y="3333135"/>
            <a:ext cx="2949678" cy="884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895F0-1AD4-44D3-9CD5-B27C3799EBDF}"/>
              </a:ext>
            </a:extLst>
          </p:cNvPr>
          <p:cNvCxnSpPr>
            <a:cxnSpLocks/>
          </p:cNvCxnSpPr>
          <p:nvPr/>
        </p:nvCxnSpPr>
        <p:spPr>
          <a:xfrm flipH="1" flipV="1">
            <a:off x="1494503" y="3706761"/>
            <a:ext cx="3460957" cy="275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FDC121-2536-4D48-9CB1-3B9DC2413695}"/>
              </a:ext>
            </a:extLst>
          </p:cNvPr>
          <p:cNvCxnSpPr>
            <a:cxnSpLocks/>
          </p:cNvCxnSpPr>
          <p:nvPr/>
        </p:nvCxnSpPr>
        <p:spPr>
          <a:xfrm flipH="1">
            <a:off x="2711494" y="3982065"/>
            <a:ext cx="2243966" cy="14945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77E787-B9AA-4D5D-BD26-1AB36D6FFB7D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FDCCD-521C-45BD-82F7-42104F436E58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39" name="Pentagon 27">
              <a:extLst>
                <a:ext uri="{FF2B5EF4-FFF2-40B4-BE49-F238E27FC236}">
                  <a16:creationId xmlns:a16="http://schemas.microsoft.com/office/drawing/2014/main" id="{8BBF693B-9616-45A8-A6B7-C1754A80CBC4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D1C04A-E6D0-40C7-A822-5D2B11D30AA6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4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3 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Configuring network settings in Kali Linux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D2F3994D-FC02-E43D-0145-D3395919A0CC}"/>
              </a:ext>
            </a:extLst>
          </p:cNvPr>
          <p:cNvSpPr txBox="1">
            <a:spLocks/>
          </p:cNvSpPr>
          <p:nvPr/>
        </p:nvSpPr>
        <p:spPr bwMode="auto">
          <a:xfrm>
            <a:off x="-3258" y="3596661"/>
            <a:ext cx="9147258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4 </a:t>
            </a:r>
          </a:p>
          <a:p>
            <a:pPr algn="ctr" eaLnBrk="1" hangingPunct="1"/>
            <a:r>
              <a:rPr lang="en-GB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Setting up web-server2 virtual machine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9CC54-F072-CA2F-B218-8A6C9B83466D}"/>
              </a:ext>
            </a:extLst>
          </p:cNvPr>
          <p:cNvSpPr txBox="1"/>
          <p:nvPr/>
        </p:nvSpPr>
        <p:spPr>
          <a:xfrm>
            <a:off x="2205712" y="1633762"/>
            <a:ext cx="465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Next Slide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3810F-8113-533A-5772-FE4323063CA1}"/>
              </a:ext>
            </a:extLst>
          </p:cNvPr>
          <p:cNvSpPr txBox="1"/>
          <p:nvPr/>
        </p:nvSpPr>
        <p:spPr>
          <a:xfrm>
            <a:off x="2279087" y="4784756"/>
            <a:ext cx="465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Next Slide </a:t>
            </a: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993E9BDE-EDDF-F63B-A686-EB105DC84378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 &amp; 4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A76BE-1A56-7F50-03DC-D17F902FCCC8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88091A-99C0-669C-083F-3DD47C6D102E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1" name="Pentagon 27">
              <a:extLst>
                <a:ext uri="{FF2B5EF4-FFF2-40B4-BE49-F238E27FC236}">
                  <a16:creationId xmlns:a16="http://schemas.microsoft.com/office/drawing/2014/main" id="{971EB879-0BE6-8270-E913-29C28CB694A3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C3699E-3997-8665-97F0-A0F0E598B4E8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 &amp; 4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796410"/>
            <a:ext cx="9144000" cy="534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altLang="ja-JP" sz="2000" spc="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Either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addressing. 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below, then proceed to Ex 5.</a:t>
            </a:r>
          </a:p>
          <a:p>
            <a:pPr eaLnBrk="1" hangingPunct="1"/>
            <a:endParaRPr lang="en-US" altLang="ja-JP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32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address:</a:t>
            </a:r>
          </a:p>
          <a:p>
            <a:pPr marL="457200" indent="-457200" eaLnBrk="1" hangingPunct="1">
              <a:buAutoNum type="arabicParenR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(Steps 28 – 34. Step 35 optional)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Reboot/network reactivation does not revert IP address.</a:t>
            </a:r>
          </a:p>
          <a:p>
            <a:pPr marL="457200" indent="-457200" eaLnBrk="1" hangingPunct="1">
              <a:buAutoNum type="arabicParenR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+mj-lt"/>
              <a:buAutoNum type="arabicParenR" startAt="2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(Steps 36 – 39. Steps 40 &amp; 41 optional)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Reboot/network reactivation does not revert IP address.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+mj-lt"/>
              <a:buAutoNum type="arabicParenR" startAt="3"/>
            </a:pP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(Steps 42 – 43. Steps 44 &amp; 45 optional)</a:t>
            </a:r>
          </a:p>
          <a:p>
            <a:pPr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sz="20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Reboot/network reactivation revert IP address.</a:t>
            </a: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000" b="1" u="sng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Strongly Advised 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try out each way above to </a:t>
            </a:r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US" altLang="ja-JP" sz="20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49C19A-2084-4E20-8096-3C04564AD3E5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BF7D9A-452E-4367-A342-F91B258419B9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2" name="Pentagon 27">
              <a:extLst>
                <a:ext uri="{FF2B5EF4-FFF2-40B4-BE49-F238E27FC236}">
                  <a16:creationId xmlns:a16="http://schemas.microsoft.com/office/drawing/2014/main" id="{4E16FFE1-0F2D-425A-808E-CB8C791614A8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6A07A8-08DE-4D37-9C62-7CD1430F43D8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1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953729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0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tips:</a:t>
            </a:r>
          </a:p>
          <a:p>
            <a:pPr algn="ctr" eaLnBrk="1" hangingPunct="1"/>
            <a:endParaRPr lang="en-US" altLang="ja-JP" sz="10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static IP address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</a:t>
            </a:r>
          </a:p>
          <a:p>
            <a:pPr algn="ctr"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eaLnBrk="1" hangingPunct="1">
              <a:buAutoNum type="arabicParenR"/>
            </a:pP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ja-JP" sz="2000" b="1" spc="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US" altLang="ja-JP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ask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eaLnBrk="1" hangingPunct="1"/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https://www.cyberciti.biz/faq/howto-setting-rhel7-centos-7-static-ip-configuration/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7851B2AB-B29E-D7D0-04EC-2803713A6134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 &amp; 4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84AEA-4305-C3DB-F162-6A77AC6D3EA1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2CB67C-7681-ED0B-7B12-E49B0DB67ACC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7" name="Pentagon 27">
              <a:extLst>
                <a:ext uri="{FF2B5EF4-FFF2-40B4-BE49-F238E27FC236}">
                  <a16:creationId xmlns:a16="http://schemas.microsoft.com/office/drawing/2014/main" id="{F7EA835B-7333-84ED-D1B2-9C6F2C8666E8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6AC19A-70B9-025A-FF53-F4C19A344150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5956300" y="47625"/>
            <a:ext cx="3276189" cy="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r" eaLnBrk="1" hangingPunct="1"/>
            <a:r>
              <a:rPr lang="en-US" altLang="ja-JP" sz="105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  <a:endParaRPr lang="ja-JP" altLang="en-US" sz="105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99FA4A6C-F9C5-4115-9D73-9E6DC0C42F3B}"/>
              </a:ext>
            </a:extLst>
          </p:cNvPr>
          <p:cNvSpPr txBox="1">
            <a:spLocks/>
          </p:cNvSpPr>
          <p:nvPr/>
        </p:nvSpPr>
        <p:spPr bwMode="auto">
          <a:xfrm>
            <a:off x="-77002" y="484749"/>
            <a:ext cx="9221002" cy="59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algn="ctr" eaLnBrk="1" hangingPunct="1"/>
            <a:r>
              <a:rPr lang="en-GB" sz="2800" b="1" u="sng" spc="30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Exercise 5 </a:t>
            </a:r>
          </a:p>
          <a:p>
            <a:pPr algn="ctr" eaLnBrk="1" hangingPunct="1"/>
            <a:r>
              <a:rPr lang="en-GB" sz="28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Wireshark</a:t>
            </a:r>
            <a:endParaRPr lang="en-US" altLang="ja-JP" sz="2800" b="1" u="sng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B0B71FB-5F65-48ED-8A43-9EAFDF3ADE9F}"/>
              </a:ext>
            </a:extLst>
          </p:cNvPr>
          <p:cNvSpPr txBox="1">
            <a:spLocks/>
          </p:cNvSpPr>
          <p:nvPr/>
        </p:nvSpPr>
        <p:spPr bwMode="auto">
          <a:xfrm>
            <a:off x="1" y="1415845"/>
            <a:ext cx="9144000" cy="44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HG創英角ｺﾞｼｯｸUB" panose="020B0909000000000000" pitchFamily="49" charset="-128"/>
                <a:cs typeface="HG創英角ｺﾞｼｯｸUB" panose="020B0909000000000000" pitchFamily="49" charset="-128"/>
              </a:defRPr>
            </a:lvl9pPr>
          </a:lstStyle>
          <a:p>
            <a:pPr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Wireshark can filter a captured traffic file by specific traffic types.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Wireshark can export HTML file and its objects using Export function on a captured traffic file.</a:t>
            </a: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Wireshark can reconstruct a network conversation using TCP Stream from a captured traffic file.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endParaRPr lang="en-US" altLang="ja-JP" sz="20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ja-JP" sz="2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that Wireshark can use name resolution function on IP and MAC addresses on a captured traffic file.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3C5820-B370-49DB-B061-A40FC2DB2EEC}"/>
              </a:ext>
            </a:extLst>
          </p:cNvPr>
          <p:cNvGrpSpPr/>
          <p:nvPr/>
        </p:nvGrpSpPr>
        <p:grpSpPr>
          <a:xfrm>
            <a:off x="3" y="0"/>
            <a:ext cx="3187698" cy="464549"/>
            <a:chOff x="2" y="857251"/>
            <a:chExt cx="3972074" cy="4645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EB92C-255E-4420-9C10-15EBC9226D04}"/>
                </a:ext>
              </a:extLst>
            </p:cNvPr>
            <p:cNvSpPr/>
            <p:nvPr/>
          </p:nvSpPr>
          <p:spPr>
            <a:xfrm>
              <a:off x="2" y="857251"/>
              <a:ext cx="2817340" cy="464549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3" name="Pentagon 27">
              <a:extLst>
                <a:ext uri="{FF2B5EF4-FFF2-40B4-BE49-F238E27FC236}">
                  <a16:creationId xmlns:a16="http://schemas.microsoft.com/office/drawing/2014/main" id="{E98319E9-1A53-4A7D-8051-AE9AA603CDE5}"/>
                </a:ext>
              </a:extLst>
            </p:cNvPr>
            <p:cNvSpPr/>
            <p:nvPr/>
          </p:nvSpPr>
          <p:spPr>
            <a:xfrm>
              <a:off x="195148" y="939156"/>
              <a:ext cx="2361785" cy="294060"/>
            </a:xfrm>
            <a:prstGeom prst="homePlate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bg1"/>
                  </a:solidFill>
                </a:rPr>
                <a:t>Review Practical 1a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C24F0A-8A52-4E4F-82B9-8049BF237CF5}"/>
                </a:ext>
              </a:extLst>
            </p:cNvPr>
            <p:cNvSpPr/>
            <p:nvPr/>
          </p:nvSpPr>
          <p:spPr>
            <a:xfrm>
              <a:off x="1707694" y="956217"/>
              <a:ext cx="2264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0" ma:contentTypeDescription="Create a new document." ma:contentTypeScope="" ma:versionID="a7974ba16ad251e99fba71ad1723c5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C60D79-D0F5-4A28-94EC-3E9301247CE9}"/>
</file>

<file path=customXml/itemProps2.xml><?xml version="1.0" encoding="utf-8"?>
<ds:datastoreItem xmlns:ds="http://schemas.openxmlformats.org/officeDocument/2006/customXml" ds:itemID="{845EF8F4-F1CF-40F4-B980-F0A69CDC760D}"/>
</file>

<file path=customXml/itemProps3.xml><?xml version="1.0" encoding="utf-8"?>
<ds:datastoreItem xmlns:ds="http://schemas.openxmlformats.org/officeDocument/2006/customXml" ds:itemID="{2935E854-F2CD-4863-B235-4F2013D7E20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13981</TotalTime>
  <Words>1028</Words>
  <Application>Microsoft Office PowerPoint</Application>
  <PresentationFormat>On-screen Show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QUEK</cp:lastModifiedBy>
  <cp:revision>555</cp:revision>
  <dcterms:created xsi:type="dcterms:W3CDTF">2017-06-26T03:31:28Z</dcterms:created>
  <dcterms:modified xsi:type="dcterms:W3CDTF">2022-05-03T11:59:20Z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0x010100E2A1EFFD0C249D47B4893D477918E08F</vt:lpwstr>
  </property>
</Properties>
</file>