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9"/>
  </p:notesMasterIdLst>
  <p:sldIdLst>
    <p:sldId id="258" r:id="rId2"/>
    <p:sldId id="338" r:id="rId3"/>
    <p:sldId id="339" r:id="rId4"/>
    <p:sldId id="290" r:id="rId5"/>
    <p:sldId id="323" r:id="rId6"/>
    <p:sldId id="340" r:id="rId7"/>
    <p:sldId id="341" r:id="rId8"/>
    <p:sldId id="325" r:id="rId9"/>
    <p:sldId id="326" r:id="rId10"/>
    <p:sldId id="329" r:id="rId11"/>
    <p:sldId id="342" r:id="rId12"/>
    <p:sldId id="331" r:id="rId13"/>
    <p:sldId id="337" r:id="rId14"/>
    <p:sldId id="332" r:id="rId15"/>
    <p:sldId id="333" r:id="rId16"/>
    <p:sldId id="336" r:id="rId17"/>
    <p:sldId id="34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68" y="4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63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FBA7D-48B1-422E-81F4-1DF1DB2B14AA}" type="datetimeFigureOut">
              <a:rPr lang="en-SG" smtClean="0"/>
              <a:pPr/>
              <a:t>9/4/2020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99A66-8ECF-43F7-8F92-429B407F8AE6}" type="slidenum">
              <a:rPr lang="en-SG" smtClean="0"/>
              <a:pPr/>
              <a:t>‹#›</a:t>
            </a:fld>
            <a:endParaRPr lang="en-SG"/>
          </a:p>
        </p:txBody>
      </p:sp>
    </p:spTree>
    <p:extLst>
      <p:ext uri="{BB962C8B-B14F-4D97-AF65-F5344CB8AC3E}">
        <p14:creationId xmlns:p14="http://schemas.microsoft.com/office/powerpoint/2010/main" val="36900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28600" y="4724400"/>
            <a:ext cx="8686800" cy="1828800"/>
          </a:xfrm>
          <a:prstGeom prst="round2SameRect">
            <a:avLst>
              <a:gd name="adj1" fmla="val 10784"/>
              <a:gd name="adj2" fmla="val 0"/>
            </a:avLst>
          </a:prstGeom>
          <a:no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228600" y="228600"/>
            <a:ext cx="8686800" cy="6152728"/>
          </a:xfrm>
          <a:prstGeom prst="round2SameRect">
            <a:avLst>
              <a:gd name="adj1" fmla="val 2821"/>
              <a:gd name="adj2" fmla="val 0"/>
            </a:avLst>
          </a:prstGeom>
          <a:noFill/>
          <a:ln w="127000" cap="rnd" cmpd="sng" algn="ctr">
            <a:solidFill>
              <a:srgbClr val="53D2FF"/>
            </a:solid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ctrTitle"/>
          </p:nvPr>
        </p:nvSpPr>
        <p:spPr>
          <a:xfrm>
            <a:off x="609600" y="533400"/>
            <a:ext cx="7924800" cy="4191744"/>
          </a:xfrm>
        </p:spPr>
        <p:txBody>
          <a:bodyPr>
            <a:normAutofit/>
          </a:bodyPr>
          <a:lstStyle>
            <a:lvl1pPr algn="ctr">
              <a:defRPr sz="4800">
                <a:effectLst/>
              </a:defRPr>
            </a:lvl1pPr>
          </a:lstStyle>
          <a:p>
            <a:r>
              <a:rPr lang="en-US" dirty="0" smtClean="0"/>
              <a:t>Click to edit Master title style</a:t>
            </a:r>
            <a:endParaRPr lang="en-US" dirty="0"/>
          </a:p>
        </p:txBody>
      </p:sp>
      <p:sp>
        <p:nvSpPr>
          <p:cNvPr id="3" name="Rectangle 2"/>
          <p:cNvSpPr>
            <a:spLocks noGrp="1"/>
          </p:cNvSpPr>
          <p:nvPr>
            <p:ph type="subTitle" idx="1"/>
          </p:nvPr>
        </p:nvSpPr>
        <p:spPr>
          <a:xfrm>
            <a:off x="304800" y="4800600"/>
            <a:ext cx="8534400" cy="160020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3"/>
          <p:cNvSpPr>
            <a:spLocks noGrp="1"/>
          </p:cNvSpPr>
          <p:nvPr>
            <p:ph type="dt" sz="half" idx="10"/>
          </p:nvPr>
        </p:nvSpPr>
        <p:spPr>
          <a:xfrm>
            <a:off x="228600" y="6553200"/>
            <a:ext cx="2133600" cy="287782"/>
          </a:xfrm>
        </p:spPr>
        <p:txBody>
          <a:bodyPr/>
          <a:lstStyle/>
          <a:p>
            <a:fld id="{351F3A9A-32B4-4B5F-8CEB-00D2610D61C0}" type="datetime1">
              <a:rPr lang="en-SG" smtClean="0"/>
              <a:pPr/>
              <a:t>9/4/2020</a:t>
            </a:fld>
            <a:endParaRPr lang="en-SG"/>
          </a:p>
        </p:txBody>
      </p:sp>
      <p:sp>
        <p:nvSpPr>
          <p:cNvPr id="5" name="Rectangle 4"/>
          <p:cNvSpPr>
            <a:spLocks noGrp="1"/>
          </p:cNvSpPr>
          <p:nvPr>
            <p:ph type="ftr" sz="quarter" idx="11"/>
          </p:nvPr>
        </p:nvSpPr>
        <p:spPr>
          <a:xfrm>
            <a:off x="2895600" y="6553200"/>
            <a:ext cx="3429000" cy="287782"/>
          </a:xfrm>
        </p:spPr>
        <p:txBody>
          <a:bodyPr/>
          <a:lstStyle/>
          <a:p>
            <a:r>
              <a:rPr lang="en-SG" smtClean="0"/>
              <a:t>Ethical Hacking and Defences</a:t>
            </a:r>
            <a:endParaRPr lang="en-SG"/>
          </a:p>
        </p:txBody>
      </p:sp>
      <p:sp>
        <p:nvSpPr>
          <p:cNvPr id="6" name="Rectangle 5"/>
          <p:cNvSpPr>
            <a:spLocks noGrp="1"/>
          </p:cNvSpPr>
          <p:nvPr>
            <p:ph type="sldNum" sz="quarter" idx="12"/>
          </p:nvPr>
        </p:nvSpPr>
        <p:spPr>
          <a:xfrm>
            <a:off x="6858000" y="6553200"/>
            <a:ext cx="2057400" cy="287782"/>
          </a:xfrm>
        </p:spPr>
        <p:txBody>
          <a:bodyPr/>
          <a:lstStyle/>
          <a:p>
            <a:fld id="{841AA668-B864-4FD1-AF09-4B71522EA5AB}"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4404E9EE-18B7-46D1-8FC7-872300A64691}" type="datetime1">
              <a:rPr lang="en-SG" smtClean="0"/>
              <a:pPr/>
              <a:t>9/4/2020</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Rectangle 2"/>
          <p:cNvSpPr>
            <a:spLocks noGrp="1"/>
          </p:cNvSpPr>
          <p:nvPr>
            <p:ph type="body" orient="vert" idx="1"/>
          </p:nvPr>
        </p:nvSpPr>
        <p:spPr>
          <a:xfrm>
            <a:off x="457200" y="274638"/>
            <a:ext cx="6400800" cy="6049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dt" sz="half" idx="10"/>
          </p:nvPr>
        </p:nvSpPr>
        <p:spPr/>
        <p:txBody>
          <a:bodyPr/>
          <a:lstStyle/>
          <a:p>
            <a:fld id="{84B8CEB9-9910-44AA-8CC3-CC2552DAC07D}" type="datetime1">
              <a:rPr lang="en-SG" smtClean="0"/>
              <a:pPr/>
              <a:t>9/4/2020</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
        <p:nvSpPr>
          <p:cNvPr id="7" name="Round Same Side Corner Rectangle 6"/>
          <p:cNvSpPr/>
          <p:nvPr/>
        </p:nvSpPr>
        <p:spPr>
          <a:xfrm rot="5400000">
            <a:off x="4862513" y="2300287"/>
            <a:ext cx="6096000" cy="1952625"/>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orient="vert"/>
          </p:nvPr>
        </p:nvSpPr>
        <p:spPr>
          <a:xfrm>
            <a:off x="7029450" y="274638"/>
            <a:ext cx="1752600" cy="5973762"/>
          </a:xfrm>
        </p:spPr>
        <p:txBody>
          <a:bodyPr vert="eaVert"/>
          <a:lstStyle>
            <a:lvl1pPr>
              <a:defRPr>
                <a:solidFill>
                  <a:srgbClr val="FFFFFF"/>
                </a:solidFill>
              </a:defRPr>
            </a:lvl1pPr>
          </a:lstStyle>
          <a:p>
            <a:r>
              <a:rPr lang="en-US" smtClean="0"/>
              <a:t>Click to edit Master title style</a:t>
            </a:r>
            <a:endParaRPr lang="en-US" dirty="0"/>
          </a:p>
        </p:txBody>
      </p:sp>
      <p:cxnSp>
        <p:nvCxnSpPr>
          <p:cNvPr id="8" name="Straight Connector 7"/>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274638"/>
            <a:ext cx="8534400" cy="922114"/>
          </a:xfrm>
        </p:spPr>
        <p:txBody>
          <a:bodyPr/>
          <a:lstStyle/>
          <a:p>
            <a:r>
              <a:rPr lang="en-US" dirty="0" smtClean="0"/>
              <a:t>Click to edit Master title style</a:t>
            </a:r>
            <a:endParaRPr lang="en-US" dirty="0"/>
          </a:p>
        </p:txBody>
      </p:sp>
      <p:sp>
        <p:nvSpPr>
          <p:cNvPr id="3" name="Rectangle 2"/>
          <p:cNvSpPr>
            <a:spLocks noGrp="1"/>
          </p:cNvSpPr>
          <p:nvPr>
            <p:ph idx="1"/>
          </p:nvPr>
        </p:nvSpPr>
        <p:spPr>
          <a:xfrm>
            <a:off x="304800" y="1268760"/>
            <a:ext cx="8534400" cy="51320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p:cNvSpPr>
          <p:nvPr>
            <p:ph type="dt" sz="half" idx="10"/>
          </p:nvPr>
        </p:nvSpPr>
        <p:spPr/>
        <p:txBody>
          <a:bodyPr/>
          <a:lstStyle/>
          <a:p>
            <a:fld id="{F8E5FCD5-0BF8-45EB-81C0-31DF3330CF61}" type="datetime1">
              <a:rPr lang="en-SG" smtClean="0"/>
              <a:pPr/>
              <a:t>9/4/2020</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dirty="0" smtClean="0"/>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ound Same Side Corner Rectangle 7"/>
          <p:cNvSpPr/>
          <p:nvPr/>
        </p:nvSpPr>
        <p:spPr>
          <a:xfrm>
            <a:off x="228600" y="228600"/>
            <a:ext cx="8686800" cy="4953000"/>
          </a:xfrm>
          <a:prstGeom prst="round2SameRect">
            <a:avLst>
              <a:gd name="adj1" fmla="val 2821"/>
              <a:gd name="adj2" fmla="val 0"/>
            </a:avLst>
          </a:prstGeom>
          <a:solidFill>
            <a:schemeClr val="tx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flipV="1">
            <a:off x="228600" y="5257800"/>
            <a:ext cx="8686800" cy="1295400"/>
          </a:xfrm>
          <a:prstGeom prst="round2SameRect">
            <a:avLst>
              <a:gd name="adj1" fmla="val 10784"/>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685800" y="838200"/>
            <a:ext cx="7772400" cy="4191000"/>
          </a:xfrm>
        </p:spPr>
        <p:txBody>
          <a:bodyPr anchor="ctr"/>
          <a:lstStyle>
            <a:lvl1pPr algn="ctr">
              <a:defRPr sz="4800" b="0" cap="none" baseline="0">
                <a:solidFill>
                  <a:schemeClr val="bg2"/>
                </a:solidFill>
                <a:effectLst/>
              </a:defRPr>
            </a:lvl1pPr>
          </a:lstStyle>
          <a:p>
            <a:r>
              <a:rPr lang="en-US" smtClean="0"/>
              <a:t>Click to edit Master title style</a:t>
            </a:r>
            <a:endParaRPr lang="en-US" dirty="0"/>
          </a:p>
        </p:txBody>
      </p:sp>
      <p:sp>
        <p:nvSpPr>
          <p:cNvPr id="3" name="Rectangle 2"/>
          <p:cNvSpPr>
            <a:spLocks noGrp="1"/>
          </p:cNvSpPr>
          <p:nvPr>
            <p:ph type="body" idx="1"/>
          </p:nvPr>
        </p:nvSpPr>
        <p:spPr>
          <a:xfrm>
            <a:off x="722313" y="5410200"/>
            <a:ext cx="7772400" cy="1042987"/>
          </a:xfrm>
        </p:spPr>
        <p:txBody>
          <a:bodyPr anchor="ctr">
            <a:normAutofit/>
          </a:bodyPr>
          <a:lstStyle>
            <a:lvl1pPr marL="0" indent="0" algn="ctr">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a:spLocks noGrp="1"/>
          </p:cNvSpPr>
          <p:nvPr>
            <p:ph type="dt" sz="half" idx="10"/>
          </p:nvPr>
        </p:nvSpPr>
        <p:spPr/>
        <p:txBody>
          <a:bodyPr/>
          <a:lstStyle/>
          <a:p>
            <a:fld id="{F1E97AD1-D5BF-46CC-8E1F-4C3DF8561F6F}" type="datetime1">
              <a:rPr lang="en-SG" smtClean="0"/>
              <a:pPr/>
              <a:t>9/4/2020</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301752"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sz="half" idx="2"/>
          </p:nvPr>
        </p:nvSpPr>
        <p:spPr>
          <a:xfrm>
            <a:off x="4648200"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2FABA7B6-F61A-4820-9B9A-5D3F7FE162F2}" type="datetime1">
              <a:rPr lang="en-SG" smtClean="0"/>
              <a:pPr/>
              <a:t>9/4/2020</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301752"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301752"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body" sz="quarter" idx="3"/>
          </p:nvPr>
        </p:nvSpPr>
        <p:spPr>
          <a:xfrm>
            <a:off x="4645024"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4"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a:spLocks noGrp="1"/>
          </p:cNvSpPr>
          <p:nvPr>
            <p:ph type="dt" sz="half" idx="10"/>
          </p:nvPr>
        </p:nvSpPr>
        <p:spPr/>
        <p:txBody>
          <a:bodyPr/>
          <a:lstStyle/>
          <a:p>
            <a:fld id="{A0231E42-6DFC-4717-8DEF-6A776749950B}" type="datetime1">
              <a:rPr lang="en-SG" smtClean="0"/>
              <a:pPr/>
              <a:t>9/4/2020</a:t>
            </a:fld>
            <a:endParaRPr lang="en-SG"/>
          </a:p>
        </p:txBody>
      </p:sp>
      <p:sp>
        <p:nvSpPr>
          <p:cNvPr id="8" name="Rectangle 7"/>
          <p:cNvSpPr>
            <a:spLocks noGrp="1"/>
          </p:cNvSpPr>
          <p:nvPr>
            <p:ph type="ftr" sz="quarter" idx="11"/>
          </p:nvPr>
        </p:nvSpPr>
        <p:spPr/>
        <p:txBody>
          <a:bodyPr/>
          <a:lstStyle/>
          <a:p>
            <a:r>
              <a:rPr lang="en-SG" smtClean="0"/>
              <a:t>Ethical Hacking and Defences</a:t>
            </a:r>
            <a:endParaRPr lang="en-SG"/>
          </a:p>
        </p:txBody>
      </p:sp>
      <p:sp>
        <p:nvSpPr>
          <p:cNvPr id="9" name="Rectangle 8"/>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112CC73D-1A75-4F9B-9581-062EE3A70B8B}" type="datetime1">
              <a:rPr lang="en-SG" smtClean="0"/>
              <a:pPr/>
              <a:t>9/4/2020</a:t>
            </a:fld>
            <a:endParaRPr lang="en-SG"/>
          </a:p>
        </p:txBody>
      </p:sp>
      <p:sp>
        <p:nvSpPr>
          <p:cNvPr id="4" name="Rectangle 3"/>
          <p:cNvSpPr>
            <a:spLocks noGrp="1"/>
          </p:cNvSpPr>
          <p:nvPr>
            <p:ph type="ftr" sz="quarter" idx="11"/>
          </p:nvPr>
        </p:nvSpPr>
        <p:spPr/>
        <p:txBody>
          <a:bodyPr/>
          <a:lstStyle/>
          <a:p>
            <a:r>
              <a:rPr lang="en-SG" smtClean="0"/>
              <a:t>Ethical Hacking and Defences</a:t>
            </a:r>
            <a:endParaRPr lang="en-SG"/>
          </a:p>
        </p:txBody>
      </p:sp>
      <p:sp>
        <p:nvSpPr>
          <p:cNvPr id="5" name="Rectangle 4"/>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p>
            <a:fld id="{287644B1-25AE-458A-8E2F-ED5C0431CD12}" type="datetime1">
              <a:rPr lang="en-SG" smtClean="0"/>
              <a:pPr/>
              <a:t>9/4/2020</a:t>
            </a:fld>
            <a:endParaRPr lang="en-SG"/>
          </a:p>
        </p:txBody>
      </p:sp>
      <p:sp>
        <p:nvSpPr>
          <p:cNvPr id="3" name="Rectangle 2"/>
          <p:cNvSpPr>
            <a:spLocks noGrp="1"/>
          </p:cNvSpPr>
          <p:nvPr>
            <p:ph type="ftr" sz="quarter" idx="11"/>
          </p:nvPr>
        </p:nvSpPr>
        <p:spPr/>
        <p:txBody>
          <a:bodyPr/>
          <a:lstStyle/>
          <a:p>
            <a:r>
              <a:rPr lang="en-SG" smtClean="0"/>
              <a:t>Ethical Hacking and Defences</a:t>
            </a:r>
            <a:endParaRPr lang="en-SG"/>
          </a:p>
        </p:txBody>
      </p:sp>
      <p:sp>
        <p:nvSpPr>
          <p:cNvPr id="4" name="Rectangle 3"/>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3" name="Rectangle 2"/>
          <p:cNvSpPr>
            <a:spLocks noGrp="1"/>
          </p:cNvSpPr>
          <p:nvPr>
            <p:ph idx="1"/>
          </p:nvPr>
        </p:nvSpPr>
        <p:spPr>
          <a:xfrm>
            <a:off x="228600" y="1600200"/>
            <a:ext cx="8686800" cy="4724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3CC63961-C321-499F-8674-72111E2D33F6}" type="datetime1">
              <a:rPr lang="en-SG" smtClean="0"/>
              <a:pPr/>
              <a:t>9/4/2020</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cxnSp>
        <p:nvCxnSpPr>
          <p:cNvPr id="9" name="Straight Connector 8"/>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 useBgFill="1">
        <p:nvSpPr>
          <p:cNvPr id="10" name="Rectangle 9"/>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lgn="l">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a:spLocks noGrp="1"/>
          </p:cNvSpPr>
          <p:nvPr>
            <p:ph type="pic" idx="1"/>
          </p:nvPr>
        </p:nvSpPr>
        <p:spPr>
          <a:xfrm>
            <a:off x="228600" y="1524000"/>
            <a:ext cx="8686800" cy="49103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Rectangle 4"/>
          <p:cNvSpPr>
            <a:spLocks noGrp="1"/>
          </p:cNvSpPr>
          <p:nvPr>
            <p:ph type="dt" sz="half" idx="10"/>
          </p:nvPr>
        </p:nvSpPr>
        <p:spPr/>
        <p:txBody>
          <a:bodyPr/>
          <a:lstStyle/>
          <a:p>
            <a:fld id="{3E50AB02-61EE-4AF9-B5B9-96A8BE0B2EE6}" type="datetime1">
              <a:rPr lang="en-SG" smtClean="0"/>
              <a:pPr/>
              <a:t>9/4/2020</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 useBgFill="1">
        <p:nvSpPr>
          <p:cNvPr id="9" name="Rectangle 8"/>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Same Side Corner Rectangle 6"/>
          <p:cNvSpPr/>
          <p:nvPr/>
        </p:nvSpPr>
        <p:spPr>
          <a:xfrm>
            <a:off x="228600" y="152400"/>
            <a:ext cx="8686800" cy="144000"/>
          </a:xfrm>
          <a:prstGeom prst="round2SameRect">
            <a:avLst>
              <a:gd name="adj1" fmla="val 4902"/>
              <a:gd name="adj2" fmla="val 0"/>
            </a:avLst>
          </a:prstGeom>
          <a:solidFill>
            <a:srgbClr val="53D2FF"/>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74638"/>
            <a:ext cx="85344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5344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8600" y="6520942"/>
            <a:ext cx="2133600" cy="320040"/>
          </a:xfrm>
          <a:prstGeom prst="rect">
            <a:avLst/>
          </a:prstGeom>
        </p:spPr>
        <p:txBody>
          <a:bodyPr vert="horz" lIns="91440" tIns="45720" rIns="91440" bIns="45720" rtlCol="0" anchor="ctr"/>
          <a:lstStyle>
            <a:lvl1pPr algn="l">
              <a:defRPr sz="1200">
                <a:solidFill>
                  <a:schemeClr val="tx2"/>
                </a:solidFill>
              </a:defRPr>
            </a:lvl1pPr>
          </a:lstStyle>
          <a:p>
            <a:fld id="{188AE6C1-1D78-4E3C-97DA-DDEAFB5D9E94}" type="datetime1">
              <a:rPr lang="en-SG" smtClean="0"/>
              <a:pPr/>
              <a:t>9/4/2020</a:t>
            </a:fld>
            <a:endParaRPr lang="en-SG"/>
          </a:p>
        </p:txBody>
      </p:sp>
      <p:sp>
        <p:nvSpPr>
          <p:cNvPr id="5" name="Footer Placeholder 4"/>
          <p:cNvSpPr>
            <a:spLocks noGrp="1"/>
          </p:cNvSpPr>
          <p:nvPr>
            <p:ph type="ftr" sz="quarter" idx="3"/>
          </p:nvPr>
        </p:nvSpPr>
        <p:spPr>
          <a:xfrm>
            <a:off x="2895600" y="6520942"/>
            <a:ext cx="3429000" cy="320040"/>
          </a:xfrm>
          <a:prstGeom prst="rect">
            <a:avLst/>
          </a:prstGeom>
        </p:spPr>
        <p:txBody>
          <a:bodyPr vert="horz" lIns="91440" tIns="45720" rIns="91440" bIns="45720" rtlCol="0" anchor="ctr"/>
          <a:lstStyle>
            <a:lvl1pPr algn="ctr">
              <a:defRPr sz="1200">
                <a:solidFill>
                  <a:schemeClr val="tx2"/>
                </a:solidFill>
              </a:defRPr>
            </a:lvl1pPr>
          </a:lstStyle>
          <a:p>
            <a:r>
              <a:rPr lang="en-SG" smtClean="0"/>
              <a:t>Ethical Hacking and Defences</a:t>
            </a:r>
            <a:endParaRPr lang="en-SG" dirty="0"/>
          </a:p>
        </p:txBody>
      </p:sp>
      <p:sp>
        <p:nvSpPr>
          <p:cNvPr id="6" name="Slide Number Placeholder 5"/>
          <p:cNvSpPr>
            <a:spLocks noGrp="1"/>
          </p:cNvSpPr>
          <p:nvPr>
            <p:ph type="sldNum" sz="quarter" idx="4"/>
          </p:nvPr>
        </p:nvSpPr>
        <p:spPr>
          <a:xfrm>
            <a:off x="6781800" y="6520942"/>
            <a:ext cx="2133600" cy="320040"/>
          </a:xfrm>
          <a:prstGeom prst="rect">
            <a:avLst/>
          </a:prstGeom>
        </p:spPr>
        <p:txBody>
          <a:bodyPr vert="horz" lIns="91440" tIns="45720" rIns="91440" bIns="45720" rtlCol="0" anchor="ctr"/>
          <a:lstStyle>
            <a:lvl1pPr algn="r">
              <a:defRPr sz="1200">
                <a:solidFill>
                  <a:schemeClr val="tx2"/>
                </a:solidFill>
              </a:defRPr>
            </a:lvl1pPr>
          </a:lstStyle>
          <a:p>
            <a:fld id="{841AA668-B864-4FD1-AF09-4B71522EA5AB}" type="slidenum">
              <a:rPr lang="en-SG" smtClean="0"/>
              <a:pPr/>
              <a:t>‹#›</a:t>
            </a:fld>
            <a:endParaRPr lang="en-SG" dirty="0"/>
          </a:p>
        </p:txBody>
      </p:sp>
      <p:cxnSp>
        <p:nvCxnSpPr>
          <p:cNvPr id="8" name="Straight Connector 7"/>
          <p:cNvCxnSpPr/>
          <p:nvPr/>
        </p:nvCxnSpPr>
        <p:spPr>
          <a:xfrm>
            <a:off x="228600" y="6524625"/>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dt="0"/>
  <p:txStyles>
    <p:titleStyle>
      <a:lvl1pPr algn="ctr" defTabSz="914400" rtl="0" eaLnBrk="1" latinLnBrk="0" hangingPunct="1">
        <a:spcBef>
          <a:spcPct val="0"/>
        </a:spcBef>
        <a:buNone/>
        <a:defRPr sz="3600" kern="1200">
          <a:solidFill>
            <a:schemeClr val="tx1"/>
          </a:solidFill>
          <a:effectLst/>
          <a:latin typeface="+mj-lt"/>
          <a:ea typeface="+mj-ea"/>
          <a:cs typeface="+mj-cs"/>
        </a:defRPr>
      </a:lvl1pPr>
    </p:titleStyle>
    <p:bodyStyle>
      <a:lvl1pPr marL="274320" indent="-274320" algn="l" defTabSz="914400" rtl="0" eaLnBrk="1" latinLnBrk="0" hangingPunct="1">
        <a:spcBef>
          <a:spcPct val="20000"/>
        </a:spcBef>
        <a:buClr>
          <a:schemeClr val="accent2"/>
        </a:buClr>
        <a:buSzPct val="85000"/>
        <a:buFont typeface="Wingdings 2" pitchFamily="18" charset="2"/>
        <a:buChar char=""/>
        <a:defRPr sz="2800" kern="1200">
          <a:solidFill>
            <a:schemeClr val="tx1"/>
          </a:solidFill>
          <a:latin typeface="+mn-lt"/>
          <a:ea typeface="+mn-ea"/>
          <a:cs typeface="+mn-cs"/>
        </a:defRPr>
      </a:lvl1pPr>
      <a:lvl2pPr marL="548640" indent="-228600" algn="l" defTabSz="914400" rtl="0" eaLnBrk="1" latinLnBrk="0" hangingPunct="1">
        <a:spcBef>
          <a:spcPct val="20000"/>
        </a:spcBef>
        <a:buClr>
          <a:schemeClr val="accent2"/>
        </a:buClr>
        <a:buSzPct val="85000"/>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2"/>
        </a:buClr>
        <a:buSzPct val="100000"/>
        <a:buFont typeface="Arial" pitchFamily="34" charset="0"/>
        <a:buChar char="•"/>
        <a:defRPr sz="1800" kern="1200">
          <a:solidFill>
            <a:schemeClr val="tx2"/>
          </a:solidFill>
          <a:latin typeface="+mn-lt"/>
          <a:ea typeface="+mn-ea"/>
          <a:cs typeface="+mn-cs"/>
        </a:defRPr>
      </a:lvl4pPr>
      <a:lvl5pPr marL="128016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1b : Network Protocols</a:t>
            </a:r>
            <a:endParaRPr lang="en-SG" dirty="0"/>
          </a:p>
        </p:txBody>
      </p:sp>
      <p:sp>
        <p:nvSpPr>
          <p:cNvPr id="3" name="Content Placeholder 2"/>
          <p:cNvSpPr>
            <a:spLocks noGrp="1"/>
          </p:cNvSpPr>
          <p:nvPr>
            <p:ph idx="1"/>
          </p:nvPr>
        </p:nvSpPr>
        <p:spPr/>
        <p:txBody>
          <a:bodyPr/>
          <a:lstStyle/>
          <a:p>
            <a:r>
              <a:rPr lang="en-US" dirty="0" smtClean="0"/>
              <a:t>Remote Desktop</a:t>
            </a:r>
          </a:p>
          <a:p>
            <a:r>
              <a:rPr lang="en-US" dirty="0" smtClean="0"/>
              <a:t>Address Resolution Protocol (ARP)</a:t>
            </a:r>
          </a:p>
          <a:p>
            <a:r>
              <a:rPr lang="en-US" dirty="0" smtClean="0"/>
              <a:t>Domain Name System (DNS)</a:t>
            </a:r>
          </a:p>
          <a:p>
            <a:r>
              <a:rPr lang="en-US" dirty="0" smtClean="0"/>
              <a:t>Simple Network Management Protocol (SNMP)</a:t>
            </a:r>
          </a:p>
          <a:p>
            <a:r>
              <a:rPr lang="en-US" dirty="0" smtClean="0"/>
              <a:t>Basic Ping sweeps and Port scans</a:t>
            </a:r>
          </a:p>
          <a:p>
            <a:r>
              <a:rPr lang="en-US" dirty="0" smtClean="0"/>
              <a:t>Banner grabbing</a:t>
            </a:r>
          </a:p>
          <a:p>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a:t>
            </a:fld>
            <a:endParaRPr lang="en-SG"/>
          </a:p>
        </p:txBody>
      </p:sp>
      <p:sp>
        <p:nvSpPr>
          <p:cNvPr id="6" name="Footer Placeholder 5"/>
          <p:cNvSpPr>
            <a:spLocks noGrp="1"/>
          </p:cNvSpPr>
          <p:nvPr>
            <p:ph type="ftr" sz="quarter" idx="11"/>
          </p:nvPr>
        </p:nvSpPr>
        <p:spPr/>
        <p:txBody>
          <a:bodyPr/>
          <a:lstStyle/>
          <a:p>
            <a:r>
              <a:rPr lang="en-SG" smtClean="0"/>
              <a:t>Ethical Hacking and Defences</a:t>
            </a:r>
            <a:endParaRPr lang="en-SG"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 (DNS)</a:t>
            </a:r>
            <a:endParaRPr lang="en-SG" dirty="0"/>
          </a:p>
        </p:txBody>
      </p:sp>
      <p:sp>
        <p:nvSpPr>
          <p:cNvPr id="3" name="Content Placeholder 2"/>
          <p:cNvSpPr>
            <a:spLocks noGrp="1"/>
          </p:cNvSpPr>
          <p:nvPr>
            <p:ph idx="1"/>
          </p:nvPr>
        </p:nvSpPr>
        <p:spPr/>
        <p:txBody>
          <a:bodyPr>
            <a:normAutofit/>
          </a:bodyPr>
          <a:lstStyle/>
          <a:p>
            <a:r>
              <a:rPr lang="en-SG" dirty="0" smtClean="0"/>
              <a:t>When browsing the Internet, users enter domain names like www.google.com or www.sp.edu.sg</a:t>
            </a:r>
          </a:p>
          <a:p>
            <a:r>
              <a:rPr lang="en-SG" dirty="0" smtClean="0"/>
              <a:t>DNS will resolve these domain names to their IP addresses </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10</a:t>
            </a:fld>
            <a:endParaRPr lang="en-SG"/>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 (DNS)</a:t>
            </a:r>
            <a:endParaRPr lang="en-SG" dirty="0"/>
          </a:p>
        </p:txBody>
      </p:sp>
      <p:sp>
        <p:nvSpPr>
          <p:cNvPr id="3" name="Content Placeholder 2"/>
          <p:cNvSpPr>
            <a:spLocks noGrp="1"/>
          </p:cNvSpPr>
          <p:nvPr>
            <p:ph idx="1"/>
          </p:nvPr>
        </p:nvSpPr>
        <p:spPr/>
        <p:txBody>
          <a:bodyPr>
            <a:normAutofit/>
          </a:bodyPr>
          <a:lstStyle/>
          <a:p>
            <a:r>
              <a:rPr lang="en-GB" dirty="0" smtClean="0"/>
              <a:t>The DNS Server (or </a:t>
            </a:r>
            <a:r>
              <a:rPr lang="en-GB" dirty="0" err="1" smtClean="0"/>
              <a:t>nameserver</a:t>
            </a:r>
            <a:r>
              <a:rPr lang="en-GB" dirty="0" smtClean="0"/>
              <a:t>) contains a database that holds a section of domain names mapped to IP addresses.</a:t>
            </a:r>
          </a:p>
          <a:p>
            <a:pPr marL="742950" lvl="1" indent="-285750"/>
            <a:r>
              <a:rPr lang="en-GB" dirty="0" err="1" smtClean="0"/>
              <a:t>Eg</a:t>
            </a:r>
            <a:r>
              <a:rPr lang="en-GB" dirty="0" smtClean="0"/>
              <a:t>. A DNS Server can be responsible for the domain names under </a:t>
            </a:r>
            <a:r>
              <a:rPr lang="en-GB" i="1" dirty="0" smtClean="0"/>
              <a:t>abc.com</a:t>
            </a:r>
            <a:endParaRPr lang="en-GB" dirty="0" smtClean="0"/>
          </a:p>
          <a:p>
            <a:pPr marL="742950" lvl="1" indent="-285750"/>
            <a:r>
              <a:rPr lang="en-SG" dirty="0" smtClean="0"/>
              <a:t>The DNS server may have the following records.</a:t>
            </a:r>
            <a:endParaRPr lang="en-GB" dirty="0" smtClean="0"/>
          </a:p>
          <a:p>
            <a:pPr marL="742950" lvl="1" indent="-285750">
              <a:buFont typeface="Wingdings" pitchFamily="2" charset="2"/>
              <a:buNone/>
            </a:pPr>
            <a:r>
              <a:rPr lang="en-SG" dirty="0" smtClean="0"/>
              <a:t> 	station1.abc.com	192.168.0.1</a:t>
            </a:r>
            <a:endParaRPr lang="en-GB" dirty="0" smtClean="0"/>
          </a:p>
          <a:p>
            <a:pPr marL="742950" lvl="1" indent="-285750">
              <a:buFont typeface="Wingdings" pitchFamily="2" charset="2"/>
              <a:buNone/>
            </a:pPr>
            <a:r>
              <a:rPr lang="en-SG" dirty="0" smtClean="0"/>
              <a:t>	station2.abc.com	192.168.0.2</a:t>
            </a:r>
            <a:endParaRPr lang="en-GB" dirty="0" smtClean="0"/>
          </a:p>
          <a:p>
            <a:pPr marL="742950" lvl="1" indent="-285750">
              <a:buFont typeface="Wingdings" pitchFamily="2" charset="2"/>
              <a:buNone/>
            </a:pPr>
            <a:r>
              <a:rPr lang="en-SG" dirty="0" smtClean="0"/>
              <a:t>	station3.abc.com	192.168.0.3</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11</a:t>
            </a:fld>
            <a:endParaRPr lang="en-SG"/>
          </a:p>
        </p:txBody>
      </p:sp>
    </p:spTree>
    <p:extLst>
      <p:ext uri="{BB962C8B-B14F-4D97-AF65-F5344CB8AC3E}">
        <p14:creationId xmlns:p14="http://schemas.microsoft.com/office/powerpoint/2010/main" val="4245442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poisoning / spoofing</a:t>
            </a:r>
            <a:endParaRPr lang="en-SG" dirty="0"/>
          </a:p>
        </p:txBody>
      </p:sp>
      <p:sp>
        <p:nvSpPr>
          <p:cNvPr id="3" name="Content Placeholder 2"/>
          <p:cNvSpPr>
            <a:spLocks noGrp="1"/>
          </p:cNvSpPr>
          <p:nvPr>
            <p:ph idx="1"/>
          </p:nvPr>
        </p:nvSpPr>
        <p:spPr>
          <a:xfrm>
            <a:off x="304800" y="1052736"/>
            <a:ext cx="8534400" cy="5132040"/>
          </a:xfrm>
        </p:spPr>
        <p:txBody>
          <a:bodyPr>
            <a:normAutofit fontScale="92500"/>
          </a:bodyPr>
          <a:lstStyle/>
          <a:p>
            <a:r>
              <a:rPr lang="en-US" dirty="0" smtClean="0"/>
              <a:t>If the attacker can edit the DNS database or DNS cache, he can direct users to his own website instead</a:t>
            </a:r>
          </a:p>
          <a:p>
            <a:r>
              <a:rPr lang="en-US" dirty="0" smtClean="0"/>
              <a:t>Example :</a:t>
            </a:r>
          </a:p>
          <a:p>
            <a:endParaRPr lang="en-US" dirty="0" smtClean="0"/>
          </a:p>
          <a:p>
            <a:endParaRPr lang="en-US" dirty="0" smtClean="0"/>
          </a:p>
          <a:p>
            <a:endParaRPr lang="en-US" dirty="0" smtClean="0"/>
          </a:p>
          <a:p>
            <a:endParaRPr lang="en-US" dirty="0" smtClean="0"/>
          </a:p>
          <a:p>
            <a:pPr lvl="1"/>
            <a:r>
              <a:rPr lang="en-US" dirty="0" smtClean="0"/>
              <a:t>Users who try to browse to www.yahoo.com will go to the website at 192.168.0.13 instead</a:t>
            </a:r>
          </a:p>
          <a:p>
            <a:r>
              <a:rPr lang="en-US" dirty="0" smtClean="0"/>
              <a:t>Proper configuration of the DNS can reduce risks of such attacks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12</a:t>
            </a:fld>
            <a:endParaRPr lang="en-SG"/>
          </a:p>
        </p:txBody>
      </p:sp>
      <p:pic>
        <p:nvPicPr>
          <p:cNvPr id="6" name="Picture 2" descr="C:\Users\s33961\AppData\Local\Microsoft\Windows\Temporary Internet Files\Content.IE5\6VF5OHTR\MC900434845[1].png"/>
          <p:cNvPicPr>
            <a:picLocks noChangeAspect="1" noChangeArrowheads="1"/>
          </p:cNvPicPr>
          <p:nvPr/>
        </p:nvPicPr>
        <p:blipFill>
          <a:blip r:embed="rId2" cstate="print"/>
          <a:srcRect/>
          <a:stretch>
            <a:fillRect/>
          </a:stretch>
        </p:blipFill>
        <p:spPr bwMode="auto">
          <a:xfrm>
            <a:off x="1187625" y="2276872"/>
            <a:ext cx="1426468" cy="1426468"/>
          </a:xfrm>
          <a:prstGeom prst="rect">
            <a:avLst/>
          </a:prstGeom>
          <a:noFill/>
        </p:spPr>
      </p:pic>
      <p:sp>
        <p:nvSpPr>
          <p:cNvPr id="7" name="TextBox 6"/>
          <p:cNvSpPr txBox="1"/>
          <p:nvPr/>
        </p:nvSpPr>
        <p:spPr>
          <a:xfrm>
            <a:off x="611561" y="3645024"/>
            <a:ext cx="2595582" cy="369332"/>
          </a:xfrm>
          <a:prstGeom prst="rect">
            <a:avLst/>
          </a:prstGeom>
          <a:noFill/>
        </p:spPr>
        <p:txBody>
          <a:bodyPr wrap="none" rtlCol="0">
            <a:spAutoFit/>
          </a:bodyPr>
          <a:lstStyle/>
          <a:p>
            <a:r>
              <a:rPr lang="en-US" dirty="0" smtClean="0"/>
              <a:t>“Poisoned” DNS Server</a:t>
            </a:r>
            <a:endParaRPr lang="en-SG" dirty="0"/>
          </a:p>
        </p:txBody>
      </p:sp>
      <p:sp>
        <p:nvSpPr>
          <p:cNvPr id="8" name="TextBox 7"/>
          <p:cNvSpPr txBox="1"/>
          <p:nvPr/>
        </p:nvSpPr>
        <p:spPr>
          <a:xfrm>
            <a:off x="2915817" y="2492896"/>
            <a:ext cx="5256583" cy="1200329"/>
          </a:xfrm>
          <a:prstGeom prst="rect">
            <a:avLst/>
          </a:prstGeom>
          <a:noFill/>
        </p:spPr>
        <p:txBody>
          <a:bodyPr wrap="square" rtlCol="0">
            <a:spAutoFit/>
          </a:bodyPr>
          <a:lstStyle/>
          <a:p>
            <a:r>
              <a:rPr lang="en-US" dirty="0" smtClean="0"/>
              <a:t>DNS cache maps www.yahoo.com to the attacker’s IP (192.168.0.13) instead :</a:t>
            </a:r>
          </a:p>
          <a:p>
            <a:r>
              <a:rPr lang="en-US" dirty="0" smtClean="0">
                <a:latin typeface="Courier New" pitchFamily="49" charset="0"/>
                <a:cs typeface="Courier New" pitchFamily="49" charset="0"/>
              </a:rPr>
              <a:t>Domain			IP</a:t>
            </a:r>
          </a:p>
          <a:p>
            <a:r>
              <a:rPr lang="en-US" dirty="0" smtClean="0">
                <a:latin typeface="Courier New" pitchFamily="49" charset="0"/>
                <a:cs typeface="Courier New" pitchFamily="49" charset="0"/>
              </a:rPr>
              <a:t>www.yahoo.com		192.168.0.13</a:t>
            </a:r>
            <a:endParaRPr lang="en-SG" dirty="0">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Network Management Protocol (SNMP)</a:t>
            </a:r>
            <a:endParaRPr lang="en-SG" dirty="0"/>
          </a:p>
        </p:txBody>
      </p:sp>
      <p:sp>
        <p:nvSpPr>
          <p:cNvPr id="3" name="Content Placeholder 2"/>
          <p:cNvSpPr>
            <a:spLocks noGrp="1"/>
          </p:cNvSpPr>
          <p:nvPr>
            <p:ph idx="1"/>
          </p:nvPr>
        </p:nvSpPr>
        <p:spPr/>
        <p:txBody>
          <a:bodyPr/>
          <a:lstStyle/>
          <a:p>
            <a:r>
              <a:rPr lang="en-US" dirty="0" smtClean="0"/>
              <a:t>For remote monitoring and management of network nodes</a:t>
            </a:r>
          </a:p>
          <a:p>
            <a:r>
              <a:rPr lang="en-US" dirty="0" smtClean="0"/>
              <a:t>SNMP manager monitors a set of SNMP agents installed on network nodes</a:t>
            </a:r>
          </a:p>
          <a:p>
            <a:pPr lvl="1"/>
            <a:r>
              <a:rPr lang="en-US" dirty="0" smtClean="0"/>
              <a:t>Checks performance of monitored nodes</a:t>
            </a:r>
          </a:p>
          <a:p>
            <a:pPr lvl="1"/>
            <a:r>
              <a:rPr lang="en-US" dirty="0" smtClean="0"/>
              <a:t>Makes changes in configuration of monitored nodes</a:t>
            </a:r>
          </a:p>
          <a:p>
            <a:r>
              <a:rPr lang="en-US" dirty="0" smtClean="0"/>
              <a:t>SNMP agent can send warning to SNMP manager of unusual situations</a:t>
            </a:r>
          </a:p>
          <a:p>
            <a:endParaRPr lang="en-US" dirty="0" smtClean="0"/>
          </a:p>
          <a:p>
            <a:r>
              <a:rPr lang="en-US" dirty="0" smtClean="0"/>
              <a:t>Do the SNMP Quiz in BlackBoard</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13</a:t>
            </a:fld>
            <a:endParaRPr lang="en-S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 sweeps</a:t>
            </a:r>
            <a:endParaRPr lang="en-SG" dirty="0"/>
          </a:p>
        </p:txBody>
      </p:sp>
      <p:sp>
        <p:nvSpPr>
          <p:cNvPr id="3" name="Content Placeholder 2"/>
          <p:cNvSpPr>
            <a:spLocks noGrp="1"/>
          </p:cNvSpPr>
          <p:nvPr>
            <p:ph idx="1"/>
          </p:nvPr>
        </p:nvSpPr>
        <p:spPr/>
        <p:txBody>
          <a:bodyPr/>
          <a:lstStyle/>
          <a:p>
            <a:r>
              <a:rPr lang="en-US" dirty="0" smtClean="0"/>
              <a:t>A ping sweep sends ping packets to a range of IP addresses to see which system will reply</a:t>
            </a:r>
          </a:p>
          <a:p>
            <a:pPr lvl="1"/>
            <a:r>
              <a:rPr lang="en-US" dirty="0" smtClean="0"/>
              <a:t>ping 192.168.1.1</a:t>
            </a:r>
          </a:p>
          <a:p>
            <a:pPr lvl="1"/>
            <a:r>
              <a:rPr lang="en-US" dirty="0" smtClean="0"/>
              <a:t>ping 192.168.1.2</a:t>
            </a:r>
          </a:p>
          <a:p>
            <a:pPr lvl="1"/>
            <a:r>
              <a:rPr lang="en-US" dirty="0" smtClean="0"/>
              <a:t>ping 192.168.1.3</a:t>
            </a:r>
          </a:p>
          <a:p>
            <a:r>
              <a:rPr lang="en-US" dirty="0" smtClean="0"/>
              <a:t>Can be used to see which system is alive</a:t>
            </a:r>
          </a:p>
          <a:p>
            <a:r>
              <a:rPr lang="en-US" dirty="0" smtClean="0"/>
              <a:t>Also known as ICMP sweep</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14</a:t>
            </a:fld>
            <a:endParaRPr lang="en-S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port scan with </a:t>
            </a:r>
            <a:r>
              <a:rPr lang="en-US" dirty="0" err="1" smtClean="0"/>
              <a:t>Nmap</a:t>
            </a:r>
            <a:endParaRPr lang="en-SG" dirty="0"/>
          </a:p>
        </p:txBody>
      </p:sp>
      <p:sp>
        <p:nvSpPr>
          <p:cNvPr id="3" name="Content Placeholder 2"/>
          <p:cNvSpPr>
            <a:spLocks noGrp="1"/>
          </p:cNvSpPr>
          <p:nvPr>
            <p:ph idx="1"/>
          </p:nvPr>
        </p:nvSpPr>
        <p:spPr/>
        <p:txBody>
          <a:bodyPr/>
          <a:lstStyle/>
          <a:p>
            <a:r>
              <a:rPr lang="en-US" dirty="0" smtClean="0"/>
              <a:t>To test if a port is opened, a SYN packet can be sent to the port</a:t>
            </a:r>
          </a:p>
          <a:p>
            <a:r>
              <a:rPr lang="en-US" dirty="0" smtClean="0"/>
              <a:t>If a SYN/ACK packet is returned, the port is opened</a:t>
            </a:r>
          </a:p>
          <a:p>
            <a:endParaRPr lang="en-US" dirty="0"/>
          </a:p>
          <a:p>
            <a:endParaRPr lang="en-US" dirty="0" smtClean="0"/>
          </a:p>
          <a:p>
            <a:endParaRPr lang="en-US" dirty="0"/>
          </a:p>
          <a:p>
            <a:endParaRPr lang="en-US" dirty="0" smtClean="0"/>
          </a:p>
          <a:p>
            <a:endParaRPr lang="en-US" dirty="0" smtClean="0"/>
          </a:p>
          <a:p>
            <a:r>
              <a:rPr lang="en-US" dirty="0" err="1" smtClean="0"/>
              <a:t>Nmap</a:t>
            </a:r>
            <a:r>
              <a:rPr lang="en-US" dirty="0" smtClean="0"/>
              <a:t> is a popular tool to scan for opened ports</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15</a:t>
            </a:fld>
            <a:endParaRPr lang="en-SG"/>
          </a:p>
        </p:txBody>
      </p:sp>
      <p:sp>
        <p:nvSpPr>
          <p:cNvPr id="6" name="Rectangle 5"/>
          <p:cNvSpPr/>
          <p:nvPr/>
        </p:nvSpPr>
        <p:spPr>
          <a:xfrm>
            <a:off x="971600" y="3429000"/>
            <a:ext cx="1512168"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Scanner</a:t>
            </a:r>
            <a:endParaRPr lang="en-SG" dirty="0">
              <a:solidFill>
                <a:schemeClr val="tx1"/>
              </a:solidFill>
            </a:endParaRPr>
          </a:p>
        </p:txBody>
      </p:sp>
      <p:sp>
        <p:nvSpPr>
          <p:cNvPr id="7" name="Rectangle 6"/>
          <p:cNvSpPr/>
          <p:nvPr/>
        </p:nvSpPr>
        <p:spPr>
          <a:xfrm>
            <a:off x="5508104" y="2996952"/>
            <a:ext cx="1728192"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Server running on Port 80</a:t>
            </a:r>
            <a:endParaRPr lang="en-SG" dirty="0">
              <a:solidFill>
                <a:schemeClr val="tx1"/>
              </a:solidFill>
            </a:endParaRPr>
          </a:p>
        </p:txBody>
      </p:sp>
      <p:cxnSp>
        <p:nvCxnSpPr>
          <p:cNvPr id="9" name="Straight Arrow Connector 8"/>
          <p:cNvCxnSpPr/>
          <p:nvPr/>
        </p:nvCxnSpPr>
        <p:spPr>
          <a:xfrm>
            <a:off x="2483768" y="3645024"/>
            <a:ext cx="3024336"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40625" y="3212976"/>
            <a:ext cx="2967479" cy="369332"/>
          </a:xfrm>
          <a:prstGeom prst="rect">
            <a:avLst/>
          </a:prstGeom>
          <a:noFill/>
        </p:spPr>
        <p:txBody>
          <a:bodyPr wrap="none" rtlCol="0">
            <a:spAutoFit/>
          </a:bodyPr>
          <a:lstStyle/>
          <a:p>
            <a:r>
              <a:rPr lang="en-US" dirty="0" smtClean="0"/>
              <a:t>SYN packet sent to Port 80</a:t>
            </a:r>
            <a:endParaRPr lang="en-SG" dirty="0"/>
          </a:p>
        </p:txBody>
      </p:sp>
      <p:cxnSp>
        <p:nvCxnSpPr>
          <p:cNvPr id="15" name="Straight Arrow Connector 14"/>
          <p:cNvCxnSpPr/>
          <p:nvPr/>
        </p:nvCxnSpPr>
        <p:spPr>
          <a:xfrm flipH="1">
            <a:off x="2483768" y="4149080"/>
            <a:ext cx="302433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99201" y="4437112"/>
            <a:ext cx="2864887" cy="369332"/>
          </a:xfrm>
          <a:prstGeom prst="rect">
            <a:avLst/>
          </a:prstGeom>
          <a:noFill/>
        </p:spPr>
        <p:txBody>
          <a:bodyPr wrap="none" rtlCol="0">
            <a:spAutoFit/>
          </a:bodyPr>
          <a:lstStyle/>
          <a:p>
            <a:r>
              <a:rPr lang="en-US" dirty="0" smtClean="0"/>
              <a:t>SYN/ACK packet returned</a:t>
            </a:r>
            <a:endParaRPr lang="en-S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Banner Grabbing</a:t>
            </a:r>
            <a:endParaRPr lang="en-SG" dirty="0"/>
          </a:p>
        </p:txBody>
      </p:sp>
      <p:sp>
        <p:nvSpPr>
          <p:cNvPr id="3" name="Content Placeholder 2"/>
          <p:cNvSpPr>
            <a:spLocks noGrp="1"/>
          </p:cNvSpPr>
          <p:nvPr>
            <p:ph idx="1"/>
          </p:nvPr>
        </p:nvSpPr>
        <p:spPr/>
        <p:txBody>
          <a:bodyPr/>
          <a:lstStyle/>
          <a:p>
            <a:r>
              <a:rPr lang="en-US" sz="2600" dirty="0" smtClean="0"/>
              <a:t>Many services return information like version number when a client connects to it (a “banner”)</a:t>
            </a:r>
          </a:p>
          <a:p>
            <a:r>
              <a:rPr lang="en-US" sz="2600" dirty="0" smtClean="0"/>
              <a:t>Banner grabbing is a method hackers can use to find more information about a running service</a:t>
            </a:r>
          </a:p>
          <a:p>
            <a:r>
              <a:rPr lang="en-US" sz="2600" dirty="0" smtClean="0"/>
              <a:t>Usually telnet or </a:t>
            </a:r>
            <a:r>
              <a:rPr lang="en-US" sz="2600" dirty="0" err="1" smtClean="0"/>
              <a:t>netcat</a:t>
            </a:r>
            <a:r>
              <a:rPr lang="en-US" sz="2600" dirty="0" smtClean="0"/>
              <a:t> (</a:t>
            </a:r>
            <a:r>
              <a:rPr lang="en-US" sz="2600" dirty="0" err="1" smtClean="0"/>
              <a:t>nc</a:t>
            </a:r>
            <a:r>
              <a:rPr lang="en-US" sz="2600" dirty="0" smtClean="0"/>
              <a:t>) is used to do banner grabbing</a:t>
            </a:r>
          </a:p>
          <a:p>
            <a:endParaRPr lang="en-US" sz="2600" dirty="0" smtClean="0"/>
          </a:p>
          <a:p>
            <a:endParaRPr lang="en-US" sz="2600" dirty="0"/>
          </a:p>
          <a:p>
            <a:endParaRPr lang="en-US" sz="2600" dirty="0" smtClean="0"/>
          </a:p>
          <a:p>
            <a:endParaRPr lang="en-US" sz="2600" dirty="0" smtClean="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16</a:t>
            </a:fld>
            <a:endParaRPr lang="en-SG"/>
          </a:p>
        </p:txBody>
      </p:sp>
      <p:sp>
        <p:nvSpPr>
          <p:cNvPr id="7" name="TextBox 6"/>
          <p:cNvSpPr txBox="1"/>
          <p:nvPr/>
        </p:nvSpPr>
        <p:spPr>
          <a:xfrm>
            <a:off x="5580112" y="3914472"/>
            <a:ext cx="2808312" cy="1477328"/>
          </a:xfrm>
          <a:prstGeom prst="rect">
            <a:avLst/>
          </a:prstGeom>
          <a:noFill/>
        </p:spPr>
        <p:txBody>
          <a:bodyPr wrap="square" rtlCol="0">
            <a:spAutoFit/>
          </a:bodyPr>
          <a:lstStyle/>
          <a:p>
            <a:r>
              <a:rPr lang="en-SG" dirty="0" smtClean="0"/>
              <a:t>From this banner returned by an Apache Web Server, we know it is version 2.2.15 and running on Red Hat Linux</a:t>
            </a:r>
            <a:endParaRPr lang="en-SG" dirty="0"/>
          </a:p>
        </p:txBody>
      </p:sp>
      <p:grpSp>
        <p:nvGrpSpPr>
          <p:cNvPr id="9" name="Group 8"/>
          <p:cNvGrpSpPr/>
          <p:nvPr/>
        </p:nvGrpSpPr>
        <p:grpSpPr>
          <a:xfrm>
            <a:off x="899592" y="4005064"/>
            <a:ext cx="4464496" cy="1477328"/>
            <a:chOff x="899592" y="3914472"/>
            <a:chExt cx="4464496" cy="1477328"/>
          </a:xfrm>
        </p:grpSpPr>
        <p:sp>
          <p:nvSpPr>
            <p:cNvPr id="8" name="Rectangle 7"/>
            <p:cNvSpPr/>
            <p:nvPr/>
          </p:nvSpPr>
          <p:spPr>
            <a:xfrm>
              <a:off x="899592" y="3914472"/>
              <a:ext cx="4464496" cy="1477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p:cNvPicPr>
              <a:picLocks noChangeAspect="1"/>
            </p:cNvPicPr>
            <p:nvPr/>
          </p:nvPicPr>
          <p:blipFill>
            <a:blip r:embed="rId2"/>
            <a:stretch>
              <a:fillRect/>
            </a:stretch>
          </p:blipFill>
          <p:spPr>
            <a:xfrm>
              <a:off x="1115616" y="4077072"/>
              <a:ext cx="4153533" cy="1152128"/>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090004"/>
          </a:xfrm>
        </p:spPr>
        <p:txBody>
          <a:bodyPr/>
          <a:lstStyle/>
          <a:p>
            <a:r>
              <a:rPr lang="en-SG" sz="3200" dirty="0" smtClean="0"/>
              <a:t>Topic 1b Network Protocols</a:t>
            </a:r>
            <a:br>
              <a:rPr lang="en-SG" sz="3200" dirty="0" smtClean="0"/>
            </a:br>
            <a:r>
              <a:rPr lang="en-SG" sz="3200" dirty="0"/>
              <a:t>Summary</a:t>
            </a:r>
          </a:p>
        </p:txBody>
      </p:sp>
      <p:sp>
        <p:nvSpPr>
          <p:cNvPr id="3" name="Content Placeholder 2"/>
          <p:cNvSpPr>
            <a:spLocks noGrp="1"/>
          </p:cNvSpPr>
          <p:nvPr>
            <p:ph idx="1"/>
          </p:nvPr>
        </p:nvSpPr>
        <p:spPr>
          <a:xfrm>
            <a:off x="304800" y="1484784"/>
            <a:ext cx="8534400" cy="4916016"/>
          </a:xfrm>
        </p:spPr>
        <p:txBody>
          <a:bodyPr/>
          <a:lstStyle/>
          <a:p>
            <a:r>
              <a:rPr lang="en-US" dirty="0" smtClean="0"/>
              <a:t>Remote Desktop for remote logins</a:t>
            </a:r>
          </a:p>
          <a:p>
            <a:r>
              <a:rPr lang="en-US" dirty="0" smtClean="0"/>
              <a:t>ARP</a:t>
            </a:r>
            <a:endParaRPr lang="en-US" dirty="0"/>
          </a:p>
          <a:p>
            <a:pPr lvl="1"/>
            <a:r>
              <a:rPr lang="en-US" dirty="0"/>
              <a:t>ARP Spoofing and SSL </a:t>
            </a:r>
            <a:r>
              <a:rPr lang="en-US" dirty="0" smtClean="0"/>
              <a:t>Strip (practical)</a:t>
            </a:r>
            <a:endParaRPr lang="en-US" dirty="0"/>
          </a:p>
          <a:p>
            <a:r>
              <a:rPr lang="en-US" dirty="0"/>
              <a:t>DNS</a:t>
            </a:r>
          </a:p>
          <a:p>
            <a:pPr lvl="1"/>
            <a:r>
              <a:rPr lang="en-US" dirty="0"/>
              <a:t>DNS Chef to redirect users to wrong </a:t>
            </a:r>
            <a:r>
              <a:rPr lang="en-US" dirty="0" smtClean="0"/>
              <a:t>websites (practical)</a:t>
            </a:r>
            <a:endParaRPr lang="en-US" dirty="0"/>
          </a:p>
          <a:p>
            <a:r>
              <a:rPr lang="en-US" dirty="0" smtClean="0"/>
              <a:t>SNMP (</a:t>
            </a:r>
            <a:r>
              <a:rPr lang="en-US" smtClean="0"/>
              <a:t>online quiz)</a:t>
            </a:r>
            <a:endParaRPr lang="en-US" dirty="0"/>
          </a:p>
          <a:p>
            <a:r>
              <a:rPr lang="en-US" dirty="0"/>
              <a:t>Ping sweeps</a:t>
            </a:r>
          </a:p>
          <a:p>
            <a:r>
              <a:rPr lang="en-US" dirty="0"/>
              <a:t>Basic port scans</a:t>
            </a:r>
          </a:p>
          <a:p>
            <a:r>
              <a:rPr lang="en-US" dirty="0"/>
              <a:t>Banner Grabbing</a:t>
            </a:r>
          </a:p>
          <a:p>
            <a:endParaRPr lang="en-US"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17</a:t>
            </a:fld>
            <a:endParaRPr lang="en-SG"/>
          </a:p>
        </p:txBody>
      </p:sp>
    </p:spTree>
    <p:extLst>
      <p:ext uri="{BB962C8B-B14F-4D97-AF65-F5344CB8AC3E}">
        <p14:creationId xmlns:p14="http://schemas.microsoft.com/office/powerpoint/2010/main" val="140504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Remote Desktops</a:t>
            </a:r>
            <a:endParaRPr lang="en-SG" dirty="0"/>
          </a:p>
        </p:txBody>
      </p:sp>
      <p:sp>
        <p:nvSpPr>
          <p:cNvPr id="3" name="Content Placeholder 2"/>
          <p:cNvSpPr>
            <a:spLocks noGrp="1"/>
          </p:cNvSpPr>
          <p:nvPr>
            <p:ph idx="1"/>
          </p:nvPr>
        </p:nvSpPr>
        <p:spPr/>
        <p:txBody>
          <a:bodyPr/>
          <a:lstStyle/>
          <a:p>
            <a:r>
              <a:rPr lang="en-SG" dirty="0" smtClean="0"/>
              <a:t>Allows a computer’s desktop environment to be viewed or controlled remotely</a:t>
            </a:r>
          </a:p>
          <a:p>
            <a:r>
              <a:rPr lang="en-SG" dirty="0"/>
              <a:t>U</a:t>
            </a:r>
            <a:r>
              <a:rPr lang="en-SG" dirty="0" smtClean="0"/>
              <a:t>sed by IT support to troubleshoot computer problems</a:t>
            </a:r>
          </a:p>
          <a:p>
            <a:r>
              <a:rPr lang="en-SG" dirty="0" smtClean="0"/>
              <a:t>Can also be used by hackers impersonating IT support staff and getting users to allow remote desktop access</a:t>
            </a:r>
          </a:p>
          <a:p>
            <a:r>
              <a:rPr lang="en-SG" dirty="0" smtClean="0"/>
              <a:t>Remote Access Trojan (RAT) : malware that allows a hacker to control a computer remotely</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a:t>
            </a:fld>
            <a:endParaRPr lang="en-SG"/>
          </a:p>
        </p:txBody>
      </p:sp>
    </p:spTree>
    <p:extLst>
      <p:ext uri="{BB962C8B-B14F-4D97-AF65-F5344CB8AC3E}">
        <p14:creationId xmlns:p14="http://schemas.microsoft.com/office/powerpoint/2010/main" val="312239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Remote Desktop Software</a:t>
            </a:r>
            <a:endParaRPr lang="en-SG" dirty="0"/>
          </a:p>
        </p:txBody>
      </p:sp>
      <p:sp>
        <p:nvSpPr>
          <p:cNvPr id="3" name="Content Placeholder 2"/>
          <p:cNvSpPr>
            <a:spLocks noGrp="1"/>
          </p:cNvSpPr>
          <p:nvPr>
            <p:ph idx="1"/>
          </p:nvPr>
        </p:nvSpPr>
        <p:spPr/>
        <p:txBody>
          <a:bodyPr/>
          <a:lstStyle/>
          <a:p>
            <a:r>
              <a:rPr lang="en-SG" dirty="0" smtClean="0"/>
              <a:t>Remote Desktop Services (Microsoft)</a:t>
            </a:r>
          </a:p>
          <a:p>
            <a:r>
              <a:rPr lang="en-SG" dirty="0" smtClean="0"/>
              <a:t>TeamViewer</a:t>
            </a:r>
          </a:p>
          <a:p>
            <a:r>
              <a:rPr lang="en-SG" dirty="0" err="1" smtClean="0"/>
              <a:t>TightVNC</a:t>
            </a:r>
            <a:r>
              <a:rPr lang="en-SG" dirty="0" smtClean="0"/>
              <a:t> (based on Virtual Network Computing)</a:t>
            </a:r>
          </a:p>
          <a:p>
            <a:r>
              <a:rPr lang="en-SG" dirty="0" smtClean="0"/>
              <a:t>And more</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a:t>
            </a:fld>
            <a:endParaRPr lang="en-SG"/>
          </a:p>
        </p:txBody>
      </p:sp>
    </p:spTree>
    <p:extLst>
      <p:ext uri="{BB962C8B-B14F-4D97-AF65-F5344CB8AC3E}">
        <p14:creationId xmlns:p14="http://schemas.microsoft.com/office/powerpoint/2010/main" val="308377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Desktop Services</a:t>
            </a:r>
            <a:endParaRPr lang="en-SG" dirty="0"/>
          </a:p>
        </p:txBody>
      </p:sp>
      <p:sp>
        <p:nvSpPr>
          <p:cNvPr id="3" name="Content Placeholder 2"/>
          <p:cNvSpPr>
            <a:spLocks noGrp="1"/>
          </p:cNvSpPr>
          <p:nvPr>
            <p:ph idx="1"/>
          </p:nvPr>
        </p:nvSpPr>
        <p:spPr/>
        <p:txBody>
          <a:bodyPr/>
          <a:lstStyle/>
          <a:p>
            <a:r>
              <a:rPr lang="en-US" dirty="0" smtClean="0"/>
              <a:t>Microsoft’s Remote Desktop Connection</a:t>
            </a:r>
          </a:p>
          <a:p>
            <a:r>
              <a:rPr lang="en-US" dirty="0" smtClean="0"/>
              <a:t>Allows users to connect remotely to Windows system</a:t>
            </a:r>
          </a:p>
          <a:p>
            <a:r>
              <a:rPr lang="en-US" dirty="0" smtClean="0"/>
              <a:t>Runs on TCP Port 3389</a:t>
            </a:r>
          </a:p>
          <a:p>
            <a:r>
              <a:rPr lang="en-US" dirty="0" smtClean="0"/>
              <a:t>If Remote Desktop Connection is needed, use Network Level Authentication for more security</a:t>
            </a:r>
          </a:p>
          <a:p>
            <a:endParaRPr lang="en-US" dirty="0" smtClean="0"/>
          </a:p>
          <a:p>
            <a:endParaRPr lang="en-US"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a:t>
            </a:fld>
            <a:endParaRPr lang="en-SG"/>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365104"/>
            <a:ext cx="4896544" cy="18722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lstStyle/>
          <a:p>
            <a:r>
              <a:rPr lang="en-US" dirty="0" smtClean="0"/>
              <a:t>Address Resolution Protocol (ARP)</a:t>
            </a:r>
            <a:endParaRPr lang="en-SG" dirty="0"/>
          </a:p>
        </p:txBody>
      </p:sp>
      <p:sp>
        <p:nvSpPr>
          <p:cNvPr id="3" name="Content Placeholder 2"/>
          <p:cNvSpPr>
            <a:spLocks noGrp="1"/>
          </p:cNvSpPr>
          <p:nvPr>
            <p:ph idx="1"/>
          </p:nvPr>
        </p:nvSpPr>
        <p:spPr/>
        <p:txBody>
          <a:bodyPr/>
          <a:lstStyle/>
          <a:p>
            <a:r>
              <a:rPr lang="en-US" dirty="0" smtClean="0"/>
              <a:t>For a device to send a packet to another device on the same local network, it needs the MAC address of the destination</a:t>
            </a:r>
          </a:p>
          <a:p>
            <a:r>
              <a:rPr lang="en-US" dirty="0" smtClean="0"/>
              <a:t>ARP is the protocol used to find the MAC address</a:t>
            </a:r>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a:t>
            </a:fld>
            <a:endParaRPr lang="en-S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lstStyle/>
          <a:p>
            <a:r>
              <a:rPr lang="en-US" dirty="0" smtClean="0"/>
              <a:t>Address Resolution Protocol (ARP)</a:t>
            </a:r>
            <a:endParaRPr lang="en-SG" dirty="0"/>
          </a:p>
        </p:txBody>
      </p:sp>
      <p:sp>
        <p:nvSpPr>
          <p:cNvPr id="3" name="Content Placeholder 2"/>
          <p:cNvSpPr>
            <a:spLocks noGrp="1"/>
          </p:cNvSpPr>
          <p:nvPr>
            <p:ph idx="1"/>
          </p:nvPr>
        </p:nvSpPr>
        <p:spPr/>
        <p:txBody>
          <a:bodyPr/>
          <a:lstStyle/>
          <a:p>
            <a:r>
              <a:rPr lang="en-US" dirty="0" smtClean="0"/>
              <a:t>To find the MAC address of an IP address</a:t>
            </a:r>
          </a:p>
          <a:p>
            <a:pPr lvl="1"/>
            <a:r>
              <a:rPr lang="en-US" dirty="0" smtClean="0"/>
              <a:t>The sender will look at its ARP table</a:t>
            </a:r>
          </a:p>
          <a:p>
            <a:pPr lvl="1"/>
            <a:r>
              <a:rPr lang="en-US" dirty="0" smtClean="0"/>
              <a:t>If the IP address is not listed in the ARP table, the sender will send an ARP broadcast to all devices in the local network to ask who has that IP address</a:t>
            </a:r>
          </a:p>
          <a:p>
            <a:pPr lvl="1"/>
            <a:r>
              <a:rPr lang="en-US" dirty="0" smtClean="0"/>
              <a:t>The device with the IP address will send an ARP reply to the sender with its MAC address</a:t>
            </a:r>
          </a:p>
          <a:p>
            <a:pPr lvl="1"/>
            <a:r>
              <a:rPr lang="en-US" dirty="0" smtClean="0"/>
              <a:t>The sender will send the packet to this MAC address</a:t>
            </a:r>
          </a:p>
          <a:p>
            <a:pPr lvl="1"/>
            <a:r>
              <a:rPr lang="en-US" dirty="0" smtClean="0"/>
              <a:t>The sender will update its ARP table with this MAC address in case it needs to send more packets to it again</a:t>
            </a:r>
          </a:p>
          <a:p>
            <a:pPr lvl="1"/>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6</a:t>
            </a:fld>
            <a:endParaRPr lang="en-SG"/>
          </a:p>
        </p:txBody>
      </p:sp>
    </p:spTree>
    <p:extLst>
      <p:ext uri="{BB962C8B-B14F-4D97-AF65-F5344CB8AC3E}">
        <p14:creationId xmlns:p14="http://schemas.microsoft.com/office/powerpoint/2010/main" val="1789020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lstStyle/>
          <a:p>
            <a:r>
              <a:rPr lang="en-US" dirty="0" smtClean="0"/>
              <a:t>Address Resolution Protocol (ARP)</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7</a:t>
            </a:fld>
            <a:endParaRPr lang="en-SG"/>
          </a:p>
        </p:txBody>
      </p:sp>
      <p:pic>
        <p:nvPicPr>
          <p:cNvPr id="6" name="Picture 5"/>
          <p:cNvPicPr>
            <a:picLocks noChangeAspect="1"/>
          </p:cNvPicPr>
          <p:nvPr/>
        </p:nvPicPr>
        <p:blipFill>
          <a:blip r:embed="rId2"/>
          <a:stretch>
            <a:fillRect/>
          </a:stretch>
        </p:blipFill>
        <p:spPr>
          <a:xfrm>
            <a:off x="179512" y="1628800"/>
            <a:ext cx="8568952" cy="711529"/>
          </a:xfrm>
          <a:prstGeom prst="rect">
            <a:avLst/>
          </a:prstGeom>
        </p:spPr>
      </p:pic>
      <p:sp>
        <p:nvSpPr>
          <p:cNvPr id="7" name="Content Placeholder 6"/>
          <p:cNvSpPr>
            <a:spLocks noGrp="1"/>
          </p:cNvSpPr>
          <p:nvPr>
            <p:ph idx="1"/>
          </p:nvPr>
        </p:nvSpPr>
        <p:spPr>
          <a:xfrm>
            <a:off x="304800" y="2708920"/>
            <a:ext cx="8534400" cy="3691880"/>
          </a:xfrm>
        </p:spPr>
        <p:txBody>
          <a:bodyPr/>
          <a:lstStyle/>
          <a:p>
            <a:r>
              <a:rPr lang="en-SG" sz="2400" dirty="0" smtClean="0"/>
              <a:t>In this example, the sender (192.168.10.88) wants to send a packet to 192.168.6.53</a:t>
            </a:r>
          </a:p>
          <a:p>
            <a:r>
              <a:rPr lang="en-SG" sz="2400" dirty="0" smtClean="0"/>
              <a:t>In the first packet, the sender sends an ARP broadcast to all devices in the same local network to ask who has the IP 192.168.6.53</a:t>
            </a:r>
          </a:p>
          <a:p>
            <a:r>
              <a:rPr lang="en-SG" sz="2400" dirty="0" smtClean="0"/>
              <a:t>In the second packet, the device with IP 192.168.6.53 sends an ARP reply with its MAC address 00:0C:29:19:0C:CA</a:t>
            </a:r>
          </a:p>
          <a:p>
            <a:endParaRPr lang="en-SG" dirty="0"/>
          </a:p>
        </p:txBody>
      </p:sp>
    </p:spTree>
    <p:extLst>
      <p:ext uri="{BB962C8B-B14F-4D97-AF65-F5344CB8AC3E}">
        <p14:creationId xmlns:p14="http://schemas.microsoft.com/office/powerpoint/2010/main" val="1805867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poisoning / spoofing</a:t>
            </a:r>
            <a:endParaRPr lang="en-SG" dirty="0"/>
          </a:p>
        </p:txBody>
      </p:sp>
      <p:sp>
        <p:nvSpPr>
          <p:cNvPr id="3" name="Content Placeholder 2"/>
          <p:cNvSpPr>
            <a:spLocks noGrp="1"/>
          </p:cNvSpPr>
          <p:nvPr>
            <p:ph idx="1"/>
          </p:nvPr>
        </p:nvSpPr>
        <p:spPr>
          <a:xfrm>
            <a:off x="304800" y="1052736"/>
            <a:ext cx="8534400" cy="5348064"/>
          </a:xfrm>
        </p:spPr>
        <p:txBody>
          <a:bodyPr>
            <a:normAutofit fontScale="92500" lnSpcReduction="20000"/>
          </a:bodyPr>
          <a:lstStyle/>
          <a:p>
            <a:r>
              <a:rPr lang="en-US" dirty="0" smtClean="0"/>
              <a:t>If the attacker can “poison” the ARP table, he can cause devices to send packets to him instead</a:t>
            </a:r>
          </a:p>
          <a:p>
            <a:r>
              <a:rPr lang="en-US" dirty="0" smtClean="0"/>
              <a:t>Normal Scenario :</a:t>
            </a:r>
          </a:p>
          <a:p>
            <a:endParaRPr lang="en-US" dirty="0" smtClean="0"/>
          </a:p>
          <a:p>
            <a:endParaRPr lang="en-US" dirty="0" smtClean="0"/>
          </a:p>
          <a:p>
            <a:endParaRPr lang="en-US" dirty="0" smtClean="0"/>
          </a:p>
          <a:p>
            <a:endParaRPr lang="en-US" dirty="0" smtClean="0"/>
          </a:p>
          <a:p>
            <a:pPr lvl="1"/>
            <a:endParaRPr lang="en-US" dirty="0" smtClean="0"/>
          </a:p>
          <a:p>
            <a:pPr lvl="1"/>
            <a:endParaRPr lang="en-US" dirty="0" smtClean="0"/>
          </a:p>
          <a:p>
            <a:pPr lvl="1"/>
            <a:r>
              <a:rPr lang="en-US" sz="2600" dirty="0" smtClean="0"/>
              <a:t>Computer A will record in its ARP table</a:t>
            </a:r>
          </a:p>
          <a:p>
            <a:pPr lvl="1">
              <a:buNone/>
            </a:pPr>
            <a:r>
              <a:rPr lang="en-US" sz="2200" dirty="0" smtClean="0">
                <a:latin typeface="Courier New" pitchFamily="49" charset="0"/>
                <a:cs typeface="Courier New" pitchFamily="49" charset="0"/>
              </a:rPr>
              <a:t>	IP			MAC</a:t>
            </a:r>
            <a:r>
              <a:rPr lang="en-US" dirty="0" smtClean="0"/>
              <a:t>	</a:t>
            </a:r>
          </a:p>
          <a:p>
            <a:pPr lvl="1">
              <a:buNone/>
            </a:pPr>
            <a:r>
              <a:rPr lang="en-US" sz="2000" dirty="0" smtClean="0">
                <a:latin typeface="Courier New" pitchFamily="49" charset="0"/>
                <a:cs typeface="Courier New" pitchFamily="49" charset="0"/>
              </a:rPr>
              <a:t>	192.168.1.30	11-22-11-22-11-22</a:t>
            </a:r>
          </a:p>
          <a:p>
            <a:pPr lvl="1"/>
            <a:r>
              <a:rPr lang="en-US" sz="2600" dirty="0" smtClean="0"/>
              <a:t>Packets addressed to IP 192.168.1.30 will be sent to MAC address11-22-11-22-11-22</a:t>
            </a:r>
            <a:endParaRPr lang="en-SG" sz="2600"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8</a:t>
            </a:fld>
            <a:endParaRPr lang="en-SG"/>
          </a:p>
        </p:txBody>
      </p:sp>
      <p:sp>
        <p:nvSpPr>
          <p:cNvPr id="7" name="Rectangle 4"/>
          <p:cNvSpPr>
            <a:spLocks noChangeArrowheads="1"/>
          </p:cNvSpPr>
          <p:nvPr/>
        </p:nvSpPr>
        <p:spPr bwMode="auto">
          <a:xfrm>
            <a:off x="755576" y="2420888"/>
            <a:ext cx="1676400" cy="1440160"/>
          </a:xfrm>
          <a:prstGeom prst="rect">
            <a:avLst/>
          </a:prstGeom>
          <a:noFill/>
          <a:ln w="9525">
            <a:solidFill>
              <a:schemeClr val="tx1"/>
            </a:solidFill>
            <a:miter lim="800000"/>
            <a:headEnd/>
            <a:tailEnd/>
          </a:ln>
        </p:spPr>
        <p:txBody>
          <a:bodyPr wrap="none" anchor="ctr"/>
          <a:lstStyle/>
          <a:p>
            <a:pPr algn="ctr"/>
            <a:r>
              <a:rPr lang="en-GB" b="1" dirty="0"/>
              <a:t>Computer </a:t>
            </a:r>
            <a:r>
              <a:rPr lang="en-GB" b="1" dirty="0" smtClean="0"/>
              <a:t>A</a:t>
            </a:r>
          </a:p>
        </p:txBody>
      </p:sp>
      <p:sp>
        <p:nvSpPr>
          <p:cNvPr id="8" name="Rectangle 4"/>
          <p:cNvSpPr>
            <a:spLocks noChangeArrowheads="1"/>
          </p:cNvSpPr>
          <p:nvPr/>
        </p:nvSpPr>
        <p:spPr bwMode="auto">
          <a:xfrm>
            <a:off x="5508104" y="2420888"/>
            <a:ext cx="2736304" cy="1440160"/>
          </a:xfrm>
          <a:prstGeom prst="rect">
            <a:avLst/>
          </a:prstGeom>
          <a:noFill/>
          <a:ln w="9525">
            <a:solidFill>
              <a:schemeClr val="tx1"/>
            </a:solidFill>
            <a:miter lim="800000"/>
            <a:headEnd/>
            <a:tailEnd/>
          </a:ln>
        </p:spPr>
        <p:txBody>
          <a:bodyPr wrap="none" anchor="ctr"/>
          <a:lstStyle/>
          <a:p>
            <a:pPr algn="ctr"/>
            <a:r>
              <a:rPr lang="en-GB" b="1" dirty="0" smtClean="0"/>
              <a:t>Computer B</a:t>
            </a:r>
          </a:p>
          <a:p>
            <a:pPr algn="ctr"/>
            <a:r>
              <a:rPr lang="en-GB" dirty="0" smtClean="0"/>
              <a:t>IP : 192.168.1.30</a:t>
            </a:r>
          </a:p>
          <a:p>
            <a:pPr algn="ctr"/>
            <a:r>
              <a:rPr lang="en-GB" dirty="0" smtClean="0"/>
              <a:t>MAC : 11-22-11-22-11-22</a:t>
            </a:r>
          </a:p>
          <a:p>
            <a:pPr algn="ctr"/>
            <a:endParaRPr lang="en-GB" dirty="0"/>
          </a:p>
        </p:txBody>
      </p:sp>
      <p:cxnSp>
        <p:nvCxnSpPr>
          <p:cNvPr id="10" name="Straight Arrow Connector 9"/>
          <p:cNvCxnSpPr/>
          <p:nvPr/>
        </p:nvCxnSpPr>
        <p:spPr>
          <a:xfrm>
            <a:off x="2411760" y="3068960"/>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27784" y="2420888"/>
            <a:ext cx="2808312" cy="646331"/>
          </a:xfrm>
          <a:prstGeom prst="rect">
            <a:avLst/>
          </a:prstGeom>
          <a:noFill/>
        </p:spPr>
        <p:txBody>
          <a:bodyPr wrap="square" rtlCol="0">
            <a:spAutoFit/>
          </a:bodyPr>
          <a:lstStyle/>
          <a:p>
            <a:r>
              <a:rPr lang="en-US" dirty="0" smtClean="0"/>
              <a:t>ARP broadcast : Who has IP 192.168.1.30?</a:t>
            </a:r>
            <a:endParaRPr lang="en-SG" dirty="0"/>
          </a:p>
        </p:txBody>
      </p:sp>
      <p:cxnSp>
        <p:nvCxnSpPr>
          <p:cNvPr id="12" name="Straight Arrow Connector 11"/>
          <p:cNvCxnSpPr/>
          <p:nvPr/>
        </p:nvCxnSpPr>
        <p:spPr>
          <a:xfrm>
            <a:off x="2411760" y="3501008"/>
            <a:ext cx="3096344"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3768" y="3573016"/>
            <a:ext cx="3168352" cy="646331"/>
          </a:xfrm>
          <a:prstGeom prst="rect">
            <a:avLst/>
          </a:prstGeom>
          <a:noFill/>
        </p:spPr>
        <p:txBody>
          <a:bodyPr wrap="square" rtlCol="0">
            <a:spAutoFit/>
          </a:bodyPr>
          <a:lstStyle/>
          <a:p>
            <a:r>
              <a:rPr lang="en-US" dirty="0" smtClean="0"/>
              <a:t>ARP reply: IP 192.168.1.30 is at MAC 11-22-11-22-11-22</a:t>
            </a:r>
            <a:endParaRPr lang="en-S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poisoning / spoofing</a:t>
            </a:r>
            <a:endParaRPr lang="en-SG" dirty="0"/>
          </a:p>
        </p:txBody>
      </p:sp>
      <p:sp>
        <p:nvSpPr>
          <p:cNvPr id="3" name="Content Placeholder 2"/>
          <p:cNvSpPr>
            <a:spLocks noGrp="1"/>
          </p:cNvSpPr>
          <p:nvPr>
            <p:ph idx="1"/>
          </p:nvPr>
        </p:nvSpPr>
        <p:spPr>
          <a:xfrm>
            <a:off x="304800" y="1052736"/>
            <a:ext cx="8534400" cy="5348064"/>
          </a:xfrm>
        </p:spPr>
        <p:txBody>
          <a:bodyPr>
            <a:normAutofit fontScale="92500" lnSpcReduction="20000"/>
          </a:bodyPr>
          <a:lstStyle/>
          <a:p>
            <a:r>
              <a:rPr lang="en-US" dirty="0" smtClean="0"/>
              <a:t>Attack Scenario :</a:t>
            </a:r>
          </a:p>
          <a:p>
            <a:r>
              <a:rPr lang="en-US" dirty="0" smtClean="0"/>
              <a:t>The attacker quickly replies to Computer A with his MAC address before Computer B can reply</a:t>
            </a:r>
          </a:p>
          <a:p>
            <a:endParaRPr lang="en-US" dirty="0" smtClean="0"/>
          </a:p>
          <a:p>
            <a:endParaRPr lang="en-US" dirty="0" smtClean="0"/>
          </a:p>
          <a:p>
            <a:endParaRPr lang="en-US" dirty="0" smtClean="0"/>
          </a:p>
          <a:p>
            <a:endParaRPr lang="en-US" dirty="0" smtClean="0"/>
          </a:p>
          <a:p>
            <a:pPr lvl="1"/>
            <a:endParaRPr lang="en-US" dirty="0" smtClean="0"/>
          </a:p>
          <a:p>
            <a:pPr lvl="1"/>
            <a:endParaRPr lang="en-US" dirty="0" smtClean="0"/>
          </a:p>
          <a:p>
            <a:pPr lvl="1"/>
            <a:r>
              <a:rPr lang="en-US" sz="2600" dirty="0" smtClean="0"/>
              <a:t>Computer A will record the wrong MAC address in its ARP table</a:t>
            </a:r>
          </a:p>
          <a:p>
            <a:pPr lvl="1">
              <a:buNone/>
            </a:pPr>
            <a:r>
              <a:rPr lang="en-US" sz="2200" dirty="0" smtClean="0">
                <a:latin typeface="Courier New" pitchFamily="49" charset="0"/>
                <a:cs typeface="Courier New" pitchFamily="49" charset="0"/>
              </a:rPr>
              <a:t>	IP			MAC</a:t>
            </a:r>
            <a:r>
              <a:rPr lang="en-US" dirty="0" smtClean="0"/>
              <a:t>	</a:t>
            </a:r>
          </a:p>
          <a:p>
            <a:pPr lvl="1">
              <a:buNone/>
            </a:pPr>
            <a:r>
              <a:rPr lang="en-US" sz="2000" dirty="0" smtClean="0">
                <a:latin typeface="Courier New" pitchFamily="49" charset="0"/>
                <a:cs typeface="Courier New" pitchFamily="49" charset="0"/>
              </a:rPr>
              <a:t>	192.168.1.30	66-77-66-77-66-77</a:t>
            </a:r>
          </a:p>
          <a:p>
            <a:pPr lvl="1"/>
            <a:r>
              <a:rPr lang="en-US" sz="2600" dirty="0" smtClean="0"/>
              <a:t>Packets addressed to IP 192.168.1.30 will be sent to the attacker instead</a:t>
            </a:r>
            <a:endParaRPr lang="en-SG" sz="2600"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9</a:t>
            </a:fld>
            <a:endParaRPr lang="en-SG"/>
          </a:p>
        </p:txBody>
      </p:sp>
      <p:sp>
        <p:nvSpPr>
          <p:cNvPr id="7" name="Rectangle 4"/>
          <p:cNvSpPr>
            <a:spLocks noChangeArrowheads="1"/>
          </p:cNvSpPr>
          <p:nvPr/>
        </p:nvSpPr>
        <p:spPr bwMode="auto">
          <a:xfrm>
            <a:off x="755576" y="2420888"/>
            <a:ext cx="1676400" cy="1440160"/>
          </a:xfrm>
          <a:prstGeom prst="rect">
            <a:avLst/>
          </a:prstGeom>
          <a:noFill/>
          <a:ln w="9525">
            <a:solidFill>
              <a:schemeClr val="tx1"/>
            </a:solidFill>
            <a:miter lim="800000"/>
            <a:headEnd/>
            <a:tailEnd/>
          </a:ln>
        </p:spPr>
        <p:txBody>
          <a:bodyPr wrap="none" anchor="ctr"/>
          <a:lstStyle/>
          <a:p>
            <a:pPr algn="ctr"/>
            <a:r>
              <a:rPr lang="en-GB" b="1" dirty="0"/>
              <a:t>Computer </a:t>
            </a:r>
            <a:r>
              <a:rPr lang="en-GB" b="1" dirty="0" smtClean="0"/>
              <a:t>A</a:t>
            </a:r>
          </a:p>
        </p:txBody>
      </p:sp>
      <p:sp>
        <p:nvSpPr>
          <p:cNvPr id="8" name="Rectangle 4"/>
          <p:cNvSpPr>
            <a:spLocks noChangeArrowheads="1"/>
          </p:cNvSpPr>
          <p:nvPr/>
        </p:nvSpPr>
        <p:spPr bwMode="auto">
          <a:xfrm>
            <a:off x="5508104" y="2420888"/>
            <a:ext cx="2736304" cy="1440160"/>
          </a:xfrm>
          <a:prstGeom prst="rect">
            <a:avLst/>
          </a:prstGeom>
          <a:noFill/>
          <a:ln w="9525">
            <a:solidFill>
              <a:schemeClr val="tx1"/>
            </a:solidFill>
            <a:miter lim="800000"/>
            <a:headEnd/>
            <a:tailEnd/>
          </a:ln>
        </p:spPr>
        <p:txBody>
          <a:bodyPr wrap="none" anchor="ctr"/>
          <a:lstStyle/>
          <a:p>
            <a:pPr algn="ctr"/>
            <a:r>
              <a:rPr lang="en-GB" b="1" dirty="0" smtClean="0"/>
              <a:t>Attacker</a:t>
            </a:r>
          </a:p>
          <a:p>
            <a:pPr algn="ctr"/>
            <a:r>
              <a:rPr lang="en-GB" dirty="0" smtClean="0"/>
              <a:t>MAC : 66-77-66-77-66-77</a:t>
            </a:r>
          </a:p>
          <a:p>
            <a:pPr algn="ctr"/>
            <a:endParaRPr lang="en-GB" dirty="0"/>
          </a:p>
        </p:txBody>
      </p:sp>
      <p:cxnSp>
        <p:nvCxnSpPr>
          <p:cNvPr id="10" name="Straight Arrow Connector 9"/>
          <p:cNvCxnSpPr/>
          <p:nvPr/>
        </p:nvCxnSpPr>
        <p:spPr>
          <a:xfrm>
            <a:off x="2411760" y="3068960"/>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27784" y="2420888"/>
            <a:ext cx="2808312" cy="646331"/>
          </a:xfrm>
          <a:prstGeom prst="rect">
            <a:avLst/>
          </a:prstGeom>
          <a:noFill/>
        </p:spPr>
        <p:txBody>
          <a:bodyPr wrap="square" rtlCol="0">
            <a:spAutoFit/>
          </a:bodyPr>
          <a:lstStyle/>
          <a:p>
            <a:r>
              <a:rPr lang="en-US" dirty="0" smtClean="0"/>
              <a:t>ARP broadcast : Who has IP 192.168.1.30?</a:t>
            </a:r>
            <a:endParaRPr lang="en-SG" dirty="0"/>
          </a:p>
        </p:txBody>
      </p:sp>
      <p:cxnSp>
        <p:nvCxnSpPr>
          <p:cNvPr id="12" name="Straight Arrow Connector 11"/>
          <p:cNvCxnSpPr/>
          <p:nvPr/>
        </p:nvCxnSpPr>
        <p:spPr>
          <a:xfrm>
            <a:off x="2411760" y="3501008"/>
            <a:ext cx="3096344"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3768" y="3573016"/>
            <a:ext cx="3168352" cy="646331"/>
          </a:xfrm>
          <a:prstGeom prst="rect">
            <a:avLst/>
          </a:prstGeom>
          <a:noFill/>
        </p:spPr>
        <p:txBody>
          <a:bodyPr wrap="square" rtlCol="0">
            <a:spAutoFit/>
          </a:bodyPr>
          <a:lstStyle/>
          <a:p>
            <a:r>
              <a:rPr lang="en-US" dirty="0" smtClean="0"/>
              <a:t>ARP reply: IP 192.168.1.30 is at MAC 66-77-66-77-66-77</a:t>
            </a:r>
            <a:endParaRPr lang="en-SG"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fab">
  <a:themeElements>
    <a:clrScheme name="Prefab">
      <a:dk1>
        <a:sysClr val="windowText" lastClr="000000"/>
      </a:dk1>
      <a:lt1>
        <a:sysClr val="window" lastClr="FFFFFF"/>
      </a:lt1>
      <a:dk2>
        <a:srgbClr val="5D5C64"/>
      </a:dk2>
      <a:lt2>
        <a:srgbClr val="E4D9BE"/>
      </a:lt2>
      <a:accent1>
        <a:srgbClr val="E0B62E"/>
      </a:accent1>
      <a:accent2>
        <a:srgbClr val="E6632E"/>
      </a:accent2>
      <a:accent3>
        <a:srgbClr val="73C1C7"/>
      </a:accent3>
      <a:accent4>
        <a:srgbClr val="75964C"/>
      </a:accent4>
      <a:accent5>
        <a:srgbClr val="C78C45"/>
      </a:accent5>
      <a:accent6>
        <a:srgbClr val="BCA076"/>
      </a:accent6>
      <a:hlink>
        <a:srgbClr val="CF3B0D"/>
      </a:hlink>
      <a:folHlink>
        <a:srgbClr val="7E756C"/>
      </a:folHlink>
    </a:clrScheme>
    <a:fontScheme name="Prefab">
      <a:majorFont>
        <a:latin typeface="Arial Black"/>
        <a:ea typeface=""/>
        <a:cs typeface=""/>
        <a:font script="Jpan" typeface="ＭＳ Ｐゴシック"/>
        <a:font script="Hang" typeface="HY견고딕"/>
        <a:font script="Hans" typeface="宋体"/>
        <a:font script="Hant" typeface="新細明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efab">
      <a:fillStyleLst>
        <a:solidFill>
          <a:schemeClr val="phClr"/>
        </a:solidFill>
        <a:gradFill rotWithShape="1">
          <a:gsLst>
            <a:gs pos="0">
              <a:schemeClr val="phClr">
                <a:tint val="30000"/>
                <a:satMod val="200000"/>
              </a:schemeClr>
            </a:gs>
            <a:gs pos="30000">
              <a:schemeClr val="phClr">
                <a:tint val="60000"/>
                <a:satMod val="250000"/>
              </a:schemeClr>
            </a:gs>
            <a:gs pos="50000">
              <a:schemeClr val="phClr">
                <a:tint val="57000"/>
                <a:satMod val="250000"/>
              </a:schemeClr>
            </a:gs>
            <a:gs pos="100000">
              <a:schemeClr val="phClr">
                <a:tint val="17000"/>
                <a:satMod val="350000"/>
              </a:schemeClr>
            </a:gs>
          </a:gsLst>
          <a:lin ang="4000000" scaled="1"/>
        </a:gra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90000" algn="ctr" rotWithShape="0">
              <a:srgbClr val="000000">
                <a:alpha val="60000"/>
              </a:srgbClr>
            </a:outerShdw>
          </a:effectLst>
        </a:effectStyle>
        <a:effectStyle>
          <a:effectLst>
            <a:outerShdw blurRad="110000" algn="ctr" rotWithShape="0">
              <a:srgbClr val="000000">
                <a:alpha val="65000"/>
              </a:srgbClr>
            </a:outerShdw>
          </a:effectLst>
        </a:effectStyle>
        <a:effectStyle>
          <a:effectLst>
            <a:outerShdw blurRad="120000" algn="ctr" rotWithShape="0">
              <a:srgbClr val="000000">
                <a:alpha val="70000"/>
              </a:srgbClr>
            </a:outerShdw>
          </a:effectLst>
          <a:scene3d>
            <a:camera prst="orthographicFront"/>
            <a:lightRig rig="glow" dir="t">
              <a:rot lat="0" lon="0" rev="1800000"/>
            </a:lightRig>
          </a:scene3d>
          <a:sp3d contourW="12700" prstMaterial="dkEdge">
            <a:bevelT w="50800" h="44450" prst="angle"/>
            <a:contourClr>
              <a:schemeClr val="phClr">
                <a:shade val="40000"/>
              </a:schemeClr>
            </a:contourClr>
          </a:sp3d>
        </a:effectStyle>
      </a:effectStyleLst>
      <a:bgFillStyleLst>
        <a:solidFill>
          <a:schemeClr val="phClr"/>
        </a:soli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blipFill>
          <a:blip xmlns:r="http://schemas.openxmlformats.org/officeDocument/2006/relationships" r:embed="rId1">
            <a:duotone>
              <a:schemeClr val="phClr">
                <a:shade val="75000"/>
                <a:satMod val="120000"/>
              </a:schemeClr>
              <a:schemeClr val="phClr">
                <a:tint val="94000"/>
                <a:satMod val="2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Prefab</Template>
  <TotalTime>3500</TotalTime>
  <Words>984</Words>
  <Application>Microsoft Office PowerPoint</Application>
  <PresentationFormat>On-screen Show (4:3)</PresentationFormat>
  <Paragraphs>176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Courier New</vt:lpstr>
      <vt:lpstr>Wingdings</vt:lpstr>
      <vt:lpstr>Wingdings 2</vt:lpstr>
      <vt:lpstr>Prefab</vt:lpstr>
      <vt:lpstr>Topic 1b : Network Protocols</vt:lpstr>
      <vt:lpstr>Remote Desktops</vt:lpstr>
      <vt:lpstr>Remote Desktop Software</vt:lpstr>
      <vt:lpstr>Remote Desktop Services</vt:lpstr>
      <vt:lpstr>Address Resolution Protocol (ARP)</vt:lpstr>
      <vt:lpstr>Address Resolution Protocol (ARP)</vt:lpstr>
      <vt:lpstr>Address Resolution Protocol (ARP)</vt:lpstr>
      <vt:lpstr>ARP poisoning / spoofing</vt:lpstr>
      <vt:lpstr>ARP poisoning / spoofing</vt:lpstr>
      <vt:lpstr>Domain Name System (DNS)</vt:lpstr>
      <vt:lpstr>Domain Name System (DNS)</vt:lpstr>
      <vt:lpstr>DNS poisoning / spoofing</vt:lpstr>
      <vt:lpstr>Simple Network Management Protocol (SNMP)</vt:lpstr>
      <vt:lpstr>Ping sweeps</vt:lpstr>
      <vt:lpstr>Basic port scan with Nmap</vt:lpstr>
      <vt:lpstr>Banner Grabbing</vt:lpstr>
      <vt:lpstr>Topic 1b Network Protocols Summary</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XYZ</dc:title>
  <dc:creator>staff</dc:creator>
  <cp:lastModifiedBy>Windows User</cp:lastModifiedBy>
  <cp:revision>50</cp:revision>
  <dcterms:created xsi:type="dcterms:W3CDTF">2012-02-22T05:39:57Z</dcterms:created>
  <dcterms:modified xsi:type="dcterms:W3CDTF">2020-04-09T10:30:22Z</dcterms:modified>
</cp:coreProperties>
</file>