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46"/>
  </p:notesMasterIdLst>
  <p:sldIdLst>
    <p:sldId id="256" r:id="rId2"/>
    <p:sldId id="258" r:id="rId3"/>
    <p:sldId id="259" r:id="rId4"/>
    <p:sldId id="315" r:id="rId5"/>
    <p:sldId id="324" r:id="rId6"/>
    <p:sldId id="316" r:id="rId7"/>
    <p:sldId id="313" r:id="rId8"/>
    <p:sldId id="314" r:id="rId9"/>
    <p:sldId id="312" r:id="rId10"/>
    <p:sldId id="260" r:id="rId11"/>
    <p:sldId id="261" r:id="rId12"/>
    <p:sldId id="262" r:id="rId13"/>
    <p:sldId id="263" r:id="rId14"/>
    <p:sldId id="322" r:id="rId15"/>
    <p:sldId id="323" r:id="rId16"/>
    <p:sldId id="264" r:id="rId17"/>
    <p:sldId id="265" r:id="rId18"/>
    <p:sldId id="267" r:id="rId19"/>
    <p:sldId id="268" r:id="rId20"/>
    <p:sldId id="269" r:id="rId21"/>
    <p:sldId id="317" r:id="rId22"/>
    <p:sldId id="319" r:id="rId23"/>
    <p:sldId id="320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10" r:id="rId33"/>
    <p:sldId id="311" r:id="rId34"/>
    <p:sldId id="298" r:id="rId35"/>
    <p:sldId id="321" r:id="rId36"/>
    <p:sldId id="299" r:id="rId37"/>
    <p:sldId id="301" r:id="rId38"/>
    <p:sldId id="304" r:id="rId39"/>
    <p:sldId id="318" r:id="rId40"/>
    <p:sldId id="305" r:id="rId41"/>
    <p:sldId id="307" r:id="rId42"/>
    <p:sldId id="309" r:id="rId43"/>
    <p:sldId id="308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9/4/2022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33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Resources/Hacking%20Cases%20-%20News%20Articles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Resources/SingNET%20Scanning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br>
              <a:rPr lang="en-US" dirty="0" smtClean="0"/>
            </a:br>
            <a:r>
              <a:rPr lang="en-US" dirty="0" smtClean="0"/>
              <a:t>Ethical Hacking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ST251Y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1450044"/>
          </a:xfrm>
        </p:spPr>
        <p:txBody>
          <a:bodyPr/>
          <a:lstStyle/>
          <a:p>
            <a:r>
              <a:rPr lang="en-US" dirty="0" smtClean="0"/>
              <a:t>Certification Programs for Network and Cyber Security Personnel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8840"/>
            <a:ext cx="8534400" cy="4411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Certification programs available in many areas of network infrastructure and cyber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CompTIA </a:t>
            </a:r>
            <a:r>
              <a:rPr lang="en-US" dirty="0" err="1" smtClean="0"/>
              <a:t>CyberSecurity</a:t>
            </a:r>
            <a:r>
              <a:rPr lang="en-US" dirty="0" smtClean="0"/>
              <a:t> Analyst (</a:t>
            </a:r>
            <a:r>
              <a:rPr lang="en-US" dirty="0" err="1" smtClean="0"/>
              <a:t>CySA</a:t>
            </a:r>
            <a:r>
              <a:rPr lang="en-US" dirty="0" smtClean="0"/>
              <a:t>+)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CompTIA Network+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CompTIA Cloud+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Website www.comptia.org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Certified Ethical Hacker (CEH)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Developed by the International Council of Electronic Commerce Consultants (EC-Council)</a:t>
            </a:r>
          </a:p>
          <a:p>
            <a:r>
              <a:rPr lang="en-SG" dirty="0" smtClean="0"/>
              <a:t>Based on domains (subject areas)</a:t>
            </a:r>
          </a:p>
          <a:p>
            <a:pPr lvl="1"/>
            <a:r>
              <a:rPr lang="en-US" dirty="0" smtClean="0"/>
              <a:t>Cryptography</a:t>
            </a:r>
          </a:p>
          <a:p>
            <a:pPr lvl="1"/>
            <a:r>
              <a:rPr lang="en-US" dirty="0" err="1" smtClean="0"/>
              <a:t>Footprinting</a:t>
            </a:r>
            <a:endParaRPr lang="en-US" dirty="0" smtClean="0"/>
          </a:p>
          <a:p>
            <a:pPr lvl="1"/>
            <a:r>
              <a:rPr lang="en-US" dirty="0" smtClean="0"/>
              <a:t>Scanning, etc</a:t>
            </a:r>
            <a:endParaRPr lang="en-SG" dirty="0" smtClean="0"/>
          </a:p>
          <a:p>
            <a:r>
              <a:rPr lang="en-SG" dirty="0" smtClean="0"/>
              <a:t>Web site</a:t>
            </a:r>
          </a:p>
          <a:p>
            <a:pPr lvl="1"/>
            <a:r>
              <a:rPr lang="en-SG" dirty="0" smtClean="0"/>
              <a:t>www.eccouncil.org</a:t>
            </a:r>
          </a:p>
          <a:p>
            <a:r>
              <a:rPr lang="en-SG" dirty="0" smtClean="0"/>
              <a:t>Other certifications offered by EC-Council include</a:t>
            </a:r>
            <a:endParaRPr lang="en-SG" dirty="0"/>
          </a:p>
          <a:p>
            <a:pPr lvl="1"/>
            <a:r>
              <a:rPr lang="en-SG" dirty="0" smtClean="0"/>
              <a:t>Computer Hacking Forensics Investigator (CHFI)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OSSTMM Professional Security Tester (OPST)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Designated by the Institute for Security and Open Methodologies (ISECOM)</a:t>
            </a:r>
          </a:p>
          <a:p>
            <a:r>
              <a:rPr lang="en-US" dirty="0" smtClean="0"/>
              <a:t>Based on the Open Source Security Testing Methodology Manual (OSSTMM)</a:t>
            </a:r>
          </a:p>
          <a:p>
            <a:pPr lvl="1"/>
            <a:r>
              <a:rPr lang="en-US" dirty="0" smtClean="0"/>
              <a:t>Written by Peter Herzog</a:t>
            </a:r>
          </a:p>
          <a:p>
            <a:r>
              <a:rPr lang="en-US" dirty="0" smtClean="0"/>
              <a:t>Web site</a:t>
            </a:r>
          </a:p>
          <a:p>
            <a:pPr lvl="1"/>
            <a:r>
              <a:rPr lang="en-US" dirty="0" smtClean="0"/>
              <a:t>www.isecom.org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Certified Information Systems Security Professional (CISSP)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Issued by the International Information Systems Security Certifications Consortium (ISC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Usually more concerned with policies and procedures</a:t>
            </a:r>
          </a:p>
          <a:p>
            <a:r>
              <a:rPr lang="en-US" dirty="0" smtClean="0"/>
              <a:t>Consists of </a:t>
            </a:r>
            <a:r>
              <a:rPr lang="en-US" dirty="0"/>
              <a:t>8</a:t>
            </a:r>
            <a:r>
              <a:rPr lang="en-US" dirty="0" smtClean="0"/>
              <a:t> domains (since Apr 2015 - used to be 10 domains)</a:t>
            </a:r>
          </a:p>
          <a:p>
            <a:r>
              <a:rPr lang="en-US" dirty="0" smtClean="0"/>
              <a:t>Web site</a:t>
            </a:r>
          </a:p>
          <a:p>
            <a:pPr lvl="1"/>
            <a:r>
              <a:rPr lang="en-US" dirty="0" smtClean="0"/>
              <a:t>www.isc2.org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34020"/>
          </a:xfrm>
        </p:spPr>
        <p:txBody>
          <a:bodyPr/>
          <a:lstStyle/>
          <a:p>
            <a:r>
              <a:rPr lang="en-SG" dirty="0" smtClean="0"/>
              <a:t>Offensive Security Certified Professional (OSCP)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/>
          <a:lstStyle/>
          <a:p>
            <a:r>
              <a:rPr lang="en-SG" dirty="0"/>
              <a:t>Based on Offensive </a:t>
            </a:r>
            <a:r>
              <a:rPr lang="en-SG" dirty="0" smtClean="0"/>
              <a:t>Security’s </a:t>
            </a:r>
            <a:r>
              <a:rPr lang="en-SG" dirty="0"/>
              <a:t>course : Penetration Testing with Kali Linux (</a:t>
            </a:r>
            <a:r>
              <a:rPr lang="en-SG" dirty="0" err="1"/>
              <a:t>PwK</a:t>
            </a:r>
            <a:r>
              <a:rPr lang="en-SG" dirty="0"/>
              <a:t>)</a:t>
            </a:r>
          </a:p>
          <a:p>
            <a:r>
              <a:rPr lang="en-SG" dirty="0"/>
              <a:t>24-hour hands-on exam</a:t>
            </a:r>
          </a:p>
          <a:p>
            <a:r>
              <a:rPr lang="en-SG" dirty="0" smtClean="0"/>
              <a:t>https</a:t>
            </a:r>
            <a:r>
              <a:rPr lang="en-SG" dirty="0"/>
              <a:t>://</a:t>
            </a:r>
            <a:r>
              <a:rPr lang="en-SG" dirty="0" smtClean="0"/>
              <a:t>www.offensive-security.com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1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Crest Certifications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CREST Practitioner Security Analyst</a:t>
            </a:r>
          </a:p>
          <a:p>
            <a:r>
              <a:rPr lang="en-SG" dirty="0" smtClean="0"/>
              <a:t>CREST Registered Penetration Tester</a:t>
            </a:r>
          </a:p>
          <a:p>
            <a:r>
              <a:rPr lang="en-SG" dirty="0" smtClean="0"/>
              <a:t>https</a:t>
            </a:r>
            <a:r>
              <a:rPr lang="en-SG" dirty="0"/>
              <a:t>://www.crest-approved.org/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75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Institute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SysAdmin</a:t>
            </a:r>
            <a:r>
              <a:rPr lang="en-US" dirty="0" smtClean="0"/>
              <a:t>, Audit, Network, Security (SANS)</a:t>
            </a:r>
          </a:p>
          <a:p>
            <a:r>
              <a:rPr lang="en-US" dirty="0" smtClean="0"/>
              <a:t>Offers certifications through Global Information Assurance Certification (GIAC)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Reading Room – documents on cyber security</a:t>
            </a:r>
          </a:p>
          <a:p>
            <a:pPr lvl="1"/>
            <a:r>
              <a:rPr lang="en-US" dirty="0"/>
              <a:t>The Critical Security Controls – Top 20 security controls to protect the organization</a:t>
            </a:r>
          </a:p>
          <a:p>
            <a:pPr lvl="1"/>
            <a:r>
              <a:rPr lang="en-US" dirty="0"/>
              <a:t>And other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Web site</a:t>
            </a:r>
          </a:p>
          <a:p>
            <a:pPr lvl="1"/>
            <a:r>
              <a:rPr lang="en-US" dirty="0" smtClean="0"/>
              <a:t>www.sans.org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 Exercises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may conduct cyber security exercises to train their IT security personnel</a:t>
            </a:r>
          </a:p>
          <a:p>
            <a:r>
              <a:rPr lang="en-US" dirty="0" smtClean="0"/>
              <a:t>Red team</a:t>
            </a:r>
          </a:p>
          <a:p>
            <a:pPr lvl="1"/>
            <a:r>
              <a:rPr lang="en-US" dirty="0" smtClean="0"/>
              <a:t>Typically acts as the attackers</a:t>
            </a:r>
          </a:p>
          <a:p>
            <a:r>
              <a:rPr lang="en-US" dirty="0" smtClean="0"/>
              <a:t>Blue team</a:t>
            </a:r>
          </a:p>
          <a:p>
            <a:pPr lvl="1"/>
            <a:r>
              <a:rPr lang="en-US" dirty="0" smtClean="0"/>
              <a:t>Defends the </a:t>
            </a:r>
            <a:r>
              <a:rPr lang="en-US" dirty="0" err="1" smtClean="0"/>
              <a:t>organizations’s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Purple team</a:t>
            </a:r>
          </a:p>
          <a:p>
            <a:pPr lvl="1"/>
            <a:r>
              <a:rPr lang="en-US" dirty="0"/>
              <a:t>Work with both red and blue teams, analyzing how each team works, reviewing the results, sharing knowledge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GB" sz="3200" dirty="0" smtClean="0"/>
              <a:t>What does a Penetration Tester do?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534400" cy="4800600"/>
          </a:xfrm>
        </p:spPr>
        <p:txBody>
          <a:bodyPr>
            <a:noAutofit/>
          </a:bodyPr>
          <a:lstStyle/>
          <a:p>
            <a:r>
              <a:rPr lang="en-SG" sz="2200" dirty="0" smtClean="0"/>
              <a:t>Perform vulnerability, attack, and penetration assessments in Internet, intranet, and wireless environments</a:t>
            </a:r>
          </a:p>
          <a:p>
            <a:r>
              <a:rPr lang="en-SG" sz="2200" dirty="0" smtClean="0"/>
              <a:t>Perform discovery and scanning for open ports and services</a:t>
            </a:r>
          </a:p>
          <a:p>
            <a:r>
              <a:rPr lang="en-SG" sz="2200" dirty="0" smtClean="0"/>
              <a:t>Apply appropriate exploits to gain access and expand access as necessary</a:t>
            </a:r>
          </a:p>
          <a:p>
            <a:r>
              <a:rPr lang="en-SG" sz="2200" dirty="0" smtClean="0"/>
              <a:t>Participate in activities involving application penetration testing and application source code review</a:t>
            </a:r>
          </a:p>
          <a:p>
            <a:r>
              <a:rPr lang="en-SG" sz="2200" dirty="0" smtClean="0"/>
              <a:t>Interact with the client as required throughout the engagement</a:t>
            </a:r>
          </a:p>
          <a:p>
            <a:r>
              <a:rPr lang="en-SG" sz="2200" dirty="0" smtClean="0"/>
              <a:t>Produce reports documenting discoveries during the engagement</a:t>
            </a:r>
          </a:p>
          <a:p>
            <a:r>
              <a:rPr lang="en-SG" sz="2200" dirty="0" smtClean="0"/>
              <a:t>Debrief with the client at the conclusion of each engagement</a:t>
            </a:r>
          </a:p>
          <a:p>
            <a:r>
              <a:rPr lang="en-SG" sz="2200" dirty="0" smtClean="0"/>
              <a:t>Participate in research and provide recommendations for continuous improvement</a:t>
            </a:r>
          </a:p>
          <a:p>
            <a:r>
              <a:rPr lang="en-SG" sz="2200" dirty="0" smtClean="0"/>
              <a:t>Participate in knowledge sharing</a:t>
            </a:r>
            <a:endParaRPr lang="en-SG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Penetration-Testing Methodologies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534400" cy="5060032"/>
          </a:xfrm>
        </p:spPr>
        <p:txBody>
          <a:bodyPr>
            <a:normAutofit/>
          </a:bodyPr>
          <a:lstStyle/>
          <a:p>
            <a:r>
              <a:rPr lang="en-SG" dirty="0" smtClean="0"/>
              <a:t>White box model</a:t>
            </a:r>
          </a:p>
          <a:p>
            <a:pPr lvl="1"/>
            <a:r>
              <a:rPr lang="en-SG" dirty="0" smtClean="0"/>
              <a:t>Tester is told everything about the network topology and technology</a:t>
            </a:r>
          </a:p>
          <a:p>
            <a:pPr lvl="1"/>
            <a:r>
              <a:rPr lang="en-SG" dirty="0" smtClean="0"/>
              <a:t>Tester is authorized to interview IT personnel and company employees</a:t>
            </a:r>
          </a:p>
          <a:p>
            <a:pPr lvl="1"/>
            <a:r>
              <a:rPr lang="en-SG" dirty="0" smtClean="0"/>
              <a:t>Makes tester job a little easier</a:t>
            </a:r>
          </a:p>
          <a:p>
            <a:r>
              <a:rPr lang="en-SG" dirty="0" smtClean="0"/>
              <a:t>Black box model</a:t>
            </a:r>
          </a:p>
          <a:p>
            <a:pPr lvl="1"/>
            <a:r>
              <a:rPr lang="en-SG" dirty="0" smtClean="0"/>
              <a:t>Tester is not given details about the network</a:t>
            </a:r>
          </a:p>
          <a:p>
            <a:pPr lvl="1"/>
            <a:r>
              <a:rPr lang="en-SG" dirty="0" smtClean="0"/>
              <a:t>Burden is on the tester to find these details</a:t>
            </a:r>
          </a:p>
          <a:p>
            <a:pPr lvl="1"/>
            <a:r>
              <a:rPr lang="en-SG" dirty="0"/>
              <a:t>Company staff does not know about the security test</a:t>
            </a:r>
          </a:p>
          <a:p>
            <a:pPr lvl="1"/>
            <a:r>
              <a:rPr lang="en-SG" dirty="0" smtClean="0"/>
              <a:t>Tests if security personnel are able to detect an attack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 : Ethical Hacking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Hacker</a:t>
            </a:r>
          </a:p>
          <a:p>
            <a:pPr marL="457200" lvl="2" indent="-274320">
              <a:buFont typeface="Wingdings 2" pitchFamily="18" charset="2"/>
              <a:buChar char=""/>
            </a:pPr>
            <a:r>
              <a:rPr lang="en-US" sz="2400" dirty="0" smtClean="0"/>
              <a:t>A term to describe of someone who accesses computer systems or networks without authorization</a:t>
            </a:r>
          </a:p>
          <a:p>
            <a:pPr marL="457200" lvl="2" indent="-274320">
              <a:buFont typeface="Wingdings 2" pitchFamily="18" charset="2"/>
              <a:buChar char=""/>
            </a:pPr>
            <a:r>
              <a:rPr lang="en-US" sz="2400" dirty="0" smtClean="0"/>
              <a:t>Also known as a cracker</a:t>
            </a:r>
          </a:p>
          <a:p>
            <a:pPr marL="274320" lvl="1" indent="-274320">
              <a:buFont typeface="Wingdings 2" pitchFamily="18" charset="2"/>
              <a:buChar char=""/>
            </a:pPr>
            <a:r>
              <a:rPr lang="en-US" sz="2800" dirty="0" smtClean="0"/>
              <a:t>An Ethical Hacker performs most of the same activities but with owner’s permission</a:t>
            </a:r>
          </a:p>
          <a:p>
            <a:pPr marL="457200" lvl="2" indent="-274320">
              <a:buFont typeface="Wingdings 2" pitchFamily="18" charset="2"/>
              <a:buChar char=""/>
            </a:pPr>
            <a:r>
              <a:rPr lang="en-US" sz="2400" dirty="0" smtClean="0"/>
              <a:t>Employed by companies to perform penetration tests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Penetration test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Legal attempt to break into a company’s network to find its weakest link</a:t>
            </a:r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Penetration-Testing Methodologies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534400" cy="5060032"/>
          </a:xfrm>
        </p:spPr>
        <p:txBody>
          <a:bodyPr>
            <a:normAutofit/>
          </a:bodyPr>
          <a:lstStyle/>
          <a:p>
            <a:r>
              <a:rPr lang="en-SG" dirty="0" smtClean="0"/>
              <a:t>Gray box model</a:t>
            </a:r>
          </a:p>
          <a:p>
            <a:pPr lvl="1"/>
            <a:r>
              <a:rPr lang="en-SG" dirty="0" smtClean="0"/>
              <a:t>Hybrid of the white and black box models</a:t>
            </a:r>
          </a:p>
          <a:p>
            <a:pPr lvl="1"/>
            <a:r>
              <a:rPr lang="en-SG" dirty="0" smtClean="0"/>
              <a:t>Company gives tester partial information</a:t>
            </a:r>
          </a:p>
          <a:p>
            <a:pPr lvl="1"/>
            <a:r>
              <a:rPr lang="en-SG" dirty="0"/>
              <a:t>Company staff may be informed about the security test to be conducted</a:t>
            </a:r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Stages of </a:t>
            </a:r>
            <a:r>
              <a:rPr lang="en-SG" dirty="0" smtClean="0"/>
              <a:t>Penetration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Activities in pen-testing </a:t>
            </a:r>
            <a:r>
              <a:rPr lang="en-SG" dirty="0" smtClean="0"/>
              <a:t>can be categorised in different ways</a:t>
            </a:r>
          </a:p>
          <a:p>
            <a:endParaRPr lang="en-SG" dirty="0" smtClean="0"/>
          </a:p>
          <a:p>
            <a:r>
              <a:rPr lang="en-SG" dirty="0" smtClean="0"/>
              <a:t>One example : </a:t>
            </a:r>
            <a:r>
              <a:rPr lang="en-SG" dirty="0"/>
              <a:t>5 </a:t>
            </a:r>
            <a:r>
              <a:rPr lang="en-SG" dirty="0" smtClean="0"/>
              <a:t>stages of pen-testing</a:t>
            </a:r>
            <a:endParaRPr lang="en-SG" dirty="0"/>
          </a:p>
          <a:p>
            <a:r>
              <a:rPr lang="en-SG" dirty="0"/>
              <a:t>Stage 1 : Information Gathering</a:t>
            </a:r>
          </a:p>
          <a:p>
            <a:r>
              <a:rPr lang="en-SG" dirty="0"/>
              <a:t>Stage 2 : Network Discovery</a:t>
            </a:r>
          </a:p>
          <a:p>
            <a:r>
              <a:rPr lang="en-SG" dirty="0"/>
              <a:t>Stage 3 : Vulnerability Assessment</a:t>
            </a:r>
          </a:p>
          <a:p>
            <a:r>
              <a:rPr lang="en-SG" dirty="0"/>
              <a:t>Stage 4 : Exploiting</a:t>
            </a:r>
          </a:p>
          <a:p>
            <a:r>
              <a:rPr lang="en-SG" dirty="0"/>
              <a:t>Stage 5 : Post-Exploit</a:t>
            </a:r>
          </a:p>
          <a:p>
            <a:endParaRPr lang="en-S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35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Stages of </a:t>
            </a:r>
            <a:r>
              <a:rPr lang="en-SG" dirty="0" smtClean="0"/>
              <a:t>Penetration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Stage </a:t>
            </a:r>
            <a:r>
              <a:rPr lang="en-SG" dirty="0"/>
              <a:t>1 : Information </a:t>
            </a:r>
            <a:r>
              <a:rPr lang="en-SG" dirty="0" smtClean="0"/>
              <a:t>Gathering (</a:t>
            </a:r>
            <a:r>
              <a:rPr lang="en-SG" dirty="0" err="1" smtClean="0"/>
              <a:t>Footprinting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Getting information about the target from publicly available sources</a:t>
            </a:r>
            <a:endParaRPr lang="en-SG" dirty="0"/>
          </a:p>
          <a:p>
            <a:r>
              <a:rPr lang="en-SG" dirty="0"/>
              <a:t>Stage 2 : Network </a:t>
            </a:r>
            <a:r>
              <a:rPr lang="en-SG" dirty="0" smtClean="0"/>
              <a:t>Discovery</a:t>
            </a:r>
          </a:p>
          <a:p>
            <a:pPr lvl="1"/>
            <a:r>
              <a:rPr lang="en-SG" dirty="0" smtClean="0"/>
              <a:t>Discover what’s in the target’s network (usually involve network scanning)</a:t>
            </a:r>
            <a:endParaRPr lang="en-SG" dirty="0"/>
          </a:p>
          <a:p>
            <a:r>
              <a:rPr lang="en-SG" dirty="0"/>
              <a:t>Stage 3 : Vulnerability </a:t>
            </a:r>
            <a:r>
              <a:rPr lang="en-SG" dirty="0" smtClean="0"/>
              <a:t>Assessment</a:t>
            </a:r>
          </a:p>
          <a:p>
            <a:pPr lvl="1"/>
            <a:r>
              <a:rPr lang="en-SG" dirty="0" smtClean="0"/>
              <a:t>Look for possible vulnerabilities in the network</a:t>
            </a:r>
          </a:p>
          <a:p>
            <a:pPr lvl="1"/>
            <a:endParaRPr lang="en-SG" dirty="0"/>
          </a:p>
          <a:p>
            <a:r>
              <a:rPr lang="en-SG" dirty="0"/>
              <a:t>Some companies may want the pen-tester to stop at Stage 3. 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32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Stages of </a:t>
            </a:r>
            <a:r>
              <a:rPr lang="en-SG" dirty="0" smtClean="0"/>
              <a:t>Penetration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Stage </a:t>
            </a:r>
            <a:r>
              <a:rPr lang="en-SG" dirty="0"/>
              <a:t>4 : </a:t>
            </a:r>
            <a:r>
              <a:rPr lang="en-SG" dirty="0" smtClean="0"/>
              <a:t>Exploiting</a:t>
            </a:r>
          </a:p>
          <a:p>
            <a:pPr lvl="1"/>
            <a:r>
              <a:rPr lang="en-SG" dirty="0" smtClean="0"/>
              <a:t>Test the vulnerabilities if they can be exploited</a:t>
            </a:r>
          </a:p>
          <a:p>
            <a:pPr lvl="1"/>
            <a:r>
              <a:rPr lang="en-SG" dirty="0" smtClean="0"/>
              <a:t>Test if possible to gain access to the systems, to do denial-of-service attack, </a:t>
            </a:r>
            <a:r>
              <a:rPr lang="en-SG" dirty="0" err="1" smtClean="0"/>
              <a:t>etc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SG" dirty="0"/>
              <a:t>Stage 5 : </a:t>
            </a:r>
            <a:r>
              <a:rPr lang="en-SG" dirty="0" smtClean="0"/>
              <a:t>Post-Exploit</a:t>
            </a:r>
          </a:p>
          <a:p>
            <a:pPr lvl="1"/>
            <a:r>
              <a:rPr lang="en-SG" dirty="0" smtClean="0"/>
              <a:t>May include planting backdoors to ensure persistent access to the systems, covering up tracks, </a:t>
            </a:r>
            <a:r>
              <a:rPr lang="en-SG" dirty="0" err="1" smtClean="0"/>
              <a:t>etc</a:t>
            </a:r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07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Legally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Laws involving technology change as rapidly as technology itself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Find what is legal for you locally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Laws change from place to place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 aware of what is allowed and what is not allowed</a:t>
            </a:r>
          </a:p>
          <a:p>
            <a:r>
              <a:rPr lang="en-US" dirty="0"/>
              <a:t>Some cyber security tools on the tester’s laptop might be illegal to possess in some countries</a:t>
            </a:r>
          </a:p>
          <a:p>
            <a:r>
              <a:rPr lang="en-US" dirty="0"/>
              <a:t>Contact local law enforcement agencies before installing hacking tools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the Land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Governments are getting more serious about punishment for cybercrimes</a:t>
            </a:r>
          </a:p>
          <a:p>
            <a:r>
              <a:rPr lang="en-US" dirty="0" smtClean="0"/>
              <a:t>Some examples of cyber criminals caught in Singapore …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Hacking Cases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Hacking Cases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448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Hacking Cases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  <p:pic>
        <p:nvPicPr>
          <p:cNvPr id="6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5876925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Hacking Cases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82960"/>
            <a:ext cx="7734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sets of an Ethical Hacker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Hackers typically are skillful computer experts</a:t>
            </a:r>
          </a:p>
          <a:p>
            <a:r>
              <a:rPr lang="en-US" dirty="0" smtClean="0"/>
              <a:t>Script kiddies and packet monkeys</a:t>
            </a:r>
          </a:p>
          <a:p>
            <a:pPr lvl="1"/>
            <a:r>
              <a:rPr lang="en-US" dirty="0" smtClean="0"/>
              <a:t>Young inexperienced hackers</a:t>
            </a:r>
          </a:p>
          <a:p>
            <a:pPr lvl="1"/>
            <a:r>
              <a:rPr lang="en-US" dirty="0" smtClean="0"/>
              <a:t>Copy codes and techniques from knowledgeable hackers</a:t>
            </a:r>
          </a:p>
          <a:p>
            <a:pPr lvl="1"/>
            <a:r>
              <a:rPr lang="en-US" dirty="0" smtClean="0"/>
              <a:t>May not understand the software they are using</a:t>
            </a:r>
          </a:p>
          <a:p>
            <a:r>
              <a:rPr lang="en-US" dirty="0" smtClean="0"/>
              <a:t>What kind of skills does an Ethical Hacker need?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Hacking Cases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7819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Hacking Cases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025" y="1223963"/>
            <a:ext cx="41719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290513"/>
            <a:ext cx="913447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292" y="548680"/>
            <a:ext cx="7456100" cy="546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Port Scanning Legal?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states deem it legal, others say it is illegal</a:t>
            </a:r>
          </a:p>
          <a:p>
            <a:r>
              <a:rPr lang="en-US" dirty="0" smtClean="0"/>
              <a:t>Read </a:t>
            </a:r>
            <a:r>
              <a:rPr lang="en-US" dirty="0"/>
              <a:t>this article </a:t>
            </a:r>
            <a:r>
              <a:rPr lang="en-SG" dirty="0"/>
              <a:t>"Is Unauthorized Port Scanning a Crime?"</a:t>
            </a:r>
            <a:endParaRPr lang="en-US" dirty="0"/>
          </a:p>
          <a:p>
            <a:pPr lvl="1"/>
            <a:r>
              <a:rPr lang="en-US" dirty="0"/>
              <a:t>https://nmap.org/book/legal-issues.html</a:t>
            </a:r>
          </a:p>
          <a:p>
            <a:r>
              <a:rPr lang="en-SG" dirty="0" smtClean="0"/>
              <a:t>Always ensure you have permission to scan the network</a:t>
            </a:r>
            <a:endParaRPr lang="en-US" dirty="0"/>
          </a:p>
          <a:p>
            <a:r>
              <a:rPr lang="en-US" dirty="0"/>
              <a:t>Port scanning can generate a high volume of traffic so narrow the scan range to minimize generated traffic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if you are looking for web servers, you can scan for Ports 80 and 443 only, instead of all possible ports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Port Scanning Legal?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SANS </a:t>
            </a:r>
            <a:r>
              <a:rPr lang="en-SG" dirty="0" smtClean="0"/>
              <a:t>Reading Room : paper </a:t>
            </a:r>
            <a:r>
              <a:rPr lang="en-SG" dirty="0"/>
              <a:t>on Minimizing Legal Risk When Using Cybersecurity Scanning </a:t>
            </a:r>
            <a:r>
              <a:rPr lang="en-SG" dirty="0" smtClean="0"/>
              <a:t>Tools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://www.sans.org/reading-room/whitepapers/legal/minimizing-legal-risk-cybersecurity-scanning-tools-37522</a:t>
            </a:r>
          </a:p>
          <a:p>
            <a:r>
              <a:rPr lang="en-SG" dirty="0" smtClean="0"/>
              <a:t>IT Consultant arrested and sued for port scanning</a:t>
            </a:r>
            <a:endParaRPr lang="en-US" dirty="0"/>
          </a:p>
          <a:p>
            <a:pPr lvl="1"/>
            <a:r>
              <a:rPr lang="en-US" dirty="0"/>
              <a:t>https://www.securityfocus.com/news/126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4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  <p:pic>
        <p:nvPicPr>
          <p:cNvPr id="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3747120" cy="653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Crime Laws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Computer crime laws are getting more specific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Cover cybercrimes and intellectual property issues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Singapore has its Computer Misuse Act and Cybersecurity Act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scan / test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Before starting any tests, the penetration tester should discuss with the client on the scope of 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Examples 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clients may only want the penetration tester to stop at Stage 3 Vulnerability Assessment, and not go into Stage 4 Exploits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clients may only want a subset of their network or computer systems to be tested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scan / test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penetration tester has to be careful that any scans or tests that he/she performs on the client’s network and systems do not prevent the client’s staff from doing their jobs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 if the scan causes the company network to become slow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penetration tester may explain to the client the scans or tests he/she is planning and highlight any possible effect on the client’s network and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the network slowdown is unavoidable, the penetration tester may schedule the scan to be run at off-peak times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32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of an Ethical Hacker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>
            <a:normAutofit/>
          </a:bodyPr>
          <a:lstStyle/>
          <a:p>
            <a:r>
              <a:rPr lang="en-US" dirty="0" smtClean="0"/>
              <a:t>Play the Crimson Room game if you have not tried it yet</a:t>
            </a:r>
          </a:p>
          <a:p>
            <a:r>
              <a:rPr lang="en-US" dirty="0" smtClean="0"/>
              <a:t>Instructions on how to install it are on </a:t>
            </a:r>
            <a:r>
              <a:rPr lang="en-US" dirty="0" err="1" smtClean="0"/>
              <a:t>BlackBoard</a:t>
            </a:r>
            <a:endParaRPr lang="en-US" dirty="0" smtClean="0"/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1142"/>
          <a:stretch/>
        </p:blipFill>
        <p:spPr>
          <a:xfrm>
            <a:off x="324895" y="2780928"/>
            <a:ext cx="8207545" cy="3324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992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It in Writing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penetration tester should have a contract from the client</a:t>
            </a:r>
          </a:p>
          <a:p>
            <a:r>
              <a:rPr lang="en-US" dirty="0" smtClean="0"/>
              <a:t>Contracts may be useful in court in case of disputes</a:t>
            </a:r>
          </a:p>
          <a:p>
            <a:r>
              <a:rPr lang="en-US" dirty="0" smtClean="0"/>
              <a:t>Books on working as an independent contractor</a:t>
            </a:r>
          </a:p>
          <a:p>
            <a:pPr lvl="1"/>
            <a:r>
              <a:rPr lang="en-US" i="1" dirty="0" smtClean="0"/>
              <a:t>The Computer Consultant’s Guide</a:t>
            </a:r>
            <a:r>
              <a:rPr lang="en-US" dirty="0" smtClean="0"/>
              <a:t> by Janet </a:t>
            </a:r>
            <a:r>
              <a:rPr lang="en-US" dirty="0" err="1" smtClean="0"/>
              <a:t>Ruhl</a:t>
            </a:r>
            <a:endParaRPr lang="en-US" dirty="0" smtClean="0"/>
          </a:p>
          <a:p>
            <a:pPr lvl="1"/>
            <a:r>
              <a:rPr lang="en-US" i="1" dirty="0" smtClean="0"/>
              <a:t>Getting Started in Computer Consulting</a:t>
            </a:r>
            <a:r>
              <a:rPr lang="en-US" dirty="0" smtClean="0"/>
              <a:t> by Peter Meyer</a:t>
            </a:r>
          </a:p>
          <a:p>
            <a:r>
              <a:rPr lang="en-US" dirty="0" smtClean="0"/>
              <a:t>Internet can also be a useful resource</a:t>
            </a:r>
          </a:p>
          <a:p>
            <a:r>
              <a:rPr lang="en-US" dirty="0" smtClean="0"/>
              <a:t>Have an attorney read over your contract before sending or signing it 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Penetration Testing Report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penetration test is completed, a report has to be written for the client</a:t>
            </a:r>
          </a:p>
          <a:p>
            <a:r>
              <a:rPr lang="en-US" dirty="0" smtClean="0"/>
              <a:t>The report usually contains</a:t>
            </a:r>
          </a:p>
          <a:p>
            <a:pPr lvl="1"/>
            <a:r>
              <a:rPr lang="en-US" dirty="0" smtClean="0"/>
              <a:t>Scope of test (</a:t>
            </a:r>
            <a:r>
              <a:rPr lang="en-US" dirty="0" err="1" smtClean="0"/>
              <a:t>eg</a:t>
            </a:r>
            <a:r>
              <a:rPr lang="en-US" dirty="0" smtClean="0"/>
              <a:t> which systems are tested)</a:t>
            </a:r>
          </a:p>
          <a:p>
            <a:pPr lvl="1"/>
            <a:r>
              <a:rPr lang="en-US" dirty="0" smtClean="0"/>
              <a:t>Methodology used (</a:t>
            </a:r>
            <a:r>
              <a:rPr lang="en-US" dirty="0" err="1" smtClean="0"/>
              <a:t>eg</a:t>
            </a:r>
            <a:r>
              <a:rPr lang="en-US" dirty="0" smtClean="0"/>
              <a:t> black box)</a:t>
            </a:r>
          </a:p>
          <a:p>
            <a:pPr lvl="1"/>
            <a:r>
              <a:rPr lang="en-US" dirty="0" smtClean="0"/>
              <a:t>Results of vulnerability assessment (what the tester has found out about the target systems)</a:t>
            </a:r>
          </a:p>
          <a:p>
            <a:pPr lvl="1"/>
            <a:r>
              <a:rPr lang="en-US" dirty="0" smtClean="0"/>
              <a:t>Recommendations (how to mitigate any security risks found)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Penetration Testing Report Secure!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will contain sensitive technical information about the client’s network</a:t>
            </a:r>
          </a:p>
          <a:p>
            <a:pPr lvl="1"/>
            <a:r>
              <a:rPr lang="en-US" dirty="0" smtClean="0"/>
              <a:t>Network information</a:t>
            </a:r>
          </a:p>
          <a:p>
            <a:pPr lvl="1"/>
            <a:r>
              <a:rPr lang="en-US" smtClean="0"/>
              <a:t>Weaknesses found</a:t>
            </a:r>
            <a:endParaRPr lang="en-US" dirty="0" smtClean="0"/>
          </a:p>
          <a:p>
            <a:r>
              <a:rPr lang="en-US" dirty="0" smtClean="0"/>
              <a:t>Such data must be kept confidential</a:t>
            </a:r>
          </a:p>
          <a:p>
            <a:r>
              <a:rPr lang="en-US" dirty="0" smtClean="0"/>
              <a:t>Deliver the report to the client securely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templates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examples of penetration testing report templates on the Internet</a:t>
            </a:r>
          </a:p>
          <a:p>
            <a:r>
              <a:rPr lang="en-US" dirty="0" smtClean="0"/>
              <a:t>SANS Reading Room (Paper on Writing a Penetration Testing Report – a copy is on Blackboard)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Hacking in a Nutshell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takes to be a security tester</a:t>
            </a:r>
          </a:p>
          <a:p>
            <a:pPr lvl="1"/>
            <a:r>
              <a:rPr lang="en-US" dirty="0" smtClean="0"/>
              <a:t>Knowledge of network and computer technology</a:t>
            </a:r>
          </a:p>
          <a:p>
            <a:pPr lvl="1"/>
            <a:r>
              <a:rPr lang="en-US" dirty="0" smtClean="0"/>
              <a:t>Ability to communicate with management and IT personnel</a:t>
            </a:r>
          </a:p>
          <a:p>
            <a:pPr lvl="1"/>
            <a:r>
              <a:rPr lang="en-US" dirty="0" smtClean="0"/>
              <a:t>Understanding of the laws</a:t>
            </a:r>
          </a:p>
          <a:p>
            <a:pPr lvl="1"/>
            <a:r>
              <a:rPr lang="en-US" dirty="0" smtClean="0"/>
              <a:t>Ability to use necessary tools</a:t>
            </a:r>
          </a:p>
          <a:p>
            <a:endParaRPr lang="en-US" dirty="0" smtClean="0"/>
          </a:p>
          <a:p>
            <a:r>
              <a:rPr lang="en-US" dirty="0" smtClean="0"/>
              <a:t>Do the Ethical Hacker Quiz on </a:t>
            </a:r>
            <a:r>
              <a:rPr lang="en-US" smtClean="0"/>
              <a:t>Brightspace </a:t>
            </a:r>
            <a:r>
              <a:rPr lang="en-US" dirty="0" smtClean="0"/>
              <a:t>(for General Performance marks)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44</a:t>
            </a:fld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of an Ethical Hacker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>
            <a:normAutofit/>
          </a:bodyPr>
          <a:lstStyle/>
          <a:p>
            <a:r>
              <a:rPr lang="en-US" dirty="0" smtClean="0"/>
              <a:t>When you played the Crimson Room game</a:t>
            </a:r>
          </a:p>
          <a:p>
            <a:pPr lvl="1"/>
            <a:r>
              <a:rPr lang="en-US" dirty="0" smtClean="0"/>
              <a:t>No instructions were given, you had to figure the game out yourself</a:t>
            </a:r>
          </a:p>
          <a:p>
            <a:pPr lvl="1"/>
            <a:r>
              <a:rPr lang="en-US" dirty="0" smtClean="0"/>
              <a:t>You had to search for objects and sometimes the objects were located in obscure places</a:t>
            </a:r>
          </a:p>
          <a:p>
            <a:pPr lvl="1"/>
            <a:r>
              <a:rPr lang="en-US" dirty="0" smtClean="0"/>
              <a:t>You had to deduce how to use the objects to open the door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52" y="4509120"/>
            <a:ext cx="1025459" cy="16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of an Ethical Hacker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>
            <a:normAutofit/>
          </a:bodyPr>
          <a:lstStyle/>
          <a:p>
            <a:r>
              <a:rPr lang="en-US" dirty="0" smtClean="0"/>
              <a:t>Sometimes this is what an ethical hacker will face</a:t>
            </a:r>
          </a:p>
          <a:p>
            <a:pPr lvl="1"/>
            <a:r>
              <a:rPr lang="en-US" dirty="0" smtClean="0"/>
              <a:t>The only instruction given may be “Make sure the company doesn’t get hacked!”</a:t>
            </a:r>
          </a:p>
          <a:p>
            <a:pPr lvl="1"/>
            <a:r>
              <a:rPr lang="en-US" dirty="0" smtClean="0"/>
              <a:t>Have to figure out how to use various technologies to achieve this goal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Let’s look at some IT Security job postings…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47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9566"/>
          <a:stretch/>
        </p:blipFill>
        <p:spPr>
          <a:xfrm>
            <a:off x="323528" y="476672"/>
            <a:ext cx="6705600" cy="216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8" y="2780928"/>
            <a:ext cx="6724650" cy="3257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9656" y="620688"/>
            <a:ext cx="16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Extract from sg.jobsdb.com</a:t>
            </a:r>
            <a:endParaRPr lang="en-S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07704" y="4077072"/>
            <a:ext cx="18722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711" y="5013176"/>
            <a:ext cx="20690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5936" y="5013176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07446" y="5517232"/>
            <a:ext cx="33327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6972300" cy="2924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8286750" cy="1762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620688"/>
            <a:ext cx="24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Extract from sp.jobscentral.com.sg</a:t>
            </a:r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47864" y="4797152"/>
            <a:ext cx="1440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1560" y="4509120"/>
            <a:ext cx="15841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Industry Certifications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Some common IT Security Industry Certifications include</a:t>
            </a:r>
          </a:p>
          <a:p>
            <a:pPr lvl="1"/>
            <a:r>
              <a:rPr lang="en-SG" dirty="0" smtClean="0"/>
              <a:t>CEH</a:t>
            </a:r>
          </a:p>
          <a:p>
            <a:pPr lvl="1"/>
            <a:r>
              <a:rPr lang="en-SG" dirty="0" smtClean="0"/>
              <a:t>CISSP</a:t>
            </a:r>
          </a:p>
          <a:p>
            <a:pPr lvl="1"/>
            <a:r>
              <a:rPr lang="en-SG" dirty="0" smtClean="0"/>
              <a:t>OSCP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08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3584</TotalTime>
  <Words>1794</Words>
  <Application>Microsoft Office PowerPoint</Application>
  <PresentationFormat>On-screen Show (4:3)</PresentationFormat>
  <Paragraphs>304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Calibri</vt:lpstr>
      <vt:lpstr>Wingdings 2</vt:lpstr>
      <vt:lpstr>Prefab</vt:lpstr>
      <vt:lpstr>Topic 2 Ethical Hacking </vt:lpstr>
      <vt:lpstr>Topic 2 : Ethical Hacking</vt:lpstr>
      <vt:lpstr>Skill sets of an Ethical Hacker</vt:lpstr>
      <vt:lpstr>Skill sets of an Ethical Hacker</vt:lpstr>
      <vt:lpstr>Skill sets of an Ethical Hacker</vt:lpstr>
      <vt:lpstr>Skill sets of an Ethical Hacker</vt:lpstr>
      <vt:lpstr>PowerPoint Presentation</vt:lpstr>
      <vt:lpstr>PowerPoint Presentation</vt:lpstr>
      <vt:lpstr>Industry Certifications</vt:lpstr>
      <vt:lpstr>Certification Programs for Network and Cyber Security Personnel</vt:lpstr>
      <vt:lpstr>Certified Ethical Hacker (CEH)</vt:lpstr>
      <vt:lpstr>OSSTMM Professional Security Tester (OPST)</vt:lpstr>
      <vt:lpstr>Certified Information Systems Security Professional (CISSP)</vt:lpstr>
      <vt:lpstr>Offensive Security Certified Professional (OSCP)</vt:lpstr>
      <vt:lpstr>Crest Certifications</vt:lpstr>
      <vt:lpstr>SANS Institute</vt:lpstr>
      <vt:lpstr>Cyber Security Exercises</vt:lpstr>
      <vt:lpstr>What does a Penetration Tester do?</vt:lpstr>
      <vt:lpstr>Penetration-Testing Methodologies</vt:lpstr>
      <vt:lpstr>Penetration-Testing Methodologies</vt:lpstr>
      <vt:lpstr>Stages of Penetration Testing</vt:lpstr>
      <vt:lpstr>Stages of Penetration Testing</vt:lpstr>
      <vt:lpstr>Stages of Penetration Testing</vt:lpstr>
      <vt:lpstr>What You Can Do Legally</vt:lpstr>
      <vt:lpstr>Laws of the Land</vt:lpstr>
      <vt:lpstr>Examples of Hacking Cases</vt:lpstr>
      <vt:lpstr>Examples of Hacking Cases</vt:lpstr>
      <vt:lpstr>Examples of Hacking Cases</vt:lpstr>
      <vt:lpstr>Examples of Hacking Cases</vt:lpstr>
      <vt:lpstr>Examples of Hacking Cases</vt:lpstr>
      <vt:lpstr>Examples of Hacking Cases</vt:lpstr>
      <vt:lpstr>PowerPoint Presentation</vt:lpstr>
      <vt:lpstr>PowerPoint Presentation</vt:lpstr>
      <vt:lpstr>Is Port Scanning Legal?</vt:lpstr>
      <vt:lpstr>Is Port Scanning Legal?</vt:lpstr>
      <vt:lpstr>PowerPoint Presentation</vt:lpstr>
      <vt:lpstr>Computer Crime Laws</vt:lpstr>
      <vt:lpstr>Performing the scan / test</vt:lpstr>
      <vt:lpstr>Performing the scan / test</vt:lpstr>
      <vt:lpstr>Get It in Writing</vt:lpstr>
      <vt:lpstr>Writing a Penetration Testing Report</vt:lpstr>
      <vt:lpstr>Keep the Penetration Testing Report Secure!</vt:lpstr>
      <vt:lpstr>Report templates</vt:lpstr>
      <vt:lpstr>Ethical Hacking in a Nutshell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64</cp:revision>
  <dcterms:created xsi:type="dcterms:W3CDTF">2012-02-22T05:39:57Z</dcterms:created>
  <dcterms:modified xsi:type="dcterms:W3CDTF">2022-04-09T07:53:45Z</dcterms:modified>
</cp:coreProperties>
</file>