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notesMasterIdLst>
    <p:notesMasterId r:id="rId47"/>
  </p:notesMasterIdLst>
  <p:sldIdLst>
    <p:sldId id="256" r:id="rId2"/>
    <p:sldId id="258" r:id="rId3"/>
    <p:sldId id="358" r:id="rId4"/>
    <p:sldId id="353" r:id="rId5"/>
    <p:sldId id="347" r:id="rId6"/>
    <p:sldId id="354" r:id="rId7"/>
    <p:sldId id="355" r:id="rId8"/>
    <p:sldId id="356" r:id="rId9"/>
    <p:sldId id="348" r:id="rId10"/>
    <p:sldId id="357" r:id="rId11"/>
    <p:sldId id="349" r:id="rId12"/>
    <p:sldId id="289" r:id="rId13"/>
    <p:sldId id="350" r:id="rId14"/>
    <p:sldId id="351" r:id="rId15"/>
    <p:sldId id="360" r:id="rId16"/>
    <p:sldId id="362" r:id="rId17"/>
    <p:sldId id="264" r:id="rId18"/>
    <p:sldId id="364" r:id="rId19"/>
    <p:sldId id="265" r:id="rId20"/>
    <p:sldId id="290" r:id="rId21"/>
    <p:sldId id="298" r:id="rId22"/>
    <p:sldId id="365" r:id="rId23"/>
    <p:sldId id="331" r:id="rId24"/>
    <p:sldId id="304" r:id="rId25"/>
    <p:sldId id="346" r:id="rId26"/>
    <p:sldId id="311" r:id="rId27"/>
    <p:sldId id="312" r:id="rId28"/>
    <p:sldId id="313" r:id="rId29"/>
    <p:sldId id="344" r:id="rId30"/>
    <p:sldId id="363" r:id="rId31"/>
    <p:sldId id="366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5" r:id="rId40"/>
    <p:sldId id="361" r:id="rId41"/>
    <p:sldId id="336" r:id="rId42"/>
    <p:sldId id="343" r:id="rId43"/>
    <p:sldId id="342" r:id="rId44"/>
    <p:sldId id="367" r:id="rId45"/>
    <p:sldId id="359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63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FBA7D-48B1-422E-81F4-1DF1DB2B14AA}" type="datetimeFigureOut">
              <a:rPr lang="en-SG" smtClean="0"/>
              <a:pPr/>
              <a:t>23/4/2022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99A66-8ECF-43F7-8F92-429B407F8AE6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4054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 userDrawn="1"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noFill/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6152728"/>
          </a:xfrm>
          <a:prstGeom prst="round2SameRect">
            <a:avLst>
              <a:gd name="adj1" fmla="val 2821"/>
              <a:gd name="adj2" fmla="val 0"/>
            </a:avLst>
          </a:prstGeom>
          <a:noFill/>
          <a:ln w="127000" cap="rnd" cmpd="sng" algn="ctr">
            <a:solidFill>
              <a:srgbClr val="53D2FF"/>
            </a:solidFill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4191744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351F3A9A-32B4-4B5F-8CEB-00D2610D61C0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4E9EE-18B7-46D1-8FC7-872300A64691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CEB9-9910-44AA-8CC3-CC2552DAC07D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92211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04800" y="1268760"/>
            <a:ext cx="8534400" cy="513204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FCD5-0BF8-45EB-81C0-31DF3330CF61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97AD1-D5BF-46CC-8E1F-4C3DF8561F6F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A7B6-F61A-4820-9B9A-5D3F7FE162F2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31E42-6DFC-4717-8DEF-6A776749950B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CC73D-1A75-4F9B-9581-062EE3A70B8B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644B1-25AE-458A-8E2F-ED5C0431CD12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3961-C321-499F-8674-72111E2D33F6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AB02-61EE-4AF9-B5B9-96A8BE0B2EE6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‹#›</a:t>
            </a:fld>
            <a:endParaRPr lang="en-SG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6528816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44000"/>
          </a:xfrm>
          <a:prstGeom prst="round2SameRect">
            <a:avLst>
              <a:gd name="adj1" fmla="val 4902"/>
              <a:gd name="adj2" fmla="val 0"/>
            </a:avLst>
          </a:prstGeom>
          <a:solidFill>
            <a:srgbClr val="53D2FF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88AE6C1-1D78-4E3C-97DA-DDEAFB5D9E94}" type="datetime1">
              <a:rPr lang="en-SG" smtClean="0"/>
              <a:pPr/>
              <a:t>23/4/2022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SG" smtClean="0"/>
              <a:t>Ethical Hacking and Defences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41AA668-B864-4FD1-AF09-4B71522EA5AB}" type="slidenum">
              <a:rPr lang="en-SG" smtClean="0"/>
              <a:pPr/>
              <a:t>‹#›</a:t>
            </a:fld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6524625"/>
            <a:ext cx="8686800" cy="1588"/>
          </a:xfrm>
          <a:prstGeom prst="line">
            <a:avLst/>
          </a:prstGeom>
          <a:ln w="12700" cap="rnd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money.cnn.com/2013/04/08/technology/security/shodan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ypal.com0m/cgi-bin/webscr?cmd=_login-subm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Topic 3</a:t>
            </a:r>
            <a:br>
              <a:rPr lang="en-US" dirty="0" smtClean="0"/>
            </a:br>
            <a:r>
              <a:rPr lang="en-US" dirty="0" err="1" smtClean="0"/>
              <a:t>Footprinting</a:t>
            </a:r>
            <a:r>
              <a:rPr lang="en-US" dirty="0" smtClean="0"/>
              <a:t/>
            </a:r>
            <a:br>
              <a:rPr lang="en-US" dirty="0" smtClean="0"/>
            </a:b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ST251Y Ethical Hacking and </a:t>
            </a:r>
            <a:r>
              <a:rPr lang="en-US" dirty="0" err="1" smtClean="0"/>
              <a:t>Defences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</a:t>
            </a:fld>
            <a:endParaRPr lang="en-S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Advanced Web Searches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 smtClean="0"/>
              <a:t>Examples (continued)</a:t>
            </a:r>
          </a:p>
          <a:p>
            <a:pPr lvl="1"/>
            <a:r>
              <a:rPr lang="en-SG" dirty="0" smtClean="0"/>
              <a:t>To find webpages with a certain string in its URL</a:t>
            </a:r>
          </a:p>
          <a:p>
            <a:pPr marL="534988" lvl="1" indent="0">
              <a:buNone/>
            </a:pP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inurl:</a:t>
            </a:r>
            <a:r>
              <a:rPr lang="en-SG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site:</a:t>
            </a:r>
            <a:r>
              <a:rPr lang="en-SG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  <a:endParaRPr lang="en-SG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988" lvl="1" indent="0">
              <a:buNone/>
            </a:pPr>
            <a:r>
              <a:rPr lang="en-SG" dirty="0" err="1" smtClean="0"/>
              <a:t>Eg</a:t>
            </a:r>
            <a:r>
              <a:rPr lang="en-SG" dirty="0" smtClean="0"/>
              <a:t>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inurl:login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site:www.sp.edu.sg</a:t>
            </a:r>
            <a:endParaRPr lang="en-SG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34988" lvl="1" indent="0">
              <a:buNone/>
            </a:pPr>
            <a:r>
              <a:rPr lang="en-SG" dirty="0" smtClean="0"/>
              <a:t>(Look for pages in www.sp.edu.sg that contains the string “login”)</a:t>
            </a:r>
          </a:p>
          <a:p>
            <a:pPr lvl="1"/>
            <a:endParaRPr lang="en-SG" dirty="0" smtClean="0"/>
          </a:p>
          <a:p>
            <a:pPr lvl="1"/>
            <a:r>
              <a:rPr lang="en-SG" dirty="0" smtClean="0"/>
              <a:t>To find </a:t>
            </a:r>
            <a:r>
              <a:rPr lang="en-SG" dirty="0"/>
              <a:t>webpages with a certain </a:t>
            </a:r>
            <a:r>
              <a:rPr lang="en-SG" dirty="0" smtClean="0"/>
              <a:t>string anywhere in the text</a:t>
            </a:r>
          </a:p>
          <a:p>
            <a:pPr marL="534988" lvl="1" indent="0">
              <a:buNone/>
            </a:pP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intext:string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site:</a:t>
            </a:r>
            <a:r>
              <a:rPr lang="en-SG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  <a:endParaRPr lang="en-SG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dirty="0"/>
              <a:t>http://www.googleguide.com/advanced_operators_reference.html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461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Whois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names are registered with NICs (Network Information Centre)</a:t>
            </a:r>
          </a:p>
          <a:p>
            <a:r>
              <a:rPr lang="en-US" dirty="0" smtClean="0"/>
              <a:t>Regional Internet Registries handle IP allocation</a:t>
            </a:r>
          </a:p>
          <a:p>
            <a:pPr lvl="1"/>
            <a:r>
              <a:rPr lang="en-US" dirty="0" smtClean="0"/>
              <a:t>American Registry for Internet Numbers (ARIN)</a:t>
            </a:r>
          </a:p>
          <a:p>
            <a:pPr lvl="1"/>
            <a:r>
              <a:rPr lang="en-US" dirty="0" smtClean="0"/>
              <a:t>Asia-Pacific Network Information Centre (APNIC)</a:t>
            </a:r>
          </a:p>
          <a:p>
            <a:r>
              <a:rPr lang="en-US" dirty="0" err="1" smtClean="0"/>
              <a:t>Whois</a:t>
            </a:r>
            <a:r>
              <a:rPr lang="en-US" dirty="0" smtClean="0"/>
              <a:t> databases allow queries on who owns a domain, contact information, IP range,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328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12</a:t>
            </a:fld>
            <a:endParaRPr lang="en-SG"/>
          </a:p>
        </p:txBody>
      </p:sp>
      <p:pic>
        <p:nvPicPr>
          <p:cNvPr id="8" name="Picture 4" descr="Fig04-07"/>
          <p:cNvPicPr>
            <a:picLocks noChangeAspect="1" noChangeArrowheads="1"/>
          </p:cNvPicPr>
          <p:nvPr/>
        </p:nvPicPr>
        <p:blipFill>
          <a:blip r:embed="rId2" cstate="print">
            <a:lum contrast="12000"/>
          </a:blip>
          <a:srcRect/>
          <a:stretch>
            <a:fillRect/>
          </a:stretch>
        </p:blipFill>
        <p:spPr bwMode="auto">
          <a:xfrm>
            <a:off x="2133600" y="476672"/>
            <a:ext cx="4899025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E-mail Addresses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E-mail addresses help you retrieve information too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Find e-mail address format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Guess other employees’ e-mail accounts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Bounce an email using a non-existent account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 the mail header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Get information about servers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Tool to find corporate employee information</a:t>
            </a:r>
          </a:p>
          <a:p>
            <a:pPr lvl="1">
              <a:lnSpc>
                <a:spcPct val="90000"/>
              </a:lnSpc>
            </a:pPr>
            <a:r>
              <a:rPr lang="en-US" i="1" dirty="0" smtClean="0"/>
              <a:t>Groups.google.com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90944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 Company’s Web Site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pages are an easy source of information, </a:t>
            </a:r>
            <a:r>
              <a:rPr lang="en-US" dirty="0" err="1" smtClean="0"/>
              <a:t>eg</a:t>
            </a:r>
            <a:r>
              <a:rPr lang="en-US" dirty="0" smtClean="0"/>
              <a:t>. preferred web technologies, type of OS, </a:t>
            </a:r>
            <a:r>
              <a:rPr lang="en-US" dirty="0" err="1" smtClean="0"/>
              <a:t>webserver</a:t>
            </a:r>
            <a:r>
              <a:rPr lang="en-US" dirty="0" smtClean="0"/>
              <a:t>, etc</a:t>
            </a:r>
          </a:p>
          <a:p>
            <a:r>
              <a:rPr lang="en-US" dirty="0" smtClean="0"/>
              <a:t>Simplest tool is browser</a:t>
            </a:r>
          </a:p>
          <a:p>
            <a:r>
              <a:rPr lang="en-US" dirty="0" smtClean="0"/>
              <a:t>View Source – sometimes useful information can be found in comments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14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683568" y="4365104"/>
            <a:ext cx="7571303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&lt;title&gt;ABC E-Commerce Website&lt;/title&gt;</a:t>
            </a:r>
          </a:p>
          <a:p>
            <a:pPr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&lt;!-- Developed by DEF Web Developers Company --&gt;</a:t>
            </a:r>
            <a:endParaRPr lang="en-SG" sz="2000" dirty="0" smtClean="0">
              <a:latin typeface="Courier New" pitchFamily="49" charset="0"/>
              <a:cs typeface="Courier New" pitchFamily="49" charset="0"/>
            </a:endParaRPr>
          </a:p>
          <a:p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092525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234020"/>
          </a:xfrm>
        </p:spPr>
        <p:txBody>
          <a:bodyPr/>
          <a:lstStyle/>
          <a:p>
            <a:r>
              <a:rPr lang="en-SG" dirty="0"/>
              <a:t>Finding information about connected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28800"/>
            <a:ext cx="8534400" cy="4772000"/>
          </a:xfrm>
        </p:spPr>
        <p:txBody>
          <a:bodyPr/>
          <a:lstStyle/>
          <a:p>
            <a:r>
              <a:rPr lang="en-SG" dirty="0" err="1"/>
              <a:t>Shodan</a:t>
            </a:r>
            <a:endParaRPr lang="en-SG" dirty="0"/>
          </a:p>
          <a:p>
            <a:pPr lvl="1"/>
            <a:r>
              <a:rPr lang="en-SG" dirty="0"/>
              <a:t>www.shodan.io</a:t>
            </a:r>
          </a:p>
          <a:p>
            <a:r>
              <a:rPr lang="en-SG" dirty="0"/>
              <a:t>Search engine for online devices</a:t>
            </a:r>
          </a:p>
          <a:p>
            <a:r>
              <a:rPr lang="en-SG" dirty="0"/>
              <a:t>CNN article on </a:t>
            </a:r>
            <a:r>
              <a:rPr lang="en-SG" dirty="0" err="1"/>
              <a:t>Shodan</a:t>
            </a:r>
            <a:endParaRPr lang="en-SG" dirty="0"/>
          </a:p>
          <a:p>
            <a:pPr marL="185738" indent="0">
              <a:buNone/>
            </a:pPr>
            <a:r>
              <a:rPr lang="en-SG" dirty="0">
                <a:hlinkClick r:id="rId2"/>
              </a:rPr>
              <a:t>http://money.cnn.com/2013/04/08/technology/security/shodan/index.html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189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16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0" y="1556792"/>
            <a:ext cx="8640960" cy="388131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78098"/>
          </a:xfrm>
        </p:spPr>
        <p:txBody>
          <a:bodyPr/>
          <a:lstStyle/>
          <a:p>
            <a:r>
              <a:rPr lang="en-SG" dirty="0" err="1" smtClean="0"/>
              <a:t>Shodan</a:t>
            </a:r>
            <a:r>
              <a:rPr lang="en-SG" dirty="0" smtClean="0"/>
              <a:t> sample listing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5742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SimSun" pitchFamily="2" charset="-122"/>
              </a:rPr>
              <a:t>Exercise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3 Exercise 1 – gather information from the Internet</a:t>
            </a:r>
          </a:p>
          <a:p>
            <a:pPr lvl="1"/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17</a:t>
            </a:fld>
            <a:endParaRPr lang="en-S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>
                <a:ea typeface="SimSun" pitchFamily="2" charset="-122"/>
              </a:rPr>
              <a:t>Using Domain Name Service (DNS)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Resolves host names to IP addresses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People prefer using URLs to IP addresses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Can be vulnerable to attacks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DNS Query tools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nslookup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Dig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Host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Whois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532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itchFamily="2" charset="-122"/>
              </a:rPr>
              <a:t>Using Domain Name Service (DNS) Zone Transfers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2776"/>
            <a:ext cx="8534400" cy="49880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Determining company’s primary DNS server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Look for the Start of Authority (SOA) record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Shows zones or IP addresses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Zone Transfer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Enables you to see all hosts on a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Gives you organization’s network diagram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19</a:t>
            </a:fld>
            <a:endParaRPr lang="en-S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3 : </a:t>
            </a:r>
            <a:r>
              <a:rPr lang="en-US" smtClean="0"/>
              <a:t>Footprinting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Footprinting</a:t>
            </a:r>
            <a:r>
              <a:rPr lang="en-US" dirty="0" smtClean="0"/>
              <a:t> or Information </a:t>
            </a:r>
            <a:r>
              <a:rPr lang="en-US" dirty="0"/>
              <a:t>Gathering</a:t>
            </a:r>
          </a:p>
          <a:p>
            <a:r>
              <a:rPr lang="en-US" dirty="0" smtClean="0"/>
              <a:t>Use Web tools for </a:t>
            </a:r>
            <a:r>
              <a:rPr lang="en-US" dirty="0" err="1" smtClean="0"/>
              <a:t>footprinting</a:t>
            </a:r>
            <a:endParaRPr lang="en-US" dirty="0" smtClean="0"/>
          </a:p>
          <a:p>
            <a:r>
              <a:rPr lang="en-US" dirty="0" smtClean="0"/>
              <a:t>Use DNS and DNS zone transfers</a:t>
            </a:r>
          </a:p>
          <a:p>
            <a:r>
              <a:rPr lang="en-US" dirty="0" smtClean="0"/>
              <a:t>Viewing information in HTTP</a:t>
            </a:r>
          </a:p>
          <a:p>
            <a:r>
              <a:rPr lang="en-US" dirty="0" smtClean="0"/>
              <a:t>Identify the types of social engineering</a:t>
            </a:r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pPr marL="274320" lvl="1" indent="-274320">
              <a:buFont typeface="Wingdings 2" pitchFamily="18" charset="2"/>
              <a:buChar char=""/>
            </a:pPr>
            <a:endParaRPr lang="en-US" sz="2800" dirty="0" smtClean="0"/>
          </a:p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DNS </a:t>
            </a:r>
            <a:r>
              <a:rPr lang="en-US" dirty="0" err="1" smtClean="0"/>
              <a:t>Whois</a:t>
            </a:r>
            <a:r>
              <a:rPr lang="en-US" dirty="0" smtClean="0"/>
              <a:t> Tools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www.whois.net</a:t>
            </a:r>
          </a:p>
          <a:p>
            <a:r>
              <a:rPr lang="en-US" dirty="0" smtClean="0"/>
              <a:t>Greenwich</a:t>
            </a:r>
          </a:p>
          <a:p>
            <a:r>
              <a:rPr lang="en-US" dirty="0" err="1" smtClean="0"/>
              <a:t>Wikto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SmartWhois</a:t>
            </a:r>
            <a:endParaRPr lang="en-US" dirty="0" smtClean="0"/>
          </a:p>
          <a:p>
            <a:r>
              <a:rPr lang="en-US" dirty="0" err="1" smtClean="0"/>
              <a:t>ActiveWhois</a:t>
            </a:r>
            <a:endParaRPr lang="en-US" dirty="0" smtClean="0"/>
          </a:p>
          <a:p>
            <a:r>
              <a:rPr lang="en-US" dirty="0" err="1" smtClean="0"/>
              <a:t>SpiderFoot</a:t>
            </a:r>
            <a:endParaRPr lang="en-US" dirty="0" smtClean="0"/>
          </a:p>
          <a:p>
            <a:r>
              <a:rPr lang="en-US" dirty="0" smtClean="0"/>
              <a:t>www.dnsstuff.com</a:t>
            </a:r>
          </a:p>
          <a:p>
            <a:r>
              <a:rPr lang="en-US" dirty="0"/>
              <a:t>www.mxtoolbox.com</a:t>
            </a:r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20</a:t>
            </a:fld>
            <a:endParaRPr lang="en-S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Traceroute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Why </a:t>
            </a:r>
            <a:r>
              <a:rPr lang="en-GB" dirty="0" err="1" smtClean="0"/>
              <a:t>traceroute</a:t>
            </a:r>
            <a:r>
              <a:rPr lang="en-GB" dirty="0" smtClean="0"/>
              <a:t>?</a:t>
            </a:r>
          </a:p>
          <a:p>
            <a:pPr lvl="1"/>
            <a:r>
              <a:rPr lang="en-GB" dirty="0"/>
              <a:t>To trace the route of packets from the source to the destination</a:t>
            </a:r>
          </a:p>
          <a:p>
            <a:pPr lvl="1"/>
            <a:r>
              <a:rPr lang="en-GB" dirty="0"/>
              <a:t>May be used to find out the gateways/routers used by the target</a:t>
            </a:r>
          </a:p>
          <a:p>
            <a:pPr lvl="1"/>
            <a:r>
              <a:rPr lang="en-GB" dirty="0" smtClean="0"/>
              <a:t>Uses ICMP (Windows) or UDP (Linux)</a:t>
            </a:r>
          </a:p>
          <a:p>
            <a:pPr lvl="1"/>
            <a:r>
              <a:rPr lang="en-GB" dirty="0" smtClean="0"/>
              <a:t>TTL values is used to trace the route</a:t>
            </a:r>
          </a:p>
          <a:p>
            <a:pPr lvl="1"/>
            <a:r>
              <a:rPr lang="en-GB" dirty="0"/>
              <a:t>However, routers may block the packets from a traceroute</a:t>
            </a:r>
          </a:p>
          <a:p>
            <a:pPr lvl="1"/>
            <a:r>
              <a:rPr lang="en-GB" dirty="0" smtClean="0"/>
              <a:t>Perform traceroute from different countries</a:t>
            </a:r>
          </a:p>
          <a:p>
            <a:pPr lvl="2"/>
            <a:r>
              <a:rPr lang="en-GB" dirty="0" smtClean="0"/>
              <a:t>Use online </a:t>
            </a:r>
            <a:r>
              <a:rPr lang="en-GB" dirty="0" err="1" smtClean="0"/>
              <a:t>traceroute</a:t>
            </a:r>
            <a:r>
              <a:rPr lang="en-GB" dirty="0" smtClean="0"/>
              <a:t> tool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21</a:t>
            </a:fld>
            <a:endParaRPr lang="en-S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3 Exercise 2 – Using dig, </a:t>
            </a:r>
            <a:r>
              <a:rPr lang="en-US" dirty="0" err="1"/>
              <a:t>nslookup</a:t>
            </a:r>
            <a:r>
              <a:rPr lang="en-US" dirty="0"/>
              <a:t>, host and zone transfers</a:t>
            </a:r>
          </a:p>
          <a:p>
            <a:r>
              <a:rPr lang="en-US" dirty="0"/>
              <a:t>Practical 3 Exercise 3 – find network information about a company</a:t>
            </a:r>
          </a:p>
          <a:p>
            <a:r>
              <a:rPr lang="en-US" dirty="0"/>
              <a:t>Practical 3 Exercise 4 – find information on intermediate nodes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6010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a Company’s Web Site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like intercepting proxies can be used, </a:t>
            </a:r>
            <a:r>
              <a:rPr lang="en-US" dirty="0" err="1" smtClean="0"/>
              <a:t>eg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Paros</a:t>
            </a:r>
          </a:p>
          <a:p>
            <a:pPr lvl="1"/>
            <a:r>
              <a:rPr lang="en-US" dirty="0" err="1" smtClean="0"/>
              <a:t>Webscarab</a:t>
            </a:r>
            <a:endParaRPr lang="en-US" dirty="0" smtClean="0"/>
          </a:p>
          <a:p>
            <a:pPr lvl="1"/>
            <a:r>
              <a:rPr lang="en-US" dirty="0" err="1" smtClean="0"/>
              <a:t>BurpSuite</a:t>
            </a:r>
            <a:endParaRPr lang="en-US" dirty="0" smtClean="0"/>
          </a:p>
          <a:p>
            <a:r>
              <a:rPr lang="en-US" dirty="0" smtClean="0"/>
              <a:t>Developer Tools feature on Web Browsers (press F12)</a:t>
            </a:r>
            <a:endParaRPr lang="en-US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23</a:t>
            </a:fld>
            <a:endParaRPr lang="en-S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24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2" y="764704"/>
            <a:ext cx="8908075" cy="4824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83768" y="5685759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 smtClean="0"/>
              <a:t>BurpSuite</a:t>
            </a:r>
            <a:r>
              <a:rPr lang="en-SG" dirty="0" smtClean="0"/>
              <a:t> : to passively scan a website</a:t>
            </a:r>
            <a:endParaRPr lang="en-SG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Copying whole websites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Tools are available to copy the whole website</a:t>
            </a:r>
          </a:p>
          <a:p>
            <a:r>
              <a:rPr lang="en-SG" dirty="0" smtClean="0"/>
              <a:t>The pages of the website can then be inspected and analysed offline</a:t>
            </a:r>
          </a:p>
          <a:p>
            <a:pPr lvl="1"/>
            <a:r>
              <a:rPr lang="en-SG" dirty="0" err="1" smtClean="0"/>
              <a:t>HTTrack</a:t>
            </a:r>
            <a:r>
              <a:rPr lang="en-SG" dirty="0" smtClean="0"/>
              <a:t> Website Copier (www.httrack.com)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447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 Basics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HTTP operates on port 80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Use HTTP language to pull information from a Web server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Basic understanding of HTTP is beneficial for security testers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Return codes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reveal information about system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26</a:t>
            </a:fld>
            <a:endParaRPr lang="en-SG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27</a:t>
            </a:fld>
            <a:endParaRPr lang="en-SG"/>
          </a:p>
        </p:txBody>
      </p:sp>
      <p:pic>
        <p:nvPicPr>
          <p:cNvPr id="6" name="Picture 9" descr="Tbl04-02"/>
          <p:cNvPicPr>
            <a:picLocks noChangeAspect="1" noChangeArrowheads="1"/>
          </p:cNvPicPr>
          <p:nvPr/>
        </p:nvPicPr>
        <p:blipFill>
          <a:blip r:embed="rId2" cstate="print">
            <a:lum contrast="6000"/>
          </a:blip>
          <a:srcRect/>
          <a:stretch>
            <a:fillRect/>
          </a:stretch>
        </p:blipFill>
        <p:spPr bwMode="auto">
          <a:xfrm>
            <a:off x="395536" y="404664"/>
            <a:ext cx="8208912" cy="408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Tbl04-03"/>
          <p:cNvPicPr>
            <a:picLocks noChangeAspect="1" noChangeArrowheads="1"/>
          </p:cNvPicPr>
          <p:nvPr/>
        </p:nvPicPr>
        <p:blipFill>
          <a:blip r:embed="rId3" cstate="print">
            <a:lum contrast="6000"/>
          </a:blip>
          <a:srcRect/>
          <a:stretch>
            <a:fillRect/>
          </a:stretch>
        </p:blipFill>
        <p:spPr bwMode="auto">
          <a:xfrm>
            <a:off x="395536" y="4653136"/>
            <a:ext cx="8208912" cy="1774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HTTP Basics (continued)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HTTP methods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GET / HTTP/1.1. is the most basic method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May be able to determine information about the Web Server from the server’s HTTP response packet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28</a:t>
            </a:fld>
            <a:endParaRPr lang="en-SG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headers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HTTP packet (request or response) contains a set of header fields</a:t>
            </a:r>
          </a:p>
          <a:p>
            <a:r>
              <a:rPr lang="en-US" dirty="0" smtClean="0"/>
              <a:t>HTTP headers may contain information on</a:t>
            </a:r>
          </a:p>
          <a:p>
            <a:pPr lvl="1"/>
            <a:r>
              <a:rPr lang="en-US" dirty="0" smtClean="0"/>
              <a:t>Web Browser of the client making the request</a:t>
            </a:r>
          </a:p>
          <a:p>
            <a:pPr lvl="1"/>
            <a:r>
              <a:rPr lang="en-US" dirty="0" smtClean="0"/>
              <a:t>Operating System of the client</a:t>
            </a:r>
          </a:p>
          <a:p>
            <a:pPr lvl="1"/>
            <a:r>
              <a:rPr lang="en-US" dirty="0" smtClean="0"/>
              <a:t>Web Server returning the response</a:t>
            </a:r>
          </a:p>
          <a:p>
            <a:pPr lvl="1"/>
            <a:r>
              <a:rPr lang="en-US" dirty="0" smtClean="0"/>
              <a:t>Cookies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29</a:t>
            </a:fld>
            <a:endParaRPr lang="en-S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Stages of Penetration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b="1" dirty="0">
                <a:solidFill>
                  <a:srgbClr val="0000CC"/>
                </a:solidFill>
              </a:rPr>
              <a:t>Stage 1 : Information </a:t>
            </a:r>
            <a:r>
              <a:rPr lang="en-SG" b="1" dirty="0" smtClean="0">
                <a:solidFill>
                  <a:srgbClr val="0000CC"/>
                </a:solidFill>
              </a:rPr>
              <a:t>Gathering (or also known as </a:t>
            </a:r>
            <a:r>
              <a:rPr lang="en-SG" b="1" dirty="0" err="1" smtClean="0">
                <a:solidFill>
                  <a:srgbClr val="0000CC"/>
                </a:solidFill>
              </a:rPr>
              <a:t>Footprinting</a:t>
            </a:r>
            <a:r>
              <a:rPr lang="en-SG" b="1" dirty="0" smtClean="0">
                <a:solidFill>
                  <a:srgbClr val="0000CC"/>
                </a:solidFill>
              </a:rPr>
              <a:t>)</a:t>
            </a:r>
            <a:endParaRPr lang="en-SG" b="1" dirty="0">
              <a:solidFill>
                <a:srgbClr val="0000CC"/>
              </a:solidFill>
            </a:endParaRPr>
          </a:p>
          <a:p>
            <a:r>
              <a:rPr lang="en-SG" dirty="0"/>
              <a:t>Stage 2 : Network Discovery</a:t>
            </a:r>
          </a:p>
          <a:p>
            <a:r>
              <a:rPr lang="en-SG" dirty="0"/>
              <a:t>Stage 3 : Vulnerability Assessment</a:t>
            </a:r>
          </a:p>
          <a:p>
            <a:r>
              <a:rPr lang="en-SG" dirty="0"/>
              <a:t>Stage 4 : Exploiting</a:t>
            </a:r>
          </a:p>
          <a:p>
            <a:r>
              <a:rPr lang="en-SG" dirty="0"/>
              <a:t>Stage 5 : Post-Exploit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4914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30</a:t>
            </a:fld>
            <a:endParaRPr lang="en-SG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04664"/>
            <a:ext cx="6029325" cy="1914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40" y="2832511"/>
            <a:ext cx="8632331" cy="32784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05279" y="2098375"/>
            <a:ext cx="4831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Viewing HTTP Request Headers in </a:t>
            </a:r>
            <a:r>
              <a:rPr lang="en-SG" dirty="0" err="1" smtClean="0"/>
              <a:t>BurpSuite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2555776" y="6118671"/>
            <a:ext cx="507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Viewing HTTP Response Headers in </a:t>
            </a:r>
            <a:r>
              <a:rPr lang="en-SG" dirty="0" err="1" smtClean="0"/>
              <a:t>BurpSuite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2150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Practical 3 Exercise </a:t>
            </a:r>
            <a:r>
              <a:rPr lang="en-US" dirty="0" smtClean="0"/>
              <a:t>5 </a:t>
            </a:r>
            <a:r>
              <a:rPr lang="en-US" dirty="0" err="1" smtClean="0"/>
              <a:t>Burpsuite</a:t>
            </a:r>
            <a:endParaRPr lang="en-US" dirty="0" smtClean="0"/>
          </a:p>
          <a:p>
            <a:r>
              <a:rPr lang="en-US" dirty="0" smtClean="0"/>
              <a:t>Practical 3 Exercise 6 HTTP headers</a:t>
            </a:r>
            <a:endParaRPr lang="en-SG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6338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knowledge of human nature to get information from other people</a:t>
            </a:r>
          </a:p>
          <a:p>
            <a:pPr lvl="1"/>
            <a:r>
              <a:rPr lang="en-US" dirty="0" smtClean="0"/>
              <a:t>Example : Attacker poses as IT helpdesk and calls unsuspecting staff to get information about the company network</a:t>
            </a:r>
          </a:p>
          <a:p>
            <a:r>
              <a:rPr lang="en-US" dirty="0" smtClean="0"/>
              <a:t>Can be the biggest security threat to networks</a:t>
            </a:r>
          </a:p>
          <a:p>
            <a:r>
              <a:rPr lang="en-US" dirty="0" smtClean="0"/>
              <a:t>Most difficult to protect against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32</a:t>
            </a:fld>
            <a:endParaRPr lang="en-SG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 of Social Engineers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Urgency</a:t>
            </a:r>
          </a:p>
          <a:p>
            <a:pPr lvl="1"/>
            <a:r>
              <a:rPr lang="en-US" dirty="0" smtClean="0"/>
              <a:t>“I need the information now or the project will fail!”</a:t>
            </a:r>
          </a:p>
          <a:p>
            <a:r>
              <a:rPr lang="en-US" dirty="0" smtClean="0"/>
              <a:t>Help with problems</a:t>
            </a:r>
          </a:p>
          <a:p>
            <a:pPr lvl="1"/>
            <a:r>
              <a:rPr lang="en-US" dirty="0" smtClean="0"/>
              <a:t>“I can solve your Internet connection speed problem if you can tell me …”</a:t>
            </a:r>
          </a:p>
          <a:p>
            <a:r>
              <a:rPr lang="en-US" dirty="0" smtClean="0"/>
              <a:t>Everyone else is doing it</a:t>
            </a:r>
          </a:p>
          <a:p>
            <a:pPr lvl="1"/>
            <a:r>
              <a:rPr lang="en-US" dirty="0" smtClean="0"/>
              <a:t>“John has already given me his account information so …”</a:t>
            </a:r>
          </a:p>
          <a:p>
            <a:r>
              <a:rPr lang="en-US" dirty="0" smtClean="0"/>
              <a:t>Kindness and charm</a:t>
            </a:r>
          </a:p>
          <a:p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“The Director needs this information now!”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33</a:t>
            </a:fld>
            <a:endParaRPr lang="en-SG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Shoulder Surf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 at what the user is entering on the keyboard, especially usernames and passwords</a:t>
            </a:r>
          </a:p>
          <a:p>
            <a:r>
              <a:rPr lang="en-US" dirty="0" smtClean="0"/>
              <a:t>Shoulder surfers may stand behind people at the ATMs to see the PINs being entered</a:t>
            </a:r>
          </a:p>
          <a:p>
            <a:r>
              <a:rPr lang="en-US" dirty="0" smtClean="0"/>
              <a:t>Use of camera phones to take photos and videos increase this threat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34</a:t>
            </a:fld>
            <a:endParaRPr lang="en-SG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Dumpster Diving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Going through the trash!</a:t>
            </a:r>
          </a:p>
          <a:p>
            <a:r>
              <a:rPr lang="en-US" dirty="0" smtClean="0"/>
              <a:t>Lots of valuable information can be found</a:t>
            </a:r>
          </a:p>
          <a:p>
            <a:pPr lvl="1"/>
            <a:r>
              <a:rPr lang="en-US" dirty="0" smtClean="0"/>
              <a:t>Discarded Windows XP manuals – the company has upgraded their Windows OS?</a:t>
            </a:r>
          </a:p>
          <a:p>
            <a:pPr lvl="1"/>
            <a:r>
              <a:rPr lang="en-US" dirty="0" smtClean="0"/>
              <a:t>Company organizational charts</a:t>
            </a:r>
          </a:p>
          <a:p>
            <a:pPr lvl="1"/>
            <a:r>
              <a:rPr lang="en-US" dirty="0" smtClean="0"/>
              <a:t>Printouts of emails</a:t>
            </a:r>
          </a:p>
          <a:p>
            <a:pPr lvl="1"/>
            <a:r>
              <a:rPr lang="en-US" dirty="0" smtClean="0"/>
              <a:t>Discarded hard disks, USB drives – deleted data may still be retrieved from them</a:t>
            </a:r>
          </a:p>
          <a:p>
            <a:r>
              <a:rPr lang="en-US" dirty="0" smtClean="0"/>
              <a:t>Documents should be shredded</a:t>
            </a:r>
          </a:p>
          <a:p>
            <a:r>
              <a:rPr lang="en-US" dirty="0" smtClean="0"/>
              <a:t>Use disk-cleaning software to wipe out all data before discarding disks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35</a:t>
            </a:fld>
            <a:endParaRPr lang="en-SG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Piggybacking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Trailing </a:t>
            </a:r>
            <a:r>
              <a:rPr lang="en-US" dirty="0" err="1" smtClean="0"/>
              <a:t>authorised</a:t>
            </a:r>
            <a:r>
              <a:rPr lang="en-US" dirty="0" smtClean="0"/>
              <a:t> staff closely to enter restricted areas</a:t>
            </a:r>
          </a:p>
          <a:p>
            <a:r>
              <a:rPr lang="en-US" dirty="0" smtClean="0"/>
              <a:t>May carry a fake staff card or badge and rely on the kindness of people to hold the door open for them</a:t>
            </a:r>
          </a:p>
          <a:p>
            <a:r>
              <a:rPr lang="en-US" dirty="0" smtClean="0"/>
              <a:t>May carry big boxes and rely on people to open secured doors for them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36</a:t>
            </a:fld>
            <a:endParaRPr lang="en-SG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Phishing emails are urgent emails that seem to be from legitimate companies asking you to click on a link to provide or update your details</a:t>
            </a:r>
          </a:p>
          <a:p>
            <a:r>
              <a:rPr lang="en-US" dirty="0" smtClean="0"/>
              <a:t>The link usually leads to the attacker’s website</a:t>
            </a:r>
          </a:p>
          <a:p>
            <a:r>
              <a:rPr lang="en-US" dirty="0" smtClean="0"/>
              <a:t>Spear phishing</a:t>
            </a:r>
          </a:p>
          <a:p>
            <a:pPr lvl="1"/>
            <a:r>
              <a:rPr lang="en-US" dirty="0" smtClean="0"/>
              <a:t>Sent to specific people in an organization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37</a:t>
            </a:fld>
            <a:endParaRPr lang="en-SG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38</a:t>
            </a:fld>
            <a:endParaRPr lang="en-S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14425"/>
            <a:ext cx="8686800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04664"/>
            <a:ext cx="8534400" cy="5996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SG" sz="1800" dirty="0" smtClean="0"/>
              <a:t>Dear </a:t>
            </a:r>
            <a:r>
              <a:rPr lang="en-SG" sz="1800" dirty="0" err="1" smtClean="0"/>
              <a:t>Paypal</a:t>
            </a:r>
            <a:r>
              <a:rPr lang="en-SG" sz="1800" dirty="0" smtClean="0"/>
              <a:t> customer,</a:t>
            </a:r>
          </a:p>
          <a:p>
            <a:pPr marL="0" indent="0">
              <a:buNone/>
            </a:pPr>
            <a:r>
              <a:rPr lang="en-SG" sz="1800" dirty="0" smtClean="0"/>
              <a:t>	We recently noticed one or more attempts to log in your </a:t>
            </a:r>
            <a:r>
              <a:rPr lang="en-SG" sz="1800" dirty="0" err="1" smtClean="0"/>
              <a:t>Paypal</a:t>
            </a:r>
            <a:r>
              <a:rPr lang="en-SG" sz="1800" dirty="0" smtClean="0"/>
              <a:t>  online account from a foreign IP address and we have reasons to believe that your account was hijacked by a third party without your authorization.</a:t>
            </a:r>
          </a:p>
          <a:p>
            <a:pPr marL="0" indent="0">
              <a:buNone/>
            </a:pPr>
            <a:r>
              <a:rPr lang="en-SG" sz="1800" dirty="0" smtClean="0"/>
              <a:t>	If you recently accessed your account while </a:t>
            </a:r>
            <a:r>
              <a:rPr lang="en-SG" sz="1800" dirty="0" err="1" smtClean="0"/>
              <a:t>traveling</a:t>
            </a:r>
            <a:r>
              <a:rPr lang="en-SG" sz="1800" dirty="0" smtClean="0"/>
              <a:t>, the unusual log in attempts may have initiated by you.</a:t>
            </a:r>
          </a:p>
          <a:p>
            <a:pPr marL="0" indent="0">
              <a:buNone/>
            </a:pPr>
            <a:r>
              <a:rPr lang="en-SG" sz="1800" dirty="0" smtClean="0"/>
              <a:t>	However if you are the rightful holder of the account, click on the link below and submit, as we try to verify your account:</a:t>
            </a:r>
          </a:p>
          <a:p>
            <a:pPr>
              <a:buNone/>
            </a:pPr>
            <a:r>
              <a:rPr lang="en-SG" sz="1800" u="sng" dirty="0" smtClean="0">
                <a:hlinkClick r:id="rId2"/>
              </a:rPr>
              <a:t>https://www.paypal.com0m/cgi-bin/webscr?cmd=_login-submit</a:t>
            </a:r>
            <a:endParaRPr lang="en-SG" sz="1800" dirty="0" smtClean="0"/>
          </a:p>
          <a:p>
            <a:pPr>
              <a:buNone/>
            </a:pPr>
            <a:r>
              <a:rPr lang="en-SG" sz="1800" dirty="0" smtClean="0"/>
              <a:t>The log in attempt was made from:</a:t>
            </a:r>
          </a:p>
          <a:p>
            <a:pPr>
              <a:buNone/>
            </a:pPr>
            <a:r>
              <a:rPr lang="en-SG" sz="1800" dirty="0" smtClean="0"/>
              <a:t>	IP address: </a:t>
            </a:r>
            <a:r>
              <a:rPr lang="en-SG" sz="1800" b="1" dirty="0" smtClean="0"/>
              <a:t>157.6.177.243</a:t>
            </a:r>
            <a:endParaRPr lang="en-SG" sz="1800" dirty="0" smtClean="0"/>
          </a:p>
          <a:p>
            <a:pPr>
              <a:buNone/>
            </a:pPr>
            <a:r>
              <a:rPr lang="en-SG" sz="1800" dirty="0" smtClean="0"/>
              <a:t>	ISP host: </a:t>
            </a:r>
            <a:r>
              <a:rPr lang="en-SG" sz="1800" b="1" dirty="0" smtClean="0"/>
              <a:t>abelibrary.com</a:t>
            </a:r>
            <a:endParaRPr lang="en-SG" sz="1800" dirty="0" smtClean="0"/>
          </a:p>
          <a:p>
            <a:pPr marL="0" indent="0">
              <a:buNone/>
            </a:pPr>
            <a:r>
              <a:rPr lang="en-SG" sz="1800" dirty="0" smtClean="0"/>
              <a:t>	If you choose to ignore our request, you leave us no choice but to temporally suspend your account.</a:t>
            </a:r>
          </a:p>
          <a:p>
            <a:pPr marL="0" indent="0">
              <a:buNone/>
            </a:pPr>
            <a:r>
              <a:rPr lang="en-SG" sz="1800" dirty="0" smtClean="0"/>
              <a:t>	We ask that you allow at least 48hrs for the case to be investigated and we strongly recommend not making any changes to your account in that time.</a:t>
            </a:r>
          </a:p>
          <a:p>
            <a:pPr>
              <a:buNone/>
            </a:pPr>
            <a:r>
              <a:rPr lang="en-SG" sz="1800" dirty="0" smtClean="0"/>
              <a:t>Thanks for your patience as we work together to protect your account.</a:t>
            </a:r>
          </a:p>
          <a:p>
            <a:pPr>
              <a:buNone/>
            </a:pPr>
            <a:r>
              <a:rPr lang="en-SG" sz="1800" dirty="0" smtClean="0"/>
              <a:t>Regards,</a:t>
            </a:r>
          </a:p>
          <a:p>
            <a:pPr>
              <a:buNone/>
            </a:pPr>
            <a:r>
              <a:rPr lang="en-SG" sz="1800" dirty="0" smtClean="0"/>
              <a:t> </a:t>
            </a:r>
          </a:p>
          <a:p>
            <a:pPr>
              <a:buNone/>
            </a:pPr>
            <a:endParaRPr lang="en-SG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39</a:t>
            </a:fld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Footprinting</a:t>
            </a:r>
            <a:r>
              <a:rPr lang="en-US" dirty="0" smtClean="0"/>
              <a:t>?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Discover information about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The organization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Its network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Usually such information is available on the Internet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Information gathered may be used to determine how to conduct security test (for hackers, the information can be used to determine how to attack!)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Size of the network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Operating systems used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74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Phishing not limited to emails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Phishing also occurs in mobile messages</a:t>
            </a:r>
          </a:p>
          <a:p>
            <a:r>
              <a:rPr lang="en-SG" dirty="0" smtClean="0"/>
              <a:t>Example of Phishing SMS</a:t>
            </a:r>
          </a:p>
          <a:p>
            <a:pPr marL="0" indent="0">
              <a:buNone/>
            </a:pPr>
            <a:endParaRPr lang="en-SG" dirty="0" smtClean="0"/>
          </a:p>
          <a:p>
            <a:pPr marL="0" indent="0">
              <a:buNone/>
            </a:pPr>
            <a:endParaRPr lang="en-SG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40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763688" y="2636912"/>
            <a:ext cx="46805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POSB</a:t>
            </a:r>
          </a:p>
          <a:p>
            <a:r>
              <a:rPr lang="en-SG" dirty="0"/>
              <a:t>We are blocking your account. Please confirm device immediately, follow this link </a:t>
            </a:r>
            <a:r>
              <a:rPr lang="en-SG" u="sng" dirty="0">
                <a:solidFill>
                  <a:srgbClr val="0000CC"/>
                </a:solidFill>
              </a:rPr>
              <a:t>posb-dbs-shield.com/6512345678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0661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Email Headers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how to find e-mail headers</a:t>
            </a:r>
          </a:p>
          <a:p>
            <a:r>
              <a:rPr lang="en-US" dirty="0" smtClean="0"/>
              <a:t>After you open e-mail headers, copy and paste them into a text document</a:t>
            </a:r>
          </a:p>
          <a:p>
            <a:pPr lvl="1"/>
            <a:r>
              <a:rPr lang="en-US" dirty="0" smtClean="0"/>
              <a:t>So that you can read them with a text editor</a:t>
            </a:r>
          </a:p>
          <a:p>
            <a:r>
              <a:rPr lang="en-US" dirty="0" smtClean="0"/>
              <a:t>Headers contain valuable information about the sender</a:t>
            </a:r>
          </a:p>
          <a:p>
            <a:pPr lvl="1"/>
            <a:r>
              <a:rPr lang="en-US" dirty="0" smtClean="0"/>
              <a:t>Unique identifying numbers, IP address of sending server, and sending time</a:t>
            </a:r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41</a:t>
            </a:fld>
            <a:endParaRPr lang="en-SG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Email Headers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6752"/>
            <a:ext cx="8534400" cy="5204048"/>
          </a:xfrm>
        </p:spPr>
        <p:txBody>
          <a:bodyPr/>
          <a:lstStyle/>
          <a:p>
            <a:r>
              <a:rPr lang="en-US" dirty="0"/>
              <a:t>Useful website to learn about Email headers</a:t>
            </a:r>
          </a:p>
          <a:p>
            <a:pPr lvl="1"/>
            <a:r>
              <a:rPr lang="en-US" dirty="0"/>
              <a:t>https://www.arclab.com/en/kb/email/how-to-read-and-analyze-the-email-header-fields-spf-dkim.html </a:t>
            </a:r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42</a:t>
            </a:fld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67544" y="2564904"/>
            <a:ext cx="83716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From UOB Cards Marketing Fri May 15 20:28:30 2015</a:t>
            </a:r>
          </a:p>
          <a:p>
            <a:r>
              <a:rPr lang="en-SG" sz="1200" dirty="0"/>
              <a:t>X-Apparently-To: mary@yahoo.com; Fri, 15 May 2015 20:28:36 +0000</a:t>
            </a:r>
          </a:p>
          <a:p>
            <a:r>
              <a:rPr lang="en-SG" sz="1200" dirty="0"/>
              <a:t>Return-Path: &lt;bounced@edm.uob.com.sg&gt;</a:t>
            </a:r>
          </a:p>
          <a:p>
            <a:r>
              <a:rPr lang="en-SG" sz="1200" dirty="0" smtClean="0"/>
              <a:t>X-Originating-IP</a:t>
            </a:r>
            <a:r>
              <a:rPr lang="en-SG" sz="1200" dirty="0"/>
              <a:t>: [203.126.11.71]</a:t>
            </a:r>
          </a:p>
          <a:p>
            <a:r>
              <a:rPr lang="en-SG" sz="1200" dirty="0"/>
              <a:t>Authentication-Results: mta1328.mail.bf1.yahoo.com  from=eDM.uob.com.sg; </a:t>
            </a:r>
            <a:r>
              <a:rPr lang="en-SG" sz="1200" dirty="0" err="1"/>
              <a:t>domainkeys</a:t>
            </a:r>
            <a:r>
              <a:rPr lang="en-SG" sz="1200" dirty="0"/>
              <a:t>=neutral (no sig);  from=eDM.uob.com.sg; </a:t>
            </a:r>
            <a:r>
              <a:rPr lang="en-SG" sz="1200" dirty="0" err="1"/>
              <a:t>dkim</a:t>
            </a:r>
            <a:r>
              <a:rPr lang="en-SG" sz="1200" dirty="0"/>
              <a:t>=neutral (no sig)</a:t>
            </a:r>
          </a:p>
          <a:p>
            <a:r>
              <a:rPr lang="en-SG" sz="1200" dirty="0"/>
              <a:t>Received: from 127.0.0.1  (EHLO ntvwlpsg08) (203.126.11.71)</a:t>
            </a:r>
          </a:p>
          <a:p>
            <a:r>
              <a:rPr lang="en-SG" sz="1200" dirty="0"/>
              <a:t>  by mta1328.mail.bf1.yahoo.com with SMTP; Fri, 15 May 2015 20:28:36 +0000</a:t>
            </a:r>
          </a:p>
          <a:p>
            <a:r>
              <a:rPr lang="en-SG" sz="1200" dirty="0"/>
              <a:t>X-TM-IMSS-Message-ID:&lt;291178ac0040454b@uob.com.sg&gt;</a:t>
            </a:r>
          </a:p>
          <a:p>
            <a:r>
              <a:rPr lang="en-SG" sz="1200" dirty="0"/>
              <a:t>Date: Sat, 16 May 2015 04:28:30 +0800</a:t>
            </a:r>
          </a:p>
          <a:p>
            <a:r>
              <a:rPr lang="en-SG" sz="1200" dirty="0"/>
              <a:t>Return-Path: bounced@edm.uob.com.sg</a:t>
            </a:r>
          </a:p>
          <a:p>
            <a:r>
              <a:rPr lang="en-SG" sz="1200" dirty="0"/>
              <a:t>To: mary@yahoo.com</a:t>
            </a:r>
          </a:p>
          <a:p>
            <a:r>
              <a:rPr lang="en-SG" sz="1200" dirty="0"/>
              <a:t>From: UOB Cards Marketing &lt;marketing@eDM.uob.com.sg&gt;</a:t>
            </a:r>
          </a:p>
          <a:p>
            <a:r>
              <a:rPr lang="en-SG" sz="1200" dirty="0"/>
              <a:t>Reply-To: helpme@uobgroup.com</a:t>
            </a:r>
          </a:p>
          <a:p>
            <a:r>
              <a:rPr lang="en-SG" sz="1200" dirty="0"/>
              <a:t>Subject: &lt;ADV&gt;Enjoy 10% off at Sakae Sushi with UOB Cards (ref: 5818)</a:t>
            </a:r>
          </a:p>
          <a:p>
            <a:r>
              <a:rPr lang="en-SG" sz="1200" dirty="0"/>
              <a:t>Message-ID: &lt;59a58ef1a2fa8ee8af87c4aab1dc06a1@localhost.localdomain&gt;</a:t>
            </a:r>
          </a:p>
          <a:p>
            <a:r>
              <a:rPr lang="en-SG" sz="1200" dirty="0"/>
              <a:t>X-Priority: 3</a:t>
            </a:r>
          </a:p>
          <a:p>
            <a:r>
              <a:rPr lang="en-SG" sz="1200" dirty="0"/>
              <a:t>X-Mailer: </a:t>
            </a:r>
            <a:r>
              <a:rPr lang="en-SG" sz="1200" dirty="0" err="1"/>
              <a:t>PHPMailer</a:t>
            </a:r>
            <a:r>
              <a:rPr lang="en-SG" sz="1200" dirty="0"/>
              <a:t> (phpmailer.sourceforge.net) [version 2.0.0 rc3]</a:t>
            </a:r>
          </a:p>
          <a:p>
            <a:r>
              <a:rPr lang="en-SG" sz="1200" dirty="0"/>
              <a:t>MIME-Version: 1.0</a:t>
            </a:r>
          </a:p>
          <a:p>
            <a:r>
              <a:rPr lang="en-SG" sz="1200" dirty="0"/>
              <a:t>Content-Type: multipart/alternative;</a:t>
            </a:r>
          </a:p>
          <a:p>
            <a:r>
              <a:rPr lang="en-SG" sz="1200" dirty="0"/>
              <a:t>	boundary="b1_59a58ef1a2fa8ee8af87c4aab1dc06a1"</a:t>
            </a:r>
          </a:p>
          <a:p>
            <a:r>
              <a:rPr lang="en-SG" sz="1200" dirty="0"/>
              <a:t>Content-Length: 20467</a:t>
            </a:r>
          </a:p>
          <a:p>
            <a:endParaRPr lang="en-SG" sz="12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Email Headers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in Email Headers to look out for</a:t>
            </a:r>
          </a:p>
          <a:p>
            <a:pPr lvl="1"/>
            <a:r>
              <a:rPr lang="en-US" dirty="0" smtClean="0"/>
              <a:t>Return path</a:t>
            </a:r>
          </a:p>
          <a:p>
            <a:pPr lvl="1"/>
            <a:r>
              <a:rPr lang="en-US" dirty="0" smtClean="0"/>
              <a:t>Recipient’s e-mail address</a:t>
            </a:r>
          </a:p>
          <a:p>
            <a:pPr lvl="1"/>
            <a:r>
              <a:rPr lang="en-US" dirty="0" smtClean="0"/>
              <a:t>Type of sending e-mail service</a:t>
            </a:r>
          </a:p>
          <a:p>
            <a:pPr lvl="1"/>
            <a:r>
              <a:rPr lang="en-US" dirty="0" smtClean="0"/>
              <a:t>IP address of sending server</a:t>
            </a:r>
          </a:p>
          <a:p>
            <a:pPr lvl="1"/>
            <a:r>
              <a:rPr lang="en-US" dirty="0" smtClean="0"/>
              <a:t>Name of the e-mail server</a:t>
            </a:r>
          </a:p>
          <a:p>
            <a:pPr lvl="1"/>
            <a:r>
              <a:rPr lang="en-US" dirty="0" smtClean="0"/>
              <a:t>Unique message number</a:t>
            </a:r>
          </a:p>
          <a:p>
            <a:pPr lvl="1"/>
            <a:r>
              <a:rPr lang="en-US" dirty="0" smtClean="0"/>
              <a:t>Date and time e-mail was sent</a:t>
            </a:r>
          </a:p>
          <a:p>
            <a:pPr lvl="1"/>
            <a:r>
              <a:rPr lang="en-US" dirty="0" smtClean="0"/>
              <a:t>Attachment files information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Whois</a:t>
            </a:r>
            <a:r>
              <a:rPr lang="en-US" dirty="0" smtClean="0"/>
              <a:t> or other databases to find out true source of email</a:t>
            </a:r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43</a:t>
            </a:fld>
            <a:endParaRPr lang="en-SG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Exercise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Email Headers</a:t>
            </a:r>
          </a:p>
          <a:p>
            <a:pPr lvl="1"/>
            <a:r>
              <a:rPr lang="en-US" dirty="0"/>
              <a:t>Practical 3 Exercise 7</a:t>
            </a:r>
          </a:p>
          <a:p>
            <a:r>
              <a:rPr lang="en-US" dirty="0"/>
              <a:t>What information is my web browser providing to the Internet?</a:t>
            </a:r>
          </a:p>
          <a:p>
            <a:pPr lvl="1"/>
            <a:r>
              <a:rPr lang="en-US" dirty="0"/>
              <a:t>Practical 3 Exercise </a:t>
            </a:r>
            <a:r>
              <a:rPr lang="en-US" dirty="0" smtClean="0"/>
              <a:t>8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 the </a:t>
            </a:r>
            <a:r>
              <a:rPr lang="en-US" dirty="0" err="1" smtClean="0"/>
              <a:t>Footprinting</a:t>
            </a:r>
            <a:r>
              <a:rPr lang="en-US" dirty="0" smtClean="0"/>
              <a:t> (Information Gathering) Quiz on </a:t>
            </a:r>
            <a:r>
              <a:rPr lang="en-US" dirty="0" err="1" smtClean="0"/>
              <a:t>Brightspace</a:t>
            </a:r>
            <a:endParaRPr lang="en-US" dirty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38116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1 of Pen-Testing : </a:t>
            </a:r>
            <a:r>
              <a:rPr lang="en-US" dirty="0" err="1" smtClean="0"/>
              <a:t>Footprinting</a:t>
            </a:r>
            <a:r>
              <a:rPr lang="en-US" dirty="0" smtClean="0"/>
              <a:t> </a:t>
            </a:r>
            <a:r>
              <a:rPr lang="en-US" dirty="0"/>
              <a:t>or Information Gathering</a:t>
            </a:r>
          </a:p>
          <a:p>
            <a:r>
              <a:rPr lang="en-US" dirty="0"/>
              <a:t>Use Web tools for </a:t>
            </a:r>
            <a:r>
              <a:rPr lang="en-US" dirty="0" err="1"/>
              <a:t>footprinting</a:t>
            </a:r>
            <a:endParaRPr lang="en-US" dirty="0"/>
          </a:p>
          <a:p>
            <a:r>
              <a:rPr lang="en-US" dirty="0" smtClean="0"/>
              <a:t>Use DNS for </a:t>
            </a:r>
            <a:r>
              <a:rPr lang="en-US" dirty="0" err="1" smtClean="0"/>
              <a:t>footprinting</a:t>
            </a:r>
            <a:endParaRPr lang="en-US" dirty="0"/>
          </a:p>
          <a:p>
            <a:r>
              <a:rPr lang="en-US" dirty="0"/>
              <a:t>Viewing information in </a:t>
            </a:r>
            <a:r>
              <a:rPr lang="en-US" dirty="0" smtClean="0"/>
              <a:t>HTTP request and response headers</a:t>
            </a:r>
            <a:endParaRPr lang="en-US" dirty="0"/>
          </a:p>
          <a:p>
            <a:r>
              <a:rPr lang="en-US" dirty="0"/>
              <a:t>Identify the types of social engineering</a:t>
            </a:r>
          </a:p>
          <a:p>
            <a:pPr lvl="1"/>
            <a:endParaRPr lang="en-US" dirty="0" smtClean="0"/>
          </a:p>
          <a:p>
            <a:pPr lvl="1"/>
            <a:r>
              <a:rPr lang="en-SG" dirty="0"/>
              <a:t>Do the </a:t>
            </a:r>
            <a:r>
              <a:rPr lang="en-SG" dirty="0" err="1"/>
              <a:t>Footprinting</a:t>
            </a:r>
            <a:r>
              <a:rPr lang="en-SG" dirty="0"/>
              <a:t> (Information Gathering) Quiz on </a:t>
            </a:r>
            <a:r>
              <a:rPr lang="en-SG" dirty="0" err="1"/>
              <a:t>BlackBoard</a:t>
            </a:r>
            <a:endParaRPr lang="en-SG" dirty="0"/>
          </a:p>
          <a:p>
            <a:pPr lvl="1"/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45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81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Information Gathering</a:t>
            </a:r>
            <a:endParaRPr lang="en-SG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Numerous resources to find information legally</a:t>
            </a:r>
          </a:p>
          <a:p>
            <a:r>
              <a:rPr lang="en-US" dirty="0" smtClean="0"/>
              <a:t>Identify methods others can use to find information about your organization</a:t>
            </a:r>
          </a:p>
          <a:p>
            <a:r>
              <a:rPr lang="en-US" dirty="0"/>
              <a:t>Companies should </a:t>
            </a:r>
            <a:r>
              <a:rPr lang="en-US" dirty="0" smtClean="0"/>
              <a:t>try to limit </a:t>
            </a:r>
            <a:r>
              <a:rPr lang="en-US" dirty="0"/>
              <a:t>the amount of </a:t>
            </a:r>
            <a:r>
              <a:rPr lang="en-US" dirty="0" smtClean="0"/>
              <a:t>information that is available publicly</a:t>
            </a:r>
            <a:endParaRPr lang="en-US" dirty="0"/>
          </a:p>
          <a:p>
            <a:endParaRPr lang="en-US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712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Footprinting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>
                <a:solidFill>
                  <a:srgbClr val="A50021"/>
                </a:solidFill>
              </a:rPr>
              <a:t>What are some of the information that you like to find out?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Domains</a:t>
            </a:r>
          </a:p>
          <a:p>
            <a:pPr lvl="2">
              <a:lnSpc>
                <a:spcPct val="90000"/>
              </a:lnSpc>
            </a:pPr>
            <a:r>
              <a:rPr lang="en-GB" sz="2200" dirty="0"/>
              <a:t>The </a:t>
            </a:r>
            <a:r>
              <a:rPr lang="en-GB" sz="2200" dirty="0" smtClean="0"/>
              <a:t>target </a:t>
            </a:r>
            <a:r>
              <a:rPr lang="en-GB" sz="2200" dirty="0"/>
              <a:t>may own more than one </a:t>
            </a:r>
            <a:r>
              <a:rPr lang="en-GB" sz="2200" dirty="0" smtClean="0"/>
              <a:t>domain</a:t>
            </a:r>
          </a:p>
          <a:p>
            <a:pPr lvl="1">
              <a:lnSpc>
                <a:spcPct val="90000"/>
              </a:lnSpc>
            </a:pPr>
            <a:r>
              <a:rPr lang="en-GB" sz="2200" dirty="0">
                <a:solidFill>
                  <a:srgbClr val="0033CC"/>
                </a:solidFill>
              </a:rPr>
              <a:t>Visible Systems</a:t>
            </a:r>
          </a:p>
          <a:p>
            <a:pPr lvl="2">
              <a:lnSpc>
                <a:spcPct val="90000"/>
              </a:lnSpc>
            </a:pPr>
            <a:r>
              <a:rPr lang="en-GB" sz="2200" dirty="0"/>
              <a:t>How many systems can be accessed publicly?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Software Services available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What are the main public services provided? Test are generally for standard service ports like 21, 22, 25, 80, 443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IP Addresses discovered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Knowing their range of IP addresses may tell us how big their networks are</a:t>
            </a:r>
          </a:p>
          <a:p>
            <a:pPr lvl="1">
              <a:lnSpc>
                <a:spcPct val="9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Gateway Routers</a:t>
            </a:r>
          </a:p>
          <a:p>
            <a:pPr lvl="2">
              <a:lnSpc>
                <a:spcPct val="90000"/>
              </a:lnSpc>
            </a:pPr>
            <a:r>
              <a:rPr lang="en-GB" sz="2200" dirty="0" smtClean="0"/>
              <a:t>this may tells you who their Internet Service Provider is</a:t>
            </a:r>
            <a:r>
              <a:rPr lang="en-GB" sz="2200" dirty="0"/>
              <a:t>.</a:t>
            </a:r>
            <a:endParaRPr lang="en-GB" sz="2200" dirty="0" smtClean="0"/>
          </a:p>
          <a:p>
            <a:pPr lvl="1">
              <a:lnSpc>
                <a:spcPct val="90000"/>
              </a:lnSpc>
            </a:pPr>
            <a:endParaRPr lang="en-GB" sz="2200" dirty="0" smtClean="0"/>
          </a:p>
          <a:p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04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Footprinting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400" dirty="0" smtClean="0">
                <a:solidFill>
                  <a:srgbClr val="A50021"/>
                </a:solidFill>
              </a:rPr>
              <a:t>What are some of the information that you like to find out?</a:t>
            </a:r>
          </a:p>
          <a:p>
            <a:pPr>
              <a:lnSpc>
                <a:spcPct val="80000"/>
              </a:lnSpc>
            </a:pPr>
            <a:endParaRPr lang="en-GB" sz="2400" dirty="0" smtClean="0">
              <a:solidFill>
                <a:srgbClr val="A5002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Primary Operating Systems being used</a:t>
            </a:r>
          </a:p>
          <a:p>
            <a:pPr lvl="2">
              <a:lnSpc>
                <a:spcPct val="80000"/>
              </a:lnSpc>
            </a:pPr>
            <a:r>
              <a:rPr lang="en-GB" sz="2200" dirty="0" smtClean="0"/>
              <a:t>Windows or Linux or some other OS?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Firewalls</a:t>
            </a:r>
            <a:endParaRPr lang="en-GB" sz="2200" dirty="0">
              <a:solidFill>
                <a:srgbClr val="0033CC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GB" sz="2200" dirty="0" smtClean="0"/>
              <a:t>Which kind of Firewalls are they using?</a:t>
            </a:r>
            <a:endParaRPr lang="en-GB" sz="2200" dirty="0"/>
          </a:p>
          <a:p>
            <a:pPr lvl="1">
              <a:lnSpc>
                <a:spcPct val="8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Intrusion Detection Systems / Intrusion Prevention Systems</a:t>
            </a:r>
          </a:p>
          <a:p>
            <a:pPr lvl="2">
              <a:lnSpc>
                <a:spcPct val="80000"/>
              </a:lnSpc>
            </a:pPr>
            <a:r>
              <a:rPr lang="en-GB" sz="2200" dirty="0" smtClean="0"/>
              <a:t>Is there one? Will it track us?</a:t>
            </a:r>
          </a:p>
          <a:p>
            <a:pPr lvl="1">
              <a:lnSpc>
                <a:spcPct val="80000"/>
              </a:lnSpc>
            </a:pPr>
            <a:r>
              <a:rPr lang="en-GB" sz="2200" dirty="0" smtClean="0">
                <a:solidFill>
                  <a:srgbClr val="0033CC"/>
                </a:solidFill>
              </a:rPr>
              <a:t>Web Technologies</a:t>
            </a:r>
          </a:p>
          <a:p>
            <a:pPr lvl="2">
              <a:lnSpc>
                <a:spcPct val="80000"/>
              </a:lnSpc>
            </a:pPr>
            <a:r>
              <a:rPr lang="en-GB" sz="2200" dirty="0" smtClean="0"/>
              <a:t>Is </a:t>
            </a:r>
            <a:r>
              <a:rPr lang="en-GB" sz="2200" dirty="0"/>
              <a:t>their web site using Python, JavaScript, ActiveX, </a:t>
            </a:r>
            <a:r>
              <a:rPr lang="en-GB" sz="2200" dirty="0" err="1" smtClean="0"/>
              <a:t>etc</a:t>
            </a:r>
            <a:r>
              <a:rPr lang="en-GB" sz="2200" dirty="0" smtClean="0"/>
              <a:t>?.</a:t>
            </a:r>
            <a:endParaRPr lang="en-GB" sz="2200" dirty="0" smtClean="0">
              <a:solidFill>
                <a:srgbClr val="0033CC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GB" sz="2200" dirty="0"/>
              <a:t>A</a:t>
            </a:r>
            <a:r>
              <a:rPr lang="en-GB" sz="2200" dirty="0" smtClean="0"/>
              <a:t>re </a:t>
            </a:r>
            <a:r>
              <a:rPr lang="en-GB" sz="2200" dirty="0"/>
              <a:t>they </a:t>
            </a:r>
            <a:r>
              <a:rPr lang="en-GB" sz="2200" dirty="0" smtClean="0"/>
              <a:t>hosting </a:t>
            </a:r>
            <a:r>
              <a:rPr lang="en-GB" sz="2200" dirty="0"/>
              <a:t>their web servers in-house or using cloud </a:t>
            </a:r>
            <a:r>
              <a:rPr lang="en-GB" sz="2200" dirty="0" smtClean="0"/>
              <a:t>technologies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027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Ethical Hacking and Defences</a:t>
            </a:r>
            <a:endParaRPr lang="en-SG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8</a:t>
            </a:fld>
            <a:endParaRPr lang="en-SG"/>
          </a:p>
        </p:txBody>
      </p:sp>
      <p:pic>
        <p:nvPicPr>
          <p:cNvPr id="7" name="Picture 4" descr="Tbl04-01"/>
          <p:cNvPicPr>
            <a:picLocks noChangeAspect="1" noChangeArrowheads="1"/>
          </p:cNvPicPr>
          <p:nvPr/>
        </p:nvPicPr>
        <p:blipFill>
          <a:blip r:embed="rId2" cstate="print">
            <a:lum contrast="-6000"/>
          </a:blip>
          <a:srcRect/>
          <a:stretch>
            <a:fillRect/>
          </a:stretch>
        </p:blipFill>
        <p:spPr bwMode="auto">
          <a:xfrm>
            <a:off x="282766" y="404665"/>
            <a:ext cx="8575291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45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Advanced Web Searches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Google allows different forms of advanced searches</a:t>
            </a:r>
          </a:p>
          <a:p>
            <a:r>
              <a:rPr lang="en-SG" dirty="0" smtClean="0"/>
              <a:t>Examples</a:t>
            </a:r>
          </a:p>
          <a:p>
            <a:pPr lvl="1"/>
            <a:r>
              <a:rPr lang="en-SG" dirty="0" smtClean="0"/>
              <a:t>To find a certain word or file on a website</a:t>
            </a:r>
          </a:p>
          <a:p>
            <a:pPr marL="534988" lvl="1" indent="0">
              <a:buNone/>
            </a:pPr>
            <a:r>
              <a:rPr lang="en-SG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ite:</a:t>
            </a:r>
            <a:r>
              <a:rPr lang="en-SG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keyword</a:t>
            </a:r>
          </a:p>
          <a:p>
            <a:pPr marL="534988" lvl="1" indent="0">
              <a:buNone/>
            </a:pPr>
            <a:r>
              <a:rPr lang="en-SG" dirty="0" err="1" smtClean="0"/>
              <a:t>Eg</a:t>
            </a:r>
            <a:r>
              <a:rPr lang="en-SG" dirty="0" smtClean="0"/>
              <a:t>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site:www.sp.edu.sg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exams</a:t>
            </a:r>
          </a:p>
          <a:p>
            <a:pPr lvl="1"/>
            <a:endParaRPr lang="en-SG" dirty="0" smtClean="0"/>
          </a:p>
          <a:p>
            <a:pPr lvl="1"/>
            <a:r>
              <a:rPr lang="en-SG" dirty="0" smtClean="0"/>
              <a:t>To find certain </a:t>
            </a:r>
            <a:r>
              <a:rPr lang="en-SG" dirty="0" err="1" smtClean="0"/>
              <a:t>filestypes</a:t>
            </a:r>
            <a:r>
              <a:rPr lang="en-SG" dirty="0" smtClean="0"/>
              <a:t> containing keywords</a:t>
            </a:r>
          </a:p>
          <a:p>
            <a:pPr marL="534988" lvl="1" indent="0">
              <a:buNone/>
            </a:pP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filetype:</a:t>
            </a:r>
            <a:r>
              <a:rPr lang="en-SG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S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site:</a:t>
            </a:r>
            <a:r>
              <a:rPr lang="en-SG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www.example.com</a:t>
            </a:r>
            <a:r>
              <a:rPr lang="en-SG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keyword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AA668-B864-4FD1-AF09-4B71522EA5AB}" type="slidenum">
              <a:rPr lang="en-SG" smtClean="0"/>
              <a:pPr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8918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Prefab">
      <a:dk1>
        <a:sysClr val="windowText" lastClr="000000"/>
      </a:dk1>
      <a:lt1>
        <a:sysClr val="window" lastClr="FFFFFF"/>
      </a:lt1>
      <a:dk2>
        <a:srgbClr val="5D5C64"/>
      </a:dk2>
      <a:lt2>
        <a:srgbClr val="E4D9BE"/>
      </a:lt2>
      <a:accent1>
        <a:srgbClr val="E0B62E"/>
      </a:accent1>
      <a:accent2>
        <a:srgbClr val="E6632E"/>
      </a:accent2>
      <a:accent3>
        <a:srgbClr val="73C1C7"/>
      </a:accent3>
      <a:accent4>
        <a:srgbClr val="75964C"/>
      </a:accent4>
      <a:accent5>
        <a:srgbClr val="C78C45"/>
      </a:accent5>
      <a:accent6>
        <a:srgbClr val="BCA076"/>
      </a:accent6>
      <a:hlink>
        <a:srgbClr val="CF3B0D"/>
      </a:hlink>
      <a:folHlink>
        <a:srgbClr val="7E756C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3872</TotalTime>
  <Words>2069</Words>
  <Application>Microsoft Office PowerPoint</Application>
  <PresentationFormat>On-screen Show (4:3)</PresentationFormat>
  <Paragraphs>373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SimSun</vt:lpstr>
      <vt:lpstr>Arial</vt:lpstr>
      <vt:lpstr>Arial Black</vt:lpstr>
      <vt:lpstr>Calibri</vt:lpstr>
      <vt:lpstr>Courier New</vt:lpstr>
      <vt:lpstr>Wingdings 2</vt:lpstr>
      <vt:lpstr>Prefab</vt:lpstr>
      <vt:lpstr>Topic 3 Footprinting </vt:lpstr>
      <vt:lpstr>Topic 3 : Footprinting</vt:lpstr>
      <vt:lpstr>Stages of Penetration Testing</vt:lpstr>
      <vt:lpstr>What is Footprinting?</vt:lpstr>
      <vt:lpstr>Information Gathering</vt:lpstr>
      <vt:lpstr>Footprinting</vt:lpstr>
      <vt:lpstr>Footprinting</vt:lpstr>
      <vt:lpstr>PowerPoint Presentation</vt:lpstr>
      <vt:lpstr>Advanced Web Searches</vt:lpstr>
      <vt:lpstr>Advanced Web Searches</vt:lpstr>
      <vt:lpstr>Whois</vt:lpstr>
      <vt:lpstr>PowerPoint Presentation</vt:lpstr>
      <vt:lpstr>Using E-mail Addresses</vt:lpstr>
      <vt:lpstr>Analyzing a Company’s Web Site</vt:lpstr>
      <vt:lpstr>Finding information about connected devices </vt:lpstr>
      <vt:lpstr>Shodan sample listing</vt:lpstr>
      <vt:lpstr>Exercise</vt:lpstr>
      <vt:lpstr>Using Domain Name Service (DNS)</vt:lpstr>
      <vt:lpstr>Using Domain Name Service (DNS) Zone Transfers (continued)</vt:lpstr>
      <vt:lpstr>Other DNS Whois Tools</vt:lpstr>
      <vt:lpstr>Traceroute</vt:lpstr>
      <vt:lpstr>Exercise</vt:lpstr>
      <vt:lpstr>Analyzing a Company’s Web Site</vt:lpstr>
      <vt:lpstr>PowerPoint Presentation</vt:lpstr>
      <vt:lpstr>Copying whole websites</vt:lpstr>
      <vt:lpstr>Using HTTP Basics</vt:lpstr>
      <vt:lpstr>PowerPoint Presentation</vt:lpstr>
      <vt:lpstr>Using HTTP Basics (continued)</vt:lpstr>
      <vt:lpstr>HTTP headers</vt:lpstr>
      <vt:lpstr>PowerPoint Presentation</vt:lpstr>
      <vt:lpstr>Exercise</vt:lpstr>
      <vt:lpstr>Social Engineering</vt:lpstr>
      <vt:lpstr>Techniques of Social Engineers</vt:lpstr>
      <vt:lpstr>Shoulder Surf</vt:lpstr>
      <vt:lpstr>Dumpster Diving</vt:lpstr>
      <vt:lpstr>Piggybacking</vt:lpstr>
      <vt:lpstr>Phishing</vt:lpstr>
      <vt:lpstr>PowerPoint Presentation</vt:lpstr>
      <vt:lpstr>PowerPoint Presentation</vt:lpstr>
      <vt:lpstr>Phishing not limited to emails</vt:lpstr>
      <vt:lpstr>View Email Headers</vt:lpstr>
      <vt:lpstr>View Email Headers</vt:lpstr>
      <vt:lpstr>View Email Headers</vt:lpstr>
      <vt:lpstr>Exercise</vt:lpstr>
      <vt:lpstr>Summary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 XYZ</dc:title>
  <dc:creator>staff</dc:creator>
  <cp:lastModifiedBy>Eileen Yeo</cp:lastModifiedBy>
  <cp:revision>73</cp:revision>
  <dcterms:created xsi:type="dcterms:W3CDTF">2012-02-22T05:39:57Z</dcterms:created>
  <dcterms:modified xsi:type="dcterms:W3CDTF">2022-04-23T05:33:54Z</dcterms:modified>
</cp:coreProperties>
</file>