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42"/>
  </p:notesMasterIdLst>
  <p:sldIdLst>
    <p:sldId id="256" r:id="rId2"/>
    <p:sldId id="258" r:id="rId3"/>
    <p:sldId id="356" r:id="rId4"/>
    <p:sldId id="365" r:id="rId5"/>
    <p:sldId id="259" r:id="rId6"/>
    <p:sldId id="264" r:id="rId7"/>
    <p:sldId id="336" r:id="rId8"/>
    <p:sldId id="337" r:id="rId9"/>
    <p:sldId id="338" r:id="rId10"/>
    <p:sldId id="339" r:id="rId11"/>
    <p:sldId id="367" r:id="rId12"/>
    <p:sldId id="265" r:id="rId13"/>
    <p:sldId id="341" r:id="rId14"/>
    <p:sldId id="290" r:id="rId15"/>
    <p:sldId id="342" r:id="rId16"/>
    <p:sldId id="354" r:id="rId17"/>
    <p:sldId id="343" r:id="rId18"/>
    <p:sldId id="344" r:id="rId19"/>
    <p:sldId id="345" r:id="rId20"/>
    <p:sldId id="346" r:id="rId21"/>
    <p:sldId id="347" r:id="rId22"/>
    <p:sldId id="348" r:id="rId23"/>
    <p:sldId id="368" r:id="rId24"/>
    <p:sldId id="355" r:id="rId25"/>
    <p:sldId id="360" r:id="rId26"/>
    <p:sldId id="363" r:id="rId27"/>
    <p:sldId id="361" r:id="rId28"/>
    <p:sldId id="362" r:id="rId29"/>
    <p:sldId id="330" r:id="rId30"/>
    <p:sldId id="332" r:id="rId31"/>
    <p:sldId id="331" r:id="rId32"/>
    <p:sldId id="350" r:id="rId33"/>
    <p:sldId id="351" r:id="rId34"/>
    <p:sldId id="305" r:id="rId35"/>
    <p:sldId id="364" r:id="rId36"/>
    <p:sldId id="307" r:id="rId37"/>
    <p:sldId id="308" r:id="rId38"/>
    <p:sldId id="309" r:id="rId39"/>
    <p:sldId id="369" r:id="rId40"/>
    <p:sldId id="36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0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23/4/2022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52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rnsca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4</a:t>
            </a:r>
            <a:br>
              <a:rPr lang="en-US" dirty="0" smtClean="0"/>
            </a:br>
            <a:r>
              <a:rPr lang="en-US" dirty="0" smtClean="0"/>
              <a:t>Port Scanning and Ping Sweeps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ST251Y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for </a:t>
            </a:r>
            <a:r>
              <a:rPr lang="en-US" dirty="0" err="1" smtClean="0"/>
              <a:t>Nmap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Reference Guide from nmap.org</a:t>
            </a:r>
          </a:p>
          <a:p>
            <a:pPr lvl="1"/>
            <a:r>
              <a:rPr lang="en-SG" dirty="0"/>
              <a:t>https://</a:t>
            </a:r>
            <a:r>
              <a:rPr lang="en-SG" dirty="0" smtClean="0"/>
              <a:t>nmap.org/book/man.html</a:t>
            </a:r>
          </a:p>
          <a:p>
            <a:r>
              <a:rPr lang="en-US" dirty="0" smtClean="0"/>
              <a:t>Secrets of Network Cartography: A Comprehensive Guide to </a:t>
            </a:r>
            <a:r>
              <a:rPr lang="en-US" dirty="0" err="1" smtClean="0"/>
              <a:t>nmap</a:t>
            </a:r>
            <a:r>
              <a:rPr lang="en-US" dirty="0" smtClean="0"/>
              <a:t> (especially Chapter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4 Exercise 1 – Using </a:t>
            </a:r>
            <a:r>
              <a:rPr lang="en-US" dirty="0" err="1"/>
              <a:t>nmap</a:t>
            </a:r>
            <a:endParaRPr lang="en-US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574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Port Scans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r>
              <a:rPr lang="en-US" dirty="0" smtClean="0"/>
              <a:t>SYN scan</a:t>
            </a:r>
          </a:p>
          <a:p>
            <a:r>
              <a:rPr lang="en-US" dirty="0" smtClean="0"/>
              <a:t>TCP Connect scan</a:t>
            </a:r>
          </a:p>
          <a:p>
            <a:pPr lvl="1"/>
            <a:r>
              <a:rPr lang="en-US" dirty="0" smtClean="0"/>
              <a:t>Completes the three-way handshake</a:t>
            </a:r>
          </a:p>
          <a:p>
            <a:r>
              <a:rPr lang="en-US" dirty="0" smtClean="0"/>
              <a:t>NULL scan</a:t>
            </a:r>
          </a:p>
          <a:p>
            <a:pPr lvl="1"/>
            <a:r>
              <a:rPr lang="en-US" dirty="0" smtClean="0"/>
              <a:t>Packet flags are turned off</a:t>
            </a:r>
          </a:p>
          <a:p>
            <a:r>
              <a:rPr lang="en-US" dirty="0" smtClean="0"/>
              <a:t>XMAS scan</a:t>
            </a:r>
          </a:p>
          <a:p>
            <a:pPr lvl="1"/>
            <a:r>
              <a:rPr lang="en-US" dirty="0" smtClean="0"/>
              <a:t>FIN, PSH and URG flags are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 Scan (-</a:t>
            </a:r>
            <a:r>
              <a:rPr lang="en-US" dirty="0" err="1" smtClean="0"/>
              <a:t>sT</a:t>
            </a:r>
            <a:r>
              <a:rPr lang="en-US" dirty="0" smtClean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port is open, full TCP 3 way handshake is established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If port is closed, RST is returned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  <p:pic>
        <p:nvPicPr>
          <p:cNvPr id="6" name="Picture 5" descr="sT_scan_op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2204864"/>
            <a:ext cx="500198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sT_scan_clos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725144"/>
            <a:ext cx="500198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Scan (-</a:t>
            </a:r>
            <a:r>
              <a:rPr lang="en-US" dirty="0" err="1" smtClean="0"/>
              <a:t>sS</a:t>
            </a:r>
            <a:r>
              <a:rPr lang="en-US" dirty="0" smtClean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port is open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port is closed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  <p:pic>
        <p:nvPicPr>
          <p:cNvPr id="6" name="Picture 5" descr="sS_scan_op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520206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sS_scan_clos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437906"/>
            <a:ext cx="5399937" cy="194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Since the TCP 3-way handshake is not completed, the application will not log the connection</a:t>
            </a:r>
          </a:p>
          <a:p>
            <a:r>
              <a:rPr lang="en-GB" dirty="0" smtClean="0"/>
              <a:t>Hence, it is “quieter” or “stealthy” compared to a TCP Connect Scan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FIN, XMAS, Null scans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FIN Scan</a:t>
            </a:r>
          </a:p>
          <a:p>
            <a:pPr lvl="1"/>
            <a:r>
              <a:rPr lang="en-SG" dirty="0" smtClean="0"/>
              <a:t>Send only packets with the FIN flag on</a:t>
            </a:r>
          </a:p>
          <a:p>
            <a:r>
              <a:rPr lang="en-SG" dirty="0" smtClean="0"/>
              <a:t>XMAS Scan</a:t>
            </a:r>
          </a:p>
          <a:p>
            <a:pPr lvl="1"/>
            <a:r>
              <a:rPr lang="en-SG" dirty="0" smtClean="0"/>
              <a:t>Send packets with FIN, PSH and URG flags on</a:t>
            </a:r>
          </a:p>
          <a:p>
            <a:r>
              <a:rPr lang="en-SG" dirty="0" smtClean="0"/>
              <a:t>Null Scan</a:t>
            </a:r>
          </a:p>
          <a:p>
            <a:pPr lvl="1"/>
            <a:r>
              <a:rPr lang="en-SG" dirty="0" smtClean="0"/>
              <a:t>Send packets with no flags on. Theoretically such null packets can not exist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70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 (-</a:t>
            </a:r>
            <a:r>
              <a:rPr lang="en-US" dirty="0" err="1" smtClean="0"/>
              <a:t>sF</a:t>
            </a:r>
            <a:r>
              <a:rPr lang="en-US" dirty="0" smtClean="0"/>
              <a:t>), XMAS (-</a:t>
            </a:r>
            <a:r>
              <a:rPr lang="en-US" dirty="0" err="1" smtClean="0"/>
              <a:t>sX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Null (-</a:t>
            </a:r>
            <a:r>
              <a:rPr lang="en-US" dirty="0" err="1" smtClean="0"/>
              <a:t>sN</a:t>
            </a:r>
            <a:r>
              <a:rPr lang="en-US" dirty="0" smtClean="0"/>
              <a:t>) scans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port is open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port is closed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  <p:pic>
        <p:nvPicPr>
          <p:cNvPr id="6" name="Picture 5" descr="sF_scan_op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534659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sF_scan_clos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319812"/>
            <a:ext cx="5471144" cy="198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FIN, XMAS, Null scans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Also known as stealth scans because only 1 packet is sent and only 1 reply packet is expected</a:t>
            </a:r>
          </a:p>
          <a:p>
            <a:r>
              <a:rPr lang="en-GB" dirty="0" smtClean="0"/>
              <a:t>Problem 1:</a:t>
            </a:r>
          </a:p>
          <a:p>
            <a:pPr lvl="1"/>
            <a:r>
              <a:rPr lang="en-GB" dirty="0" smtClean="0"/>
              <a:t>If firewall blocks the port, no reply is received</a:t>
            </a:r>
          </a:p>
          <a:p>
            <a:pPr lvl="1"/>
            <a:r>
              <a:rPr lang="en-GB" dirty="0" smtClean="0"/>
              <a:t>Hence, ‘</a:t>
            </a:r>
            <a:r>
              <a:rPr lang="en-GB" dirty="0" err="1" smtClean="0"/>
              <a:t>open|filtered</a:t>
            </a:r>
            <a:r>
              <a:rPr lang="en-GB" dirty="0" smtClean="0"/>
              <a:t>’ is received</a:t>
            </a:r>
          </a:p>
          <a:p>
            <a:r>
              <a:rPr lang="en-GB" dirty="0" smtClean="0"/>
              <a:t>Problem 2:</a:t>
            </a:r>
          </a:p>
          <a:p>
            <a:pPr lvl="1"/>
            <a:r>
              <a:rPr lang="en-GB" dirty="0" smtClean="0"/>
              <a:t>Different OS may respond differently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Windows may reply ‘RST’ regardless of open or closed ports!</a:t>
            </a:r>
          </a:p>
          <a:p>
            <a:r>
              <a:rPr lang="en-GB" dirty="0" smtClean="0"/>
              <a:t>Need to use other scans to confirm observation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 Scan (-</a:t>
            </a:r>
            <a:r>
              <a:rPr lang="en-US" dirty="0" err="1" smtClean="0"/>
              <a:t>sA</a:t>
            </a:r>
            <a:r>
              <a:rPr lang="en-US" dirty="0" smtClean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reply ‘Filtered’ or ‘Unfiltered’</a:t>
            </a:r>
          </a:p>
          <a:p>
            <a:r>
              <a:rPr lang="en-GB" dirty="0" smtClean="0"/>
              <a:t>Use for traversing through firewall</a:t>
            </a:r>
          </a:p>
          <a:p>
            <a:r>
              <a:rPr lang="en-GB" dirty="0" smtClean="0"/>
              <a:t>If no response, firewall MAY be present, </a:t>
            </a:r>
            <a:r>
              <a:rPr lang="en-GB" dirty="0" err="1" smtClean="0"/>
              <a:t>ie</a:t>
            </a:r>
            <a:r>
              <a:rPr lang="en-GB" dirty="0" smtClean="0"/>
              <a:t>. ‘Filtered’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If RST received, there is no firewall, or the firewall allowed the ACK packet through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  <p:pic>
        <p:nvPicPr>
          <p:cNvPr id="6" name="Picture 5" descr="sA_filte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852936"/>
            <a:ext cx="3744416" cy="130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sA_unfilte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157192"/>
            <a:ext cx="4032448" cy="140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4 : Port Scanning and Ping Sweeps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port scanning</a:t>
            </a:r>
          </a:p>
          <a:p>
            <a:r>
              <a:rPr lang="en-US" dirty="0" smtClean="0"/>
              <a:t>Describe different types of port scans</a:t>
            </a:r>
          </a:p>
          <a:p>
            <a:r>
              <a:rPr lang="en-US" dirty="0" smtClean="0"/>
              <a:t>Explain what ping sweeps are used for</a:t>
            </a:r>
          </a:p>
          <a:p>
            <a:pPr marL="274320" lvl="1" indent="-274320">
              <a:buFont typeface="Wingdings 2" pitchFamily="18" charset="2"/>
              <a:buChar char=""/>
            </a:pPr>
            <a:endParaRPr lang="en-US" sz="2800" dirty="0" smtClean="0"/>
          </a:p>
          <a:p>
            <a:pPr marL="274320" lvl="1" indent="-274320">
              <a:buFont typeface="Wingdings 2" pitchFamily="18" charset="2"/>
              <a:buChar char=""/>
            </a:pPr>
            <a:endParaRPr lang="en-US" sz="2800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ports scanned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: Though there are 65,536 possible TCP ports and 65,536 possible UDP ports, </a:t>
            </a:r>
            <a:r>
              <a:rPr lang="en-US" dirty="0" err="1"/>
              <a:t>nmap</a:t>
            </a:r>
            <a:r>
              <a:rPr lang="en-US" dirty="0"/>
              <a:t> by default only scans the most common 1000 ports for each protocol.</a:t>
            </a:r>
          </a:p>
          <a:p>
            <a:r>
              <a:rPr lang="en-US" dirty="0" err="1"/>
              <a:t>nmap</a:t>
            </a:r>
            <a:r>
              <a:rPr lang="en-US" dirty="0"/>
              <a:t> determines the most common 1000 ports from 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-services</a:t>
            </a:r>
            <a:r>
              <a:rPr lang="en-US" dirty="0"/>
              <a:t> file, based on the frequency indicated in the file. </a:t>
            </a:r>
          </a:p>
          <a:p>
            <a:r>
              <a:rPr lang="en-US" dirty="0"/>
              <a:t>You can specify which ports you want </a:t>
            </a:r>
            <a:r>
              <a:rPr lang="en-US" dirty="0" err="1"/>
              <a:t>nmap</a:t>
            </a:r>
            <a:r>
              <a:rPr lang="en-US" dirty="0"/>
              <a:t> to scan by using the -p option.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Nmap</a:t>
            </a:r>
            <a:r>
              <a:rPr lang="en-US" dirty="0" smtClean="0"/>
              <a:t> scan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  <p:pic>
        <p:nvPicPr>
          <p:cNvPr id="6" name="Picture 5" descr="scan_summ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7231434" cy="534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review questions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when </a:t>
            </a:r>
            <a:r>
              <a:rPr lang="en-US" dirty="0" err="1" smtClean="0"/>
              <a:t>Nmap</a:t>
            </a:r>
            <a:r>
              <a:rPr lang="en-US" dirty="0" smtClean="0"/>
              <a:t> reports that a port is filtered?</a:t>
            </a:r>
          </a:p>
          <a:p>
            <a:pPr lvl="1"/>
            <a:r>
              <a:rPr lang="en-US" dirty="0" smtClean="0"/>
              <a:t>Port may be blocked by a firewall</a:t>
            </a:r>
          </a:p>
          <a:p>
            <a:r>
              <a:rPr lang="en-US" dirty="0" smtClean="0"/>
              <a:t>For a SYN scan, what does it mean if no response is received?</a:t>
            </a:r>
          </a:p>
          <a:p>
            <a:pPr lvl="1"/>
            <a:r>
              <a:rPr lang="en-US" dirty="0" smtClean="0"/>
              <a:t>Port may be blocked by a firewall</a:t>
            </a:r>
          </a:p>
          <a:p>
            <a:r>
              <a:rPr lang="en-US" dirty="0" smtClean="0"/>
              <a:t>For a UDP scan, what does it mean if no response is received?</a:t>
            </a:r>
          </a:p>
          <a:p>
            <a:pPr lvl="1"/>
            <a:r>
              <a:rPr lang="en-US" dirty="0" smtClean="0"/>
              <a:t>Port may be opened or blocked by a firewall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22</a:t>
            </a:fld>
            <a:endParaRPr lang="en-S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4 Exercise 2 – FIN Scan</a:t>
            </a:r>
          </a:p>
          <a:p>
            <a:r>
              <a:rPr lang="en-US" dirty="0"/>
              <a:t>Practical 4 Exercise 3 – ACK Scan</a:t>
            </a:r>
          </a:p>
          <a:p>
            <a:r>
              <a:rPr lang="en-US" dirty="0"/>
              <a:t>Practical 4 Exercise 4 – UDP Scan</a:t>
            </a:r>
          </a:p>
          <a:p>
            <a:r>
              <a:rPr lang="en-US" dirty="0"/>
              <a:t>Practical 4 Exercise 5 – other scans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644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Avoiding Detection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Port scans are usually “noisy” – generate a lot of traffic suddenly and can slow down network</a:t>
            </a:r>
          </a:p>
          <a:p>
            <a:r>
              <a:rPr lang="en-SG" dirty="0" smtClean="0"/>
              <a:t>Attackers may try to avoid sending large number of packets in a short burst of time</a:t>
            </a:r>
          </a:p>
          <a:p>
            <a:pPr lvl="1"/>
            <a:r>
              <a:rPr lang="en-SG" dirty="0" smtClean="0"/>
              <a:t>Scan throttling- delay the progression of a scan over hours, days or even weeks</a:t>
            </a:r>
          </a:p>
          <a:p>
            <a:pPr lvl="1"/>
            <a:r>
              <a:rPr lang="en-SG" dirty="0" err="1" smtClean="0"/>
              <a:t>Eg</a:t>
            </a:r>
            <a:r>
              <a:rPr lang="en-SG" dirty="0" smtClean="0"/>
              <a:t> one SYN packet sent to one port once every 30 minutes. May be difficult to detect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525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Avoiding Detection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Common </a:t>
            </a:r>
            <a:r>
              <a:rPr lang="en-SG" dirty="0" err="1" smtClean="0"/>
              <a:t>Nmap</a:t>
            </a:r>
            <a:r>
              <a:rPr lang="en-SG" dirty="0" smtClean="0"/>
              <a:t> options for timing</a:t>
            </a:r>
          </a:p>
          <a:p>
            <a:pPr lvl="1"/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--scan-delay</a:t>
            </a:r>
            <a:r>
              <a:rPr lang="en-SG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&lt;number of seconds between probes&gt;</a:t>
            </a:r>
          </a:p>
          <a:p>
            <a:pPr lvl="1"/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--max-rate </a:t>
            </a:r>
            <a:r>
              <a:rPr lang="en-SG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&lt;number of packets per second&gt;</a:t>
            </a:r>
          </a:p>
          <a:p>
            <a:pPr lvl="1"/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 2</a:t>
            </a:r>
            <a:r>
              <a:rPr lang="en-SG" dirty="0" smtClean="0"/>
              <a:t> or </a:t>
            </a:r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 polite</a:t>
            </a:r>
            <a:r>
              <a:rPr lang="en-SG" dirty="0" smtClean="0"/>
              <a:t>		slows down the scan</a:t>
            </a:r>
          </a:p>
          <a:p>
            <a:pPr lvl="1"/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 3</a:t>
            </a:r>
            <a:r>
              <a:rPr lang="en-SG" dirty="0" smtClean="0"/>
              <a:t> or </a:t>
            </a:r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 normal</a:t>
            </a:r>
            <a:r>
              <a:rPr lang="en-SG" dirty="0" smtClean="0"/>
              <a:t>		scan at normal speeds</a:t>
            </a:r>
          </a:p>
          <a:p>
            <a:pPr lvl="1"/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 4</a:t>
            </a:r>
            <a:r>
              <a:rPr lang="en-SG" dirty="0" smtClean="0"/>
              <a:t> or </a:t>
            </a:r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 aggressive</a:t>
            </a:r>
            <a:r>
              <a:rPr lang="en-SG" dirty="0" smtClean="0"/>
              <a:t>	speeds up the scan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969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Host Discovery in </a:t>
            </a:r>
            <a:r>
              <a:rPr lang="en-SG" dirty="0" err="1" smtClean="0"/>
              <a:t>Nmap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276056"/>
          </a:xfrm>
        </p:spPr>
        <p:txBody>
          <a:bodyPr/>
          <a:lstStyle/>
          <a:p>
            <a:r>
              <a:rPr lang="en-SG" dirty="0" smtClean="0"/>
              <a:t>By default, </a:t>
            </a:r>
            <a:r>
              <a:rPr lang="en-SG" dirty="0" err="1"/>
              <a:t>N</a:t>
            </a:r>
            <a:r>
              <a:rPr lang="en-SG" dirty="0" err="1" smtClean="0"/>
              <a:t>map</a:t>
            </a:r>
            <a:r>
              <a:rPr lang="en-SG" dirty="0" smtClean="0"/>
              <a:t> will try to discover if the host is alive before scanning its ports</a:t>
            </a:r>
          </a:p>
          <a:p>
            <a:r>
              <a:rPr lang="en-SG" dirty="0" smtClean="0"/>
              <a:t>If the target is on the same network, </a:t>
            </a:r>
            <a:r>
              <a:rPr lang="en-SG" dirty="0" err="1"/>
              <a:t>N</a:t>
            </a:r>
            <a:r>
              <a:rPr lang="en-SG" dirty="0" err="1" smtClean="0"/>
              <a:t>map</a:t>
            </a:r>
            <a:r>
              <a:rPr lang="en-SG" dirty="0" smtClean="0"/>
              <a:t> will send an ARP broadcast to discover if the host is up.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26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7"/>
          <a:stretch/>
        </p:blipFill>
        <p:spPr>
          <a:xfrm>
            <a:off x="107504" y="3501008"/>
            <a:ext cx="8943864" cy="1582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5201979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CC"/>
                </a:solidFill>
              </a:rPr>
              <a:t>The scanner (172.16.108.132/24) is on the same network as the target (172.16.108.144/24</a:t>
            </a:r>
            <a:r>
              <a:rPr lang="en-SG" dirty="0" smtClean="0">
                <a:solidFill>
                  <a:srgbClr val="0000CC"/>
                </a:solidFill>
              </a:rPr>
              <a:t>)</a:t>
            </a:r>
          </a:p>
          <a:p>
            <a:endParaRPr lang="en-SG" dirty="0">
              <a:solidFill>
                <a:srgbClr val="0000CC"/>
              </a:solidFill>
            </a:endParaRPr>
          </a:p>
          <a:p>
            <a:r>
              <a:rPr lang="en-SG" dirty="0" smtClean="0">
                <a:solidFill>
                  <a:srgbClr val="0000CC"/>
                </a:solidFill>
              </a:rPr>
              <a:t>In Packet 1, an ARP broadcast is sent to discover if 172.16.108.144 is up.</a:t>
            </a:r>
          </a:p>
        </p:txBody>
      </p:sp>
    </p:spTree>
    <p:extLst>
      <p:ext uri="{BB962C8B-B14F-4D97-AF65-F5344CB8AC3E}">
        <p14:creationId xmlns:p14="http://schemas.microsoft.com/office/powerpoint/2010/main" val="10006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Host Discovery in </a:t>
            </a:r>
            <a:r>
              <a:rPr lang="en-SG" dirty="0" err="1" smtClean="0"/>
              <a:t>Nmap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276056"/>
          </a:xfrm>
        </p:spPr>
        <p:txBody>
          <a:bodyPr/>
          <a:lstStyle/>
          <a:p>
            <a:r>
              <a:rPr lang="en-SG" dirty="0" smtClean="0"/>
              <a:t>If the target is on a different network, </a:t>
            </a:r>
            <a:r>
              <a:rPr lang="en-SG" dirty="0" err="1"/>
              <a:t>N</a:t>
            </a:r>
            <a:r>
              <a:rPr lang="en-SG" dirty="0" err="1" smtClean="0"/>
              <a:t>map</a:t>
            </a:r>
            <a:r>
              <a:rPr lang="en-SG" dirty="0" smtClean="0"/>
              <a:t> will send the following to discover if the host is up</a:t>
            </a:r>
          </a:p>
          <a:p>
            <a:pPr lvl="1"/>
            <a:r>
              <a:rPr lang="en-SG" dirty="0" smtClean="0"/>
              <a:t>ICMP echo request</a:t>
            </a:r>
          </a:p>
          <a:p>
            <a:pPr lvl="1"/>
            <a:r>
              <a:rPr lang="en-SG" dirty="0" smtClean="0"/>
              <a:t>SYN packet to port 443 and ACK packet to port 80</a:t>
            </a:r>
          </a:p>
          <a:p>
            <a:pPr lvl="1"/>
            <a:r>
              <a:rPr lang="en-SG" dirty="0" smtClean="0"/>
              <a:t>ICMP timestamp request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27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719572" y="5523705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CC"/>
                </a:solidFill>
              </a:rPr>
              <a:t>The scanner (172.16.108.132/24) is on </a:t>
            </a:r>
            <a:r>
              <a:rPr lang="en-SG" dirty="0" smtClean="0">
                <a:solidFill>
                  <a:srgbClr val="0000CC"/>
                </a:solidFill>
              </a:rPr>
              <a:t>a different network from </a:t>
            </a:r>
            <a:r>
              <a:rPr lang="en-SG" dirty="0">
                <a:solidFill>
                  <a:srgbClr val="0000CC"/>
                </a:solidFill>
              </a:rPr>
              <a:t>the target (</a:t>
            </a:r>
            <a:r>
              <a:rPr lang="en-SG" dirty="0" smtClean="0">
                <a:solidFill>
                  <a:srgbClr val="0000CC"/>
                </a:solidFill>
              </a:rPr>
              <a:t>172.16.33.33/24)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423292"/>
            <a:ext cx="9144000" cy="18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Host Discovery in </a:t>
            </a:r>
            <a:r>
              <a:rPr lang="en-SG" dirty="0" err="1" smtClean="0"/>
              <a:t>Nmap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276056"/>
          </a:xfrm>
        </p:spPr>
        <p:txBody>
          <a:bodyPr/>
          <a:lstStyle/>
          <a:p>
            <a:r>
              <a:rPr lang="en-SG" dirty="0" smtClean="0"/>
              <a:t>Common </a:t>
            </a:r>
            <a:r>
              <a:rPr lang="en-SG" dirty="0" err="1" smtClean="0"/>
              <a:t>Nmap</a:t>
            </a:r>
            <a:r>
              <a:rPr lang="en-SG" dirty="0" smtClean="0"/>
              <a:t> options for Host Discovery</a:t>
            </a:r>
          </a:p>
          <a:p>
            <a:pPr lvl="1"/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SG" dirty="0" smtClean="0"/>
              <a:t>	Do host discovery only (no port scan)</a:t>
            </a:r>
          </a:p>
          <a:p>
            <a:pPr lvl="1"/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SG" dirty="0" smtClean="0"/>
              <a:t>	Do port scanning only (no host discovery)</a:t>
            </a:r>
          </a:p>
          <a:p>
            <a:pPr lvl="1"/>
            <a:endParaRPr lang="en-SG" dirty="0"/>
          </a:p>
          <a:p>
            <a:pPr lvl="1"/>
            <a:endParaRPr lang="en-S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52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Unicornscan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Developed in 2004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Ideal for large networks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Scans 65,535 ports in three to seven seconds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Handles port scanning using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TCP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ICMP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IP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Optimizes UDP scanning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Unix-based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http://www.unicornscan.org/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29</a:t>
            </a:fld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Stages of Penetration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Stage 1 : Information </a:t>
            </a:r>
            <a:r>
              <a:rPr lang="en-SG" dirty="0" smtClean="0"/>
              <a:t>Gathering (or </a:t>
            </a:r>
            <a:r>
              <a:rPr lang="en-SG" dirty="0" err="1" smtClean="0"/>
              <a:t>Footprinting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b="1" dirty="0">
                <a:solidFill>
                  <a:srgbClr val="0000CC"/>
                </a:solidFill>
              </a:rPr>
              <a:t>Stage 2 : Network </a:t>
            </a:r>
            <a:r>
              <a:rPr lang="en-SG" b="1" dirty="0" smtClean="0">
                <a:solidFill>
                  <a:srgbClr val="0000CC"/>
                </a:solidFill>
              </a:rPr>
              <a:t>Discovery (includes Port Scanning)</a:t>
            </a:r>
            <a:endParaRPr lang="en-SG" b="1" dirty="0">
              <a:solidFill>
                <a:srgbClr val="0000CC"/>
              </a:solidFill>
            </a:endParaRPr>
          </a:p>
          <a:p>
            <a:r>
              <a:rPr lang="en-SG" dirty="0"/>
              <a:t>Stage 3 : Vulnerability Assessment</a:t>
            </a:r>
          </a:p>
          <a:p>
            <a:r>
              <a:rPr lang="en-SG" dirty="0"/>
              <a:t>Stage 4 : Exploiting</a:t>
            </a:r>
          </a:p>
          <a:p>
            <a:r>
              <a:rPr lang="en-SG" dirty="0"/>
              <a:t>Stage 5 : Post-Exploit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106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62012"/>
          </a:xfrm>
        </p:spPr>
        <p:txBody>
          <a:bodyPr/>
          <a:lstStyle/>
          <a:p>
            <a:r>
              <a:rPr lang="en-US" dirty="0" smtClean="0"/>
              <a:t>Conducting Ping Sweeps for Host Discovery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6792"/>
            <a:ext cx="8534400" cy="48440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Ping sweeps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 which IP addresses belong to active hosts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Ping a range of IP addresses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Computers that are shut down cannot respond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Networks may be configured to block ICMP Echo Requests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Firewalls may filter out ICMP traffic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fping.sourceforge.net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Ping multiple IP addresses simultaneously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Command-line tool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Input: multiple IP addresses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Entered at a shell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-g</a:t>
            </a:r>
            <a:r>
              <a:rPr lang="en-US" dirty="0" smtClean="0"/>
              <a:t> option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Input file with addresses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-f</a:t>
            </a:r>
            <a:r>
              <a:rPr lang="en-US" dirty="0" smtClean="0"/>
              <a:t> option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31</a:t>
            </a:fld>
            <a:endParaRPr lang="en-SG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3568" y="4816023"/>
            <a:ext cx="7239000" cy="1277273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>
              <a:spcBef>
                <a:spcPct val="50000"/>
              </a:spcBef>
            </a:pPr>
            <a:r>
              <a:rPr lang="en-GB" sz="2200" dirty="0">
                <a:solidFill>
                  <a:srgbClr val="0033CC"/>
                </a:solidFill>
              </a:rPr>
              <a:t>What is the equivalent </a:t>
            </a:r>
            <a:r>
              <a:rPr lang="en-GB" sz="2200" dirty="0" err="1">
                <a:solidFill>
                  <a:srgbClr val="0033CC"/>
                </a:solidFill>
              </a:rPr>
              <a:t>nmap</a:t>
            </a:r>
            <a:r>
              <a:rPr lang="en-GB" sz="2200" dirty="0">
                <a:solidFill>
                  <a:srgbClr val="0033CC"/>
                </a:solidFill>
              </a:rPr>
              <a:t> command to do </a:t>
            </a:r>
            <a:r>
              <a:rPr lang="en-GB" sz="2200" dirty="0" smtClean="0">
                <a:solidFill>
                  <a:srgbClr val="0033CC"/>
                </a:solidFill>
              </a:rPr>
              <a:t>a ping </a:t>
            </a:r>
            <a:r>
              <a:rPr lang="en-GB" sz="2200" dirty="0">
                <a:solidFill>
                  <a:srgbClr val="0033CC"/>
                </a:solidFill>
              </a:rPr>
              <a:t>sweep?</a:t>
            </a:r>
          </a:p>
          <a:p>
            <a:pPr marL="179388" indent="-179388">
              <a:spcBef>
                <a:spcPct val="50000"/>
              </a:spcBef>
              <a:buFontTx/>
              <a:buChar char="•"/>
            </a:pPr>
            <a:r>
              <a:rPr lang="en-GB" sz="2200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nmap</a:t>
            </a:r>
            <a:r>
              <a:rPr lang="en-GB" sz="22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GB" sz="2200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en-GB" sz="22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200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ip_addr</a:t>
            </a:r>
            <a:endParaRPr lang="en-GB" sz="2200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32</a:t>
            </a:fld>
            <a:endParaRPr lang="en-SG"/>
          </a:p>
        </p:txBody>
      </p:sp>
      <p:pic>
        <p:nvPicPr>
          <p:cNvPr id="6" name="Picture 5" descr="Fig05-07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510542" y="548679"/>
            <a:ext cx="8021898" cy="568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33</a:t>
            </a:fld>
            <a:endParaRPr lang="en-SG"/>
          </a:p>
        </p:txBody>
      </p:sp>
      <p:pic>
        <p:nvPicPr>
          <p:cNvPr id="6" name="Picture 5" descr="Fig05-08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677483" y="548680"/>
            <a:ext cx="7789034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methods to do Host </a:t>
            </a:r>
            <a:r>
              <a:rPr lang="en-US" sz="3200" dirty="0" err="1"/>
              <a:t>Discovey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ARP Broadcasts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 ARP broadcast </a:t>
            </a:r>
            <a:r>
              <a:rPr lang="en-US"/>
              <a:t>requests </a:t>
            </a:r>
            <a:r>
              <a:rPr lang="en-US" smtClean="0"/>
              <a:t>for </a:t>
            </a:r>
            <a:r>
              <a:rPr lang="en-US" dirty="0"/>
              <a:t>a range </a:t>
            </a:r>
            <a:r>
              <a:rPr lang="en-US"/>
              <a:t>of </a:t>
            </a:r>
            <a:r>
              <a:rPr lang="en-US" smtClean="0"/>
              <a:t>IP </a:t>
            </a:r>
            <a:r>
              <a:rPr lang="en-US" dirty="0"/>
              <a:t>addresses to see which host will reply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only discover hosts in the same network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use </a:t>
            </a:r>
            <a:r>
              <a:rPr lang="en-US" dirty="0" err="1"/>
              <a:t>Netdiscover</a:t>
            </a:r>
            <a:r>
              <a:rPr lang="en-US" dirty="0"/>
              <a:t> tool or </a:t>
            </a:r>
            <a:r>
              <a:rPr lang="en-US" dirty="0" err="1"/>
              <a:t>Nmap</a:t>
            </a:r>
            <a:r>
              <a:rPr lang="en-US" dirty="0"/>
              <a:t> with option -</a:t>
            </a:r>
            <a:r>
              <a:rPr lang="en-US" dirty="0" err="1"/>
              <a:t>sn</a:t>
            </a:r>
            <a:endParaRPr lang="en-US" dirty="0"/>
          </a:p>
          <a:p>
            <a:pPr>
              <a:lnSpc>
                <a:spcPct val="90000"/>
              </a:lnSpc>
            </a:pP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34</a:t>
            </a:fld>
            <a:endParaRPr lang="en-SG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2502" y="5301208"/>
            <a:ext cx="7239000" cy="769441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>
              <a:spcBef>
                <a:spcPct val="50000"/>
              </a:spcBef>
            </a:pPr>
            <a:r>
              <a:rPr lang="en-GB" sz="2200" dirty="0" smtClean="0">
                <a:solidFill>
                  <a:srgbClr val="0033CC"/>
                </a:solidFill>
              </a:rPr>
              <a:t>In this screenshot, the host 192.168.195.144 has replied that it is up</a:t>
            </a:r>
            <a:endParaRPr lang="en-GB" sz="2200" dirty="0">
              <a:solidFill>
                <a:srgbClr val="0033C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9" y="3573016"/>
            <a:ext cx="8740971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Hping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bypass filtering devices</a:t>
            </a:r>
          </a:p>
          <a:p>
            <a:pPr lvl="1"/>
            <a:r>
              <a:rPr lang="en-US" dirty="0" smtClean="0"/>
              <a:t>Allows users to fragment and manipulate IP packets</a:t>
            </a:r>
          </a:p>
          <a:p>
            <a:r>
              <a:rPr lang="en-US" i="1" dirty="0" smtClean="0"/>
              <a:t>www.hping.org</a:t>
            </a:r>
            <a:endParaRPr lang="en-US" dirty="0" smtClean="0"/>
          </a:p>
          <a:p>
            <a:r>
              <a:rPr lang="en-US" dirty="0" smtClean="0"/>
              <a:t>Powerful tool</a:t>
            </a:r>
          </a:p>
          <a:p>
            <a:pPr lvl="1"/>
            <a:r>
              <a:rPr lang="en-US" dirty="0" smtClean="0"/>
              <a:t>All security testers must be familiar with tool</a:t>
            </a:r>
          </a:p>
          <a:p>
            <a:r>
              <a:rPr lang="en-US" dirty="0" smtClean="0"/>
              <a:t>Supports many parameters (command options)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6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36</a:t>
            </a:fld>
            <a:endParaRPr lang="en-SG"/>
          </a:p>
        </p:txBody>
      </p:sp>
      <p:pic>
        <p:nvPicPr>
          <p:cNvPr id="7" name="Picture 5" descr="Fig05-09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1763689" y="367218"/>
            <a:ext cx="5464200" cy="595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37</a:t>
            </a:fld>
            <a:endParaRPr lang="en-SG"/>
          </a:p>
        </p:txBody>
      </p:sp>
      <p:pic>
        <p:nvPicPr>
          <p:cNvPr id="7" name="Picture 5" descr="Fig05-10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1763689" y="367267"/>
            <a:ext cx="5616624" cy="612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38</a:t>
            </a:fld>
            <a:endParaRPr lang="en-SG"/>
          </a:p>
        </p:txBody>
      </p:sp>
      <p:pic>
        <p:nvPicPr>
          <p:cNvPr id="8" name="Picture 4" descr="Fig05-1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1763689" y="367267"/>
            <a:ext cx="5516276" cy="601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Exercise 6 Ping Sweep and Host Discovery</a:t>
            </a:r>
          </a:p>
          <a:p>
            <a:r>
              <a:rPr lang="en-SG" dirty="0" smtClean="0"/>
              <a:t>Exercise 7 </a:t>
            </a:r>
            <a:r>
              <a:rPr lang="en-SG" dirty="0" err="1" smtClean="0"/>
              <a:t>Hping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00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6" y="548680"/>
            <a:ext cx="8775332" cy="5323702"/>
          </a:xfrm>
        </p:spPr>
      </p:pic>
      <p:sp>
        <p:nvSpPr>
          <p:cNvPr id="7" name="TextBox 6"/>
          <p:cNvSpPr txBox="1"/>
          <p:nvPr/>
        </p:nvSpPr>
        <p:spPr>
          <a:xfrm>
            <a:off x="1709057" y="6011996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Screenshot from “The Matrix Reloaded” : </a:t>
            </a:r>
            <a:r>
              <a:rPr lang="en-SG" dirty="0" err="1" smtClean="0"/>
              <a:t>nmap</a:t>
            </a:r>
            <a:r>
              <a:rPr lang="en-SG" dirty="0" smtClean="0"/>
              <a:t> in action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3856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 4 Port Scan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port scanning</a:t>
            </a:r>
          </a:p>
          <a:p>
            <a:r>
              <a:rPr lang="en-US" dirty="0"/>
              <a:t>Describe different types of port </a:t>
            </a:r>
            <a:r>
              <a:rPr lang="en-US" dirty="0" smtClean="0"/>
              <a:t>scans</a:t>
            </a:r>
          </a:p>
          <a:p>
            <a:pPr lvl="1"/>
            <a:r>
              <a:rPr lang="en-US" dirty="0" smtClean="0"/>
              <a:t>SYN Scan</a:t>
            </a:r>
          </a:p>
          <a:p>
            <a:pPr lvl="1"/>
            <a:r>
              <a:rPr lang="en-US" dirty="0" smtClean="0"/>
              <a:t>ACK Scan</a:t>
            </a:r>
          </a:p>
          <a:p>
            <a:pPr lvl="1"/>
            <a:r>
              <a:rPr lang="en-US" dirty="0" smtClean="0"/>
              <a:t>UDP Scan</a:t>
            </a:r>
          </a:p>
          <a:p>
            <a:r>
              <a:rPr lang="en-US" dirty="0" smtClean="0"/>
              <a:t>Explain </a:t>
            </a:r>
            <a:r>
              <a:rPr lang="en-US" dirty="0"/>
              <a:t>what ping sweeps are used </a:t>
            </a:r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Host Discovery (to see which hosts are up)</a:t>
            </a:r>
          </a:p>
          <a:p>
            <a:pPr lvl="1"/>
            <a:r>
              <a:rPr lang="en-US" dirty="0" err="1" smtClean="0"/>
              <a:t>Nmap</a:t>
            </a:r>
            <a:r>
              <a:rPr lang="en-US" dirty="0" smtClean="0"/>
              <a:t> can also do Host Discovery</a:t>
            </a:r>
            <a:endParaRPr lang="en-US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99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Port Scanning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Port Scanning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Finds out which services are offered by a host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Identifies vulnerabilities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Open services can be used in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 a vulnerable port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Launch an exploit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Scan all ports when testing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just well-known ports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Port numbers range from 0 to 65535 (for both TCP and UDP)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Introduction to Port Scanning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Port scanning programs can report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Open ports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Closed ports (not blocked by firewall, but no service is running on the port)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Filtered ports (possibly behind a firewall)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Best-guess assessment of which OS is running </a:t>
            </a:r>
          </a:p>
          <a:p>
            <a:pPr lvl="1"/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077072"/>
            <a:ext cx="4538542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Scanning tools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endParaRPr lang="en-US" dirty="0" smtClean="0"/>
          </a:p>
          <a:p>
            <a:r>
              <a:rPr lang="en-US" dirty="0" err="1" smtClean="0"/>
              <a:t>Unicornscan</a:t>
            </a:r>
            <a:endParaRPr lang="en-US" dirty="0" smtClean="0"/>
          </a:p>
          <a:p>
            <a:r>
              <a:rPr lang="en-US" dirty="0" smtClean="0"/>
              <a:t>Nessus</a:t>
            </a:r>
          </a:p>
          <a:p>
            <a:r>
              <a:rPr lang="en-US" dirty="0" smtClean="0"/>
              <a:t>And more…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(Network Mapper)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popular tools</a:t>
            </a:r>
          </a:p>
          <a:p>
            <a:r>
              <a:rPr lang="en-US" dirty="0" smtClean="0"/>
              <a:t>Command-line version</a:t>
            </a:r>
          </a:p>
          <a:p>
            <a:r>
              <a:rPr lang="en-US" dirty="0" smtClean="0"/>
              <a:t>GUI version</a:t>
            </a:r>
          </a:p>
          <a:p>
            <a:pPr lvl="1"/>
            <a:r>
              <a:rPr lang="en-US" dirty="0" err="1" smtClean="0"/>
              <a:t>Zenmap</a:t>
            </a:r>
            <a:endParaRPr lang="en-US" dirty="0" smtClean="0"/>
          </a:p>
          <a:p>
            <a:r>
              <a:rPr lang="en-US" dirty="0" smtClean="0"/>
              <a:t>Open source tool</a:t>
            </a:r>
          </a:p>
          <a:p>
            <a:r>
              <a:rPr lang="en-US" dirty="0" smtClean="0"/>
              <a:t>Standard tool for security professionals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  <p:pic>
        <p:nvPicPr>
          <p:cNvPr id="6" name="Picture 5" descr="Fig05-0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b="7259"/>
          <a:stretch>
            <a:fillRect/>
          </a:stretch>
        </p:blipFill>
        <p:spPr bwMode="auto">
          <a:xfrm>
            <a:off x="1053257" y="548681"/>
            <a:ext cx="7078481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47864" y="5877272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Nmap</a:t>
            </a:r>
            <a:r>
              <a:rPr lang="en-US" sz="2400" dirty="0" smtClean="0"/>
              <a:t> options</a:t>
            </a:r>
            <a:endParaRPr lang="en-SG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4196</TotalTime>
  <Words>1480</Words>
  <Application>Microsoft Office PowerPoint</Application>
  <PresentationFormat>On-screen Show (4:3)</PresentationFormat>
  <Paragraphs>284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Courier New</vt:lpstr>
      <vt:lpstr>Wingdings 2</vt:lpstr>
      <vt:lpstr>Prefab</vt:lpstr>
      <vt:lpstr>Topic 4 Port Scanning and Ping Sweeps  </vt:lpstr>
      <vt:lpstr>Topic 4 : Port Scanning and Ping Sweeps</vt:lpstr>
      <vt:lpstr>Stages of Penetration Testing</vt:lpstr>
      <vt:lpstr>PowerPoint Presentation</vt:lpstr>
      <vt:lpstr>Introduction to Port Scanning</vt:lpstr>
      <vt:lpstr>Introduction to Port Scanning</vt:lpstr>
      <vt:lpstr>Port Scanning tools</vt:lpstr>
      <vt:lpstr>Nmap (Network Mapper)</vt:lpstr>
      <vt:lpstr>PowerPoint Presentation</vt:lpstr>
      <vt:lpstr>Help for Nmap</vt:lpstr>
      <vt:lpstr>Exercise</vt:lpstr>
      <vt:lpstr>Types of Port Scans</vt:lpstr>
      <vt:lpstr>TCP Connect Scan (-sT)</vt:lpstr>
      <vt:lpstr>SYN Scan (-sS)</vt:lpstr>
      <vt:lpstr>SYN Scan</vt:lpstr>
      <vt:lpstr>FIN, XMAS, Null scans</vt:lpstr>
      <vt:lpstr>FIN (-sF), XMAS (-sX), Null (-sN) scans</vt:lpstr>
      <vt:lpstr>FIN, XMAS, Null scans</vt:lpstr>
      <vt:lpstr>ACK Scan (-sA)</vt:lpstr>
      <vt:lpstr>Range of ports scanned</vt:lpstr>
      <vt:lpstr>Summary of Nmap scan</vt:lpstr>
      <vt:lpstr>Nmap review questions</vt:lpstr>
      <vt:lpstr>Exercise</vt:lpstr>
      <vt:lpstr>Avoiding Detection</vt:lpstr>
      <vt:lpstr>Avoiding Detection</vt:lpstr>
      <vt:lpstr>Host Discovery in Nmap</vt:lpstr>
      <vt:lpstr>Host Discovery in Nmap</vt:lpstr>
      <vt:lpstr>Host Discovery in Nmap</vt:lpstr>
      <vt:lpstr>Unicornscan</vt:lpstr>
      <vt:lpstr>Conducting Ping Sweeps for Host Discovery</vt:lpstr>
      <vt:lpstr>Fping</vt:lpstr>
      <vt:lpstr>PowerPoint Presentation</vt:lpstr>
      <vt:lpstr>PowerPoint Presentation</vt:lpstr>
      <vt:lpstr>Other methods to do Host Discovey</vt:lpstr>
      <vt:lpstr>Hping</vt:lpstr>
      <vt:lpstr>PowerPoint Presentation</vt:lpstr>
      <vt:lpstr>PowerPoint Presentation</vt:lpstr>
      <vt:lpstr>PowerPoint Presentation</vt:lpstr>
      <vt:lpstr>Exercise</vt:lpstr>
      <vt:lpstr>Topic 4 Port Scan Summary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Eileen Yeo</cp:lastModifiedBy>
  <cp:revision>78</cp:revision>
  <dcterms:created xsi:type="dcterms:W3CDTF">2012-02-22T05:39:57Z</dcterms:created>
  <dcterms:modified xsi:type="dcterms:W3CDTF">2022-04-23T05:39:15Z</dcterms:modified>
</cp:coreProperties>
</file>