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80"/>
  </p:notesMasterIdLst>
  <p:sldIdLst>
    <p:sldId id="256" r:id="rId2"/>
    <p:sldId id="258" r:id="rId3"/>
    <p:sldId id="352" r:id="rId4"/>
    <p:sldId id="353" r:id="rId5"/>
    <p:sldId id="354" r:id="rId6"/>
    <p:sldId id="355" r:id="rId7"/>
    <p:sldId id="356" r:id="rId8"/>
    <p:sldId id="357" r:id="rId9"/>
    <p:sldId id="359" r:id="rId10"/>
    <p:sldId id="360" r:id="rId11"/>
    <p:sldId id="358" r:id="rId12"/>
    <p:sldId id="451" r:id="rId13"/>
    <p:sldId id="452" r:id="rId14"/>
    <p:sldId id="466" r:id="rId15"/>
    <p:sldId id="362" r:id="rId16"/>
    <p:sldId id="453" r:id="rId17"/>
    <p:sldId id="454" r:id="rId18"/>
    <p:sldId id="361" r:id="rId19"/>
    <p:sldId id="450" r:id="rId20"/>
    <p:sldId id="447" r:id="rId21"/>
    <p:sldId id="448" r:id="rId22"/>
    <p:sldId id="459" r:id="rId23"/>
    <p:sldId id="460" r:id="rId24"/>
    <p:sldId id="461" r:id="rId25"/>
    <p:sldId id="462" r:id="rId26"/>
    <p:sldId id="363" r:id="rId27"/>
    <p:sldId id="365" r:id="rId28"/>
    <p:sldId id="366" r:id="rId29"/>
    <p:sldId id="364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412" r:id="rId39"/>
    <p:sldId id="413" r:id="rId40"/>
    <p:sldId id="414" r:id="rId41"/>
    <p:sldId id="415" r:id="rId42"/>
    <p:sldId id="417" r:id="rId43"/>
    <p:sldId id="416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67" r:id="rId52"/>
    <p:sldId id="468" r:id="rId53"/>
    <p:sldId id="469" r:id="rId54"/>
    <p:sldId id="457" r:id="rId55"/>
    <p:sldId id="458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49" r:id="rId69"/>
    <p:sldId id="437" r:id="rId70"/>
    <p:sldId id="438" r:id="rId71"/>
    <p:sldId id="439" r:id="rId72"/>
    <p:sldId id="441" r:id="rId73"/>
    <p:sldId id="442" r:id="rId74"/>
    <p:sldId id="443" r:id="rId75"/>
    <p:sldId id="444" r:id="rId76"/>
    <p:sldId id="445" r:id="rId77"/>
    <p:sldId id="446" r:id="rId78"/>
    <p:sldId id="470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8/5/2020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3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5</a:t>
            </a:r>
            <a:br>
              <a:rPr lang="en-US" dirty="0" smtClean="0"/>
            </a:br>
            <a:r>
              <a:rPr lang="en-US" dirty="0" smtClean="0"/>
              <a:t>Firewalls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Proxy Server keeps a cache of the retrieved web pages</a:t>
            </a:r>
          </a:p>
          <a:p>
            <a:pPr lvl="1"/>
            <a:r>
              <a:rPr lang="en-US" dirty="0" smtClean="0"/>
              <a:t>Other users requesting for the same pages can retrieve them from the Proxy Server cache</a:t>
            </a:r>
          </a:p>
          <a:p>
            <a:pPr lvl="1"/>
            <a:r>
              <a:rPr lang="en-US" dirty="0" smtClean="0"/>
              <a:t>Faster retrieval time</a:t>
            </a:r>
          </a:p>
          <a:p>
            <a:r>
              <a:rPr lang="en-US" dirty="0" smtClean="0"/>
              <a:t>Proxy Servers can filter web content</a:t>
            </a:r>
          </a:p>
          <a:p>
            <a:pPr lvl="1"/>
            <a:r>
              <a:rPr lang="en-US" dirty="0" smtClean="0"/>
              <a:t>Block access to undesirable websites</a:t>
            </a:r>
          </a:p>
          <a:p>
            <a:pPr lvl="1"/>
            <a:r>
              <a:rPr lang="en-US" dirty="0" smtClean="0"/>
              <a:t>Keeps log of websites accessed by users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Proxy servers can also be used to hide IP addresses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94859"/>
            <a:ext cx="5139407" cy="496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Proxy Servers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servers prevent direct connections between external computers and internal computers</a:t>
            </a:r>
          </a:p>
          <a:p>
            <a:r>
              <a:rPr lang="en-US" dirty="0" smtClean="0"/>
              <a:t>Proxy servers work at the application layer</a:t>
            </a:r>
          </a:p>
          <a:p>
            <a:pPr lvl="1"/>
            <a:r>
              <a:rPr lang="en-US" dirty="0" smtClean="0"/>
              <a:t>Examines the data in the packet</a:t>
            </a:r>
          </a:p>
          <a:p>
            <a:pPr lvl="1"/>
            <a:r>
              <a:rPr lang="en-US" dirty="0" smtClean="0"/>
              <a:t>Decides to which application or system to forward the packet to</a:t>
            </a:r>
          </a:p>
          <a:p>
            <a:pPr lvl="1"/>
            <a:r>
              <a:rPr lang="en-US" dirty="0" smtClean="0"/>
              <a:t>Reconstructs the packet and forwards it</a:t>
            </a:r>
          </a:p>
          <a:p>
            <a:pPr lvl="2"/>
            <a:r>
              <a:rPr lang="en-US" dirty="0" smtClean="0"/>
              <a:t>Replace the original header with a new header containing proxy’s own IP address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0" y="968207"/>
            <a:ext cx="955576" cy="106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8000" y="5051648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209968" y="5843736"/>
            <a:ext cx="1705432" cy="6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IP : 89.19.30.6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0432" y="2602729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89648" y="3487492"/>
            <a:ext cx="1547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Proxy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55676" y="872270"/>
            <a:ext cx="1944216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1. User requests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for web page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3688" y="1700808"/>
            <a:ext cx="2232248" cy="9630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539136" y="2863788"/>
            <a:ext cx="2376264" cy="164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 Proxy Server connects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to Web Server to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for web page on behalf of the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36840" y="3919541"/>
            <a:ext cx="2061160" cy="11321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995408" y="2928464"/>
            <a:ext cx="1547192" cy="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IP : 192.168.7.1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34000" y="2902305"/>
            <a:ext cx="1547192" cy="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External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IP : 209.18.7.48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707904" y="699987"/>
            <a:ext cx="2498240" cy="1326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User sends packet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requesting for web 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192.168.7.14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Dest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89.19.30.6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24563" y="260649"/>
            <a:ext cx="1997114" cy="6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IP : 192.168.7.14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851920" y="4766617"/>
            <a:ext cx="2775496" cy="1326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Proxy Server sends packet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requesting for web 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209.18.7.48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Dest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89.19.30.6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0" y="968207"/>
            <a:ext cx="955576" cy="106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8000" y="5051648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09968" y="5843736"/>
            <a:ext cx="1705432" cy="6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IP : 89.19.30.6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0432" y="2602729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889648" y="3487492"/>
            <a:ext cx="1547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Proxy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63688" y="1755195"/>
            <a:ext cx="2173410" cy="10257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691864" y="3222797"/>
            <a:ext cx="19442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3. Web Server returns web page to Proxy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80112" y="3919540"/>
            <a:ext cx="1800200" cy="113210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92882" y="853865"/>
            <a:ext cx="19442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4. </a:t>
            </a:r>
            <a:r>
              <a:rPr lang="en-SG" sz="2000" dirty="0" smtClean="0">
                <a:latin typeface="Calibri" pitchFamily="34" charset="0"/>
                <a:cs typeface="Arial" pitchFamily="34" charset="0"/>
              </a:rPr>
              <a:t>P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roxy Server forwards web page to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995408" y="2928464"/>
            <a:ext cx="1547192" cy="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IP : 192.168.7.1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034000" y="2902305"/>
            <a:ext cx="1547192" cy="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External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IP : 209.18.7.48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797840" y="734823"/>
            <a:ext cx="2983960" cy="1326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Proxy Server forwards packet containing w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eb page to User</a:t>
            </a:r>
          </a:p>
          <a:p>
            <a:pPr lvl="0" fontAlgn="base">
              <a:spcBef>
                <a:spcPct val="0"/>
              </a:spcBef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</a:t>
            </a:r>
            <a:r>
              <a:rPr lang="en-US" dirty="0">
                <a:latin typeface="Calibri" pitchFamily="34" charset="0"/>
                <a:cs typeface="Arial" pitchFamily="34" charset="0"/>
              </a:rPr>
              <a:t>89.19.30.6 </a:t>
            </a:r>
            <a:endParaRPr lang="en-US" dirty="0" smtClean="0"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Dest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192.168.7.14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24563" y="260649"/>
            <a:ext cx="1997114" cy="6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IP : 192.168.7.14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7098" y="4736880"/>
            <a:ext cx="2775496" cy="1326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  <a:cs typeface="Arial" pitchFamily="34" charset="0"/>
              </a:rPr>
              <a:t>Wed Server returns packet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containing web page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89.19.30.6</a:t>
            </a:r>
          </a:p>
          <a:p>
            <a:pPr lvl="0" fontAlgn="base">
              <a:spcBef>
                <a:spcPct val="0"/>
              </a:spcBef>
            </a:pPr>
            <a:r>
              <a:rPr lang="en-US" dirty="0" err="1" smtClean="0">
                <a:latin typeface="Calibri" pitchFamily="34" charset="0"/>
                <a:cs typeface="Arial" pitchFamily="34" charset="0"/>
              </a:rPr>
              <a:t>Dest</a:t>
            </a:r>
            <a:r>
              <a:rPr lang="en-US" dirty="0" smtClean="0">
                <a:latin typeface="Calibri" pitchFamily="34" charset="0"/>
                <a:cs typeface="Arial" pitchFamily="34" charset="0"/>
              </a:rPr>
              <a:t> IP : 209.18.7.48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Proxy Servers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3835152" cy="513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 programs (</a:t>
            </a:r>
            <a:r>
              <a:rPr lang="en-US" dirty="0" err="1"/>
              <a:t>eg</a:t>
            </a:r>
            <a:r>
              <a:rPr lang="en-US" dirty="0"/>
              <a:t> web browsers) can be configured to connect to the proxy server instead of the Internet</a:t>
            </a:r>
          </a:p>
          <a:p>
            <a:r>
              <a:rPr lang="en-US" dirty="0"/>
              <a:t>Transparent proxy servers (or intercepting proxies) do not require the client to be specially configured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96752"/>
            <a:ext cx="4104456" cy="524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899408" cy="218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Proxy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Freeware proxy servers</a:t>
            </a:r>
          </a:p>
          <a:p>
            <a:pPr lvl="1"/>
            <a:r>
              <a:rPr lang="en-US" dirty="0" smtClean="0"/>
              <a:t>Often described as content filters</a:t>
            </a:r>
          </a:p>
          <a:p>
            <a:pPr lvl="1"/>
            <a:r>
              <a:rPr lang="en-US" dirty="0" smtClean="0"/>
              <a:t>May not have advanced features</a:t>
            </a:r>
          </a:p>
          <a:p>
            <a:pPr lvl="1"/>
            <a:r>
              <a:rPr lang="en-US" dirty="0" smtClean="0"/>
              <a:t>Example</a:t>
            </a:r>
            <a:r>
              <a:rPr lang="en-US" dirty="0" smtClean="0"/>
              <a:t>: Squid</a:t>
            </a:r>
          </a:p>
          <a:p>
            <a:r>
              <a:rPr lang="en-US" dirty="0" smtClean="0"/>
              <a:t>Commercial proxy servers</a:t>
            </a:r>
          </a:p>
          <a:p>
            <a:pPr lvl="1"/>
            <a:r>
              <a:rPr lang="en-US" dirty="0" smtClean="0"/>
              <a:t>Offer Web page caching, source and destination IP addresses translation, content filtering, and NAT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Many hardware firewalls come with proxy server functionality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reverse proxy is used to help the web server</a:t>
            </a:r>
          </a:p>
          <a:p>
            <a:pPr lvl="1"/>
            <a:r>
              <a:rPr lang="en-US" dirty="0" smtClean="0"/>
              <a:t>Can offload some of the load on the web server by caching static web content</a:t>
            </a:r>
          </a:p>
          <a:p>
            <a:pPr lvl="1"/>
            <a:r>
              <a:rPr lang="en-US" dirty="0"/>
              <a:t>Can perform load balancing among multiple web servers</a:t>
            </a:r>
          </a:p>
          <a:p>
            <a:pPr lvl="1"/>
            <a:r>
              <a:rPr lang="en-US" dirty="0"/>
              <a:t>Can handle the SSL encryption, freeing the web servers from doing the encryption/decryption of data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  <p:pic>
        <p:nvPicPr>
          <p:cNvPr id="6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933056"/>
            <a:ext cx="681608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32240" y="4581128"/>
            <a:ext cx="18722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540" y="432663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60032" y="5013176"/>
            <a:ext cx="10514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Reverse Proxy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013176"/>
            <a:ext cx="681608" cy="6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804248" y="5733256"/>
            <a:ext cx="18722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31640" y="4581128"/>
            <a:ext cx="1547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Clients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67744" y="4797152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6136" y="4293096"/>
            <a:ext cx="864096" cy="32156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6136" y="4797152"/>
            <a:ext cx="86409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40" y="4321271"/>
            <a:ext cx="1108816" cy="1123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383877"/>
            <a:ext cx="7296150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5 :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Network Address Translation (NAT)</a:t>
            </a:r>
          </a:p>
          <a:p>
            <a:r>
              <a:rPr lang="en-US" dirty="0" smtClean="0"/>
              <a:t>Understand the use of Proxy Servers</a:t>
            </a:r>
          </a:p>
          <a:p>
            <a:r>
              <a:rPr lang="en-US" dirty="0" smtClean="0"/>
              <a:t>The Demilitarized Zone (DMZ), Bastion Hosts and </a:t>
            </a:r>
            <a:r>
              <a:rPr lang="en-US" dirty="0" err="1" smtClean="0"/>
              <a:t>Honeypots</a:t>
            </a:r>
            <a:endParaRPr lang="en-US" dirty="0" smtClean="0"/>
          </a:p>
          <a:p>
            <a:r>
              <a:rPr lang="en-US" dirty="0" smtClean="0"/>
              <a:t>Explain what firewalls can and cannot do</a:t>
            </a:r>
          </a:p>
          <a:p>
            <a:r>
              <a:rPr lang="en-US" dirty="0" smtClean="0"/>
              <a:t>Describe common approaches to packet filtering</a:t>
            </a:r>
          </a:p>
          <a:p>
            <a:r>
              <a:rPr lang="en-US" dirty="0" smtClean="0"/>
              <a:t>Establish a set of rules and restrictions for a firewall</a:t>
            </a:r>
          </a:p>
          <a:p>
            <a:r>
              <a:rPr lang="en-US" dirty="0"/>
              <a:t>E</a:t>
            </a:r>
            <a:r>
              <a:rPr lang="en-US" dirty="0" smtClean="0"/>
              <a:t>xplore common firewall configurations</a:t>
            </a:r>
          </a:p>
          <a:p>
            <a:r>
              <a:rPr lang="en-US" dirty="0" smtClean="0"/>
              <a:t>Compare hardware and software firewalls </a:t>
            </a:r>
          </a:p>
          <a:p>
            <a:endParaRPr lang="en-US" dirty="0" smtClean="0"/>
          </a:p>
          <a:p>
            <a:endParaRPr lang="en-US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all internal computers are kept inaccessible from the Internet</a:t>
            </a:r>
          </a:p>
          <a:p>
            <a:r>
              <a:rPr lang="en-US" dirty="0" smtClean="0"/>
              <a:t>But public users will need to access some resources like Web Servers</a:t>
            </a:r>
          </a:p>
          <a:p>
            <a:r>
              <a:rPr lang="en-US" dirty="0" smtClean="0"/>
              <a:t>The DMZ (Demilitarized zone) is a section of the network that is visible to the outside world</a:t>
            </a:r>
          </a:p>
          <a:p>
            <a:r>
              <a:rPr lang="en-US" dirty="0" smtClean="0"/>
              <a:t>Public users can access the DMZ but cannot enter the internal secured network</a:t>
            </a:r>
          </a:p>
          <a:p>
            <a:r>
              <a:rPr lang="en-US" dirty="0" smtClean="0"/>
              <a:t>May also be called </a:t>
            </a:r>
            <a:r>
              <a:rPr lang="en-US" b="1" dirty="0" smtClean="0"/>
              <a:t>service network</a:t>
            </a:r>
            <a:r>
              <a:rPr lang="en-US" dirty="0" smtClean="0"/>
              <a:t> or </a:t>
            </a:r>
            <a:r>
              <a:rPr lang="en-US" b="1" dirty="0" smtClean="0"/>
              <a:t>perimeter network</a:t>
            </a:r>
            <a:endParaRPr lang="en-S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13" y="928688"/>
            <a:ext cx="8359775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refers to a computer that has been specially protected through OS patches, authentication, encryption,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Such specially secured computers are normally those at the network perimeter (may be in the DMZ)</a:t>
            </a:r>
          </a:p>
          <a:p>
            <a:r>
              <a:rPr lang="en-US" dirty="0"/>
              <a:t>Usually provides Web, FTP, e-mail, or other services running on a specially secured server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666750"/>
            <a:ext cx="79533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Honeypot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5995392" cy="201622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 smtClean="0"/>
              <a:t>Computer placed on the network perimeter </a:t>
            </a:r>
          </a:p>
          <a:p>
            <a:pPr marL="342900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 smtClean="0"/>
              <a:t>Attracts attackers away from real and critical servers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2383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3212976"/>
            <a:ext cx="83529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Another goal of a </a:t>
            </a:r>
            <a:r>
              <a:rPr lang="en-US" sz="2800" dirty="0" err="1" smtClean="0"/>
              <a:t>honeypot</a:t>
            </a:r>
            <a:r>
              <a:rPr lang="en-US" sz="2800" dirty="0" smtClean="0"/>
              <a:t> is logging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Logs are used to learn about attackers’ techniques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 smtClean="0"/>
              <a:t>Legal issues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noProof="0" dirty="0" smtClean="0"/>
              <a:t>Example : what if </a:t>
            </a:r>
            <a:r>
              <a:rPr lang="en-US" sz="2800" dirty="0" smtClean="0"/>
              <a:t>the attacker uses </a:t>
            </a:r>
            <a:r>
              <a:rPr lang="en-US" sz="2800" noProof="0" dirty="0" smtClean="0"/>
              <a:t>your purposely unsecured honeypot to harm other networks?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endParaRPr kumimoji="0" lang="en-SG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666750"/>
            <a:ext cx="79533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Firewall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Hardware or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block unauthorized network access</a:t>
            </a:r>
          </a:p>
          <a:p>
            <a:r>
              <a:rPr lang="en-US" dirty="0" smtClean="0"/>
              <a:t>Earliest firewalls were packet filters</a:t>
            </a:r>
          </a:p>
          <a:p>
            <a:endParaRPr lang="en-SG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563888" y="3212976"/>
            <a:ext cx="1296144" cy="4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Firewall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244" y="3650696"/>
            <a:ext cx="1505082" cy="186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619672" y="4149080"/>
            <a:ext cx="108012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699792" y="436510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36510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55776" y="5157192"/>
            <a:ext cx="1152128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414908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accepted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1691680" y="58772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blocked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can be configured by setting rules</a:t>
            </a:r>
          </a:p>
          <a:p>
            <a:r>
              <a:rPr lang="en-US" dirty="0" smtClean="0"/>
              <a:t>Rules for blocking traffic may be done case-by-case</a:t>
            </a:r>
          </a:p>
          <a:p>
            <a:pPr lvl="1"/>
            <a:r>
              <a:rPr lang="en-US" dirty="0" smtClean="0"/>
              <a:t>Actions include:</a:t>
            </a:r>
          </a:p>
          <a:p>
            <a:pPr lvl="2"/>
            <a:r>
              <a:rPr lang="en-US" dirty="0" smtClean="0"/>
              <a:t>Allow the traffic</a:t>
            </a:r>
          </a:p>
          <a:p>
            <a:pPr lvl="2"/>
            <a:r>
              <a:rPr lang="en-US" dirty="0" smtClean="0"/>
              <a:t>Block the traffic</a:t>
            </a:r>
          </a:p>
          <a:p>
            <a:pPr lvl="2"/>
            <a:r>
              <a:rPr lang="en-US" dirty="0" smtClean="0"/>
              <a:t>Customize </a:t>
            </a:r>
            <a:r>
              <a:rPr lang="en-US" dirty="0" smtClean="0"/>
              <a:t>access (</a:t>
            </a:r>
            <a:r>
              <a:rPr lang="en-US" dirty="0" err="1" smtClean="0"/>
              <a:t>eg</a:t>
            </a:r>
            <a:r>
              <a:rPr lang="en-US" dirty="0" smtClean="0"/>
              <a:t> forward packet to another set of rules for further processing)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/>
          <a:stretch>
            <a:fillRect/>
          </a:stretch>
        </p:blipFill>
        <p:spPr bwMode="auto">
          <a:xfrm>
            <a:off x="971600" y="1200869"/>
            <a:ext cx="73914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firewalls can’t do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Firewalls cannot protect connections that do not go through 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1739"/>
          <a:stretch>
            <a:fillRect/>
          </a:stretch>
        </p:blipFill>
        <p:spPr bwMode="auto">
          <a:xfrm>
            <a:off x="5731169" y="4794358"/>
            <a:ext cx="648072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54091"/>
            <a:ext cx="699193" cy="77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754091"/>
            <a:ext cx="699195" cy="77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754091"/>
            <a:ext cx="699195" cy="77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851920" y="3097907"/>
            <a:ext cx="151216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Firewall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54091"/>
            <a:ext cx="699195" cy="77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Group 43"/>
          <p:cNvGrpSpPr/>
          <p:nvPr/>
        </p:nvGrpSpPr>
        <p:grpSpPr>
          <a:xfrm>
            <a:off x="2051720" y="2636912"/>
            <a:ext cx="2664296" cy="2117179"/>
            <a:chOff x="3491880" y="3256037"/>
            <a:chExt cx="2664296" cy="2117179"/>
          </a:xfrm>
        </p:grpSpPr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4860032" y="3256037"/>
              <a:ext cx="6647" cy="1613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3491880" y="4869160"/>
              <a:ext cx="266429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Straight Connector 32"/>
            <p:cNvCxnSpPr/>
            <p:nvPr/>
          </p:nvCxnSpPr>
          <p:spPr>
            <a:xfrm>
              <a:off x="3491880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27984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20072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156176" y="4869160"/>
              <a:ext cx="0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 flipV="1">
            <a:off x="5072966" y="5080805"/>
            <a:ext cx="57606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67525" y="375088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sets up illegal access point that is not secured</a:t>
            </a:r>
            <a:endParaRPr lang="en-SG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4283" y="2953891"/>
            <a:ext cx="745629" cy="92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2916" y="5804970"/>
            <a:ext cx="648072" cy="63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6783649" y="512545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Hacker accesses network through illegal access point, bypassing firewall</a:t>
            </a:r>
            <a:endParaRPr lang="en-SG" dirty="0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6152774" y="5355439"/>
            <a:ext cx="226467" cy="42169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Network Address Translation (NAT)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132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network device (usually a firewall or proxy server) hides internal IP addresses from the outside world</a:t>
            </a:r>
          </a:p>
          <a:p>
            <a:r>
              <a:rPr lang="en-US" sz="2400" dirty="0" smtClean="0"/>
              <a:t>A public IP address is presented to the outside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683568" y="2636912"/>
            <a:ext cx="7056784" cy="3096344"/>
            <a:chOff x="683568" y="2852936"/>
            <a:chExt cx="7056784" cy="3096344"/>
          </a:xfrm>
        </p:grpSpPr>
        <p:sp>
          <p:nvSpPr>
            <p:cNvPr id="17" name="Rectangle 16"/>
            <p:cNvSpPr/>
            <p:nvPr/>
          </p:nvSpPr>
          <p:spPr>
            <a:xfrm>
              <a:off x="683568" y="2852936"/>
              <a:ext cx="165618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 PC 192.168.2.4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568" y="4005064"/>
              <a:ext cx="165618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 PC 192.168.2.5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3568" y="5157192"/>
              <a:ext cx="165618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 PC 192.168.2.6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7944" y="4005064"/>
              <a:ext cx="165618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Firewall with NAT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3848" y="4870901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IP : 192.168.2.100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6136" y="4869160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 IP : 164.78.5.69</a:t>
              </a:r>
              <a:endParaRPr lang="en-SG" dirty="0"/>
            </a:p>
          </p:txBody>
        </p:sp>
        <p:cxnSp>
          <p:nvCxnSpPr>
            <p:cNvPr id="25" name="Straight Connector 24"/>
            <p:cNvCxnSpPr>
              <a:stCxn id="18" idx="3"/>
              <a:endCxn id="21" idx="1"/>
            </p:cNvCxnSpPr>
            <p:nvPr/>
          </p:nvCxnSpPr>
          <p:spPr>
            <a:xfrm>
              <a:off x="2339752" y="4401108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3"/>
              <a:endCxn id="21" idx="1"/>
            </p:cNvCxnSpPr>
            <p:nvPr/>
          </p:nvCxnSpPr>
          <p:spPr>
            <a:xfrm>
              <a:off x="2339752" y="3248980"/>
              <a:ext cx="1728192" cy="1152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3"/>
              <a:endCxn id="21" idx="1"/>
            </p:cNvCxnSpPr>
            <p:nvPr/>
          </p:nvCxnSpPr>
          <p:spPr>
            <a:xfrm flipV="1">
              <a:off x="2339752" y="4401108"/>
              <a:ext cx="1728192" cy="1152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4128" y="4437112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663788" y="549547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2060"/>
                </a:solidFill>
              </a:rPr>
              <a:t>The internal IPs 192.168.2.n are hidden from the outside world</a:t>
            </a:r>
          </a:p>
          <a:p>
            <a:r>
              <a:rPr lang="en-SG" dirty="0" smtClean="0">
                <a:solidFill>
                  <a:srgbClr val="002060"/>
                </a:solidFill>
              </a:rPr>
              <a:t>Only the public IP 164.78.5.69 is seen by outside networks</a:t>
            </a:r>
            <a:endParaRPr lang="en-SG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Personal Firewalls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firewalls are designed for personal use</a:t>
            </a:r>
          </a:p>
          <a:p>
            <a:pPr lvl="1"/>
            <a:r>
              <a:rPr lang="en-US" dirty="0" smtClean="0"/>
              <a:t>Norton Internet Security</a:t>
            </a:r>
          </a:p>
          <a:p>
            <a:pPr lvl="1"/>
            <a:r>
              <a:rPr lang="en-US" dirty="0" err="1" smtClean="0"/>
              <a:t>ZoneAlarm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12976"/>
            <a:ext cx="364172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4152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firewalls are designed for company/enterprise use</a:t>
            </a:r>
          </a:p>
          <a:p>
            <a:r>
              <a:rPr lang="en-US" dirty="0" smtClean="0"/>
              <a:t>For monitoring and protecting large-scale networks</a:t>
            </a:r>
          </a:p>
          <a:p>
            <a:r>
              <a:rPr lang="en-US" dirty="0" smtClean="0"/>
              <a:t>Manage security policies throughout the </a:t>
            </a:r>
            <a:r>
              <a:rPr lang="en-US" dirty="0" err="1" smtClean="0"/>
              <a:t>organisation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 only a part of security solution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Firewalls are not a standalone solution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protect from internal threats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Need strong security policy and employee education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Firewalls must be combined with other security solutions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Antivirus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Intrusion Detection Systems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Filtering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info in packet headers are checked</a:t>
            </a:r>
          </a:p>
          <a:p>
            <a:r>
              <a:rPr lang="en-US" dirty="0" smtClean="0"/>
              <a:t>Data in packets not checked</a:t>
            </a:r>
          </a:p>
          <a:p>
            <a:r>
              <a:rPr lang="en-US" dirty="0" smtClean="0"/>
              <a:t>Stateless packet filtering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packet filtering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Packet Filtering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whether to allow or block packets based only on information in the protocol headers</a:t>
            </a:r>
          </a:p>
          <a:p>
            <a:r>
              <a:rPr lang="en-US" dirty="0" smtClean="0"/>
              <a:t>Filtering based on common IP header features</a:t>
            </a:r>
          </a:p>
          <a:p>
            <a:pPr lvl="1"/>
            <a:r>
              <a:rPr lang="en-US" dirty="0" smtClean="0"/>
              <a:t>IP address and Ports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Flags and options</a:t>
            </a:r>
          </a:p>
          <a:p>
            <a:r>
              <a:rPr lang="en-US" dirty="0" smtClean="0"/>
              <a:t>Advantage: Inexpensive and fast</a:t>
            </a:r>
          </a:p>
          <a:p>
            <a:r>
              <a:rPr lang="en-US" dirty="0" smtClean="0"/>
              <a:t>Disadvantage: Attacks nowadays are more complicated</a:t>
            </a: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561822" cy="293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Packet Filtering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looking at information in the protocol headers, keeps a record of connections the host computer has made with other computers</a:t>
            </a:r>
          </a:p>
          <a:p>
            <a:pPr lvl="1"/>
            <a:r>
              <a:rPr lang="en-US" dirty="0" smtClean="0"/>
              <a:t>Maintain a file called a state table</a:t>
            </a:r>
            <a:r>
              <a:rPr lang="en-US" b="1" dirty="0" smtClean="0"/>
              <a:t> </a:t>
            </a:r>
            <a:r>
              <a:rPr lang="en-US" dirty="0" smtClean="0"/>
              <a:t>containing a record of all current connections</a:t>
            </a:r>
          </a:p>
          <a:p>
            <a:pPr lvl="1"/>
            <a:r>
              <a:rPr lang="en-US" dirty="0" smtClean="0"/>
              <a:t>Allows incoming packets to pass through only from external hosts already connected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8" y="1846263"/>
            <a:ext cx="8278812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locations of</a:t>
            </a:r>
            <a:br>
              <a:rPr lang="en-US" dirty="0" smtClean="0"/>
            </a:br>
            <a:r>
              <a:rPr lang="en-US" dirty="0" smtClean="0"/>
              <a:t>Packet Filters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4916016"/>
          </a:xfrm>
        </p:spPr>
        <p:txBody>
          <a:bodyPr/>
          <a:lstStyle/>
          <a:p>
            <a:r>
              <a:rPr lang="en-US" dirty="0" smtClean="0"/>
              <a:t>Packet filter placement</a:t>
            </a:r>
          </a:p>
          <a:p>
            <a:pPr lvl="1"/>
            <a:r>
              <a:rPr lang="en-US" dirty="0" smtClean="0"/>
              <a:t>Between the Internet and a host/network</a:t>
            </a:r>
          </a:p>
          <a:p>
            <a:pPr lvl="1"/>
            <a:r>
              <a:rPr lang="en-US" dirty="0" smtClean="0"/>
              <a:t>Between a proxy server and the Internet</a:t>
            </a:r>
          </a:p>
          <a:p>
            <a:pPr lvl="1"/>
            <a:r>
              <a:rPr lang="en-US" dirty="0" smtClean="0"/>
              <a:t>At either end of a DMZ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191" y="260648"/>
            <a:ext cx="7642225" cy="63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NAT?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number of public IP addresses required by an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pPr lvl="1"/>
            <a:r>
              <a:rPr lang="en-US" dirty="0" smtClean="0"/>
              <a:t>Hundreds or even thousands of internal computers can be behind a single public IP address</a:t>
            </a:r>
          </a:p>
          <a:p>
            <a:r>
              <a:rPr lang="en-US" dirty="0" smtClean="0"/>
              <a:t>Internal IP addresses are hidden from outside attackers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1082675"/>
            <a:ext cx="7862887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Firewall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Inspects both header and data portions of packets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Also known as content filtering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Application Layer Firewalls can check for malicious code contains in the packet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Combination of packet filters and application layer firewalls can be used in a network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Firewall rules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Rule base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Tells firewalls what to do when a certain kind of traffic attempts to pass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Points to consider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organization’s security policy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Determine what can be accessed from external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Logging and auditing requirements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Address Translation (NAT), if used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 and short as possible – firewall should not cause too much delay in network speed, and should be easy to maintain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Firewall Rules on </a:t>
            </a:r>
            <a:br>
              <a:rPr lang="en-US" dirty="0" smtClean="0"/>
            </a:br>
            <a:r>
              <a:rPr lang="en-US" dirty="0" smtClean="0"/>
              <a:t>Security Policy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common security policies to be reflected in the firewall rules (different companies will have different security policies)</a:t>
            </a:r>
          </a:p>
          <a:p>
            <a:pPr lvl="1"/>
            <a:r>
              <a:rPr lang="en-US" dirty="0" smtClean="0"/>
              <a:t>Employees have access to Internet with restrictions</a:t>
            </a:r>
          </a:p>
          <a:p>
            <a:pPr lvl="1"/>
            <a:r>
              <a:rPr lang="en-US" dirty="0" smtClean="0"/>
              <a:t>Public can access company’s Web and e-mail server</a:t>
            </a:r>
          </a:p>
          <a:p>
            <a:pPr lvl="1"/>
            <a:r>
              <a:rPr lang="en-US" dirty="0" smtClean="0"/>
              <a:t>Only authenticated traffic can access the internal LAN</a:t>
            </a:r>
          </a:p>
          <a:p>
            <a:pPr lvl="1"/>
            <a:r>
              <a:rPr lang="en-US" dirty="0" smtClean="0"/>
              <a:t>Employees are not allowed to use instant-messaging</a:t>
            </a:r>
          </a:p>
          <a:p>
            <a:pPr lvl="1"/>
            <a:r>
              <a:rPr lang="en-US" dirty="0" smtClean="0"/>
              <a:t>Traffic from the company’s ISP should be allowed</a:t>
            </a:r>
          </a:p>
          <a:p>
            <a:pPr lvl="1"/>
            <a:r>
              <a:rPr lang="en-US" dirty="0" smtClean="0"/>
              <a:t>Block external traffic by instant-messaging software</a:t>
            </a:r>
          </a:p>
          <a:p>
            <a:pPr lvl="1"/>
            <a:r>
              <a:rPr lang="en-US" dirty="0" smtClean="0"/>
              <a:t>Only network administrator should be able to access internal network directly from the Internet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rule base simple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list of rules as short as possible</a:t>
            </a:r>
          </a:p>
          <a:p>
            <a:pPr lvl="1"/>
            <a:r>
              <a:rPr lang="en-US" dirty="0" smtClean="0"/>
              <a:t>So firewall will perform faster</a:t>
            </a:r>
          </a:p>
          <a:p>
            <a:r>
              <a:rPr lang="en-US" dirty="0" smtClean="0"/>
              <a:t>Firewalls process rules in a particular order</a:t>
            </a:r>
          </a:p>
          <a:p>
            <a:pPr lvl="1"/>
            <a:r>
              <a:rPr lang="en-US" dirty="0" smtClean="0"/>
              <a:t>If the rules are numbered, the firewall will match packets with the first rule, then the second rule, and so on</a:t>
            </a:r>
          </a:p>
          <a:p>
            <a:pPr lvl="1"/>
            <a:r>
              <a:rPr lang="en-US" dirty="0" smtClean="0"/>
              <a:t>Most important and frequently-accessed rules should be at the top of the list</a:t>
            </a:r>
          </a:p>
          <a:p>
            <a:pPr lvl="1"/>
            <a:r>
              <a:rPr lang="en-US" dirty="0" smtClean="0"/>
              <a:t>Make the last rule a cleanup rule</a:t>
            </a:r>
          </a:p>
          <a:p>
            <a:pPr lvl="2"/>
            <a:r>
              <a:rPr lang="en-US" dirty="0" smtClean="0"/>
              <a:t>A catch-all type of rule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Rules</a:t>
            </a:r>
            <a:endParaRPr lang="en-S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53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Source Port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IP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Port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192.168.3.0/24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192.168.3.10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45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95536" y="1196752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Incoming</a:t>
            </a:r>
            <a:endParaRPr lang="en-SG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528" y="4005064"/>
            <a:ext cx="8534400" cy="210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3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never be activated, because Rule 2, which is processed first, will allow the packets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lang="en-US" sz="2800" dirty="0" smtClean="0"/>
              <a:t>Rule 3 should be </a:t>
            </a:r>
            <a:r>
              <a:rPr lang="en-US" sz="2800" smtClean="0"/>
              <a:t>placed before Rule 2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lang="en-US" sz="2800" baseline="0" dirty="0" smtClean="0"/>
              <a:t>Rule</a:t>
            </a:r>
            <a:r>
              <a:rPr lang="en-US" sz="2800" dirty="0" smtClean="0"/>
              <a:t> 4 is the cleanup rule – deny all other traffic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46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200" y="35768"/>
            <a:ext cx="58293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 Subnets, Ports, and Protocols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filter by</a:t>
            </a:r>
          </a:p>
          <a:p>
            <a:pPr lvl="1"/>
            <a:r>
              <a:rPr lang="en-US" dirty="0" smtClean="0"/>
              <a:t>IP addresses</a:t>
            </a:r>
          </a:p>
          <a:p>
            <a:pPr lvl="1"/>
            <a:r>
              <a:rPr lang="en-US" dirty="0" smtClean="0"/>
              <a:t>Ports</a:t>
            </a:r>
          </a:p>
          <a:p>
            <a:r>
              <a:rPr lang="en-SG" dirty="0" smtClean="0"/>
              <a:t>Some firewalls can filter by the name of a service (no need to remember port number)</a:t>
            </a:r>
            <a:endParaRPr lang="en-US" dirty="0" smtClean="0"/>
          </a:p>
          <a:p>
            <a:r>
              <a:rPr lang="en-US" dirty="0" smtClean="0"/>
              <a:t>Some firewalls can also filter by the six TCP control flags or by IP options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Practices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should follow a few general practices</a:t>
            </a:r>
          </a:p>
          <a:p>
            <a:pPr lvl="1"/>
            <a:r>
              <a:rPr lang="en-US" dirty="0" smtClean="0"/>
              <a:t>Most frequently matched rules should be near the top of the rule base for faster processing</a:t>
            </a:r>
          </a:p>
          <a:p>
            <a:pPr lvl="1"/>
            <a:r>
              <a:rPr lang="en-US" dirty="0" smtClean="0"/>
              <a:t>Nobody can connect to the firewall except the administrator</a:t>
            </a:r>
          </a:p>
          <a:p>
            <a:pPr lvl="1"/>
            <a:r>
              <a:rPr lang="en-US" dirty="0" smtClean="0"/>
              <a:t>Block direct access from the Internet to any computer behind the firewall</a:t>
            </a:r>
          </a:p>
          <a:p>
            <a:pPr lvl="1"/>
            <a:r>
              <a:rPr lang="en-US" dirty="0" smtClean="0"/>
              <a:t>Permit access to public services in the DMZ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49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1285875"/>
            <a:ext cx="89439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5325" y="586740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>
                <a:solidFill>
                  <a:srgbClr val="0000CC"/>
                </a:solidFill>
              </a:rPr>
              <a:t>Subnet of Company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16200000" flipV="1">
            <a:off x="1412082" y="5369718"/>
            <a:ext cx="990600" cy="476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838200"/>
            <a:ext cx="300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CC"/>
                </a:solidFill>
              </a:rPr>
              <a:t>Firewall IP : 192.168.120.1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NAT work?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internal computer wants to request a web page from a web server on the Internet, its packets goes to the NAT device first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555776" y="2924944"/>
            <a:ext cx="1295400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 IP 10.0.20.11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644008" y="2924944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External IP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211.24.120.5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732240" y="4221088"/>
            <a:ext cx="1547192" cy="7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68.29.12.56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1880" y="3645024"/>
            <a:ext cx="1656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 device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123728" y="3861048"/>
            <a:ext cx="108012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1331640" y="5193307"/>
            <a:ext cx="3106283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Computer A sends a packet</a:t>
            </a:r>
          </a:p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Source IP : 	10.0.20.28</a:t>
            </a:r>
          </a:p>
          <a:p>
            <a:pPr>
              <a:tabLst>
                <a:tab pos="12588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IP :	68.29.12.56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5576" y="3356992"/>
            <a:ext cx="1584176" cy="1724744"/>
            <a:chOff x="755576" y="3356992"/>
            <a:chExt cx="1584176" cy="1724744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4136" y="3356992"/>
              <a:ext cx="955576" cy="106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755576" y="4365104"/>
              <a:ext cx="1584176" cy="7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 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10.0.20.28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50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819150"/>
            <a:ext cx="89439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562600" y="304800"/>
            <a:ext cx="3408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CC"/>
                </a:solidFill>
              </a:rPr>
              <a:t>Mail Server IP : 192.168.120.2</a:t>
            </a:r>
          </a:p>
          <a:p>
            <a:r>
              <a:rPr lang="en-GB" b="1">
                <a:solidFill>
                  <a:srgbClr val="0000CC"/>
                </a:solidFill>
              </a:rPr>
              <a:t>Web Server IP : 192.168.120.3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08722" y="6038850"/>
            <a:ext cx="45171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dirty="0" smtClean="0">
                <a:solidFill>
                  <a:srgbClr val="0000CC"/>
                </a:solidFill>
              </a:rPr>
              <a:t>With Rule 3, do we need Rules 4 and 6?</a:t>
            </a:r>
            <a:endParaRPr lang="en-GB" altLang="en-US" sz="1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Anti-Spoofing Rule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/>
          <a:lstStyle/>
          <a:p>
            <a:r>
              <a:rPr lang="en-SG" sz="2400" dirty="0" smtClean="0"/>
              <a:t>In many firewall configurations, the first rule is the Anti-Spoofing rule.</a:t>
            </a:r>
          </a:p>
          <a:p>
            <a:r>
              <a:rPr lang="en-SG" sz="2400" dirty="0" smtClean="0"/>
              <a:t>The anti-spoofing rule blocks packets coming from outside network pretending to be an internal system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03" y="2730840"/>
            <a:ext cx="1183496" cy="1183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3" y="4441706"/>
            <a:ext cx="1170141" cy="11701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8054" y="379537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Computer 1</a:t>
            </a:r>
          </a:p>
          <a:p>
            <a:r>
              <a:rPr lang="en-SG" dirty="0" smtClean="0"/>
              <a:t>192.168.1.10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310383" y="550624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Computer 2</a:t>
            </a:r>
          </a:p>
          <a:p>
            <a:r>
              <a:rPr lang="en-SG" dirty="0" smtClean="0"/>
              <a:t>192.168.1.20</a:t>
            </a:r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0" y="3133001"/>
            <a:ext cx="980862" cy="9808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9602" y="331677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Hacker pretending </a:t>
            </a:r>
          </a:p>
          <a:p>
            <a:r>
              <a:rPr lang="en-SG" dirty="0"/>
              <a:t>t</a:t>
            </a:r>
            <a:r>
              <a:rPr lang="en-SG" dirty="0" smtClean="0"/>
              <a:t>o be Computer 1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30" y="3197918"/>
            <a:ext cx="922412" cy="22874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87624" y="4323535"/>
            <a:ext cx="3126788" cy="956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Packet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Source : 192.168.1.10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Destination : 192.168.1.20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10800000">
            <a:off x="4696979" y="4323535"/>
            <a:ext cx="608923" cy="41556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733520" y="5611846"/>
            <a:ext cx="357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Firewall drops packet because packets from Computer 1 should not be coming in from outside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312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Firewall Rule Matching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Firewalls match packets to rules in a particular order</a:t>
            </a:r>
          </a:p>
          <a:p>
            <a:pPr lvl="1"/>
            <a:r>
              <a:rPr lang="en-SG" dirty="0" smtClean="0"/>
              <a:t>Once a rule is matched, the packet is processed according to the action specified in the rule (usually to allow or block the packet)</a:t>
            </a:r>
          </a:p>
          <a:p>
            <a:r>
              <a:rPr lang="en-SG" dirty="0" smtClean="0"/>
              <a:t>For firewalls with numbered rules, the packets are matched to rules according to the Rule Numbers.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52</a:t>
            </a:fld>
            <a:endParaRPr lang="en-SG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" b="6975"/>
          <a:stretch>
            <a:fillRect/>
          </a:stretch>
        </p:blipFill>
        <p:spPr bwMode="auto">
          <a:xfrm>
            <a:off x="2627784" y="4509120"/>
            <a:ext cx="5688632" cy="16756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536505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00CC"/>
                </a:solidFill>
              </a:rPr>
              <a:t>Rule Numbers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55776" y="5365052"/>
            <a:ext cx="432048" cy="369332"/>
          </a:xfrm>
          <a:prstGeom prst="right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008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Firewall Rule Matching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Other firewalls will match the Deny rules first, then match the Allow rules</a:t>
            </a:r>
          </a:p>
          <a:p>
            <a:r>
              <a:rPr lang="en-SG" dirty="0" smtClean="0"/>
              <a:t>Packets that do not match any rules will follow the firewall’s default policy action (normally set to Deny any packet that is not explicitly allowed)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0" y="4149080"/>
            <a:ext cx="8215040" cy="1008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588" y="5409664"/>
            <a:ext cx="772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00CC"/>
                </a:solidFill>
              </a:rPr>
              <a:t>The Block rule will take precedence and be matched to ICMP packets first.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93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Logs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what to log</a:t>
            </a:r>
          </a:p>
          <a:p>
            <a:pPr lvl="1"/>
            <a:r>
              <a:rPr lang="en-US" dirty="0" smtClean="0"/>
              <a:t>Some firewalls log only packets associated with a Deny rule (</a:t>
            </a:r>
            <a:r>
              <a:rPr lang="en-US" dirty="0" err="1" smtClean="0"/>
              <a:t>eg</a:t>
            </a:r>
            <a:r>
              <a:rPr lang="en-US" dirty="0" smtClean="0"/>
              <a:t> blocked IP addresses)</a:t>
            </a:r>
          </a:p>
          <a:p>
            <a:r>
              <a:rPr lang="en-US" dirty="0" smtClean="0"/>
              <a:t>Configuring the log file format</a:t>
            </a:r>
          </a:p>
          <a:p>
            <a:pPr lvl="1"/>
            <a:r>
              <a:rPr lang="en-US" dirty="0" smtClean="0"/>
              <a:t>Many firewalls generate log files in plain text</a:t>
            </a:r>
          </a:p>
          <a:p>
            <a:pPr lvl="1"/>
            <a:r>
              <a:rPr lang="en-US" dirty="0" smtClean="0"/>
              <a:t>Sophisticated firewalls save log files in other formats</a:t>
            </a:r>
          </a:p>
          <a:p>
            <a:r>
              <a:rPr lang="en-US" dirty="0" smtClean="0"/>
              <a:t>Review log files regularly</a:t>
            </a:r>
          </a:p>
          <a:p>
            <a:r>
              <a:rPr lang="en-US" dirty="0" smtClean="0"/>
              <a:t>Log files can indicate signatures of attack attempts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Logs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log file summaries and generating reports</a:t>
            </a:r>
          </a:p>
          <a:p>
            <a:pPr lvl="1"/>
            <a:r>
              <a:rPr lang="en-US" dirty="0" smtClean="0"/>
              <a:t>Log summary</a:t>
            </a:r>
          </a:p>
          <a:p>
            <a:pPr lvl="2"/>
            <a:r>
              <a:rPr lang="en-US" dirty="0" smtClean="0"/>
              <a:t>Shows major events over a period of time</a:t>
            </a:r>
          </a:p>
          <a:p>
            <a:pPr lvl="2"/>
            <a:r>
              <a:rPr lang="en-US" dirty="0" smtClean="0"/>
              <a:t>Contain raw data that can be used to create reports</a:t>
            </a:r>
          </a:p>
          <a:p>
            <a:pPr lvl="1"/>
            <a:r>
              <a:rPr lang="en-US" dirty="0" smtClean="0"/>
              <a:t>Some firewalls contain log file analysis tools</a:t>
            </a:r>
          </a:p>
          <a:p>
            <a:pPr lvl="2"/>
            <a:r>
              <a:rPr lang="en-US" dirty="0" smtClean="0"/>
              <a:t>Viewing raw data can be tedious and prone to errors</a:t>
            </a:r>
          </a:p>
          <a:p>
            <a:pPr lvl="1"/>
            <a:r>
              <a:rPr lang="en-US" dirty="0" smtClean="0"/>
              <a:t>Reports</a:t>
            </a:r>
          </a:p>
          <a:p>
            <a:pPr lvl="2"/>
            <a:r>
              <a:rPr lang="en-US" dirty="0" smtClean="0"/>
              <a:t>Display data in an easy-to-read format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Firewall Configurations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can be deployed in several ways</a:t>
            </a:r>
          </a:p>
          <a:p>
            <a:pPr lvl="1"/>
            <a:r>
              <a:rPr lang="en-US" dirty="0" smtClean="0"/>
              <a:t>As part of a screening router</a:t>
            </a:r>
          </a:p>
          <a:p>
            <a:pPr lvl="1"/>
            <a:r>
              <a:rPr lang="en-US" dirty="0" smtClean="0"/>
              <a:t>Dual-homed host</a:t>
            </a:r>
          </a:p>
          <a:p>
            <a:pPr lvl="1"/>
            <a:r>
              <a:rPr lang="en-US" dirty="0" smtClean="0"/>
              <a:t>Screen host</a:t>
            </a:r>
          </a:p>
          <a:p>
            <a:pPr lvl="1"/>
            <a:r>
              <a:rPr lang="en-US" dirty="0" smtClean="0"/>
              <a:t>Screened subnet DMZ</a:t>
            </a:r>
          </a:p>
          <a:p>
            <a:pPr lvl="1"/>
            <a:r>
              <a:rPr lang="en-US" dirty="0" smtClean="0"/>
              <a:t>Multiple DMZs</a:t>
            </a:r>
          </a:p>
          <a:p>
            <a:pPr lvl="1"/>
            <a:r>
              <a:rPr lang="en-US" dirty="0" smtClean="0"/>
              <a:t>Multiple firewalls</a:t>
            </a:r>
          </a:p>
          <a:p>
            <a:pPr lvl="1"/>
            <a:r>
              <a:rPr lang="en-US" dirty="0" smtClean="0"/>
              <a:t>Reverse firewall</a:t>
            </a:r>
          </a:p>
          <a:p>
            <a:r>
              <a:rPr lang="en-US" dirty="0" smtClean="0"/>
              <a:t>There can be other methods of deploying firewalls</a:t>
            </a:r>
          </a:p>
          <a:p>
            <a:pPr lvl="1"/>
            <a:r>
              <a:rPr lang="en-US" dirty="0" smtClean="0"/>
              <a:t>Depends on the company’s network and needs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Router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Screening router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Determines whether to allow or deny packets based on their source and destination IP addresses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Or other information in their headers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Does not stop many attacks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Especially those that use spoofed or manipulated IP address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combined with a firewall or proxy server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For additional protection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58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84238"/>
            <a:ext cx="8504238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Dual-Homed Host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Dual-homed host</a:t>
            </a:r>
          </a:p>
          <a:p>
            <a:pPr lvl="1"/>
            <a:r>
              <a:rPr lang="en-US" dirty="0" smtClean="0"/>
              <a:t>Computer that has been configured with more than one network interface</a:t>
            </a:r>
          </a:p>
          <a:p>
            <a:pPr lvl="1"/>
            <a:r>
              <a:rPr lang="en-US" dirty="0" smtClean="0"/>
              <a:t>Firewall software forwards packets from one network interface to another</a:t>
            </a:r>
          </a:p>
          <a:p>
            <a:pPr lvl="1"/>
            <a:r>
              <a:rPr lang="en-US" dirty="0" smtClean="0"/>
              <a:t>Provides limited security</a:t>
            </a:r>
          </a:p>
          <a:p>
            <a:pPr lvl="1"/>
            <a:r>
              <a:rPr lang="en-US" dirty="0" smtClean="0"/>
              <a:t>Host serves as a single point of entry to the organization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NAT work?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 device will replace the source IP with its public IP address and sends the packet to the web server on the Internet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555776" y="2924944"/>
            <a:ext cx="1295400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 IP 10.0.20.11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644008" y="2924944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External IP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211.24.120.5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732240" y="4221088"/>
            <a:ext cx="1547192" cy="7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68.29.12.56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1880" y="3645024"/>
            <a:ext cx="1656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 device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36096" y="3861048"/>
            <a:ext cx="108012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55576" y="3356992"/>
            <a:ext cx="1584176" cy="1724744"/>
            <a:chOff x="755576" y="3356992"/>
            <a:chExt cx="1584176" cy="1724744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4136" y="3356992"/>
              <a:ext cx="955576" cy="106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755576" y="4365104"/>
              <a:ext cx="1584176" cy="7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 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10.0.20.28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860032" y="4941168"/>
            <a:ext cx="288032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NAT Device sends the packet to Web Server</a:t>
            </a:r>
          </a:p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Source IP : 	</a:t>
            </a:r>
            <a:r>
              <a:rPr lang="en-US" dirty="0" smtClean="0">
                <a:solidFill>
                  <a:srgbClr val="002060"/>
                </a:solidFill>
              </a:rPr>
              <a:t>211.24.120.5</a:t>
            </a:r>
          </a:p>
          <a:p>
            <a:pPr>
              <a:tabLst>
                <a:tab pos="12588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IP :	68.29.12.56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60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76263"/>
            <a:ext cx="7999413" cy="57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Host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Screened host</a:t>
            </a:r>
          </a:p>
          <a:p>
            <a:pPr lvl="1"/>
            <a:r>
              <a:rPr lang="en-US" dirty="0" smtClean="0"/>
              <a:t>Similar to a dual-homed host</a:t>
            </a:r>
          </a:p>
          <a:p>
            <a:pPr lvl="1"/>
            <a:r>
              <a:rPr lang="en-US" dirty="0" smtClean="0"/>
              <a:t>Can add router between the host and the Internet</a:t>
            </a:r>
          </a:p>
          <a:p>
            <a:pPr lvl="2"/>
            <a:r>
              <a:rPr lang="en-US" dirty="0" smtClean="0"/>
              <a:t>To carry out IP packet filtering</a:t>
            </a:r>
          </a:p>
          <a:p>
            <a:pPr lvl="1"/>
            <a:r>
              <a:rPr lang="en-US" dirty="0" smtClean="0"/>
              <a:t>Combines a dual-homed host and a screening router</a:t>
            </a:r>
          </a:p>
          <a:p>
            <a:pPr lvl="1"/>
            <a:r>
              <a:rPr lang="en-US" dirty="0" smtClean="0"/>
              <a:t>Can function as a gateway or proxy server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62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8013"/>
            <a:ext cx="8199438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Screened Subnet DMZ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DMZ</a:t>
            </a:r>
          </a:p>
          <a:p>
            <a:pPr lvl="1"/>
            <a:r>
              <a:rPr lang="en-US" dirty="0" smtClean="0"/>
              <a:t>Subnet of publicly accessible servers placed outside the internal LAN</a:t>
            </a:r>
          </a:p>
          <a:p>
            <a:pPr lvl="1"/>
            <a:r>
              <a:rPr lang="en-US" dirty="0" smtClean="0"/>
              <a:t>Called a “service network” or “perimeter network”</a:t>
            </a:r>
          </a:p>
          <a:p>
            <a:r>
              <a:rPr lang="en-US" dirty="0" smtClean="0"/>
              <a:t>Firewall that protects the DMZ is connected to the Internet and the LAN</a:t>
            </a:r>
          </a:p>
          <a:p>
            <a:pPr lvl="1"/>
            <a:r>
              <a:rPr lang="en-US" dirty="0" smtClean="0"/>
              <a:t>Called a three-pronged firewall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64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555625"/>
            <a:ext cx="6378575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 DMZ/Firewall Configurations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Server farm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Group of servers connected in their own subnet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 together to receive requests with the help of load-balancing software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Load-balancing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Prioritizes and schedules requests and distributes them to servers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Clusters of servers in DMZs help protecting the network from becoming overloaded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server farm/DMZ can be protected with its own firewall or packet filter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66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128588"/>
            <a:ext cx="5513387" cy="672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Firewall Configurations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a DMZ with two or more firewalls</a:t>
            </a:r>
          </a:p>
          <a:p>
            <a:pPr lvl="1"/>
            <a:r>
              <a:rPr lang="en-US" dirty="0" smtClean="0"/>
              <a:t>One firewall controls traffic between DMZ and Internet</a:t>
            </a:r>
          </a:p>
          <a:p>
            <a:pPr lvl="1"/>
            <a:r>
              <a:rPr lang="en-US" dirty="0" smtClean="0"/>
              <a:t>Second firewall controls traffic between protected LAN and DMZ</a:t>
            </a:r>
          </a:p>
          <a:p>
            <a:pPr lvl="2"/>
            <a:r>
              <a:rPr lang="en-US" dirty="0" smtClean="0"/>
              <a:t>Can also serve as a failover firewall</a:t>
            </a:r>
          </a:p>
          <a:p>
            <a:pPr lvl="1"/>
            <a:r>
              <a:rPr lang="en-US" dirty="0" smtClean="0"/>
              <a:t>Advantage</a:t>
            </a:r>
          </a:p>
          <a:p>
            <a:pPr lvl="2"/>
            <a:r>
              <a:rPr lang="en-US" dirty="0" smtClean="0"/>
              <a:t>Can control where traffic goes in the three networks you are dealing with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Firewall Configurations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firewall placed inside internal network to protect network management systems</a:t>
            </a:r>
          </a:p>
          <a:p>
            <a:pPr lvl="1"/>
            <a:r>
              <a:rPr lang="en-US" dirty="0" smtClean="0"/>
              <a:t>Extra level of protection for network management systems</a:t>
            </a:r>
          </a:p>
          <a:p>
            <a:pPr lvl="1"/>
            <a:r>
              <a:rPr lang="en-US" dirty="0" smtClean="0"/>
              <a:t>Intruders that gain control of network management system can potentially gain access to all network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69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050" y="279400"/>
            <a:ext cx="6289675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NAT work?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server only sees the public IP address. It will send its packets to the NAT device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555776" y="2924944"/>
            <a:ext cx="1295400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 IP 10.0.20.11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644008" y="2924944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External IP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211.24.120.5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732240" y="4221088"/>
            <a:ext cx="1547192" cy="7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68.29.12.56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1880" y="3645024"/>
            <a:ext cx="1656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 device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5436096" y="3861048"/>
            <a:ext cx="108012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55576" y="3356992"/>
            <a:ext cx="1584176" cy="1724744"/>
            <a:chOff x="755576" y="3356992"/>
            <a:chExt cx="1584176" cy="1724744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4136" y="3356992"/>
              <a:ext cx="955576" cy="106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755576" y="4365104"/>
              <a:ext cx="1584176" cy="7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 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10.0.20.28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860032" y="4941168"/>
            <a:ext cx="341940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Web Server responds with a packet for NAT device</a:t>
            </a:r>
          </a:p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Source IP : 	68.29.12.56</a:t>
            </a:r>
          </a:p>
          <a:p>
            <a:pPr>
              <a:tabLst>
                <a:tab pos="12588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IP :	211.24.120.5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Firewall Configurations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branch offices with multiple firewalls</a:t>
            </a:r>
          </a:p>
          <a:p>
            <a:pPr lvl="1"/>
            <a:r>
              <a:rPr lang="en-US" dirty="0" smtClean="0"/>
              <a:t>Multiple firewalls can implement a single security policy</a:t>
            </a:r>
          </a:p>
          <a:p>
            <a:pPr lvl="1"/>
            <a:r>
              <a:rPr lang="en-US" dirty="0" smtClean="0"/>
              <a:t>Central office has a centralized firewall</a:t>
            </a:r>
          </a:p>
          <a:p>
            <a:pPr lvl="2"/>
            <a:r>
              <a:rPr lang="en-US" dirty="0" smtClean="0"/>
              <a:t>Directs traffic for branch offices and their firewalls</a:t>
            </a:r>
          </a:p>
          <a:p>
            <a:pPr lvl="2"/>
            <a:r>
              <a:rPr lang="en-US" dirty="0" smtClean="0"/>
              <a:t>Deploys security policy through this firewall using a security workstation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71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113" y="319088"/>
            <a:ext cx="7075487" cy="63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72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14641"/>
          <a:stretch/>
        </p:blipFill>
        <p:spPr bwMode="auto">
          <a:xfrm>
            <a:off x="100013" y="677863"/>
            <a:ext cx="8943975" cy="469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Software and Hardware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Software-based firewalls</a:t>
            </a:r>
          </a:p>
          <a:p>
            <a:r>
              <a:rPr lang="en-US" dirty="0" smtClean="0"/>
              <a:t>Hardware-based firewalls</a:t>
            </a:r>
          </a:p>
          <a:p>
            <a:r>
              <a:rPr lang="en-US" dirty="0" smtClean="0"/>
              <a:t>Hybrid firewalls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Software-Based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firewall programs</a:t>
            </a:r>
          </a:p>
          <a:p>
            <a:r>
              <a:rPr lang="en-US" dirty="0" smtClean="0"/>
              <a:t>Commercial firewall programs for personal use</a:t>
            </a:r>
          </a:p>
          <a:p>
            <a:r>
              <a:rPr lang="en-US" dirty="0" smtClean="0"/>
              <a:t>Commercial firewall programs for enterprise use</a:t>
            </a:r>
          </a:p>
          <a:p>
            <a:pPr lvl="1"/>
            <a:r>
              <a:rPr lang="en-US" dirty="0" smtClean="0"/>
              <a:t>Capable of managing multiple instances from a centralized location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firewall appliances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Do not depend on conventional OSs</a:t>
            </a:r>
          </a:p>
          <a:p>
            <a:pPr lvl="1"/>
            <a:r>
              <a:rPr lang="en-US" dirty="0" smtClean="0"/>
              <a:t>Generally more scalable than software firewalls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They do depend on nonconventional OSs</a:t>
            </a:r>
          </a:p>
          <a:p>
            <a:pPr lvl="1"/>
            <a:r>
              <a:rPr lang="en-US" dirty="0" smtClean="0"/>
              <a:t>Tend to be more expensive than software products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75</a:t>
            </a:fld>
            <a:endParaRPr lang="en-SG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5301208"/>
            <a:ext cx="3975149" cy="96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Firewalls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firewall</a:t>
            </a:r>
          </a:p>
          <a:p>
            <a:pPr lvl="1"/>
            <a:r>
              <a:rPr lang="en-US" dirty="0" smtClean="0"/>
              <a:t>Combines aspects of hardware and software firewalls</a:t>
            </a:r>
          </a:p>
          <a:p>
            <a:pPr lvl="1"/>
            <a:r>
              <a:rPr lang="en-US" dirty="0" smtClean="0"/>
              <a:t>Benefits from the strengths of both solutions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77</a:t>
            </a:fld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700088"/>
            <a:ext cx="7458075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Network </a:t>
            </a:r>
            <a:r>
              <a:rPr lang="en-US" dirty="0"/>
              <a:t>Address Translation (NAT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Understand the use of Proxy Servers</a:t>
            </a:r>
          </a:p>
          <a:p>
            <a:r>
              <a:rPr lang="en-US" dirty="0"/>
              <a:t>The Demilitarized Zone (DMZ), Bastion Hosts and Honeypots</a:t>
            </a:r>
          </a:p>
          <a:p>
            <a:r>
              <a:rPr lang="en-US" dirty="0"/>
              <a:t>Explain what firewalls can and cannot do</a:t>
            </a:r>
          </a:p>
          <a:p>
            <a:r>
              <a:rPr lang="en-US" dirty="0"/>
              <a:t>Describe common approaches to packet filtering</a:t>
            </a:r>
          </a:p>
          <a:p>
            <a:r>
              <a:rPr lang="en-US" dirty="0"/>
              <a:t>Establish a set of rules and restrictions for a firewall</a:t>
            </a:r>
          </a:p>
          <a:p>
            <a:r>
              <a:rPr lang="en-US" dirty="0" smtClean="0"/>
              <a:t>Explore </a:t>
            </a:r>
            <a:r>
              <a:rPr lang="en-US" dirty="0"/>
              <a:t>common firewall configurations</a:t>
            </a:r>
          </a:p>
          <a:p>
            <a:r>
              <a:rPr lang="en-US" dirty="0"/>
              <a:t>Compare hardware and software firewalls 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83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NAT work?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 device will remember which internal computer requested for the web page and sends the packet accordingly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555776" y="2924944"/>
            <a:ext cx="1295400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Internal IP 10.0.20.11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644008" y="2924944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External IP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211.24.120.5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ser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732240" y="4221088"/>
            <a:ext cx="1547192" cy="75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68.29.12.56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1880" y="3645024"/>
            <a:ext cx="1656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 device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2123728" y="3861048"/>
            <a:ext cx="108012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755576" y="3356992"/>
            <a:ext cx="1584176" cy="1724744"/>
            <a:chOff x="755576" y="3356992"/>
            <a:chExt cx="1584176" cy="1724744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4136" y="3356992"/>
              <a:ext cx="955576" cy="106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755576" y="4365104"/>
              <a:ext cx="1584176" cy="71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 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S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10.0.20.28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19672" y="5140424"/>
            <a:ext cx="3168352" cy="1240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NAT Device forwards packet to Computer A</a:t>
            </a:r>
          </a:p>
          <a:p>
            <a:pPr>
              <a:tabLst>
                <a:tab pos="1258888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Source IP : 	68.29.12.56</a:t>
            </a:r>
          </a:p>
          <a:p>
            <a:pPr>
              <a:tabLst>
                <a:tab pos="125888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IP :	10.0.20.28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server intercepts internal user requests and processes that request on behalf of the user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36" y="3429000"/>
            <a:ext cx="955576" cy="106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32240" y="4221088"/>
            <a:ext cx="1547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Web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7" descr="serv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429000"/>
            <a:ext cx="825624" cy="8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4221088"/>
            <a:ext cx="15471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Proxy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07704" y="2852936"/>
            <a:ext cx="1944216" cy="6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1. User requests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for web page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1720" y="364502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860032" y="2348880"/>
            <a:ext cx="2376264" cy="102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SG" sz="2000" dirty="0" smtClean="0">
                <a:latin typeface="Calibri" pitchFamily="34" charset="0"/>
                <a:cs typeface="Arial" pitchFamily="34" charset="0"/>
              </a:rPr>
              <a:t>2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. Proxy Server connects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to Web Server to 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r>
              <a:rPr kumimoji="0" lang="en-SG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for web page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32040" y="371703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076056" y="4509120"/>
            <a:ext cx="19442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3. Web Server returns web page to Proxy Server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04048" y="429309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051720" y="4509120"/>
            <a:ext cx="19442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4. </a:t>
            </a:r>
            <a:r>
              <a:rPr lang="en-SG" sz="2000" dirty="0" smtClean="0">
                <a:latin typeface="Calibri" pitchFamily="34" charset="0"/>
                <a:cs typeface="Arial" pitchFamily="34" charset="0"/>
              </a:rPr>
              <a:t>P</a:t>
            </a:r>
            <a:r>
              <a:rPr kumimoji="0" lang="en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roxy Server forwards web page to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9712" y="429309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4568</TotalTime>
  <Words>3040</Words>
  <Application>Microsoft Office PowerPoint</Application>
  <PresentationFormat>On-screen Show (4:3)</PresentationFormat>
  <Paragraphs>591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Arial Black</vt:lpstr>
      <vt:lpstr>Calibri</vt:lpstr>
      <vt:lpstr>Wingdings</vt:lpstr>
      <vt:lpstr>Wingdings 2</vt:lpstr>
      <vt:lpstr>Prefab</vt:lpstr>
      <vt:lpstr>Topic 5 Firewalls </vt:lpstr>
      <vt:lpstr>Topic 5 : Firewalls</vt:lpstr>
      <vt:lpstr>Network Address Translation (NAT)</vt:lpstr>
      <vt:lpstr>Why NAT?</vt:lpstr>
      <vt:lpstr>How does NAT work?</vt:lpstr>
      <vt:lpstr>How does NAT work?</vt:lpstr>
      <vt:lpstr>How does NAT work?</vt:lpstr>
      <vt:lpstr>How does NAT work?</vt:lpstr>
      <vt:lpstr>Proxy Server</vt:lpstr>
      <vt:lpstr>Proxy Server</vt:lpstr>
      <vt:lpstr>Proxy Server</vt:lpstr>
      <vt:lpstr>How Proxy Servers work</vt:lpstr>
      <vt:lpstr>PowerPoint Presentation</vt:lpstr>
      <vt:lpstr>PowerPoint Presentation</vt:lpstr>
      <vt:lpstr>Connecting to Proxy Servers</vt:lpstr>
      <vt:lpstr>PowerPoint Presentation</vt:lpstr>
      <vt:lpstr>Choosing a Proxy Server</vt:lpstr>
      <vt:lpstr>Reverse Proxy</vt:lpstr>
      <vt:lpstr>PowerPoint Presentation</vt:lpstr>
      <vt:lpstr>DMZ</vt:lpstr>
      <vt:lpstr>PowerPoint Presentation</vt:lpstr>
      <vt:lpstr>Bastion Host</vt:lpstr>
      <vt:lpstr>PowerPoint Presentation</vt:lpstr>
      <vt:lpstr>Honeypot</vt:lpstr>
      <vt:lpstr>PowerPoint Presentation</vt:lpstr>
      <vt:lpstr>Overview of firewalls</vt:lpstr>
      <vt:lpstr>Firewall rules</vt:lpstr>
      <vt:lpstr>PowerPoint Presentation</vt:lpstr>
      <vt:lpstr>What firewalls can’t do</vt:lpstr>
      <vt:lpstr>Personal Firewalls</vt:lpstr>
      <vt:lpstr>Enterprise Firewalls</vt:lpstr>
      <vt:lpstr>Firewalls only a part of security solution</vt:lpstr>
      <vt:lpstr>Packet Filtering</vt:lpstr>
      <vt:lpstr>Stateless Packet Filtering</vt:lpstr>
      <vt:lpstr>PowerPoint Presentation</vt:lpstr>
      <vt:lpstr>Stateful Packet Filtering</vt:lpstr>
      <vt:lpstr>PowerPoint Presentation</vt:lpstr>
      <vt:lpstr>Typical locations of Packet Filters</vt:lpstr>
      <vt:lpstr>PowerPoint Presentation</vt:lpstr>
      <vt:lpstr>PowerPoint Presentation</vt:lpstr>
      <vt:lpstr>Application Layer Firewall</vt:lpstr>
      <vt:lpstr>Configuring Firewall rules</vt:lpstr>
      <vt:lpstr>Base Firewall Rules on  Security Policy</vt:lpstr>
      <vt:lpstr>Keep the rule base simple</vt:lpstr>
      <vt:lpstr>Firewall Rules</vt:lpstr>
      <vt:lpstr>PowerPoint Presentation</vt:lpstr>
      <vt:lpstr>Restrict Subnets, Ports, and Protocols</vt:lpstr>
      <vt:lpstr>General Practices</vt:lpstr>
      <vt:lpstr>PowerPoint Presentation</vt:lpstr>
      <vt:lpstr>PowerPoint Presentation</vt:lpstr>
      <vt:lpstr>Anti-Spoofing Rule</vt:lpstr>
      <vt:lpstr>Firewall Rule Matching</vt:lpstr>
      <vt:lpstr>Firewall Rule Matching</vt:lpstr>
      <vt:lpstr>Firewall Logs</vt:lpstr>
      <vt:lpstr>Firewall Logs</vt:lpstr>
      <vt:lpstr>Designing Firewall Configurations</vt:lpstr>
      <vt:lpstr>Screening Router</vt:lpstr>
      <vt:lpstr>PowerPoint Presentation</vt:lpstr>
      <vt:lpstr>Dual-Homed Host</vt:lpstr>
      <vt:lpstr>PowerPoint Presentation</vt:lpstr>
      <vt:lpstr>Screened Host</vt:lpstr>
      <vt:lpstr>PowerPoint Presentation</vt:lpstr>
      <vt:lpstr>Screened Subnet DMZ</vt:lpstr>
      <vt:lpstr>PowerPoint Presentation</vt:lpstr>
      <vt:lpstr>Multiple DMZ/Firewall Configurations</vt:lpstr>
      <vt:lpstr>PowerPoint Presentation</vt:lpstr>
      <vt:lpstr>Multiple Firewall Configurations</vt:lpstr>
      <vt:lpstr>Multiple Firewall Configurations (continued)</vt:lpstr>
      <vt:lpstr>PowerPoint Presentation</vt:lpstr>
      <vt:lpstr>Multiple Firewall Configurations (continued)</vt:lpstr>
      <vt:lpstr>PowerPoint Presentation</vt:lpstr>
      <vt:lpstr>PowerPoint Presentation</vt:lpstr>
      <vt:lpstr>Comparing Software and Hardware Firewalls</vt:lpstr>
      <vt:lpstr>Software-Based Firewalls</vt:lpstr>
      <vt:lpstr>Hardware Firewalls</vt:lpstr>
      <vt:lpstr>Hybrid Firewalls</vt:lpstr>
      <vt:lpstr>PowerPoint Presentation</vt:lpstr>
      <vt:lpstr>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Windows User</cp:lastModifiedBy>
  <cp:revision>78</cp:revision>
  <dcterms:created xsi:type="dcterms:W3CDTF">2012-02-22T05:39:57Z</dcterms:created>
  <dcterms:modified xsi:type="dcterms:W3CDTF">2020-05-08T11:22:23Z</dcterms:modified>
</cp:coreProperties>
</file>