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kv" ContentType="video/unknown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360" r:id="rId2"/>
    <p:sldId id="457" r:id="rId3"/>
    <p:sldId id="482" r:id="rId4"/>
    <p:sldId id="496" r:id="rId5"/>
    <p:sldId id="497" r:id="rId6"/>
    <p:sldId id="404" r:id="rId7"/>
    <p:sldId id="483" r:id="rId8"/>
    <p:sldId id="494" r:id="rId9"/>
    <p:sldId id="484" r:id="rId10"/>
    <p:sldId id="495" r:id="rId11"/>
    <p:sldId id="487" r:id="rId12"/>
    <p:sldId id="489" r:id="rId13"/>
    <p:sldId id="488" r:id="rId14"/>
    <p:sldId id="490" r:id="rId15"/>
    <p:sldId id="491" r:id="rId16"/>
    <p:sldId id="492" r:id="rId17"/>
    <p:sldId id="493" r:id="rId18"/>
    <p:sldId id="3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4B53A-E2A1-4BBA-B278-9B65E8B0BA1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D6C6-3C82-4703-B15C-41345024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86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6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9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2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7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7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9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4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96FF-33D8-4524-BFF0-E5E5F392E3F1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7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dcQ688eO7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PBvFuVRCuM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" y="877529"/>
            <a:ext cx="9141241" cy="510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8" b="48593"/>
          <a:stretch/>
        </p:blipFill>
        <p:spPr>
          <a:xfrm>
            <a:off x="1" y="5687962"/>
            <a:ext cx="9144000" cy="1170038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96409" y="322155"/>
            <a:ext cx="1838600" cy="883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00599"/>
            <a:ext cx="9144000" cy="198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Security</a:t>
            </a:r>
          </a:p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6</a:t>
            </a:r>
            <a:endParaRPr lang="ja-JP" altLang="en-US" sz="60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/>
        </p:nvGraphicFramePr>
        <p:xfrm>
          <a:off x="140969" y="1691640"/>
          <a:ext cx="8862061" cy="143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2589861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4893517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Organisation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  <a:tr h="56537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Objectives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Short-term immediate gains (</a:t>
                      </a:r>
                      <a:r>
                        <a:rPr lang="en-US" sz="1100" u="none" strike="noStrike" dirty="0" err="1">
                          <a:effectLst/>
                        </a:rPr>
                        <a:t>esp</a:t>
                      </a:r>
                      <a:r>
                        <a:rPr lang="en-US" sz="1100" u="none" strike="noStrike" dirty="0">
                          <a:effectLst/>
                        </a:rPr>
                        <a:t> transactional gains)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 recon and manipulation for other parts of APT campaign.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068784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Style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Social </a:t>
                      </a:r>
                      <a:r>
                        <a:rPr lang="en-SG" sz="1100" u="none" strike="noStrike" dirty="0" err="1">
                          <a:effectLst/>
                        </a:rPr>
                        <a:t>Eng</a:t>
                      </a:r>
                      <a:r>
                        <a:rPr lang="en-SG" sz="1100" u="none" strike="noStrike" dirty="0">
                          <a:effectLst/>
                        </a:rPr>
                        <a:t> | MITM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Hackings on websites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566618"/>
                  </a:ext>
                </a:extLst>
              </a:tr>
            </a:tbl>
          </a:graphicData>
        </a:graphic>
      </p:graphicFrame>
      <p:sp>
        <p:nvSpPr>
          <p:cNvPr id="8" name="タイトル 3">
            <a:extLst>
              <a:ext uri="{FF2B5EF4-FFF2-40B4-BE49-F238E27FC236}">
                <a16:creationId xmlns:a16="http://schemas.microsoft.com/office/drawing/2014/main" id="{020B4344-6792-0E32-2AE5-696F95182E12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34857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2462"/>
              </p:ext>
            </p:extLst>
          </p:nvPr>
        </p:nvGraphicFramePr>
        <p:xfrm>
          <a:off x="140969" y="1691640"/>
          <a:ext cx="8862061" cy="4030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1043675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682899">
                  <a:extLst>
                    <a:ext uri="{9D8B030D-6E8A-4147-A177-3AD203B41FA5}">
                      <a16:colId xmlns:a16="http://schemas.microsoft.com/office/drawing/2014/main" val="1957328379"/>
                    </a:ext>
                  </a:extLst>
                </a:gridCol>
                <a:gridCol w="863287">
                  <a:extLst>
                    <a:ext uri="{9D8B030D-6E8A-4147-A177-3AD203B41FA5}">
                      <a16:colId xmlns:a16="http://schemas.microsoft.com/office/drawing/2014/main" val="2697882899"/>
                    </a:ext>
                  </a:extLst>
                </a:gridCol>
                <a:gridCol w="1030791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  <a:gridCol w="1301373">
                  <a:extLst>
                    <a:ext uri="{9D8B030D-6E8A-4147-A177-3AD203B41FA5}">
                      <a16:colId xmlns:a16="http://schemas.microsoft.com/office/drawing/2014/main" val="991594663"/>
                    </a:ext>
                  </a:extLst>
                </a:gridCol>
                <a:gridCol w="824632">
                  <a:extLst>
                    <a:ext uri="{9D8B030D-6E8A-4147-A177-3AD203B41FA5}">
                      <a16:colId xmlns:a16="http://schemas.microsoft.com/office/drawing/2014/main" val="1883686492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1491228000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Organisation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  <a:tr h="56537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Objectives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Short-term immediate gains (</a:t>
                      </a:r>
                      <a:r>
                        <a:rPr lang="en-US" sz="1100" u="none" strike="noStrike" dirty="0" err="1">
                          <a:effectLst/>
                        </a:rPr>
                        <a:t>esp</a:t>
                      </a:r>
                      <a:r>
                        <a:rPr lang="en-US" sz="1100" u="none" strike="noStrike" dirty="0">
                          <a:effectLst/>
                        </a:rPr>
                        <a:t> transactional gains)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 recon and manipulation for other parts of APT campaign.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68784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Style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Social </a:t>
                      </a:r>
                      <a:r>
                        <a:rPr lang="en-SG" sz="1100" u="none" strike="noStrike" dirty="0" err="1">
                          <a:effectLst/>
                        </a:rPr>
                        <a:t>Eng</a:t>
                      </a:r>
                      <a:r>
                        <a:rPr lang="en-SG" sz="1100" u="none" strike="noStrike" dirty="0">
                          <a:effectLst/>
                        </a:rPr>
                        <a:t> | MITM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Hackings on websites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6618"/>
                  </a:ext>
                </a:extLst>
              </a:tr>
              <a:tr h="11552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Common Methods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XSS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CSRF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Session Hijacking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Forced Browsing/ Authentication bypass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SQL Injection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Web Login Brute Forcing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02198"/>
                  </a:ext>
                </a:extLst>
              </a:tr>
              <a:tr h="2888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Specific Methods/ Tools/ Exploited weaknesses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Reflected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Burpsuite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Directory Traversal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 err="1">
                          <a:effectLst/>
                        </a:rPr>
                        <a:t>Burpsuite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63858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Stored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Manual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Local 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OWASP </a:t>
                      </a:r>
                      <a:r>
                        <a:rPr lang="en-SG" sz="1100" u="none" strike="noStrike" dirty="0" err="1">
                          <a:effectLst/>
                        </a:rPr>
                        <a:t>WebScarab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02687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DOM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Remote 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Paros Proxy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00531"/>
                  </a:ext>
                </a:extLst>
              </a:tr>
              <a:tr h="5776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Exercises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3 and 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N/A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6, 8, 14, 15, 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Exercise 7, 17, 18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Exercises 10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693588"/>
                  </a:ext>
                </a:extLst>
              </a:tr>
            </a:tbl>
          </a:graphicData>
        </a:graphic>
      </p:graphicFrame>
      <p:sp>
        <p:nvSpPr>
          <p:cNvPr id="8" name="タイトル 3">
            <a:extLst>
              <a:ext uri="{FF2B5EF4-FFF2-40B4-BE49-F238E27FC236}">
                <a16:creationId xmlns:a16="http://schemas.microsoft.com/office/drawing/2014/main" id="{DD90AC8D-AA66-5E2B-19CE-6EB819DA040D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9274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22869"/>
              </p:ext>
            </p:extLst>
          </p:nvPr>
        </p:nvGraphicFramePr>
        <p:xfrm>
          <a:off x="140969" y="1691640"/>
          <a:ext cx="8862061" cy="4030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1043675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682899">
                  <a:extLst>
                    <a:ext uri="{9D8B030D-6E8A-4147-A177-3AD203B41FA5}">
                      <a16:colId xmlns:a16="http://schemas.microsoft.com/office/drawing/2014/main" val="1957328379"/>
                    </a:ext>
                  </a:extLst>
                </a:gridCol>
                <a:gridCol w="863287">
                  <a:extLst>
                    <a:ext uri="{9D8B030D-6E8A-4147-A177-3AD203B41FA5}">
                      <a16:colId xmlns:a16="http://schemas.microsoft.com/office/drawing/2014/main" val="2697882899"/>
                    </a:ext>
                  </a:extLst>
                </a:gridCol>
                <a:gridCol w="1030791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  <a:gridCol w="1301373">
                  <a:extLst>
                    <a:ext uri="{9D8B030D-6E8A-4147-A177-3AD203B41FA5}">
                      <a16:colId xmlns:a16="http://schemas.microsoft.com/office/drawing/2014/main" val="991594663"/>
                    </a:ext>
                  </a:extLst>
                </a:gridCol>
                <a:gridCol w="824632">
                  <a:extLst>
                    <a:ext uri="{9D8B030D-6E8A-4147-A177-3AD203B41FA5}">
                      <a16:colId xmlns:a16="http://schemas.microsoft.com/office/drawing/2014/main" val="1883686492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1491228000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Organisation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  <a:tr h="56537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Objectives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Short-term immediate gains (</a:t>
                      </a:r>
                      <a:r>
                        <a:rPr lang="en-US" sz="1100" u="none" strike="noStrike" dirty="0" err="1">
                          <a:effectLst/>
                        </a:rPr>
                        <a:t>esp</a:t>
                      </a:r>
                      <a:r>
                        <a:rPr lang="en-US" sz="1100" u="none" strike="noStrike" dirty="0">
                          <a:effectLst/>
                        </a:rPr>
                        <a:t> transactional gains)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 recon and manipulation for other parts of APT campaign.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68784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Style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Social </a:t>
                      </a:r>
                      <a:r>
                        <a:rPr lang="en-SG" sz="1100" u="none" strike="noStrike" dirty="0" err="1">
                          <a:effectLst/>
                        </a:rPr>
                        <a:t>Eng</a:t>
                      </a:r>
                      <a:r>
                        <a:rPr lang="en-SG" sz="1100" u="none" strike="noStrike" dirty="0">
                          <a:effectLst/>
                        </a:rPr>
                        <a:t> | MITM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Hackings on websites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6618"/>
                  </a:ext>
                </a:extLst>
              </a:tr>
              <a:tr h="11552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Common Methods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XSS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CSRF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Session Hijacking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Forced Browsing/ Authentication bypass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SQL Injection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Web Login Brute Forcing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02198"/>
                  </a:ext>
                </a:extLst>
              </a:tr>
              <a:tr h="2888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Specific Methods/ Tools/ Exploited weaknesses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Reflected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Burpsuite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Directory Traversal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 err="1">
                          <a:effectLst/>
                        </a:rPr>
                        <a:t>Burpsuite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63858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Stored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Manual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Local 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OWASP </a:t>
                      </a:r>
                      <a:r>
                        <a:rPr lang="en-SG" sz="1100" u="none" strike="noStrike" dirty="0" err="1">
                          <a:effectLst/>
                        </a:rPr>
                        <a:t>WebScarab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02687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DOM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Remote 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Paros Proxy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00531"/>
                  </a:ext>
                </a:extLst>
              </a:tr>
              <a:tr h="5776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Exercises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3 and 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N/A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6, 8, 14, 15, 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Exercise 7, 17, 18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Exercises 10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693588"/>
                  </a:ext>
                </a:extLst>
              </a:tr>
            </a:tbl>
          </a:graphicData>
        </a:graphic>
      </p:graphicFrame>
      <p:sp>
        <p:nvSpPr>
          <p:cNvPr id="8" name="タイトル 3">
            <a:extLst>
              <a:ext uri="{FF2B5EF4-FFF2-40B4-BE49-F238E27FC236}">
                <a16:creationId xmlns:a16="http://schemas.microsoft.com/office/drawing/2014/main" id="{D57CD080-5487-FB5D-9994-B4512768AE7D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34805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08098"/>
              </p:ext>
            </p:extLst>
          </p:nvPr>
        </p:nvGraphicFramePr>
        <p:xfrm>
          <a:off x="140969" y="1691640"/>
          <a:ext cx="8862061" cy="4030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1043675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682899">
                  <a:extLst>
                    <a:ext uri="{9D8B030D-6E8A-4147-A177-3AD203B41FA5}">
                      <a16:colId xmlns:a16="http://schemas.microsoft.com/office/drawing/2014/main" val="1957328379"/>
                    </a:ext>
                  </a:extLst>
                </a:gridCol>
                <a:gridCol w="863287">
                  <a:extLst>
                    <a:ext uri="{9D8B030D-6E8A-4147-A177-3AD203B41FA5}">
                      <a16:colId xmlns:a16="http://schemas.microsoft.com/office/drawing/2014/main" val="2697882899"/>
                    </a:ext>
                  </a:extLst>
                </a:gridCol>
                <a:gridCol w="1030791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  <a:gridCol w="1301373">
                  <a:extLst>
                    <a:ext uri="{9D8B030D-6E8A-4147-A177-3AD203B41FA5}">
                      <a16:colId xmlns:a16="http://schemas.microsoft.com/office/drawing/2014/main" val="991594663"/>
                    </a:ext>
                  </a:extLst>
                </a:gridCol>
                <a:gridCol w="824632">
                  <a:extLst>
                    <a:ext uri="{9D8B030D-6E8A-4147-A177-3AD203B41FA5}">
                      <a16:colId xmlns:a16="http://schemas.microsoft.com/office/drawing/2014/main" val="1883686492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1491228000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Organisation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  <a:tr h="56537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Objectives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Short-term immediate gains (</a:t>
                      </a:r>
                      <a:r>
                        <a:rPr lang="en-US" sz="1100" u="none" strike="noStrike" dirty="0" err="1">
                          <a:effectLst/>
                        </a:rPr>
                        <a:t>esp</a:t>
                      </a:r>
                      <a:r>
                        <a:rPr lang="en-US" sz="1100" u="none" strike="noStrike" dirty="0">
                          <a:effectLst/>
                        </a:rPr>
                        <a:t> transactional gains)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 recon and manipulation for other parts of APT campaign.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68784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Style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Social </a:t>
                      </a:r>
                      <a:r>
                        <a:rPr lang="en-SG" sz="1100" u="none" strike="noStrike" dirty="0" err="1">
                          <a:effectLst/>
                        </a:rPr>
                        <a:t>Eng</a:t>
                      </a:r>
                      <a:r>
                        <a:rPr lang="en-SG" sz="1100" u="none" strike="noStrike" dirty="0">
                          <a:effectLst/>
                        </a:rPr>
                        <a:t> | MITM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Hackings on websites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6618"/>
                  </a:ext>
                </a:extLst>
              </a:tr>
              <a:tr h="11552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Common Methods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XSS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CSRF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Session Hijacking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Forced Browsing/ Authentication bypass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SQL Injection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Web Login Brute Forcing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02198"/>
                  </a:ext>
                </a:extLst>
              </a:tr>
              <a:tr h="2888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Specific Methods/ Tools/ Exploited weaknesses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Reflected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Burpsuite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Directory Traversal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 err="1">
                          <a:effectLst/>
                        </a:rPr>
                        <a:t>Burpsuite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63858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Stored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Manual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Local 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OWASP </a:t>
                      </a:r>
                      <a:r>
                        <a:rPr lang="en-SG" sz="1100" u="none" strike="noStrike" dirty="0" err="1">
                          <a:effectLst/>
                        </a:rPr>
                        <a:t>WebScarab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02687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DOM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Remote 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Paros Proxy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00531"/>
                  </a:ext>
                </a:extLst>
              </a:tr>
              <a:tr h="5776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Exercises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3 and 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N/A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6, 8, 14, 15, 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Exercise 7, 17, 18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Exercises 10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693588"/>
                  </a:ext>
                </a:extLst>
              </a:tr>
            </a:tbl>
          </a:graphicData>
        </a:graphic>
      </p:graphicFrame>
      <p:sp>
        <p:nvSpPr>
          <p:cNvPr id="8" name="タイトル 3">
            <a:extLst>
              <a:ext uri="{FF2B5EF4-FFF2-40B4-BE49-F238E27FC236}">
                <a16:creationId xmlns:a16="http://schemas.microsoft.com/office/drawing/2014/main" id="{35C7624A-D7FA-BCFE-070D-AD2EF1D62C32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32398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03371"/>
              </p:ext>
            </p:extLst>
          </p:nvPr>
        </p:nvGraphicFramePr>
        <p:xfrm>
          <a:off x="140969" y="1691640"/>
          <a:ext cx="8862061" cy="4030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1043675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682899">
                  <a:extLst>
                    <a:ext uri="{9D8B030D-6E8A-4147-A177-3AD203B41FA5}">
                      <a16:colId xmlns:a16="http://schemas.microsoft.com/office/drawing/2014/main" val="1957328379"/>
                    </a:ext>
                  </a:extLst>
                </a:gridCol>
                <a:gridCol w="863287">
                  <a:extLst>
                    <a:ext uri="{9D8B030D-6E8A-4147-A177-3AD203B41FA5}">
                      <a16:colId xmlns:a16="http://schemas.microsoft.com/office/drawing/2014/main" val="2697882899"/>
                    </a:ext>
                  </a:extLst>
                </a:gridCol>
                <a:gridCol w="1030791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  <a:gridCol w="1301373">
                  <a:extLst>
                    <a:ext uri="{9D8B030D-6E8A-4147-A177-3AD203B41FA5}">
                      <a16:colId xmlns:a16="http://schemas.microsoft.com/office/drawing/2014/main" val="991594663"/>
                    </a:ext>
                  </a:extLst>
                </a:gridCol>
                <a:gridCol w="824632">
                  <a:extLst>
                    <a:ext uri="{9D8B030D-6E8A-4147-A177-3AD203B41FA5}">
                      <a16:colId xmlns:a16="http://schemas.microsoft.com/office/drawing/2014/main" val="1883686492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1491228000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Organisation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  <a:tr h="56537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Objectives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Short-term immediate gains (</a:t>
                      </a:r>
                      <a:r>
                        <a:rPr lang="en-US" sz="1100" u="none" strike="noStrike" dirty="0" err="1">
                          <a:effectLst/>
                        </a:rPr>
                        <a:t>esp</a:t>
                      </a:r>
                      <a:r>
                        <a:rPr lang="en-US" sz="1100" u="none" strike="noStrike" dirty="0">
                          <a:effectLst/>
                        </a:rPr>
                        <a:t> transactional gains)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 recon and manipulation for other parts of APT campaign.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68784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Style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Social </a:t>
                      </a:r>
                      <a:r>
                        <a:rPr lang="en-SG" sz="1100" u="none" strike="noStrike" dirty="0" err="1">
                          <a:effectLst/>
                        </a:rPr>
                        <a:t>Eng</a:t>
                      </a:r>
                      <a:r>
                        <a:rPr lang="en-SG" sz="1100" u="none" strike="noStrike" dirty="0">
                          <a:effectLst/>
                        </a:rPr>
                        <a:t> | MITM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Hackings on websites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6618"/>
                  </a:ext>
                </a:extLst>
              </a:tr>
              <a:tr h="11552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Common Methods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XSS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CSRF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Session Hijacking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Forced Browsing/ Authentication bypass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SQL Injection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Web Login Brute Forcing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02198"/>
                  </a:ext>
                </a:extLst>
              </a:tr>
              <a:tr h="2888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Specific Methods/ Tools/ Exploited weaknesses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Reflected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Burpsuite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Directory Traversal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 err="1">
                          <a:effectLst/>
                        </a:rPr>
                        <a:t>Burpsuite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63858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Stored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Manual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Local 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OWASP </a:t>
                      </a:r>
                      <a:r>
                        <a:rPr lang="en-SG" sz="1100" u="none" strike="noStrike" dirty="0" err="1">
                          <a:effectLst/>
                        </a:rPr>
                        <a:t>WebScarab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02687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DOM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Remote 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Paros Proxy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00531"/>
                  </a:ext>
                </a:extLst>
              </a:tr>
              <a:tr h="5776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Exercises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3 and 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N/A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6, 8, 14, 15, 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 7, 17, 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Exercises 10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693588"/>
                  </a:ext>
                </a:extLst>
              </a:tr>
            </a:tbl>
          </a:graphicData>
        </a:graphic>
      </p:graphicFrame>
      <p:sp>
        <p:nvSpPr>
          <p:cNvPr id="8" name="タイトル 3">
            <a:extLst>
              <a:ext uri="{FF2B5EF4-FFF2-40B4-BE49-F238E27FC236}">
                <a16:creationId xmlns:a16="http://schemas.microsoft.com/office/drawing/2014/main" id="{BAA732C9-2047-90BF-361D-9BE605F5F05D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43278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9727"/>
              </p:ext>
            </p:extLst>
          </p:nvPr>
        </p:nvGraphicFramePr>
        <p:xfrm>
          <a:off x="140969" y="1691640"/>
          <a:ext cx="8862061" cy="4030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1043675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682899">
                  <a:extLst>
                    <a:ext uri="{9D8B030D-6E8A-4147-A177-3AD203B41FA5}">
                      <a16:colId xmlns:a16="http://schemas.microsoft.com/office/drawing/2014/main" val="1957328379"/>
                    </a:ext>
                  </a:extLst>
                </a:gridCol>
                <a:gridCol w="863287">
                  <a:extLst>
                    <a:ext uri="{9D8B030D-6E8A-4147-A177-3AD203B41FA5}">
                      <a16:colId xmlns:a16="http://schemas.microsoft.com/office/drawing/2014/main" val="2697882899"/>
                    </a:ext>
                  </a:extLst>
                </a:gridCol>
                <a:gridCol w="1030791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  <a:gridCol w="1301373">
                  <a:extLst>
                    <a:ext uri="{9D8B030D-6E8A-4147-A177-3AD203B41FA5}">
                      <a16:colId xmlns:a16="http://schemas.microsoft.com/office/drawing/2014/main" val="991594663"/>
                    </a:ext>
                  </a:extLst>
                </a:gridCol>
                <a:gridCol w="824632">
                  <a:extLst>
                    <a:ext uri="{9D8B030D-6E8A-4147-A177-3AD203B41FA5}">
                      <a16:colId xmlns:a16="http://schemas.microsoft.com/office/drawing/2014/main" val="1883686492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1491228000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Organisation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  <a:tr h="56537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Objectives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Short-term immediate gains (</a:t>
                      </a:r>
                      <a:r>
                        <a:rPr lang="en-US" sz="1100" u="none" strike="noStrike" dirty="0" err="1">
                          <a:effectLst/>
                        </a:rPr>
                        <a:t>esp</a:t>
                      </a:r>
                      <a:r>
                        <a:rPr lang="en-US" sz="1100" u="none" strike="noStrike" dirty="0">
                          <a:effectLst/>
                        </a:rPr>
                        <a:t> transactional gains)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 recon and manipulation for other parts of APT campaign.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68784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Style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Social </a:t>
                      </a:r>
                      <a:r>
                        <a:rPr lang="en-SG" sz="1100" u="none" strike="noStrike" dirty="0" err="1">
                          <a:effectLst/>
                        </a:rPr>
                        <a:t>Eng</a:t>
                      </a:r>
                      <a:r>
                        <a:rPr lang="en-SG" sz="1100" u="none" strike="noStrike" dirty="0">
                          <a:effectLst/>
                        </a:rPr>
                        <a:t> | MITM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Hackings on websites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6618"/>
                  </a:ext>
                </a:extLst>
              </a:tr>
              <a:tr h="11552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Common Methods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XSS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CSRF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Session Hijacking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Forced Browsing/ Authentication bypass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SQL Injection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Web Login Brute Forcing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02198"/>
                  </a:ext>
                </a:extLst>
              </a:tr>
              <a:tr h="2888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Specific Methods/ Tools/ Exploited weaknesses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Reflected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Burpsuite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Directory Traversal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 err="1">
                          <a:effectLst/>
                        </a:rPr>
                        <a:t>Burpsuite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63858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Stored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Manual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Local file inclusion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OWASP </a:t>
                      </a:r>
                      <a:r>
                        <a:rPr lang="en-SG" sz="1100" u="none" strike="noStrike" dirty="0" err="1">
                          <a:effectLst/>
                        </a:rPr>
                        <a:t>WebScarab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02687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DOM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Remote file inclusion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Paros Proxy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00531"/>
                  </a:ext>
                </a:extLst>
              </a:tr>
              <a:tr h="5776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Exercises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3 and 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N/A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6, 8, 14, 15, 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 7, 17, 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Exercises 10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693588"/>
                  </a:ext>
                </a:extLst>
              </a:tr>
            </a:tbl>
          </a:graphicData>
        </a:graphic>
      </p:graphicFrame>
      <p:sp>
        <p:nvSpPr>
          <p:cNvPr id="8" name="タイトル 3">
            <a:extLst>
              <a:ext uri="{FF2B5EF4-FFF2-40B4-BE49-F238E27FC236}">
                <a16:creationId xmlns:a16="http://schemas.microsoft.com/office/drawing/2014/main" id="{D16804CE-804C-C2F6-A1B7-825E718857F6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257043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85610"/>
              </p:ext>
            </p:extLst>
          </p:nvPr>
        </p:nvGraphicFramePr>
        <p:xfrm>
          <a:off x="140969" y="1691640"/>
          <a:ext cx="8862061" cy="4030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1043675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682899">
                  <a:extLst>
                    <a:ext uri="{9D8B030D-6E8A-4147-A177-3AD203B41FA5}">
                      <a16:colId xmlns:a16="http://schemas.microsoft.com/office/drawing/2014/main" val="1957328379"/>
                    </a:ext>
                  </a:extLst>
                </a:gridCol>
                <a:gridCol w="863287">
                  <a:extLst>
                    <a:ext uri="{9D8B030D-6E8A-4147-A177-3AD203B41FA5}">
                      <a16:colId xmlns:a16="http://schemas.microsoft.com/office/drawing/2014/main" val="2697882899"/>
                    </a:ext>
                  </a:extLst>
                </a:gridCol>
                <a:gridCol w="1030791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  <a:gridCol w="1301373">
                  <a:extLst>
                    <a:ext uri="{9D8B030D-6E8A-4147-A177-3AD203B41FA5}">
                      <a16:colId xmlns:a16="http://schemas.microsoft.com/office/drawing/2014/main" val="991594663"/>
                    </a:ext>
                  </a:extLst>
                </a:gridCol>
                <a:gridCol w="824632">
                  <a:extLst>
                    <a:ext uri="{9D8B030D-6E8A-4147-A177-3AD203B41FA5}">
                      <a16:colId xmlns:a16="http://schemas.microsoft.com/office/drawing/2014/main" val="1883686492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1491228000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Organisation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  <a:tr h="56537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Objectives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Short-term immediate gains (</a:t>
                      </a:r>
                      <a:r>
                        <a:rPr lang="en-US" sz="1100" u="none" strike="noStrike" dirty="0" err="1">
                          <a:effectLst/>
                        </a:rPr>
                        <a:t>esp</a:t>
                      </a:r>
                      <a:r>
                        <a:rPr lang="en-US" sz="1100" u="none" strike="noStrike" dirty="0">
                          <a:effectLst/>
                        </a:rPr>
                        <a:t> transactional gains)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 recon and manipulation for other parts of APT campaign.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68784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Style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Social </a:t>
                      </a:r>
                      <a:r>
                        <a:rPr lang="en-SG" sz="1100" u="none" strike="noStrike" dirty="0" err="1">
                          <a:effectLst/>
                        </a:rPr>
                        <a:t>Eng</a:t>
                      </a:r>
                      <a:r>
                        <a:rPr lang="en-SG" sz="1100" u="none" strike="noStrike" dirty="0">
                          <a:effectLst/>
                        </a:rPr>
                        <a:t> | MITM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Hackings on websites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6618"/>
                  </a:ext>
                </a:extLst>
              </a:tr>
              <a:tr h="11552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Common Methods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XSS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CSRF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Session Hijacking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Forced Browsing/ Authentication bypass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SQL Injection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Web Login Brute Forcing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02198"/>
                  </a:ext>
                </a:extLst>
              </a:tr>
              <a:tr h="2888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Specific Methods/ Tools/ Exploited weaknesses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Reflected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Burpsuite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Directory Traversal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 err="1">
                          <a:effectLst/>
                        </a:rPr>
                        <a:t>Burpsuite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63858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Stored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Manual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Local file inclusion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OWASP </a:t>
                      </a:r>
                      <a:r>
                        <a:rPr lang="en-SG" sz="1100" u="none" strike="noStrike" dirty="0" err="1">
                          <a:effectLst/>
                        </a:rPr>
                        <a:t>WebScarab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02687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DOM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Remote file inclusion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Paros Proxy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00531"/>
                  </a:ext>
                </a:extLst>
              </a:tr>
              <a:tr h="5776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Exercises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3 and 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N/A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6, 8, 14, 15, 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 7, 17, 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Exercises 10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693588"/>
                  </a:ext>
                </a:extLst>
              </a:tr>
            </a:tbl>
          </a:graphicData>
        </a:graphic>
      </p:graphicFrame>
      <p:sp>
        <p:nvSpPr>
          <p:cNvPr id="8" name="タイトル 3">
            <a:extLst>
              <a:ext uri="{FF2B5EF4-FFF2-40B4-BE49-F238E27FC236}">
                <a16:creationId xmlns:a16="http://schemas.microsoft.com/office/drawing/2014/main" id="{FB45BF47-6958-F347-19C3-C3E08591DD42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35538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/>
        </p:nvGraphicFramePr>
        <p:xfrm>
          <a:off x="140969" y="1691640"/>
          <a:ext cx="8862061" cy="4030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1043675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682899">
                  <a:extLst>
                    <a:ext uri="{9D8B030D-6E8A-4147-A177-3AD203B41FA5}">
                      <a16:colId xmlns:a16="http://schemas.microsoft.com/office/drawing/2014/main" val="1957328379"/>
                    </a:ext>
                  </a:extLst>
                </a:gridCol>
                <a:gridCol w="863287">
                  <a:extLst>
                    <a:ext uri="{9D8B030D-6E8A-4147-A177-3AD203B41FA5}">
                      <a16:colId xmlns:a16="http://schemas.microsoft.com/office/drawing/2014/main" val="2697882899"/>
                    </a:ext>
                  </a:extLst>
                </a:gridCol>
                <a:gridCol w="1030791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  <a:gridCol w="1301373">
                  <a:extLst>
                    <a:ext uri="{9D8B030D-6E8A-4147-A177-3AD203B41FA5}">
                      <a16:colId xmlns:a16="http://schemas.microsoft.com/office/drawing/2014/main" val="991594663"/>
                    </a:ext>
                  </a:extLst>
                </a:gridCol>
                <a:gridCol w="824632">
                  <a:extLst>
                    <a:ext uri="{9D8B030D-6E8A-4147-A177-3AD203B41FA5}">
                      <a16:colId xmlns:a16="http://schemas.microsoft.com/office/drawing/2014/main" val="1883686492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1491228000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Organisation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  <a:tr h="56537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Objectives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Short-term immediate gains (</a:t>
                      </a:r>
                      <a:r>
                        <a:rPr lang="en-US" sz="1100" u="none" strike="noStrike" dirty="0" err="1">
                          <a:effectLst/>
                        </a:rPr>
                        <a:t>esp</a:t>
                      </a:r>
                      <a:r>
                        <a:rPr lang="en-US" sz="1100" u="none" strike="noStrike" dirty="0">
                          <a:effectLst/>
                        </a:rPr>
                        <a:t> transactional gains)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 recon and manipulation for other parts of APT campaign.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68784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Style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Social </a:t>
                      </a:r>
                      <a:r>
                        <a:rPr lang="en-SG" sz="1100" u="none" strike="noStrike" dirty="0" err="1">
                          <a:effectLst/>
                        </a:rPr>
                        <a:t>Eng</a:t>
                      </a:r>
                      <a:r>
                        <a:rPr lang="en-SG" sz="1100" u="none" strike="noStrike" dirty="0">
                          <a:effectLst/>
                        </a:rPr>
                        <a:t> | MITM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Hackings on websites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6618"/>
                  </a:ext>
                </a:extLst>
              </a:tr>
              <a:tr h="11552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Common Methods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XSS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CSRF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Session Hijacking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Forced Browsing/ Authentication bypass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File Inclusion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SQL Injection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Web Login Brute Forcing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102198"/>
                  </a:ext>
                </a:extLst>
              </a:tr>
              <a:tr h="2888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Specific Methods/ Tools/ Exploited weaknesses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Reflected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Burpsuite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Directory Traversal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 err="1">
                          <a:effectLst/>
                        </a:rPr>
                        <a:t>Burpsuite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963858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Stored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Manual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Local file inclusion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OWASP </a:t>
                      </a:r>
                      <a:r>
                        <a:rPr lang="en-SG" sz="1100" u="none" strike="noStrike" dirty="0" err="1">
                          <a:effectLst/>
                        </a:rPr>
                        <a:t>WebScarab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902687"/>
                  </a:ext>
                </a:extLst>
              </a:tr>
              <a:tr h="28880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DOM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Remote file inclusion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Paros Proxy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500531"/>
                  </a:ext>
                </a:extLst>
              </a:tr>
              <a:tr h="5776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Exercises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3 and 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N/A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6, 8, 14, 15, 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Exercises 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Exercise 7, 17, 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Exercises 10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693588"/>
                  </a:ext>
                </a:extLst>
              </a:tr>
            </a:tbl>
          </a:graphicData>
        </a:graphic>
      </p:graphicFrame>
      <p:sp>
        <p:nvSpPr>
          <p:cNvPr id="8" name="タイトル 3">
            <a:extLst>
              <a:ext uri="{FF2B5EF4-FFF2-40B4-BE49-F238E27FC236}">
                <a16:creationId xmlns:a16="http://schemas.microsoft.com/office/drawing/2014/main" id="{BDFC650C-CEB2-B496-8CF2-34FC053CEF1C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42206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46FDA1-4337-409F-8F8C-421C8BF6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4" y="1087254"/>
            <a:ext cx="8061012" cy="4683493"/>
          </a:xfrm>
          <a:prstGeom prst="rect">
            <a:avLst/>
          </a:prstGeom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95E4CD34-A0A7-8959-1328-3130DC95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3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41281"/>
            <a:ext cx="9144001" cy="110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u="sng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</a:t>
            </a:r>
          </a:p>
          <a:p>
            <a:pPr algn="ctr" eaLnBrk="1" hangingPunct="1"/>
            <a:endParaRPr lang="en-US" altLang="ja-JP" sz="2400" b="1" u="sng" spc="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lesson, you will be able to :</a:t>
            </a:r>
            <a:endParaRPr lang="ja-JP" altLang="en-US" sz="20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2674374"/>
            <a:ext cx="9144000" cy="418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457200" indent="-457200" eaLnBrk="1" hangingPunct="1">
              <a:buFontTx/>
              <a:buAutoNum type="arabicParenR"/>
            </a:pPr>
            <a:r>
              <a:rPr lang="en-GB" altLang="ja-JP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differences between XSS and CSRF.</a:t>
            </a:r>
            <a:endParaRPr lang="en-GB" altLang="ja-JP" u="sng" spc="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en-GB" altLang="ja-JP" u="sng" spc="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en-GB" altLang="ja-JP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target classification for each type of web app attack.</a:t>
            </a:r>
          </a:p>
          <a:p>
            <a:pPr marL="457200" indent="-457200" eaLnBrk="1" hangingPunct="1">
              <a:buFontTx/>
              <a:buAutoNum type="arabicParenR"/>
            </a:pPr>
            <a:endParaRPr lang="en-GB" altLang="ja-JP" u="sng" spc="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en-GB" altLang="ja-JP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en-GB" altLang="ja-JP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each type of web app attack.</a:t>
            </a:r>
            <a:endParaRPr lang="en-US" altLang="ja-JP" sz="20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2B76D0D0-CD19-27EA-40BD-85D691A94D89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507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2802604"/>
            <a:ext cx="9144001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XSS &amp; CSRF </a:t>
            </a: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XSS vs CSRF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88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41281"/>
            <a:ext cx="9144001" cy="551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32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</a:t>
            </a:r>
          </a:p>
          <a:p>
            <a:pPr eaLnBrk="1" hangingPunct="1"/>
            <a:endParaRPr lang="en-US" altLang="ja-JP" sz="2400" b="1" spc="6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400" b="1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XSS </a:t>
            </a:r>
            <a:r>
              <a:rPr lang="en-US" altLang="ja-JP" sz="2400" b="1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ja-JP" sz="24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an attacker to execute arbitrary JavaScript within the browser of a victim user. </a:t>
            </a:r>
          </a:p>
          <a:p>
            <a:pPr eaLnBrk="1" hangingPunct="1"/>
            <a:r>
              <a:rPr lang="en-US" altLang="ja-JP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&gt;&gt;</a:t>
            </a:r>
          </a:p>
          <a:p>
            <a:pPr eaLnBrk="1" hangingPunct="1"/>
            <a:r>
              <a:rPr lang="en-US" altLang="ja-JP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https://www.youtube.com/watch?v=ddcQ688eO7U</a:t>
            </a:r>
            <a:endParaRPr lang="en-US" altLang="ja-JP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4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400" b="1" spc="6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400" b="1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CSRF </a:t>
            </a:r>
            <a:r>
              <a:rPr lang="en-US" altLang="ja-JP" sz="2400" b="1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ja-JP" sz="24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an attacker to induce a victim user to perform actions that they do not intend to.</a:t>
            </a:r>
          </a:p>
          <a:p>
            <a:pPr eaLnBrk="1" hangingPunct="1"/>
            <a:r>
              <a:rPr lang="en-US" altLang="ja-JP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&gt;&gt; https://www.youtube.com/watch?v=PBvFuVRCuMg</a:t>
            </a:r>
            <a:endParaRPr lang="en-US" altLang="ja-JP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4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8994CBF7-C4E6-C472-4669-1C69AFF32B89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XSS vs CSRF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0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2" name="XSRF vs XSS-mPqY5AD79NI">
            <a:hlinkClick r:id="" action="ppaction://media"/>
            <a:extLst>
              <a:ext uri="{FF2B5EF4-FFF2-40B4-BE49-F238E27FC236}">
                <a16:creationId xmlns:a16="http://schemas.microsoft.com/office/drawing/2014/main" id="{80DAC51A-0DB9-0EF4-7E98-1951A8ABF0B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939405"/>
            <a:ext cx="9144000" cy="4918594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41281"/>
            <a:ext cx="9144001" cy="408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32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</a:t>
            </a: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C060BC80-5E8A-8FEF-7417-ECAB13693D32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XSS vs CSRF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57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63837"/>
              </p:ext>
            </p:extLst>
          </p:nvPr>
        </p:nvGraphicFramePr>
        <p:xfrm>
          <a:off x="140969" y="1691640"/>
          <a:ext cx="8862061" cy="577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2589861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4893517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Organisation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</a:tbl>
          </a:graphicData>
        </a:graphic>
      </p:graphicFrame>
      <p:sp>
        <p:nvSpPr>
          <p:cNvPr id="37" name="タイトル 3">
            <a:extLst>
              <a:ext uri="{FF2B5EF4-FFF2-40B4-BE49-F238E27FC236}">
                <a16:creationId xmlns:a16="http://schemas.microsoft.com/office/drawing/2014/main" id="{1078C755-530F-B104-F693-8FC11095DA00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26322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40083"/>
              </p:ext>
            </p:extLst>
          </p:nvPr>
        </p:nvGraphicFramePr>
        <p:xfrm>
          <a:off x="140969" y="1691640"/>
          <a:ext cx="8862061" cy="1142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2589861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4893517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Organisation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  <a:tr h="56537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Objectives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Short-term immediate gains (</a:t>
                      </a:r>
                      <a:r>
                        <a:rPr lang="en-US" sz="1100" u="none" strike="noStrike" dirty="0" err="1">
                          <a:effectLst/>
                        </a:rPr>
                        <a:t>esp</a:t>
                      </a:r>
                      <a:r>
                        <a:rPr lang="en-US" sz="1100" u="none" strike="noStrike" dirty="0">
                          <a:effectLst/>
                        </a:rPr>
                        <a:t> transactional gains)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 recon and manipulation for other parts of APT campaign.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068784"/>
                  </a:ext>
                </a:extLst>
              </a:tr>
            </a:tbl>
          </a:graphicData>
        </a:graphic>
      </p:graphicFrame>
      <p:sp>
        <p:nvSpPr>
          <p:cNvPr id="8" name="タイトル 3">
            <a:extLst>
              <a:ext uri="{FF2B5EF4-FFF2-40B4-BE49-F238E27FC236}">
                <a16:creationId xmlns:a16="http://schemas.microsoft.com/office/drawing/2014/main" id="{61278C33-6D66-35F3-C8A1-5B3058D1DAA6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146280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/>
        </p:nvGraphicFramePr>
        <p:xfrm>
          <a:off x="140969" y="1691640"/>
          <a:ext cx="8862061" cy="1142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2589861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4893517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Organisation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  <a:tr h="56537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Objectives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Short-term immediate gains (</a:t>
                      </a:r>
                      <a:r>
                        <a:rPr lang="en-US" sz="1100" u="none" strike="noStrike" dirty="0" err="1">
                          <a:effectLst/>
                        </a:rPr>
                        <a:t>esp</a:t>
                      </a:r>
                      <a:r>
                        <a:rPr lang="en-US" sz="1100" u="none" strike="noStrike" dirty="0">
                          <a:effectLst/>
                        </a:rPr>
                        <a:t> transactional gains)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 recon and manipulation for other parts of APT campaign.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068784"/>
                  </a:ext>
                </a:extLst>
              </a:tr>
            </a:tbl>
          </a:graphicData>
        </a:graphic>
      </p:graphicFrame>
      <p:sp>
        <p:nvSpPr>
          <p:cNvPr id="8" name="タイトル 3">
            <a:extLst>
              <a:ext uri="{FF2B5EF4-FFF2-40B4-BE49-F238E27FC236}">
                <a16:creationId xmlns:a16="http://schemas.microsoft.com/office/drawing/2014/main" id="{8635E53F-E610-9403-C16D-6233D5CC18E7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67195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861084B7-1254-E4C3-7817-61CD228F9986}"/>
              </a:ext>
            </a:extLst>
          </p:cNvPr>
          <p:cNvSpPr txBox="1">
            <a:spLocks/>
          </p:cNvSpPr>
          <p:nvPr/>
        </p:nvSpPr>
        <p:spPr bwMode="auto">
          <a:xfrm>
            <a:off x="6141720" y="0"/>
            <a:ext cx="300228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SG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App Security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0A5D99B0-1116-8B90-412C-75DE9289D896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</a:p>
          <a:p>
            <a:pPr algn="ctr" eaLnBrk="1" hangingPunct="1"/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4EA977-7DC9-B896-0F60-67411CBFE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20575"/>
              </p:ext>
            </p:extLst>
          </p:nvPr>
        </p:nvGraphicFramePr>
        <p:xfrm>
          <a:off x="140969" y="1691640"/>
          <a:ext cx="8862061" cy="143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683">
                  <a:extLst>
                    <a:ext uri="{9D8B030D-6E8A-4147-A177-3AD203B41FA5}">
                      <a16:colId xmlns:a16="http://schemas.microsoft.com/office/drawing/2014/main" val="2429820634"/>
                    </a:ext>
                  </a:extLst>
                </a:gridCol>
                <a:gridCol w="2589861">
                  <a:extLst>
                    <a:ext uri="{9D8B030D-6E8A-4147-A177-3AD203B41FA5}">
                      <a16:colId xmlns:a16="http://schemas.microsoft.com/office/drawing/2014/main" val="1359747584"/>
                    </a:ext>
                  </a:extLst>
                </a:gridCol>
                <a:gridCol w="4893517">
                  <a:extLst>
                    <a:ext uri="{9D8B030D-6E8A-4147-A177-3AD203B41FA5}">
                      <a16:colId xmlns:a16="http://schemas.microsoft.com/office/drawing/2014/main" val="2144150572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pPr algn="l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APP SECURITY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0760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Individual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Organisation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68793"/>
                  </a:ext>
                </a:extLst>
              </a:tr>
              <a:tr h="56537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Objectives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Short-term immediate gains (</a:t>
                      </a:r>
                      <a:r>
                        <a:rPr lang="en-US" sz="1100" u="none" strike="noStrike" dirty="0" err="1">
                          <a:effectLst/>
                        </a:rPr>
                        <a:t>esp</a:t>
                      </a:r>
                      <a:r>
                        <a:rPr lang="en-US" sz="1100" u="none" strike="noStrike" dirty="0">
                          <a:effectLst/>
                        </a:rPr>
                        <a:t> transactional gains)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 recon and manipulation for other parts of APT campaign.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068784"/>
                  </a:ext>
                </a:extLst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Typical Style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Social </a:t>
                      </a:r>
                      <a:r>
                        <a:rPr lang="en-SG" sz="1100" u="none" strike="noStrike" dirty="0" err="1">
                          <a:effectLst/>
                        </a:rPr>
                        <a:t>Eng</a:t>
                      </a:r>
                      <a:r>
                        <a:rPr lang="en-SG" sz="1100" u="none" strike="noStrike" dirty="0">
                          <a:effectLst/>
                        </a:rPr>
                        <a:t> | MITM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Hackings on websites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1" marR="7291" marT="72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66618"/>
                  </a:ext>
                </a:extLst>
              </a:tr>
            </a:tbl>
          </a:graphicData>
        </a:graphic>
      </p:graphicFrame>
      <p:sp>
        <p:nvSpPr>
          <p:cNvPr id="8" name="タイトル 3">
            <a:extLst>
              <a:ext uri="{FF2B5EF4-FFF2-40B4-BE49-F238E27FC236}">
                <a16:creationId xmlns:a16="http://schemas.microsoft.com/office/drawing/2014/main" id="{BE1C59AA-C1F2-17CA-D3E7-46A1F63BCE8E}"/>
              </a:ext>
            </a:extLst>
          </p:cNvPr>
          <p:cNvSpPr txBox="1">
            <a:spLocks/>
          </p:cNvSpPr>
          <p:nvPr/>
        </p:nvSpPr>
        <p:spPr bwMode="auto">
          <a:xfrm>
            <a:off x="0" y="1290481"/>
            <a:ext cx="9144001" cy="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spc="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ATTACK TYPES - SUMMARISED </a:t>
            </a:r>
          </a:p>
        </p:txBody>
      </p:sp>
    </p:spTree>
    <p:extLst>
      <p:ext uri="{BB962C8B-B14F-4D97-AF65-F5344CB8AC3E}">
        <p14:creationId xmlns:p14="http://schemas.microsoft.com/office/powerpoint/2010/main" val="7296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1EFFD0C249D47B4893D477918E08F" ma:contentTypeVersion="7" ma:contentTypeDescription="Create a new document." ma:contentTypeScope="" ma:versionID="97b7b39c79afe89679479fe853b6756a">
  <xsd:schema xmlns:xsd="http://www.w3.org/2001/XMLSchema" xmlns:xs="http://www.w3.org/2001/XMLSchema" xmlns:p="http://schemas.microsoft.com/office/2006/metadata/properties" xmlns:ns2="06a747f4-cc58-46f4-be8e-9fad730b78a9" targetNamespace="http://schemas.microsoft.com/office/2006/metadata/properties" ma:root="true" ma:fieldsID="3d42b3f95ab3521a753d45bdbad46bcc" ns2:_="">
    <xsd:import namespace="06a747f4-cc58-46f4-be8e-9fad730b7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47f4-cc58-46f4-be8e-9fad730b7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833BCC-97E9-4391-95CA-189DE00BC92D}"/>
</file>

<file path=customXml/itemProps2.xml><?xml version="1.0" encoding="utf-8"?>
<ds:datastoreItem xmlns:ds="http://schemas.openxmlformats.org/officeDocument/2006/customXml" ds:itemID="{245A7DFB-9011-40F6-BFFA-F156F7BA6914}"/>
</file>

<file path=customXml/itemProps3.xml><?xml version="1.0" encoding="utf-8"?>
<ds:datastoreItem xmlns:ds="http://schemas.openxmlformats.org/officeDocument/2006/customXml" ds:itemID="{BA4E0DEA-3DA6-4189-BD5B-8032362AA42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17986</TotalTime>
  <Words>1293</Words>
  <Application>Microsoft Office PowerPoint</Application>
  <PresentationFormat>On-screen Show (4:3)</PresentationFormat>
  <Paragraphs>454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QUEK</cp:lastModifiedBy>
  <cp:revision>789</cp:revision>
  <dcterms:created xsi:type="dcterms:W3CDTF">2017-06-26T03:31:28Z</dcterms:created>
  <dcterms:modified xsi:type="dcterms:W3CDTF">2022-07-04T01:56:41Z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0x010100E2A1EFFD0C249D47B4893D477918E08F</vt:lpwstr>
  </property>
</Properties>
</file>