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85"/>
  </p:notesMasterIdLst>
  <p:sldIdLst>
    <p:sldId id="256" r:id="rId2"/>
    <p:sldId id="258" r:id="rId3"/>
    <p:sldId id="523" r:id="rId4"/>
    <p:sldId id="352" r:id="rId5"/>
    <p:sldId id="353" r:id="rId6"/>
    <p:sldId id="355" r:id="rId7"/>
    <p:sldId id="356" r:id="rId8"/>
    <p:sldId id="360" r:id="rId9"/>
    <p:sldId id="358" r:id="rId10"/>
    <p:sldId id="464" r:id="rId11"/>
    <p:sldId id="465" r:id="rId12"/>
    <p:sldId id="482" r:id="rId13"/>
    <p:sldId id="483" r:id="rId14"/>
    <p:sldId id="466" r:id="rId15"/>
    <p:sldId id="361" r:id="rId16"/>
    <p:sldId id="537" r:id="rId17"/>
    <p:sldId id="484" r:id="rId18"/>
    <p:sldId id="447" r:id="rId19"/>
    <p:sldId id="467" r:id="rId20"/>
    <p:sldId id="486" r:id="rId21"/>
    <p:sldId id="522" r:id="rId22"/>
    <p:sldId id="536" r:id="rId23"/>
    <p:sldId id="468" r:id="rId24"/>
    <p:sldId id="469" r:id="rId25"/>
    <p:sldId id="470" r:id="rId26"/>
    <p:sldId id="459" r:id="rId27"/>
    <p:sldId id="460" r:id="rId28"/>
    <p:sldId id="471" r:id="rId29"/>
    <p:sldId id="365" r:id="rId30"/>
    <p:sldId id="472" r:id="rId31"/>
    <p:sldId id="473" r:id="rId32"/>
    <p:sldId id="474" r:id="rId33"/>
    <p:sldId id="475" r:id="rId34"/>
    <p:sldId id="476" r:id="rId35"/>
    <p:sldId id="367" r:id="rId36"/>
    <p:sldId id="368" r:id="rId37"/>
    <p:sldId id="488" r:id="rId38"/>
    <p:sldId id="479" r:id="rId39"/>
    <p:sldId id="413" r:id="rId40"/>
    <p:sldId id="524" r:id="rId41"/>
    <p:sldId id="528" r:id="rId42"/>
    <p:sldId id="529" r:id="rId43"/>
    <p:sldId id="530" r:id="rId44"/>
    <p:sldId id="531" r:id="rId45"/>
    <p:sldId id="532" r:id="rId46"/>
    <p:sldId id="533" r:id="rId47"/>
    <p:sldId id="534" r:id="rId48"/>
    <p:sldId id="535" r:id="rId49"/>
    <p:sldId id="369" r:id="rId50"/>
    <p:sldId id="370" r:id="rId51"/>
    <p:sldId id="478" r:id="rId52"/>
    <p:sldId id="371" r:id="rId53"/>
    <p:sldId id="412" r:id="rId54"/>
    <p:sldId id="415" r:id="rId55"/>
    <p:sldId id="527" r:id="rId56"/>
    <p:sldId id="526" r:id="rId57"/>
    <p:sldId id="495" r:id="rId58"/>
    <p:sldId id="496" r:id="rId59"/>
    <p:sldId id="497" r:id="rId60"/>
    <p:sldId id="498" r:id="rId61"/>
    <p:sldId id="499" r:id="rId62"/>
    <p:sldId id="500" r:id="rId63"/>
    <p:sldId id="501" r:id="rId64"/>
    <p:sldId id="502" r:id="rId65"/>
    <p:sldId id="503" r:id="rId66"/>
    <p:sldId id="504" r:id="rId67"/>
    <p:sldId id="505" r:id="rId68"/>
    <p:sldId id="506" r:id="rId69"/>
    <p:sldId id="507" r:id="rId70"/>
    <p:sldId id="508" r:id="rId71"/>
    <p:sldId id="509" r:id="rId72"/>
    <p:sldId id="510" r:id="rId73"/>
    <p:sldId id="511" r:id="rId74"/>
    <p:sldId id="512" r:id="rId75"/>
    <p:sldId id="513" r:id="rId76"/>
    <p:sldId id="514" r:id="rId77"/>
    <p:sldId id="515" r:id="rId78"/>
    <p:sldId id="516" r:id="rId79"/>
    <p:sldId id="517" r:id="rId80"/>
    <p:sldId id="518" r:id="rId81"/>
    <p:sldId id="519" r:id="rId82"/>
    <p:sldId id="520" r:id="rId83"/>
    <p:sldId id="521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6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BA7D-48B1-422E-81F4-1DF1DB2B14AA}" type="datetimeFigureOut">
              <a:rPr lang="en-SG" smtClean="0"/>
              <a:pPr/>
              <a:t>4/7/2020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9A66-8ECF-43F7-8F92-429B407F8A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16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603903-75D4-47D7-B46E-EB04F4E0D122}" type="slidenum">
              <a:rPr lang="en-GB"/>
              <a:pPr/>
              <a:t>44</a:t>
            </a:fld>
            <a:endParaRPr lang="en-GB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3253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Lecture 7 : Intrusion Detection : 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390030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1AAA8-B401-4928-A748-E22D41BE4F09}" type="slidenum">
              <a:rPr lang="en-GB"/>
              <a:pPr/>
              <a:t>45</a:t>
            </a:fld>
            <a:endParaRPr lang="en-GB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4277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Lecture 7 : Intrusion Detection : 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238312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686F46-6752-41F7-AA8A-9E25D34D1AD0}" type="slidenum">
              <a:rPr lang="en-GB"/>
              <a:pPr/>
              <a:t>47</a:t>
            </a:fld>
            <a:endParaRPr lang="en-GB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5301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Lecture 7 : Intrusion Detection : 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188669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84C35-38AB-44B0-A4DE-6C931D6FF01D}" type="slidenum">
              <a:rPr lang="en-GB"/>
              <a:pPr/>
              <a:t>57</a:t>
            </a:fld>
            <a:endParaRPr lang="en-GB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6325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Lecture 7 : Intrusion Detection : 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402287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44B57-E069-44DC-A17E-C8EF0CA776AD}" type="slidenum">
              <a:rPr lang="en-GB"/>
              <a:pPr/>
              <a:t>58</a:t>
            </a:fld>
            <a:endParaRPr lang="en-GB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7349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Lecture 7 : Intrusion Detection : 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66392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54A39-BE87-4AF3-9564-53D1DF1B75CE}" type="slidenum">
              <a:rPr lang="en-GB"/>
              <a:pPr/>
              <a:t>59</a:t>
            </a:fld>
            <a:endParaRPr lang="en-GB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8373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Lecture 7 : Intrusion Detection : 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73730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47DB9-B44F-42D6-A918-7562243AE070}" type="slidenum">
              <a:rPr lang="en-GB"/>
              <a:pPr/>
              <a:t>60</a:t>
            </a:fld>
            <a:endParaRPr lang="en-GB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59397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Lecture 7 : Intrusion Detection : 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351032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6152728"/>
          </a:xfrm>
          <a:prstGeom prst="round2SameRect">
            <a:avLst>
              <a:gd name="adj1" fmla="val 2821"/>
              <a:gd name="adj2" fmla="val 0"/>
            </a:avLst>
          </a:prstGeom>
          <a:noFill/>
          <a:ln w="127000" cap="rnd" cmpd="sng" algn="ctr">
            <a:solidFill>
              <a:srgbClr val="53D2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4191744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351F3A9A-32B4-4B5F-8CEB-00D2610D61C0}" type="datetime1">
              <a:rPr lang="en-SG" smtClean="0"/>
              <a:pPr/>
              <a:t>4/7/2020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9EE-18B7-46D1-8FC7-872300A64691}" type="datetime1">
              <a:rPr lang="en-SG" smtClean="0"/>
              <a:pPr/>
              <a:t>4/7/2020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EB9-9910-44AA-8CC3-CC2552DAC07D}" type="datetime1">
              <a:rPr lang="en-SG" smtClean="0"/>
              <a:pPr/>
              <a:t>4/7/2020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221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D5-0BF8-45EB-81C0-31DF3330CF61}" type="datetime1">
              <a:rPr lang="en-SG" smtClean="0"/>
              <a:pPr/>
              <a:t>4/7/2020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AD1-D5BF-46CC-8E1F-4C3DF8561F6F}" type="datetime1">
              <a:rPr lang="en-SG" smtClean="0"/>
              <a:pPr/>
              <a:t>4/7/2020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7B6-F61A-4820-9B9A-5D3F7FE162F2}" type="datetime1">
              <a:rPr lang="en-SG" smtClean="0"/>
              <a:pPr/>
              <a:t>4/7/2020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1E42-6DFC-4717-8DEF-6A776749950B}" type="datetime1">
              <a:rPr lang="en-SG" smtClean="0"/>
              <a:pPr/>
              <a:t>4/7/2020</a:t>
            </a:fld>
            <a:endParaRPr lang="en-SG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C73D-1A75-4F9B-9581-062EE3A70B8B}" type="datetime1">
              <a:rPr lang="en-SG" smtClean="0"/>
              <a:pPr/>
              <a:t>4/7/2020</a:t>
            </a:fld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4B1-25AE-458A-8E2F-ED5C0431CD12}" type="datetime1">
              <a:rPr lang="en-SG" smtClean="0"/>
              <a:pPr/>
              <a:t>4/7/2020</a:t>
            </a:fld>
            <a:endParaRPr lang="en-SG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3961-C321-499F-8674-72111E2D33F6}" type="datetime1">
              <a:rPr lang="en-SG" smtClean="0"/>
              <a:pPr/>
              <a:t>4/7/2020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AB02-61EE-4AF9-B5B9-96A8BE0B2EE6}" type="datetime1">
              <a:rPr lang="en-SG" smtClean="0"/>
              <a:pPr/>
              <a:t>4/7/2020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44000"/>
          </a:xfrm>
          <a:prstGeom prst="round2SameRect">
            <a:avLst>
              <a:gd name="adj1" fmla="val 4902"/>
              <a:gd name="adj2" fmla="val 0"/>
            </a:avLst>
          </a:prstGeom>
          <a:solidFill>
            <a:srgbClr val="53D2FF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8AE6C1-1D78-4E3C-97DA-DDEAFB5D9E94}" type="datetime1">
              <a:rPr lang="en-SG" smtClean="0"/>
              <a:pPr/>
              <a:t>4/7/2020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Ethical Hacking and Defences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1AA668-B864-4FD1-AF09-4B71522EA5AB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7</a:t>
            </a:r>
            <a:br>
              <a:rPr lang="en-US" dirty="0" smtClean="0"/>
            </a:br>
            <a:r>
              <a:rPr lang="en-US" dirty="0" smtClean="0"/>
              <a:t>Intrusion Detection (and Prevention) Systems (IDS/IDPS)</a:t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ST251Y Ethical Hacking and </a:t>
            </a:r>
            <a:r>
              <a:rPr lang="en-US" dirty="0" err="1" smtClean="0"/>
              <a:t>Defences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Sensors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Sensors should be placed at entry points of networks</a:t>
            </a:r>
          </a:p>
          <a:p>
            <a:pPr lvl="1"/>
            <a:r>
              <a:rPr lang="en-US" dirty="0" smtClean="0"/>
              <a:t>Internet gateways</a:t>
            </a:r>
          </a:p>
          <a:p>
            <a:pPr lvl="1"/>
            <a:r>
              <a:rPr lang="en-US" dirty="0" smtClean="0"/>
              <a:t>Connections between one LAN and another</a:t>
            </a:r>
          </a:p>
          <a:p>
            <a:pPr lvl="1"/>
            <a:r>
              <a:rPr lang="en-US" dirty="0" smtClean="0"/>
              <a:t>Remote access server that receives dial-up connections from remote users</a:t>
            </a:r>
          </a:p>
          <a:p>
            <a:pPr lvl="1"/>
            <a:r>
              <a:rPr lang="en-US" dirty="0" smtClean="0"/>
              <a:t>Virtual private network (VPN) devices</a:t>
            </a:r>
          </a:p>
          <a:p>
            <a:r>
              <a:rPr lang="en-US" dirty="0" smtClean="0"/>
              <a:t>Management program controls sensors</a:t>
            </a:r>
          </a:p>
          <a:p>
            <a:r>
              <a:rPr lang="en-US" dirty="0" smtClean="0"/>
              <a:t>Sensors could be positioned at either side of the firewall</a:t>
            </a:r>
          </a:p>
          <a:p>
            <a:pPr lvl="1"/>
            <a:r>
              <a:rPr lang="en-US" dirty="0" smtClean="0"/>
              <a:t>Behind the firewall is a more secure location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11</a:t>
            </a:fld>
            <a:endParaRPr lang="en-SG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06" y="548680"/>
            <a:ext cx="8885012" cy="545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12</a:t>
            </a:fld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5344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4800" y="5638800"/>
            <a:ext cx="518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/>
              <a:t>Sensors could be positioned outside the firewall</a:t>
            </a:r>
            <a:r>
              <a:rPr lang="en-GB" dirty="0" smtClean="0"/>
              <a:t>, to monitor unfiltered traffic, </a:t>
            </a:r>
            <a:r>
              <a:rPr lang="en-GB" dirty="0"/>
              <a:t>but they will be very vulnerable to attacks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Deployment Concerns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A sensor may receive more data than it can handle</a:t>
            </a:r>
          </a:p>
          <a:p>
            <a:pPr lvl="1"/>
            <a:r>
              <a:rPr lang="en-US" dirty="0" smtClean="0"/>
              <a:t>Results in the sensor dropping packets or crashing</a:t>
            </a:r>
          </a:p>
          <a:p>
            <a:pPr lvl="1"/>
            <a:r>
              <a:rPr lang="en-US" dirty="0"/>
              <a:t>On a busy network, the sensor may not be able to capture all packets 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Sensors can be a target of attacks</a:t>
            </a:r>
          </a:p>
          <a:p>
            <a:pPr lvl="1"/>
            <a:r>
              <a:rPr lang="en-US" dirty="0" smtClean="0"/>
              <a:t>Sensors may contain information of network configuration</a:t>
            </a:r>
          </a:p>
          <a:p>
            <a:pPr lvl="1"/>
            <a:r>
              <a:rPr lang="en-US" dirty="0" smtClean="0"/>
              <a:t>Compromised sensors can cause unreliable or false data to be recorded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Systems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Trigger</a:t>
            </a:r>
          </a:p>
          <a:p>
            <a:pPr lvl="1"/>
            <a:r>
              <a:rPr lang="en-US" dirty="0" smtClean="0"/>
              <a:t>Circumstances that cause an alert message to be sent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Types of triggers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Detection of an anomaly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Detection of misuse or attack signature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Target monitoring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38138"/>
          </a:xfrm>
        </p:spPr>
        <p:txBody>
          <a:bodyPr/>
          <a:lstStyle/>
          <a:p>
            <a:r>
              <a:rPr lang="en-US" sz="3200" dirty="0" smtClean="0"/>
              <a:t>Anomaly detection (profile-based)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Makes use of profiles</a:t>
            </a:r>
          </a:p>
          <a:p>
            <a:pPr lvl="1"/>
            <a:r>
              <a:rPr lang="en-US" dirty="0" smtClean="0"/>
              <a:t>For each authorized user, group or system</a:t>
            </a:r>
          </a:p>
          <a:p>
            <a:pPr lvl="1"/>
            <a:r>
              <a:rPr lang="en-US" dirty="0" smtClean="0"/>
              <a:t>Describe how services and resources are normally accessed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“The network’s UDP traffic never exceeds 20%”</a:t>
            </a:r>
          </a:p>
          <a:p>
            <a:pPr lvl="2"/>
            <a:r>
              <a:rPr lang="en-US" dirty="0" smtClean="0"/>
              <a:t>“Insurance agent A normally accesses about 10 to 20 sensitive records per day from Server A during office hours from his office laptop”</a:t>
            </a:r>
          </a:p>
          <a:p>
            <a:r>
              <a:rPr lang="en-US" dirty="0" smtClean="0"/>
              <a:t>IDSs have to create profiles of normal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During “training period”</a:t>
            </a:r>
          </a:p>
          <a:p>
            <a:pPr lvl="1"/>
            <a:r>
              <a:rPr lang="en-US" dirty="0" smtClean="0"/>
              <a:t>May require new technologies like Machine Learning / </a:t>
            </a:r>
            <a:r>
              <a:rPr lang="en-US" dirty="0" err="1" smtClean="0"/>
              <a:t>Behaviour</a:t>
            </a:r>
            <a:r>
              <a:rPr lang="en-US" dirty="0" smtClean="0"/>
              <a:t> Analytics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38138"/>
          </a:xfrm>
        </p:spPr>
        <p:txBody>
          <a:bodyPr/>
          <a:lstStyle/>
          <a:p>
            <a:r>
              <a:rPr lang="en-US" sz="3200" dirty="0" smtClean="0"/>
              <a:t>Anomaly detection (profile-based)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5204048"/>
          </a:xfrm>
        </p:spPr>
        <p:txBody>
          <a:bodyPr>
            <a:normAutofit/>
          </a:bodyPr>
          <a:lstStyle/>
          <a:p>
            <a:r>
              <a:rPr lang="en-US" dirty="0" smtClean="0"/>
              <a:t>May be able to detect potential insider threats</a:t>
            </a:r>
          </a:p>
          <a:p>
            <a:pPr lvl="1"/>
            <a:r>
              <a:rPr lang="en-US" dirty="0" smtClean="0"/>
              <a:t>User suddenly downloading huge number of files</a:t>
            </a:r>
          </a:p>
          <a:p>
            <a:pPr lvl="1"/>
            <a:r>
              <a:rPr lang="en-US" dirty="0" smtClean="0"/>
              <a:t>User’s laptop sending out large amounts of data consistently throughout the day</a:t>
            </a:r>
          </a:p>
          <a:p>
            <a:r>
              <a:rPr lang="en-US" dirty="0" smtClean="0"/>
              <a:t>However human behavior is not consistent</a:t>
            </a:r>
          </a:p>
          <a:p>
            <a:pPr lvl="1"/>
            <a:r>
              <a:rPr lang="en-US" dirty="0" smtClean="0"/>
              <a:t>Insurance agent A may access sensitive records at 10pm as he has to make an early morning presentation that was arranged at the last minute</a:t>
            </a:r>
          </a:p>
          <a:p>
            <a:r>
              <a:rPr lang="en-US" dirty="0" smtClean="0"/>
              <a:t>Accuracy problems</a:t>
            </a:r>
          </a:p>
          <a:p>
            <a:pPr lvl="1"/>
            <a:r>
              <a:rPr lang="en-US" dirty="0" smtClean="0"/>
              <a:t>False negatives</a:t>
            </a:r>
          </a:p>
          <a:p>
            <a:pPr lvl="1"/>
            <a:r>
              <a:rPr lang="en-US" dirty="0" smtClean="0"/>
              <a:t>False positives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18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False Negative</a:t>
            </a:r>
          </a:p>
          <a:p>
            <a:pPr lvl="1"/>
            <a:r>
              <a:rPr lang="en-US" dirty="0" smtClean="0"/>
              <a:t>IDS does not report anything suspicious, but in reality there was an intrusion</a:t>
            </a:r>
          </a:p>
          <a:p>
            <a:r>
              <a:rPr lang="en-US" dirty="0" smtClean="0"/>
              <a:t>False Positive</a:t>
            </a:r>
          </a:p>
          <a:p>
            <a:pPr lvl="1"/>
            <a:r>
              <a:rPr lang="en-US" dirty="0" smtClean="0"/>
              <a:t>IDS reports an intrusion but the event is actually legitimate</a:t>
            </a:r>
          </a:p>
          <a:p>
            <a:r>
              <a:rPr lang="en-US" dirty="0" smtClean="0"/>
              <a:t>True Negative</a:t>
            </a:r>
          </a:p>
          <a:p>
            <a:pPr lvl="1"/>
            <a:r>
              <a:rPr lang="en-US" dirty="0" smtClean="0"/>
              <a:t>IDS does not report legitimate network activity as suspicious</a:t>
            </a:r>
          </a:p>
          <a:p>
            <a:r>
              <a:rPr lang="en-US" dirty="0" smtClean="0"/>
              <a:t>True Positive</a:t>
            </a:r>
          </a:p>
          <a:p>
            <a:pPr lvl="1"/>
            <a:r>
              <a:rPr lang="en-US" dirty="0" smtClean="0"/>
              <a:t>IDS correctly identifies an intrusion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Misuse or Attack Signature Detection (rule-based)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An attack signature is a sequence of bytes or network packets indicating a possible attack</a:t>
            </a:r>
            <a:endParaRPr lang="en-US" dirty="0"/>
          </a:p>
          <a:p>
            <a:r>
              <a:rPr lang="en-US" dirty="0"/>
              <a:t>Misuse Detection triggers alarms based on signatures of known attacks</a:t>
            </a:r>
          </a:p>
          <a:p>
            <a:r>
              <a:rPr lang="en-US" dirty="0" smtClean="0"/>
              <a:t>IDS comes equipped with a set of attack signatures to monitor for</a:t>
            </a:r>
          </a:p>
          <a:p>
            <a:r>
              <a:rPr lang="en-US" dirty="0" smtClean="0"/>
              <a:t>Can start protecting the network immediately</a:t>
            </a:r>
          </a:p>
          <a:p>
            <a:pPr marL="274320" lvl="1" indent="-274320">
              <a:buFont typeface="Wingdings 2" pitchFamily="18" charset="2"/>
              <a:buChar char=""/>
            </a:pPr>
            <a:r>
              <a:rPr lang="en-US" sz="2800" dirty="0" smtClean="0"/>
              <a:t>Need to keep signatures updated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19</a:t>
            </a:fld>
            <a:endParaRPr lang="en-SG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"/>
            <a:ext cx="61261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7 : IDS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Identify the components of an intrusion detection system</a:t>
            </a:r>
          </a:p>
          <a:p>
            <a:r>
              <a:rPr lang="en-US" dirty="0" smtClean="0"/>
              <a:t>Explain the steps of intrusion detection</a:t>
            </a:r>
          </a:p>
          <a:p>
            <a:r>
              <a:rPr lang="en-US" dirty="0" smtClean="0"/>
              <a:t>Describe options for implementing intrusion detection systems</a:t>
            </a:r>
          </a:p>
          <a:p>
            <a:r>
              <a:rPr lang="en-US" dirty="0" smtClean="0"/>
              <a:t>Evaluate different types of IDS products</a:t>
            </a:r>
          </a:p>
          <a:p>
            <a:r>
              <a:rPr lang="en-US" dirty="0" smtClean="0"/>
              <a:t>Configure an IDS and develop filter rules</a:t>
            </a:r>
          </a:p>
          <a:p>
            <a:r>
              <a:rPr lang="en-US" dirty="0" smtClean="0"/>
              <a:t>Develop a security incident response team for your organization</a:t>
            </a:r>
          </a:p>
          <a:p>
            <a:r>
              <a:rPr lang="en-US" dirty="0" smtClean="0"/>
              <a:t>Explain the six-step incident response process</a:t>
            </a:r>
          </a:p>
          <a:p>
            <a:r>
              <a:rPr lang="en-US" dirty="0" smtClean="0"/>
              <a:t>Describe how to respond to false alarms to reduce reoccurrences</a:t>
            </a:r>
          </a:p>
          <a:p>
            <a:r>
              <a:rPr lang="en-US" dirty="0" smtClean="0"/>
              <a:t>Explain options for dealing with legitimate security alerts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Monitoring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Reports when certain target objects have been modified</a:t>
            </a:r>
          </a:p>
          <a:p>
            <a:r>
              <a:rPr lang="en-US" dirty="0" smtClean="0"/>
              <a:t>Usually implemented by calculating a checksum for target files/directories to be monitored</a:t>
            </a:r>
          </a:p>
          <a:p>
            <a:r>
              <a:rPr lang="en-US" dirty="0" smtClean="0"/>
              <a:t>Any modification to the file or directory will cause a change in the generated checksum and an alert will be generated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agents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Agents are processes that analyze events to detect possible intrusions</a:t>
            </a:r>
          </a:p>
          <a:p>
            <a:pPr lvl="1"/>
            <a:r>
              <a:rPr lang="en-US" dirty="0" smtClean="0"/>
              <a:t>Generate alerts if required</a:t>
            </a:r>
          </a:p>
          <a:p>
            <a:r>
              <a:rPr lang="en-US" dirty="0" smtClean="0"/>
              <a:t>Different agents can be used to check different aspects of the network or host</a:t>
            </a:r>
          </a:p>
          <a:p>
            <a:r>
              <a:rPr lang="en-US" dirty="0" smtClean="0"/>
              <a:t>Agents often need to cooperate with one another : sharing information with other agents (data correlation)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IDS will collect lots of data from various sources</a:t>
            </a:r>
          </a:p>
          <a:p>
            <a:pPr lvl="1"/>
            <a:r>
              <a:rPr lang="en-US" dirty="0" smtClean="0"/>
              <a:t>Firewall logs, packet captures, system logs, etc</a:t>
            </a:r>
          </a:p>
          <a:p>
            <a:r>
              <a:rPr lang="en-US" dirty="0" smtClean="0"/>
              <a:t>One attack attempt can cause events to be recorded in different sources</a:t>
            </a:r>
          </a:p>
          <a:p>
            <a:r>
              <a:rPr lang="en-US" dirty="0" smtClean="0"/>
              <a:t>Data correlation</a:t>
            </a:r>
          </a:p>
          <a:p>
            <a:pPr lvl="1"/>
            <a:r>
              <a:rPr lang="en-US" dirty="0" smtClean="0"/>
              <a:t>Associating an event from one source to related events from other sources</a:t>
            </a:r>
          </a:p>
          <a:p>
            <a:pPr lvl="1"/>
            <a:r>
              <a:rPr lang="en-US" dirty="0" smtClean="0"/>
              <a:t>Recognizing an intrusion attempt from data from different sources</a:t>
            </a:r>
          </a:p>
          <a:p>
            <a:pPr lvl="1"/>
            <a:r>
              <a:rPr lang="en-US" dirty="0" smtClean="0"/>
              <a:t>Trigger one alert for the same intrusion attempt instead of multiple alerts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30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Console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graphical front-end interface to an IDS</a:t>
            </a:r>
          </a:p>
          <a:p>
            <a:pPr lvl="1"/>
            <a:r>
              <a:rPr lang="en-US" dirty="0" smtClean="0"/>
              <a:t>Enables administrators to receive and analyze alert messages and manage log files</a:t>
            </a:r>
          </a:p>
          <a:p>
            <a:r>
              <a:rPr lang="en-US" dirty="0" smtClean="0"/>
              <a:t>IDS can collect information from security devices throughout a network</a:t>
            </a:r>
          </a:p>
          <a:p>
            <a:r>
              <a:rPr lang="en-US" dirty="0" smtClean="0"/>
              <a:t>Command console should run on a computer dedicated solely to the IDS</a:t>
            </a:r>
          </a:p>
          <a:p>
            <a:pPr lvl="1"/>
            <a:r>
              <a:rPr lang="en-US" dirty="0" smtClean="0"/>
              <a:t>To maximize the speed of response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IDS can be setup to take some countermeasures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Reset all network connections when intrusion detected</a:t>
            </a:r>
          </a:p>
          <a:p>
            <a:r>
              <a:rPr lang="en-US" dirty="0" smtClean="0"/>
              <a:t>Response systems do not substitute network administrators</a:t>
            </a:r>
          </a:p>
          <a:p>
            <a:pPr lvl="1"/>
            <a:r>
              <a:rPr lang="en-US" dirty="0" smtClean="0"/>
              <a:t>Administrators can use their judgment to distinguish a false positive</a:t>
            </a:r>
          </a:p>
          <a:p>
            <a:pPr lvl="1"/>
            <a:r>
              <a:rPr lang="en-US" dirty="0" smtClean="0"/>
              <a:t>Administrators can determine whether a response should be escalated</a:t>
            </a:r>
          </a:p>
          <a:p>
            <a:pPr lvl="2"/>
            <a:r>
              <a:rPr lang="en-US" dirty="0" smtClean="0"/>
              <a:t>Increased to a higher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066130"/>
          </a:xfrm>
        </p:spPr>
        <p:txBody>
          <a:bodyPr/>
          <a:lstStyle/>
          <a:p>
            <a:r>
              <a:rPr lang="en-US" dirty="0" smtClean="0"/>
              <a:t>Database of Attack Signatures or Behaviors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6792"/>
            <a:ext cx="8534400" cy="48440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IDSs make use of a source of information for comparing the traffic they monitor</a:t>
            </a:r>
          </a:p>
          <a:p>
            <a:r>
              <a:rPr lang="en-US" dirty="0" smtClean="0"/>
              <a:t>Signature-based detection</a:t>
            </a:r>
          </a:p>
          <a:p>
            <a:pPr lvl="1"/>
            <a:r>
              <a:rPr lang="en-US" dirty="0" smtClean="0"/>
              <a:t>References a database of known attack signatures</a:t>
            </a:r>
          </a:p>
          <a:p>
            <a:pPr lvl="1"/>
            <a:r>
              <a:rPr lang="en-US" dirty="0" smtClean="0"/>
              <a:t>If traffic matches a signature, it sends an alert</a:t>
            </a:r>
          </a:p>
          <a:p>
            <a:pPr lvl="1"/>
            <a:r>
              <a:rPr lang="en-US" dirty="0" smtClean="0"/>
              <a:t>Database of signatures need to be kept updated</a:t>
            </a:r>
          </a:p>
          <a:p>
            <a:r>
              <a:rPr lang="en-US" dirty="0" smtClean="0"/>
              <a:t>Anomaly-based detection</a:t>
            </a:r>
          </a:p>
          <a:p>
            <a:pPr lvl="1"/>
            <a:r>
              <a:rPr lang="en-US" dirty="0" smtClean="0"/>
              <a:t>Store normal profile information in a database</a:t>
            </a:r>
          </a:p>
          <a:p>
            <a:pPr lvl="1"/>
            <a:r>
              <a:rPr lang="en-US" dirty="0"/>
              <a:t>If actual traffic/events deviates too much, it sends an alert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Intrusion Detection Step by Step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Steps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Installing the IDS database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Gathering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Sending alert messages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IDS responds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administrator assesses damage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Following escalation procedures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Logging and reviewing the event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27</a:t>
            </a:fld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75" y="144516"/>
            <a:ext cx="8536689" cy="671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Step 1: Installing the IDS Database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IDS uses the database to compare traffic detected by sensors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Anomaly-based IDS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May require a training period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IDS observes traffic and compile a network baseline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Signature-based IDS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use database immediately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 can </a:t>
            </a:r>
            <a:r>
              <a:rPr lang="en-US" dirty="0"/>
              <a:t>also include your own custom rules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Step 2: Gathering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Sensors can gather data by capturing packets or reading log files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Sensors need to be positioned where they can capture all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Sensors on individual hosts capture information that enters and leaves the host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Sensors on network segments read packets as they pass throughout the segment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network traffic is too heavy, there is a chance that network sensors may not capture all packets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Need to check that sensors can cope with 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29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 Running Snort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7 Exercises 1 to 2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Sending Alert Messages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Sensors capture data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IDS software compares captured data with information in its database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IDS sends alert messages if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match an attack signature, or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Deviates from normal network behavior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The IDS Responds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console receives alert messages</a:t>
            </a:r>
          </a:p>
          <a:p>
            <a:pPr lvl="1"/>
            <a:r>
              <a:rPr lang="en-US" dirty="0" smtClean="0"/>
              <a:t>Notifies the administrator</a:t>
            </a:r>
          </a:p>
          <a:p>
            <a:r>
              <a:rPr lang="en-US" dirty="0" smtClean="0"/>
              <a:t>IDS can be configured to take actions when a suspicious packet is received</a:t>
            </a:r>
          </a:p>
          <a:p>
            <a:pPr lvl="1"/>
            <a:r>
              <a:rPr lang="en-US" dirty="0" smtClean="0"/>
              <a:t>Send an alarm message</a:t>
            </a:r>
          </a:p>
          <a:p>
            <a:pPr lvl="1"/>
            <a:r>
              <a:rPr lang="en-US" dirty="0" smtClean="0"/>
              <a:t>Drop the packet</a:t>
            </a:r>
          </a:p>
          <a:p>
            <a:pPr lvl="1"/>
            <a:r>
              <a:rPr lang="en-US" dirty="0" smtClean="0"/>
              <a:t>Stop and restart network traffic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38138"/>
          </a:xfrm>
        </p:spPr>
        <p:txBody>
          <a:bodyPr/>
          <a:lstStyle/>
          <a:p>
            <a:r>
              <a:rPr lang="en-US" sz="3200" dirty="0" smtClean="0"/>
              <a:t>Step 5: The Administrator Assesses Damage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2776"/>
            <a:ext cx="8534400" cy="4988024"/>
          </a:xfrm>
        </p:spPr>
        <p:txBody>
          <a:bodyPr/>
          <a:lstStyle/>
          <a:p>
            <a:r>
              <a:rPr lang="en-US" dirty="0" smtClean="0"/>
              <a:t>Administrator monitors alerts</a:t>
            </a:r>
          </a:p>
          <a:p>
            <a:pPr lvl="1"/>
            <a:r>
              <a:rPr lang="en-US" dirty="0" smtClean="0"/>
              <a:t>And determines whether countermeasures are needed</a:t>
            </a:r>
          </a:p>
          <a:p>
            <a:r>
              <a:rPr lang="en-US" dirty="0" smtClean="0"/>
              <a:t>Administrator need to fine-tune the database</a:t>
            </a:r>
          </a:p>
          <a:p>
            <a:pPr lvl="1"/>
            <a:r>
              <a:rPr lang="en-US" dirty="0" smtClean="0"/>
              <a:t>The goal is avoiding false negatives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Step 6: Following Escalation Procedures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Escalation procedures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 of actions to be followed if the IDS detects a true positive</a:t>
            </a:r>
          </a:p>
          <a:p>
            <a:r>
              <a:rPr lang="en-US" dirty="0" smtClean="0"/>
              <a:t>Should be spelled out in company’s security policy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Incident levels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Level One - Might be managed quickly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Level Two - Represents a more serious threat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Level Three - Represents the highest degree of threat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Step 7: Logging and Reviewing the Event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IDS events are stored in log files or databases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Administrator should review logs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determine suspicious behavior or traffic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Administrator can spot a gradual attack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IDS should also provide accountability</a:t>
            </a:r>
          </a:p>
          <a:p>
            <a:pPr lvl="1"/>
            <a:r>
              <a:rPr lang="en-US" dirty="0" smtClean="0"/>
              <a:t>Capability to track an attempted attack or intrusion back to the responsible party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systems have built-in tracing features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Types of IDS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Network-based </a:t>
            </a:r>
            <a:r>
              <a:rPr lang="en-US" dirty="0" err="1" smtClean="0"/>
              <a:t>iDS</a:t>
            </a:r>
            <a:endParaRPr lang="en-US" dirty="0" smtClean="0"/>
          </a:p>
          <a:p>
            <a:r>
              <a:rPr lang="en-US" dirty="0" smtClean="0"/>
              <a:t>Host-based IDS</a:t>
            </a:r>
          </a:p>
          <a:p>
            <a:r>
              <a:rPr lang="en-US" dirty="0" smtClean="0"/>
              <a:t>Hybrid implementations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Network-Based Intrusion Detection Systems (NIDS)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2776"/>
            <a:ext cx="8534400" cy="49880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Monitors network traffic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Common locations for NIDS sensors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Behind the firewall and before the LAN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Between the firewall and the DMZ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Any network segment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Management and analysis software installed on a dedicated computer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NIDS usually handles a high volume of traffic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May require dedicated hardware appliance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37</a:t>
            </a:fld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6632"/>
            <a:ext cx="7620311" cy="669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Freeware NIDS: Snort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for monitoring traffic on a small network or individual host</a:t>
            </a:r>
          </a:p>
          <a:p>
            <a:pPr lvl="1"/>
            <a:r>
              <a:rPr lang="en-US" dirty="0" smtClean="0"/>
              <a:t>Does not consume extensive system resources</a:t>
            </a:r>
          </a:p>
          <a:p>
            <a:r>
              <a:rPr lang="en-US" dirty="0" smtClean="0"/>
              <a:t>Intended for installation on a computer at network perimeter</a:t>
            </a:r>
          </a:p>
          <a:p>
            <a:r>
              <a:rPr lang="en-US" dirty="0" smtClean="0"/>
              <a:t>Comes with a collection of rule files</a:t>
            </a:r>
          </a:p>
          <a:p>
            <a:r>
              <a:rPr lang="en-US" dirty="0" smtClean="0"/>
              <a:t>Separate rules exist for</a:t>
            </a:r>
          </a:p>
          <a:p>
            <a:pPr lvl="1"/>
            <a:r>
              <a:rPr lang="en-US" dirty="0" smtClean="0"/>
              <a:t>Port scans</a:t>
            </a:r>
          </a:p>
          <a:p>
            <a:pPr lvl="1"/>
            <a:r>
              <a:rPr lang="en-US" dirty="0" smtClean="0"/>
              <a:t>Back door attacks</a:t>
            </a:r>
          </a:p>
          <a:p>
            <a:pPr lvl="1"/>
            <a:r>
              <a:rPr lang="en-US" dirty="0" smtClean="0"/>
              <a:t>Web attacks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39</a:t>
            </a:fld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lum bright="-6000"/>
          </a:blip>
          <a:srcRect/>
          <a:stretch>
            <a:fillRect/>
          </a:stretch>
        </p:blipFill>
        <p:spPr bwMode="auto">
          <a:xfrm>
            <a:off x="683568" y="908720"/>
            <a:ext cx="7974567" cy="468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94122"/>
          </a:xfrm>
        </p:spPr>
        <p:txBody>
          <a:bodyPr/>
          <a:lstStyle/>
          <a:p>
            <a:r>
              <a:rPr lang="en-US" sz="3200" b="1" dirty="0"/>
              <a:t>Intrusion Detection and Prevention Systems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6792"/>
            <a:ext cx="8534400" cy="4844008"/>
          </a:xfrm>
        </p:spPr>
        <p:txBody>
          <a:bodyPr>
            <a:normAutofit/>
          </a:bodyPr>
          <a:lstStyle/>
          <a:p>
            <a:r>
              <a:rPr lang="en-US" dirty="0"/>
              <a:t>Intrusion Detection Systems (IDS) are placed in networks or systems to detect possible malicious activities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Sensors are used to monitor the network traffic, system resources and activities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Data collected matched to signatures and an alarm is sent if malicious activity detected</a:t>
            </a:r>
          </a:p>
          <a:p>
            <a:r>
              <a:rPr lang="en-US" dirty="0"/>
              <a:t>Intrusion Prevention Systems (IPS) can also drop the malicious traffic or stop malicious activity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Snort Configuration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7 Exercises 3 to </a:t>
            </a:r>
            <a:r>
              <a:rPr lang="en-US" dirty="0" smtClean="0"/>
              <a:t>6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IDS Filter Rules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IDS effectiveness depends on its database</a:t>
            </a:r>
          </a:p>
          <a:p>
            <a:pPr lvl="1"/>
            <a:r>
              <a:rPr lang="en-US" dirty="0" smtClean="0"/>
              <a:t>Database should be complete and up to date</a:t>
            </a:r>
          </a:p>
          <a:p>
            <a:r>
              <a:rPr lang="en-US" dirty="0" smtClean="0"/>
              <a:t>IDS can have its own set of rules</a:t>
            </a:r>
          </a:p>
          <a:p>
            <a:pPr lvl="1"/>
            <a:r>
              <a:rPr lang="en-US" dirty="0" smtClean="0"/>
              <a:t>You can edit it in response to scans and attacks</a:t>
            </a:r>
          </a:p>
          <a:p>
            <a:r>
              <a:rPr lang="en-US" dirty="0" smtClean="0"/>
              <a:t>IDS can be used proactively</a:t>
            </a:r>
          </a:p>
          <a:p>
            <a:pPr lvl="1"/>
            <a:r>
              <a:rPr lang="en-US" dirty="0" smtClean="0"/>
              <a:t>Block attacks</a:t>
            </a:r>
          </a:p>
          <a:p>
            <a:pPr lvl="1"/>
            <a:r>
              <a:rPr lang="en-US" dirty="0" smtClean="0"/>
              <a:t>Move from intrusion detection to intrusion prevention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3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Actions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configure IDS to take actions</a:t>
            </a:r>
          </a:p>
          <a:p>
            <a:pPr lvl="1"/>
            <a:r>
              <a:rPr lang="en-US" dirty="0" smtClean="0"/>
              <a:t>Other than simply triggering alarms</a:t>
            </a:r>
          </a:p>
          <a:p>
            <a:pPr lvl="1"/>
            <a:r>
              <a:rPr lang="en-US" dirty="0" smtClean="0"/>
              <a:t>Provides another layer of network defense</a:t>
            </a:r>
          </a:p>
          <a:p>
            <a:r>
              <a:rPr lang="en-US" dirty="0" smtClean="0"/>
              <a:t>Some IDSs include documentation for writing rules</a:t>
            </a:r>
          </a:p>
          <a:p>
            <a:r>
              <a:rPr lang="en-US" dirty="0" smtClean="0"/>
              <a:t>Customized rules can increase false positives during the learning process</a:t>
            </a:r>
          </a:p>
          <a:p>
            <a:pPr lvl="1"/>
            <a:r>
              <a:rPr lang="en-US" dirty="0" smtClean="0"/>
              <a:t>Test your rules before using them in a real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4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Snort Rules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Snort rule</a:t>
            </a:r>
          </a:p>
          <a:p>
            <a:pPr algn="ctr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alert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90.132.3.70 80 -&gt; any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any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Ethical Hacking and Defences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43</a:t>
            </a:fld>
            <a:endParaRPr lang="en-SG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043608" y="2966864"/>
            <a:ext cx="82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Action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081709" y="2547764"/>
            <a:ext cx="6858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046908" y="2965277"/>
            <a:ext cx="1030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Protocol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147715" y="2546970"/>
            <a:ext cx="6858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3735065" y="2965277"/>
            <a:ext cx="1196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Source IP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937472" y="2546970"/>
            <a:ext cx="6858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394300" y="2965277"/>
            <a:ext cx="977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Source Port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431607" y="2546970"/>
            <a:ext cx="6858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5852889" y="3739977"/>
            <a:ext cx="1095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Direction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5706839" y="2884314"/>
            <a:ext cx="1371600" cy="12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740352" y="2965277"/>
            <a:ext cx="977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Dest Port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7701459" y="2546970"/>
            <a:ext cx="6858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82941" y="2965277"/>
            <a:ext cx="941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Dest IP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6758360" y="2546970"/>
            <a:ext cx="6858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SG" dirty="0" smtClean="0"/>
              <a:t>Ethical Hacking and Defences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B6FD71-747B-4E1A-B58E-224603A9DF47}" type="slidenum">
              <a:rPr lang="en-GB" altLang="en-US"/>
              <a:pPr/>
              <a:t>44</a:t>
            </a:fld>
            <a:endParaRPr lang="en-GB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685800"/>
          </a:xfrm>
        </p:spPr>
        <p:txBody>
          <a:bodyPr/>
          <a:lstStyle/>
          <a:p>
            <a:pPr eaLnBrk="1" hangingPunct="1"/>
            <a:r>
              <a:rPr lang="en-US" smtClean="0"/>
              <a:t>Snort Rule Actions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343400"/>
          </a:xfrm>
        </p:spPr>
        <p:txBody>
          <a:bodyPr/>
          <a:lstStyle/>
          <a:p>
            <a:pPr eaLnBrk="1" hangingPunct="1"/>
            <a:r>
              <a:rPr lang="en-US" smtClean="0"/>
              <a:t>Snort actions for rules</a:t>
            </a:r>
          </a:p>
          <a:p>
            <a:pPr lvl="1" eaLnBrk="1" hangingPunct="1"/>
            <a:r>
              <a:rPr lang="en-US" smtClean="0"/>
              <a:t>Alert : generate an alert</a:t>
            </a:r>
          </a:p>
          <a:p>
            <a:pPr lvl="1" eaLnBrk="1" hangingPunct="1"/>
            <a:r>
              <a:rPr lang="en-US" smtClean="0"/>
              <a:t>Log : log packet details</a:t>
            </a:r>
          </a:p>
          <a:p>
            <a:pPr lvl="1" eaLnBrk="1" hangingPunct="1"/>
            <a:r>
              <a:rPr lang="en-US" smtClean="0"/>
              <a:t>Pass : ignore </a:t>
            </a:r>
          </a:p>
          <a:p>
            <a:pPr lvl="1" eaLnBrk="1" hangingPunct="1"/>
            <a:r>
              <a:rPr lang="en-US" smtClean="0"/>
              <a:t>Activate : alert, then turn on a dynamic rule</a:t>
            </a:r>
          </a:p>
          <a:p>
            <a:pPr lvl="1" eaLnBrk="1" hangingPunct="1"/>
            <a:r>
              <a:rPr lang="en-US" smtClean="0"/>
              <a:t>Dynamic : when activated by activate rule, log packet details</a:t>
            </a:r>
          </a:p>
        </p:txBody>
      </p:sp>
    </p:spTree>
    <p:extLst>
      <p:ext uri="{BB962C8B-B14F-4D97-AF65-F5344CB8AC3E}">
        <p14:creationId xmlns:p14="http://schemas.microsoft.com/office/powerpoint/2010/main" val="3821417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altLang="en-US" dirty="0" smtClean="0"/>
              <a:t>Net</a:t>
            </a:r>
            <a:r>
              <a:rPr lang="en-SG" dirty="0" smtClean="0"/>
              <a:t>Ethical Hacking and Defences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A64A62-38F3-4615-AED8-CA28C9134D70}" type="slidenum">
              <a:rPr lang="en-GB" altLang="en-US"/>
              <a:pPr/>
              <a:t>45</a:t>
            </a:fld>
            <a:endParaRPr lang="en-GB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85800"/>
          </a:xfrm>
        </p:spPr>
        <p:txBody>
          <a:bodyPr/>
          <a:lstStyle/>
          <a:p>
            <a:pPr eaLnBrk="1" hangingPunct="1"/>
            <a:r>
              <a:rPr lang="en-US" smtClean="0"/>
              <a:t>Snort Rule Options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34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Make Snort more precise</a:t>
            </a:r>
          </a:p>
          <a:p>
            <a:pPr eaLnBrk="1" hangingPunct="1"/>
            <a:r>
              <a:rPr lang="en-US" smtClean="0"/>
              <a:t>Options are enclosed in parentheses</a:t>
            </a:r>
          </a:p>
          <a:p>
            <a:pPr eaLnBrk="1" hangingPunct="1"/>
            <a:r>
              <a:rPr lang="en-US" smtClean="0"/>
              <a:t>Snort options</a:t>
            </a:r>
          </a:p>
          <a:p>
            <a:pPr lvl="1" eaLnBrk="1" hangingPunct="1"/>
            <a:r>
              <a:rPr lang="en-US" sz="2400" smtClean="0"/>
              <a:t>msg</a:t>
            </a:r>
          </a:p>
          <a:p>
            <a:pPr lvl="1" eaLnBrk="1" hangingPunct="1"/>
            <a:r>
              <a:rPr lang="en-US" sz="2400" smtClean="0"/>
              <a:t>ttl</a:t>
            </a:r>
          </a:p>
          <a:p>
            <a:pPr lvl="1" eaLnBrk="1" hangingPunct="1"/>
            <a:r>
              <a:rPr lang="en-US" sz="2400" smtClean="0"/>
              <a:t>id</a:t>
            </a:r>
          </a:p>
          <a:p>
            <a:pPr lvl="1" eaLnBrk="1" hangingPunct="1"/>
            <a:r>
              <a:rPr lang="en-US" sz="2400" smtClean="0"/>
              <a:t>flags</a:t>
            </a:r>
          </a:p>
          <a:p>
            <a:pPr lvl="1" eaLnBrk="1" hangingPunct="1"/>
            <a:r>
              <a:rPr lang="en-US" sz="2400" smtClean="0"/>
              <a:t>ack</a:t>
            </a:r>
          </a:p>
          <a:p>
            <a:pPr lvl="1" eaLnBrk="1" hangingPunct="1"/>
            <a:r>
              <a:rPr lang="en-US" sz="2400" smtClean="0"/>
              <a:t>content</a:t>
            </a:r>
          </a:p>
          <a:p>
            <a:pPr lvl="1" eaLnBrk="1" hangingPunct="1"/>
            <a:r>
              <a:rPr lang="en-US" sz="2400" smtClean="0"/>
              <a:t>logto</a:t>
            </a:r>
          </a:p>
        </p:txBody>
      </p:sp>
    </p:spTree>
    <p:extLst>
      <p:ext uri="{BB962C8B-B14F-4D97-AF65-F5344CB8AC3E}">
        <p14:creationId xmlns:p14="http://schemas.microsoft.com/office/powerpoint/2010/main" val="111961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Snort Rule Options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alert tcp any any -&gt; any 80 (content:“confidential.html";)</a:t>
            </a:r>
          </a:p>
          <a:p>
            <a:r>
              <a:rPr lang="en-GB" smtClean="0"/>
              <a:t>Alert when any packet going to port 80 with the data containing “confidential.html” 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SG" dirty="0" smtClean="0"/>
              <a:t>Ethical Hacking and Defences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CFBF97-B6C0-422B-BC6E-83779FD7B05F}" type="slidenum">
              <a:rPr lang="en-GB" altLang="en-US"/>
              <a:pPr/>
              <a:t>46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87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SG" dirty="0" smtClean="0"/>
              <a:t>Ethical Hacking and Defences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2FB298-7AF6-4248-AE00-87DC9821D4F9}" type="slidenum">
              <a:rPr lang="en-GB" altLang="en-US"/>
              <a:pPr/>
              <a:t>47</a:t>
            </a:fld>
            <a:endParaRPr lang="en-GB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85800"/>
          </a:xfrm>
        </p:spPr>
        <p:txBody>
          <a:bodyPr/>
          <a:lstStyle/>
          <a:p>
            <a:pPr eaLnBrk="1" hangingPunct="1"/>
            <a:r>
              <a:rPr lang="en-US" smtClean="0"/>
              <a:t>Snort Rule Options (continued)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TCP flags in Snort rules are designated by a single character</a:t>
            </a:r>
          </a:p>
          <a:p>
            <a:pPr eaLnBrk="1" hangingPunct="1"/>
            <a:r>
              <a:rPr lang="en-US" dirty="0" smtClean="0"/>
              <a:t>Rule base for an IDS is different from a packet-filtering rule base (firewall)</a:t>
            </a:r>
          </a:p>
          <a:p>
            <a:pPr lvl="1" eaLnBrk="1" hangingPunct="1"/>
            <a:r>
              <a:rPr lang="en-US" dirty="0" smtClean="0"/>
              <a:t>IDS rules assume packets have been already filtered</a:t>
            </a:r>
          </a:p>
          <a:p>
            <a:pPr eaLnBrk="1" hangingPunct="1"/>
            <a:r>
              <a:rPr lang="en-US" dirty="0" smtClean="0"/>
              <a:t>Log any traffic that gets through the packet filter</a:t>
            </a:r>
          </a:p>
          <a:p>
            <a:pPr lvl="1" eaLnBrk="1" hangingPunct="1"/>
            <a:r>
              <a:rPr lang="en-US" dirty="0" smtClean="0"/>
              <a:t>And matches a signature in the IDS</a:t>
            </a:r>
          </a:p>
        </p:txBody>
      </p:sp>
    </p:spTree>
    <p:extLst>
      <p:ext uri="{BB962C8B-B14F-4D97-AF65-F5344CB8AC3E}">
        <p14:creationId xmlns:p14="http://schemas.microsoft.com/office/powerpoint/2010/main" val="2385785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Snort Rule Options (continued)</a:t>
            </a:r>
            <a:endParaRPr lang="en-GB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alert tcp any any -&gt; any any (flags:SF;)</a:t>
            </a:r>
          </a:p>
          <a:p>
            <a:r>
              <a:rPr lang="en-GB" smtClean="0"/>
              <a:t>Alert when any packet with SYN and FIN flags are set</a:t>
            </a:r>
          </a:p>
          <a:p>
            <a:endParaRPr lang="en-GB" smtClean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SG" dirty="0" smtClean="0"/>
              <a:t>Ethical Hacking and Defences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4EF465-2947-448C-92D3-075A57A5DA27}" type="slidenum">
              <a:rPr lang="en-GB" altLang="en-US"/>
              <a:pPr/>
              <a:t>48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47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Host-Based Intrusion Detection Systems (HIDS)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2776"/>
            <a:ext cx="8534400" cy="49880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SG" dirty="0" smtClean="0"/>
              <a:t>Deployed on a host in the LAN</a:t>
            </a:r>
          </a:p>
          <a:p>
            <a:pPr lvl="1">
              <a:lnSpc>
                <a:spcPct val="90000"/>
              </a:lnSpc>
            </a:pPr>
            <a:r>
              <a:rPr lang="en-SG" dirty="0" smtClean="0"/>
              <a:t>Host could be server, router, firewall, </a:t>
            </a:r>
            <a:r>
              <a:rPr lang="en-SG" dirty="0" err="1" smtClean="0"/>
              <a:t>etc</a:t>
            </a:r>
            <a:endParaRPr lang="en-SG" dirty="0" smtClean="0"/>
          </a:p>
          <a:p>
            <a:pPr>
              <a:lnSpc>
                <a:spcPct val="90000"/>
              </a:lnSpc>
            </a:pPr>
            <a:r>
              <a:rPr lang="en-SG" dirty="0" smtClean="0"/>
              <a:t>Evaluates traffic and </a:t>
            </a:r>
            <a:r>
              <a:rPr lang="en-US" dirty="0" smtClean="0"/>
              <a:t>events on host </a:t>
            </a:r>
            <a:endParaRPr lang="en-SG" dirty="0" smtClean="0"/>
          </a:p>
          <a:p>
            <a:pPr>
              <a:lnSpc>
                <a:spcPct val="90000"/>
              </a:lnSpc>
            </a:pPr>
            <a:r>
              <a:rPr lang="en-SG" dirty="0" smtClean="0"/>
              <a:t>Gathers data such as</a:t>
            </a:r>
          </a:p>
          <a:p>
            <a:pPr lvl="1">
              <a:lnSpc>
                <a:spcPct val="90000"/>
              </a:lnSpc>
            </a:pPr>
            <a:r>
              <a:rPr lang="en-SG" dirty="0" smtClean="0"/>
              <a:t>System processes</a:t>
            </a:r>
          </a:p>
          <a:p>
            <a:pPr lvl="1">
              <a:lnSpc>
                <a:spcPct val="90000"/>
              </a:lnSpc>
            </a:pPr>
            <a:r>
              <a:rPr lang="en-SG" dirty="0" smtClean="0"/>
              <a:t>CPU use</a:t>
            </a:r>
          </a:p>
          <a:p>
            <a:pPr lvl="1">
              <a:lnSpc>
                <a:spcPct val="90000"/>
              </a:lnSpc>
            </a:pPr>
            <a:r>
              <a:rPr lang="en-SG" dirty="0"/>
              <a:t>Memory use</a:t>
            </a:r>
          </a:p>
          <a:p>
            <a:pPr lvl="1">
              <a:lnSpc>
                <a:spcPct val="90000"/>
              </a:lnSpc>
            </a:pPr>
            <a:r>
              <a:rPr lang="en-SG" dirty="0" smtClean="0"/>
              <a:t>File accesses</a:t>
            </a:r>
          </a:p>
          <a:p>
            <a:pPr lvl="1">
              <a:lnSpc>
                <a:spcPct val="90000"/>
              </a:lnSpc>
            </a:pPr>
            <a:r>
              <a:rPr lang="en-SG" dirty="0" smtClean="0"/>
              <a:t>File contents</a:t>
            </a:r>
          </a:p>
          <a:p>
            <a:pPr lvl="1">
              <a:lnSpc>
                <a:spcPct val="90000"/>
              </a:lnSpc>
            </a:pPr>
            <a:r>
              <a:rPr lang="en-SG" dirty="0" smtClean="0"/>
              <a:t>Log files</a:t>
            </a:r>
          </a:p>
          <a:p>
            <a:pPr lvl="1">
              <a:lnSpc>
                <a:spcPct val="90000"/>
              </a:lnSpc>
            </a:pPr>
            <a:r>
              <a:rPr lang="en-SG" dirty="0" smtClean="0"/>
              <a:t>Network connections</a:t>
            </a:r>
            <a:endParaRPr lang="en-SG" dirty="0"/>
          </a:p>
          <a:p>
            <a:pPr lvl="1">
              <a:lnSpc>
                <a:spcPct val="90000"/>
              </a:lnSpc>
            </a:pPr>
            <a:endParaRPr lang="en-S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49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</a:t>
            </a:fld>
            <a:endParaRPr lang="en-SG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1AA668-B864-4FD1-AF09-4B71522EA5AB}" type="slidenum">
              <a:rPr lang="en-SG" smtClean="0"/>
              <a:pPr/>
              <a:t>5</a:t>
            </a:fld>
            <a:endParaRPr lang="en-SG"/>
          </a:p>
        </p:txBody>
      </p:sp>
      <p:pic>
        <p:nvPicPr>
          <p:cNvPr id="7" name="Picture 2" descr="Image result for network switch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280" y="2844722"/>
            <a:ext cx="1375770" cy="58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0" y="2628404"/>
            <a:ext cx="1120690" cy="11206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72" y="1501795"/>
            <a:ext cx="860494" cy="860494"/>
          </a:xfrm>
          <a:prstGeom prst="rect">
            <a:avLst/>
          </a:prstGeom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3962" y="2707973"/>
            <a:ext cx="582652" cy="92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355" y="2707973"/>
            <a:ext cx="860494" cy="8604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355" y="4070561"/>
            <a:ext cx="860494" cy="8604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96" y="4070561"/>
            <a:ext cx="878339" cy="8783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8590" y="3732007"/>
            <a:ext cx="110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 smtClean="0"/>
              <a:t>Internet</a:t>
            </a:r>
            <a:endParaRPr lang="en-SG" sz="2000" dirty="0"/>
          </a:p>
        </p:txBody>
      </p: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 bwMode="auto">
          <a:xfrm flipV="1">
            <a:off x="1796240" y="3171795"/>
            <a:ext cx="1207722" cy="16954"/>
          </a:xfrm>
          <a:prstGeom prst="straightConnector1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3607823" y="3154844"/>
            <a:ext cx="1207722" cy="16954"/>
          </a:xfrm>
          <a:prstGeom prst="straightConnector1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837983" y="3705266"/>
            <a:ext cx="1045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 smtClean="0"/>
              <a:t>Firewall</a:t>
            </a:r>
            <a:endParaRPr lang="en-SG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109292" y="5005301"/>
            <a:ext cx="3150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IPS connected to</a:t>
            </a:r>
          </a:p>
          <a:p>
            <a:r>
              <a:rPr lang="en-SG" sz="2000" dirty="0" smtClean="0"/>
              <a:t>mirrored port on switch</a:t>
            </a:r>
          </a:p>
          <a:p>
            <a:r>
              <a:rPr lang="en-SG" sz="2000" dirty="0" smtClean="0"/>
              <a:t>to monitor network traffic</a:t>
            </a:r>
            <a:endParaRPr lang="en-SG" sz="2000" dirty="0"/>
          </a:p>
        </p:txBody>
      </p:sp>
      <p:cxnSp>
        <p:nvCxnSpPr>
          <p:cNvPr id="20" name="Straight Arrow Connector 19"/>
          <p:cNvCxnSpPr>
            <a:endCxn id="12" idx="1"/>
          </p:cNvCxnSpPr>
          <p:nvPr/>
        </p:nvCxnSpPr>
        <p:spPr bwMode="auto">
          <a:xfrm>
            <a:off x="6093152" y="3137457"/>
            <a:ext cx="1318203" cy="763"/>
          </a:xfrm>
          <a:prstGeom prst="straightConnector1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6752253" y="1899409"/>
            <a:ext cx="65947" cy="2601399"/>
          </a:xfrm>
          <a:prstGeom prst="straightConnector1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5443165" y="3375177"/>
            <a:ext cx="11195" cy="751924"/>
          </a:xfrm>
          <a:prstGeom prst="straightConnector1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" name="Straight Arrow Connector 22"/>
          <p:cNvCxnSpPr>
            <a:endCxn id="13" idx="1"/>
          </p:cNvCxnSpPr>
          <p:nvPr/>
        </p:nvCxnSpPr>
        <p:spPr bwMode="auto">
          <a:xfrm>
            <a:off x="6752253" y="4491605"/>
            <a:ext cx="659102" cy="9203"/>
          </a:xfrm>
          <a:prstGeom prst="straightConnector1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818200" y="1899409"/>
            <a:ext cx="659102" cy="9203"/>
          </a:xfrm>
          <a:prstGeom prst="straightConnector1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94122"/>
          </a:xfrm>
        </p:spPr>
        <p:txBody>
          <a:bodyPr/>
          <a:lstStyle/>
          <a:p>
            <a:r>
              <a:rPr lang="en-US" sz="3200" b="1" dirty="0" smtClean="0"/>
              <a:t>Intrusion Detection and Prevention Systems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HIDS configuration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Centralized configuration</a:t>
            </a:r>
          </a:p>
          <a:p>
            <a:pPr lvl="1"/>
            <a:r>
              <a:rPr lang="en-SG" dirty="0" smtClean="0"/>
              <a:t>Sensors on host send all data to a central location</a:t>
            </a:r>
          </a:p>
          <a:p>
            <a:pPr lvl="1"/>
            <a:r>
              <a:rPr lang="en-SG" dirty="0" smtClean="0"/>
              <a:t>Host’s level of performance is unaffected by the IDS</a:t>
            </a:r>
          </a:p>
          <a:p>
            <a:pPr lvl="1"/>
            <a:r>
              <a:rPr lang="en-SG" dirty="0" smtClean="0"/>
              <a:t>Alert messages that are generated may not occur in real </a:t>
            </a:r>
            <a:r>
              <a:rPr lang="en-SG" dirty="0"/>
              <a:t>time (time is spent sending data to central console and for central console to process it)</a:t>
            </a:r>
            <a:endParaRPr lang="en-SG" dirty="0" smtClean="0"/>
          </a:p>
          <a:p>
            <a:r>
              <a:rPr lang="en-SG" dirty="0" smtClean="0"/>
              <a:t>Distributed configuration</a:t>
            </a:r>
          </a:p>
          <a:p>
            <a:pPr lvl="1"/>
            <a:r>
              <a:rPr lang="en-SG" dirty="0" smtClean="0"/>
              <a:t>Processing of events is distributed between host and console</a:t>
            </a:r>
          </a:p>
          <a:p>
            <a:pPr lvl="1"/>
            <a:r>
              <a:rPr lang="en-SG" dirty="0" smtClean="0"/>
              <a:t>Host </a:t>
            </a:r>
            <a:r>
              <a:rPr lang="en-SG" dirty="0" err="1" smtClean="0"/>
              <a:t>analyzes</a:t>
            </a:r>
            <a:r>
              <a:rPr lang="en-SG" dirty="0" smtClean="0"/>
              <a:t> events in real time</a:t>
            </a:r>
          </a:p>
          <a:p>
            <a:pPr lvl="1"/>
            <a:r>
              <a:rPr lang="en-SG" dirty="0" smtClean="0"/>
              <a:t>Performance reduction in host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51</a:t>
            </a:fld>
            <a:endParaRPr lang="en-SG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5833" y="432519"/>
            <a:ext cx="3508375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76808" y="1496144"/>
            <a:ext cx="2133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Centralised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52</a:t>
            </a:fld>
            <a:endParaRPr lang="en-SG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1288" y="863600"/>
            <a:ext cx="4938712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57200" y="1219200"/>
            <a:ext cx="2133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Distributed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IDS Implementations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84784"/>
            <a:ext cx="8534400" cy="4916016"/>
          </a:xfrm>
        </p:spPr>
        <p:txBody>
          <a:bodyPr/>
          <a:lstStyle/>
          <a:p>
            <a:r>
              <a:rPr lang="en-US" dirty="0" smtClean="0"/>
              <a:t>Hybrid IDS</a:t>
            </a:r>
          </a:p>
          <a:p>
            <a:pPr lvl="1"/>
            <a:r>
              <a:rPr lang="en-US" dirty="0" smtClean="0"/>
              <a:t>Combines the features of HIDSs and NIDSs</a:t>
            </a:r>
          </a:p>
          <a:p>
            <a:pPr lvl="1"/>
            <a:r>
              <a:rPr lang="en-US" dirty="0" smtClean="0"/>
              <a:t>Gains flexibility and increases security</a:t>
            </a:r>
          </a:p>
          <a:p>
            <a:r>
              <a:rPr lang="en-US" dirty="0" smtClean="0"/>
              <a:t>Combining IDS sensor locations</a:t>
            </a:r>
          </a:p>
          <a:p>
            <a:pPr lvl="1"/>
            <a:r>
              <a:rPr lang="en-US" dirty="0" smtClean="0"/>
              <a:t>Put sensors on network segments and network hosts</a:t>
            </a:r>
          </a:p>
          <a:p>
            <a:pPr lvl="1"/>
            <a:r>
              <a:rPr lang="en-US" dirty="0" smtClean="0"/>
              <a:t>Can report attacks aimed at particular segments or the entire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Hardware Appliances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handle more network traffic</a:t>
            </a:r>
          </a:p>
          <a:p>
            <a:pPr lvl="1"/>
            <a:r>
              <a:rPr lang="en-US" dirty="0" smtClean="0"/>
              <a:t>Have better scalability than software IDSs</a:t>
            </a:r>
          </a:p>
          <a:p>
            <a:r>
              <a:rPr lang="en-US" dirty="0" smtClean="0"/>
              <a:t>Plug-and-play capabilities</a:t>
            </a:r>
          </a:p>
          <a:p>
            <a:pPr lvl="1"/>
            <a:r>
              <a:rPr lang="en-US" dirty="0" smtClean="0"/>
              <a:t>One of its major advantages</a:t>
            </a:r>
          </a:p>
          <a:p>
            <a:pPr lvl="1"/>
            <a:r>
              <a:rPr lang="en-US" dirty="0" smtClean="0"/>
              <a:t>Do not need to be configured to work with a particular OS</a:t>
            </a:r>
          </a:p>
          <a:p>
            <a:r>
              <a:rPr lang="en-US" dirty="0" smtClean="0"/>
              <a:t>Upgrade appliances periodically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HIDS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Tripwire is a popular HIDS</a:t>
            </a:r>
          </a:p>
          <a:p>
            <a:r>
              <a:rPr lang="en-SG" dirty="0" smtClean="0"/>
              <a:t>Creates a </a:t>
            </a:r>
            <a:r>
              <a:rPr lang="en-SG" smtClean="0"/>
              <a:t>baseline snapshot </a:t>
            </a:r>
            <a:r>
              <a:rPr lang="en-SG" dirty="0" smtClean="0"/>
              <a:t>of the current file system</a:t>
            </a:r>
          </a:p>
          <a:p>
            <a:r>
              <a:rPr lang="en-SG" dirty="0" smtClean="0"/>
              <a:t>Any future changes to files will be detected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77" y="3645024"/>
            <a:ext cx="8304645" cy="2088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5906873"/>
            <a:ext cx="699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Tripwire report highlighting a change to the file /</a:t>
            </a:r>
            <a:r>
              <a:rPr lang="en-SG" dirty="0" err="1" smtClean="0"/>
              <a:t>etc</a:t>
            </a:r>
            <a:r>
              <a:rPr lang="en-SG" dirty="0" smtClean="0"/>
              <a:t>/</a:t>
            </a:r>
            <a:r>
              <a:rPr lang="en-SG" dirty="0" err="1" smtClean="0"/>
              <a:t>ssh</a:t>
            </a:r>
            <a:r>
              <a:rPr lang="en-SG" dirty="0" smtClean="0"/>
              <a:t>/</a:t>
            </a:r>
            <a:r>
              <a:rPr lang="en-SG" dirty="0" err="1" smtClean="0"/>
              <a:t>sshd_config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10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based IDS on Linux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Tripwire</a:t>
            </a:r>
          </a:p>
          <a:p>
            <a:r>
              <a:rPr lang="en-US" dirty="0" smtClean="0"/>
              <a:t>Practical 7 Exercise </a:t>
            </a:r>
            <a:r>
              <a:rPr lang="en-US" dirty="0"/>
              <a:t>7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SG" dirty="0" smtClean="0"/>
              <a:t>Ethical Hacking and Defences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A254CF-EA67-45DA-A482-5FF6DF24C684}" type="slidenum">
              <a:rPr lang="en-GB" altLang="en-US"/>
              <a:pPr/>
              <a:t>57</a:t>
            </a:fld>
            <a:endParaRPr lang="en-GB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Developing a Security Incident Response Team (SIRT)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Response options</a:t>
            </a:r>
          </a:p>
          <a:p>
            <a:pPr lvl="1" eaLnBrk="1" hangingPunct="1"/>
            <a:r>
              <a:rPr lang="en-US" dirty="0" smtClean="0"/>
              <a:t>Taking countermeasures to block intrusion</a:t>
            </a:r>
          </a:p>
          <a:p>
            <a:pPr lvl="1" eaLnBrk="1" hangingPunct="1"/>
            <a:r>
              <a:rPr lang="en-US" dirty="0" smtClean="0"/>
              <a:t>Making corrections to packet-filtering rules and proxy servers</a:t>
            </a:r>
          </a:p>
          <a:p>
            <a:pPr lvl="1" eaLnBrk="1" hangingPunct="1"/>
            <a:r>
              <a:rPr lang="en-US" dirty="0" smtClean="0"/>
              <a:t>Modifying security policies to cover new vulnerabilities</a:t>
            </a:r>
          </a:p>
          <a:p>
            <a:pPr eaLnBrk="1" hangingPunct="1"/>
            <a:r>
              <a:rPr lang="en-US" dirty="0" smtClean="0"/>
              <a:t>Security Incident Response Team (SIRT)</a:t>
            </a:r>
          </a:p>
          <a:p>
            <a:pPr lvl="1" eaLnBrk="1" hangingPunct="1"/>
            <a:r>
              <a:rPr lang="en-US" dirty="0" smtClean="0"/>
              <a:t>Gives your organization flexibility to carry out these response options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SG" dirty="0" smtClean="0"/>
              <a:t>Ethical Hacking and Defences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B89641-8BEF-4D8F-A5A7-2665AD30E0BC}" type="slidenum">
              <a:rPr lang="en-GB" altLang="en-US"/>
              <a:pPr/>
              <a:t>58</a:t>
            </a:fld>
            <a:endParaRPr lang="en-GB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Goals of a Security Incident Response Team (SIRT)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3434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Security Incident Response Team (SIRT)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Also Known as computer incident response team (CIRT)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Group of people assigned to respond effectively to security breaches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Primary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Preparation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Response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Countermeasures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Recovery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Follow-up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SG" dirty="0" smtClean="0"/>
              <a:t>Ethical Hacking and Defences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FEC944-E542-4AC7-923A-0A884212D597}" type="slidenum">
              <a:rPr lang="en-GB" altLang="en-US"/>
              <a:pPr/>
              <a:t>59</a:t>
            </a:fld>
            <a:endParaRPr lang="en-GB" alt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1813"/>
            <a:ext cx="82296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18654"/>
            <a:ext cx="8534400" cy="922114"/>
          </a:xfrm>
        </p:spPr>
        <p:txBody>
          <a:bodyPr/>
          <a:lstStyle/>
          <a:p>
            <a:r>
              <a:rPr lang="en-US" dirty="0" smtClean="0"/>
              <a:t>Examining Intrusion Detection System Components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8800"/>
            <a:ext cx="8534400" cy="4772000"/>
          </a:xfrm>
        </p:spPr>
        <p:txBody>
          <a:bodyPr/>
          <a:lstStyle/>
          <a:p>
            <a:r>
              <a:rPr lang="en-US" dirty="0" smtClean="0"/>
              <a:t>Typical Components</a:t>
            </a:r>
          </a:p>
          <a:p>
            <a:pPr lvl="1"/>
            <a:r>
              <a:rPr lang="en-US" dirty="0" smtClean="0"/>
              <a:t>Network or Host Sensors </a:t>
            </a:r>
          </a:p>
          <a:p>
            <a:pPr lvl="1"/>
            <a:r>
              <a:rPr lang="en-US" dirty="0" smtClean="0"/>
              <a:t>Alert systems</a:t>
            </a:r>
          </a:p>
          <a:p>
            <a:pPr lvl="1"/>
            <a:r>
              <a:rPr lang="en-US" dirty="0" smtClean="0"/>
              <a:t>Command console</a:t>
            </a:r>
          </a:p>
          <a:p>
            <a:pPr lvl="1"/>
            <a:r>
              <a:rPr lang="en-US" dirty="0" smtClean="0"/>
              <a:t>Response system</a:t>
            </a:r>
          </a:p>
          <a:p>
            <a:pPr lvl="1"/>
            <a:r>
              <a:rPr lang="en-US" dirty="0" smtClean="0"/>
              <a:t>Database of attack signatures or behaviors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SG" dirty="0" smtClean="0"/>
              <a:t>Ethical Hacking and Defences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9D47B4-D5D0-4DC3-97F2-15B6502E25F4}" type="slidenum">
              <a:rPr lang="en-GB" altLang="en-US"/>
              <a:pPr/>
              <a:t>60</a:t>
            </a:fld>
            <a:endParaRPr lang="en-GB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685800"/>
          </a:xfrm>
        </p:spPr>
        <p:txBody>
          <a:bodyPr/>
          <a:lstStyle/>
          <a:p>
            <a:pPr eaLnBrk="1" hangingPunct="1"/>
            <a:r>
              <a:rPr lang="en-US" smtClean="0"/>
              <a:t>Responsibilities of Team Members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343400"/>
          </a:xfrm>
        </p:spPr>
        <p:txBody>
          <a:bodyPr/>
          <a:lstStyle/>
          <a:p>
            <a:pPr eaLnBrk="1" hangingPunct="1"/>
            <a:r>
              <a:rPr lang="en-US" sz="2800" smtClean="0"/>
              <a:t>Look within the organization for SIRT members</a:t>
            </a:r>
          </a:p>
          <a:p>
            <a:pPr eaLnBrk="1" hangingPunct="1"/>
            <a:r>
              <a:rPr lang="en-US" sz="2800" smtClean="0"/>
              <a:t>SIRT members should stop any work they have</a:t>
            </a:r>
          </a:p>
          <a:p>
            <a:pPr lvl="1" eaLnBrk="1" hangingPunct="1"/>
            <a:r>
              <a:rPr lang="en-US" sz="2400" smtClean="0"/>
              <a:t>To respond to a security incident</a:t>
            </a:r>
          </a:p>
          <a:p>
            <a:pPr lvl="1" eaLnBrk="1" hangingPunct="1"/>
            <a:r>
              <a:rPr lang="en-US" sz="2400" smtClean="0"/>
              <a:t>They should have enough authority to take decisions</a:t>
            </a:r>
          </a:p>
          <a:p>
            <a:pPr eaLnBrk="1" hangingPunct="1"/>
            <a:r>
              <a:rPr lang="en-US" sz="2800" smtClean="0"/>
              <a:t>Deciding what roles team members will assume</a:t>
            </a:r>
          </a:p>
          <a:p>
            <a:pPr lvl="1" eaLnBrk="1" hangingPunct="1"/>
            <a:r>
              <a:rPr lang="en-US" sz="2400" smtClean="0"/>
              <a:t>SIRT should contain employees representing a cross-section of the organization</a:t>
            </a:r>
          </a:p>
          <a:p>
            <a:pPr lvl="1" eaLnBrk="1" hangingPunct="1"/>
            <a:r>
              <a:rPr lang="en-US" sz="2400" smtClean="0"/>
              <a:t>This ensures all parts of the organization are represented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 of Team Members 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SIRT members can come from</a:t>
            </a:r>
          </a:p>
          <a:p>
            <a:pPr lvl="1"/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Legal</a:t>
            </a:r>
          </a:p>
          <a:p>
            <a:pPr lvl="1"/>
            <a:r>
              <a:rPr lang="en-US" dirty="0" smtClean="0"/>
              <a:t>Information Technology (IT)</a:t>
            </a:r>
          </a:p>
          <a:p>
            <a:pPr lvl="1"/>
            <a:r>
              <a:rPr lang="en-US" dirty="0" smtClean="0"/>
              <a:t>Physical security</a:t>
            </a:r>
          </a:p>
          <a:p>
            <a:pPr lvl="1"/>
            <a:r>
              <a:rPr lang="en-US" dirty="0" smtClean="0"/>
              <a:t>Information Security Services (ISS)</a:t>
            </a:r>
          </a:p>
          <a:p>
            <a:pPr lvl="1"/>
            <a:r>
              <a:rPr lang="en-US" dirty="0" smtClean="0"/>
              <a:t>Human Resources (HR)</a:t>
            </a:r>
          </a:p>
          <a:p>
            <a:pPr lvl="1"/>
            <a:r>
              <a:rPr lang="en-US" dirty="0" smtClean="0"/>
              <a:t>Public Relations (PR)</a:t>
            </a:r>
          </a:p>
          <a:p>
            <a:pPr lvl="1"/>
            <a:r>
              <a:rPr lang="en-US" dirty="0" smtClean="0"/>
              <a:t>Finance/Accounting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 of Team Members 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Staffing and training</a:t>
            </a:r>
          </a:p>
          <a:p>
            <a:pPr lvl="1"/>
            <a:r>
              <a:rPr lang="en-US" dirty="0" smtClean="0"/>
              <a:t>Virtual team</a:t>
            </a:r>
          </a:p>
          <a:p>
            <a:pPr lvl="2"/>
            <a:r>
              <a:rPr lang="en-US" dirty="0" smtClean="0"/>
              <a:t>Consists of employees with other jobs</a:t>
            </a:r>
          </a:p>
          <a:p>
            <a:pPr lvl="2"/>
            <a:r>
              <a:rPr lang="en-US" dirty="0" smtClean="0"/>
              <a:t>Team exists only during meetings or when an incident becomes serious enough</a:t>
            </a:r>
          </a:p>
          <a:p>
            <a:pPr lvl="2"/>
            <a:r>
              <a:rPr lang="en-US" dirty="0" smtClean="0"/>
              <a:t>Tends to get out of touch and need retraining</a:t>
            </a:r>
          </a:p>
          <a:p>
            <a:pPr lvl="1"/>
            <a:r>
              <a:rPr lang="en-US" dirty="0" smtClean="0"/>
              <a:t>If budget allows it, assemble a team whose sole responsibility is security incident response</a:t>
            </a:r>
          </a:p>
          <a:p>
            <a:pPr lvl="2"/>
            <a:r>
              <a:rPr lang="en-US" dirty="0" smtClean="0"/>
              <a:t>Might be economically feasible only to large organizations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 of Team Members 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Staging Drills</a:t>
            </a:r>
          </a:p>
          <a:p>
            <a:pPr lvl="1"/>
            <a:r>
              <a:rPr lang="en-US" dirty="0" smtClean="0"/>
              <a:t>Conduct a security drill</a:t>
            </a:r>
          </a:p>
          <a:p>
            <a:pPr lvl="2"/>
            <a:r>
              <a:rPr lang="en-US" dirty="0" smtClean="0"/>
              <a:t>You might need to convince upper management of the necessity</a:t>
            </a:r>
          </a:p>
          <a:p>
            <a:pPr lvl="1"/>
            <a:r>
              <a:rPr lang="en-US" dirty="0" smtClean="0"/>
              <a:t>Drills can pay off in the long run</a:t>
            </a:r>
          </a:p>
          <a:p>
            <a:pPr lvl="2"/>
            <a:r>
              <a:rPr lang="en-US" dirty="0" smtClean="0"/>
              <a:t>Making response more effective and coordinated</a:t>
            </a:r>
          </a:p>
          <a:p>
            <a:pPr lvl="1"/>
            <a:r>
              <a:rPr lang="en-US" dirty="0" smtClean="0"/>
              <a:t>Pick a time for the drill and follow a scenario</a:t>
            </a:r>
          </a:p>
          <a:p>
            <a:pPr lvl="1"/>
            <a:r>
              <a:rPr lang="en-US" dirty="0" smtClean="0"/>
              <a:t>Drills can be scheduled or spontaneous</a:t>
            </a:r>
          </a:p>
          <a:p>
            <a:pPr lvl="1"/>
            <a:r>
              <a:rPr lang="en-US" dirty="0" smtClean="0"/>
              <a:t>Intended to identify any holes in security procedures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Resource Teams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Teams around the world publish notices and articles about serious security incidents</a:t>
            </a:r>
          </a:p>
          <a:p>
            <a:pPr lvl="1"/>
            <a:r>
              <a:rPr lang="en-US" dirty="0" smtClean="0"/>
              <a:t>You can notify these teams if you encounter a significant security event</a:t>
            </a:r>
          </a:p>
          <a:p>
            <a:r>
              <a:rPr lang="en-US" dirty="0" smtClean="0"/>
              <a:t>These groups also provide training for response team members</a:t>
            </a:r>
          </a:p>
          <a:p>
            <a:pPr lvl="1"/>
            <a:r>
              <a:rPr lang="en-US" dirty="0" smtClean="0"/>
              <a:t>CERT Coordination Center</a:t>
            </a:r>
          </a:p>
          <a:p>
            <a:pPr lvl="1"/>
            <a:r>
              <a:rPr lang="en-US" dirty="0" smtClean="0"/>
              <a:t>DFN-CERT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Outsourcing Incident Response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Hire a company that monitors your network and IDS sensors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Tells you whether an intrusion has occurred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Result in lower overall costs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Hard to achieve timely, effective incident response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Get references from current and former customers before hiring an incident response service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Incident Respond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6 Steps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Preparation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Notification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Response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Countermeasures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Recovery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Follow-Up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Preparation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Using risk analysis to prepare your responses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Risk analysis identifies what needs to be protected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It is used to prepare a security policy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security policy as a guideline when responding to incidents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Many security policies include a section on incident response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Everyone involved in incident response should know where these guidelines are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Preparation 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Active network monitoring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Essential activity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SIRT members might be dedicated to this task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Considered a proactive task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prevent incidents from occurring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reduce false positives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Involves actively testing your network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a network vulnerability analyzer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Security Administrator’s Integrated Network Tool (SAINT)</a:t>
            </a:r>
          </a:p>
          <a:p>
            <a:pPr lvl="3">
              <a:lnSpc>
                <a:spcPct val="90000"/>
              </a:lnSpc>
            </a:pPr>
            <a:r>
              <a:rPr lang="en-US" dirty="0" err="1" smtClean="0"/>
              <a:t>WebSAINT</a:t>
            </a:r>
            <a:endParaRPr lang="en-US" dirty="0" smtClean="0"/>
          </a:p>
          <a:p>
            <a:pPr lvl="3">
              <a:lnSpc>
                <a:spcPct val="90000"/>
              </a:lnSpc>
            </a:pPr>
            <a:r>
              <a:rPr lang="en-US" dirty="0" err="1" smtClean="0"/>
              <a:t>Nessus</a:t>
            </a:r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69</a:t>
            </a:fld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lum bright="-6000"/>
          </a:blip>
          <a:srcRect/>
          <a:stretch>
            <a:fillRect/>
          </a:stretch>
        </p:blipFill>
        <p:spPr bwMode="auto">
          <a:xfrm>
            <a:off x="683568" y="599645"/>
            <a:ext cx="7776864" cy="546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Electronic “eyes” of an IDS</a:t>
            </a:r>
          </a:p>
          <a:p>
            <a:pPr lvl="1"/>
            <a:r>
              <a:rPr lang="en-US" dirty="0" smtClean="0"/>
              <a:t>Hardware or software that monitors traffic and events in your network or host and triggers alarms</a:t>
            </a:r>
          </a:p>
          <a:p>
            <a:pPr lvl="1"/>
            <a:r>
              <a:rPr lang="en-US" dirty="0" smtClean="0"/>
              <a:t>Logs monitored data</a:t>
            </a:r>
          </a:p>
          <a:p>
            <a:r>
              <a:rPr lang="en-US" dirty="0" smtClean="0"/>
              <a:t>Network-based Sensors</a:t>
            </a:r>
          </a:p>
          <a:p>
            <a:pPr lvl="1"/>
            <a:r>
              <a:rPr lang="en-US" dirty="0" smtClean="0"/>
              <a:t>Hardware or software that capture data in network packets </a:t>
            </a:r>
          </a:p>
          <a:p>
            <a:r>
              <a:rPr lang="en-US" dirty="0" smtClean="0"/>
              <a:t>Host-based Sensors</a:t>
            </a:r>
          </a:p>
          <a:p>
            <a:pPr lvl="1"/>
            <a:r>
              <a:rPr lang="en-US" dirty="0" smtClean="0"/>
              <a:t>Usually software running on hosts (</a:t>
            </a:r>
            <a:r>
              <a:rPr lang="en-US" dirty="0" err="1" smtClean="0"/>
              <a:t>eg</a:t>
            </a:r>
            <a:r>
              <a:rPr lang="en-US" dirty="0" smtClean="0"/>
              <a:t> servers) monitoring the CPU, memory, disk usage, network connections,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Notification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Process by which SIRT members receive news about security incidents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Notifications come from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Firewalls or IDSs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SIRT members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Network administrators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Employees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After notification, SIRT members should assess level of damage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 all incidents need to be reported to all SIRT members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Response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SIRT members should keep in mind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 not panic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Follow established procedures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Take time to analyze all reported events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 not simply react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Important to have clear escalation procedures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Key to efficient response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 a flowchart for the escalation procedures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72</a:t>
            </a:fld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lum bright="-6000"/>
          </a:blip>
          <a:srcRect/>
          <a:stretch>
            <a:fillRect/>
          </a:stretch>
        </p:blipFill>
        <p:spPr bwMode="auto">
          <a:xfrm>
            <a:off x="2362200" y="76200"/>
            <a:ext cx="45974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Response 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Determining the need for escalation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What needs to be reported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Who needs to know it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quickly you need to do the reporting</a:t>
            </a:r>
          </a:p>
          <a:p>
            <a:pPr>
              <a:lnSpc>
                <a:spcPct val="90000"/>
              </a:lnSpc>
            </a:pPr>
            <a:r>
              <a:rPr lang="en-US" smtClean="0"/>
              <a:t>Report </a:t>
            </a:r>
            <a:r>
              <a:rPr lang="en-US" dirty="0" smtClean="0"/>
              <a:t>the basic facts surrounding the incidents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Figure out how people will be notified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Out-of-band notification using other communication devices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Serious security incidents may require reporting to the public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74</a:t>
            </a:fld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996238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Response 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Following standard response procedures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May not be a good idea to contact the SIRT team by e-mail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Attacker can be in control of your mail servers or monitoring your network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 up a hotline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 up a list of people to contact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Try not to overreact to intrusions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Follow procedures in place that tell you exactly what to do for each situation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Countermeasures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Containment of damage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Preventing spreading to other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Remove infected systems from rest of network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Need to consider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Is it alright to shut down the infected systems, delete malware,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Is there a need to preserve the infected systems as evidence?</a:t>
            </a:r>
          </a:p>
          <a:p>
            <a:r>
              <a:rPr lang="en-US" dirty="0" smtClean="0"/>
              <a:t>Define a set of containment procedures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Step 4: Countermeasures (continued)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Eradication of data introduced by an intrusion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Removing any files or programs that resulted from the intrusion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Check user accounts, configuration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be tedious and time consuming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Recovery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Putting compromised items back in service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Monitor restored devices for at least 24 hours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Make sure network is operating properly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SIRT members can require users to sign a document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Agreeing the computer has been serviced and returned in working order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Adjust firewall rules if necessary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Follow-Up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documenting all events associated with security incident</a:t>
            </a:r>
          </a:p>
          <a:p>
            <a:pPr lvl="1"/>
            <a:r>
              <a:rPr lang="en-US" dirty="0" smtClean="0"/>
              <a:t>What took place after an intrusion was detected and a response occurred</a:t>
            </a:r>
          </a:p>
          <a:p>
            <a:r>
              <a:rPr lang="en-US" dirty="0" smtClean="0"/>
              <a:t>Prevents similar intrusions from reoccurring</a:t>
            </a:r>
          </a:p>
          <a:p>
            <a:r>
              <a:rPr lang="en-US" dirty="0" smtClean="0"/>
              <a:t>Helps fellow SIRT members deal with similar situations</a:t>
            </a:r>
          </a:p>
          <a:p>
            <a:r>
              <a:rPr lang="en-US" dirty="0" smtClean="0"/>
              <a:t>Documentation is essential for prosecuting offenders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79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Collecting network data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21296"/>
            <a:ext cx="8534400" cy="5132040"/>
          </a:xfrm>
        </p:spPr>
        <p:txBody>
          <a:bodyPr/>
          <a:lstStyle/>
          <a:p>
            <a:r>
              <a:rPr lang="en-US" dirty="0" smtClean="0"/>
              <a:t>Ways to collect data on a network</a:t>
            </a:r>
          </a:p>
          <a:p>
            <a:pPr lvl="1"/>
            <a:r>
              <a:rPr lang="en-US" dirty="0" smtClean="0"/>
              <a:t>Network tap</a:t>
            </a:r>
          </a:p>
          <a:p>
            <a:pPr lvl="1"/>
            <a:r>
              <a:rPr lang="en-US" dirty="0" smtClean="0"/>
              <a:t>Port mirroring</a:t>
            </a:r>
          </a:p>
          <a:p>
            <a:r>
              <a:rPr lang="en-US" dirty="0" smtClean="0"/>
              <a:t>Network tap</a:t>
            </a:r>
          </a:p>
          <a:p>
            <a:pPr lvl="1"/>
            <a:r>
              <a:rPr lang="en-US" dirty="0" smtClean="0"/>
              <a:t>Hardware connected inline between two nodes in the network</a:t>
            </a:r>
          </a:p>
          <a:p>
            <a:pPr lvl="1"/>
            <a:endParaRPr lang="en-US" dirty="0" smtClean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</a:t>
            </a:fld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3203848" y="4489648"/>
            <a:ext cx="187220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tap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6136" y="4489648"/>
            <a:ext cx="187220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switch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4489648"/>
            <a:ext cx="187220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Firewall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8" idx="3"/>
            <a:endCxn id="6" idx="1"/>
          </p:cNvCxnSpPr>
          <p:nvPr/>
        </p:nvCxnSpPr>
        <p:spPr>
          <a:xfrm>
            <a:off x="2483768" y="484968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76056" y="48691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87824" y="5301208"/>
            <a:ext cx="2448272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Collects data between the two nodes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Follow-Up 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Reevaluating policies</a:t>
            </a:r>
          </a:p>
          <a:p>
            <a:pPr lvl="1"/>
            <a:r>
              <a:rPr lang="en-US" dirty="0" smtClean="0"/>
              <a:t>You can recommend changes to the security policy based on previous attacks</a:t>
            </a:r>
          </a:p>
          <a:p>
            <a:pPr lvl="1"/>
            <a:r>
              <a:rPr lang="en-US" dirty="0" smtClean="0"/>
              <a:t>Information should be included in a follow-up database</a:t>
            </a:r>
          </a:p>
          <a:p>
            <a:r>
              <a:rPr lang="en-US" dirty="0" smtClean="0"/>
              <a:t>Notify others on the Internet about your attack (information sharing)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False Alarms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false positives and false negatives</a:t>
            </a:r>
          </a:p>
          <a:p>
            <a:pPr lvl="1"/>
            <a:r>
              <a:rPr lang="en-US" dirty="0" smtClean="0"/>
              <a:t>Essential part of managing an IDS</a:t>
            </a:r>
          </a:p>
          <a:p>
            <a:r>
              <a:rPr lang="en-US" dirty="0" smtClean="0"/>
              <a:t>Tuning your system</a:t>
            </a:r>
          </a:p>
          <a:p>
            <a:pPr lvl="1"/>
            <a:r>
              <a:rPr lang="en-US" dirty="0" smtClean="0"/>
              <a:t>Record false alarms to detect patterns</a:t>
            </a:r>
          </a:p>
          <a:p>
            <a:r>
              <a:rPr lang="en-US" dirty="0" smtClean="0"/>
              <a:t>Adjust existing rules if needed</a:t>
            </a:r>
          </a:p>
          <a:p>
            <a:pPr>
              <a:buNone/>
            </a:pP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Legitimate Security Alerts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Determine whether the attack is a false alarm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Look for indications such as</a:t>
            </a:r>
          </a:p>
          <a:p>
            <a:pPr lvl="2"/>
            <a:r>
              <a:rPr lang="en-US" dirty="0" smtClean="0"/>
              <a:t>You notice system crashes</a:t>
            </a:r>
          </a:p>
          <a:p>
            <a:pPr lvl="2"/>
            <a:r>
              <a:rPr lang="en-US" dirty="0" smtClean="0"/>
              <a:t>New user accounts suddenly appear on the network</a:t>
            </a:r>
          </a:p>
          <a:p>
            <a:pPr lvl="2"/>
            <a:r>
              <a:rPr lang="en-US" dirty="0" smtClean="0"/>
              <a:t>Sporadic user accounts suddenly have heavy activity</a:t>
            </a:r>
          </a:p>
          <a:p>
            <a:pPr lvl="2"/>
            <a:r>
              <a:rPr lang="en-US" dirty="0" smtClean="0"/>
              <a:t>New files appear, often with strange file names</a:t>
            </a:r>
          </a:p>
          <a:p>
            <a:pPr lvl="2"/>
            <a:r>
              <a:rPr lang="en-US" dirty="0" smtClean="0"/>
              <a:t>A series of unsuccessful logon attempts occurs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Respond calmly and follow established procedures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Call law enforcement personnel if necessary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Under Pressure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Incident response activities need to be carried out with discretion</a:t>
            </a:r>
          </a:p>
          <a:p>
            <a:r>
              <a:rPr lang="en-US" dirty="0" smtClean="0"/>
              <a:t>Sometimes it is best to allow the incident to </a:t>
            </a:r>
            <a:r>
              <a:rPr lang="en-US" sz="2400" dirty="0" smtClean="0"/>
              <a:t>continue for a while</a:t>
            </a:r>
          </a:p>
          <a:p>
            <a:pPr lvl="1"/>
            <a:r>
              <a:rPr lang="en-US" dirty="0" smtClean="0"/>
              <a:t>This gives you time to monitor the attack</a:t>
            </a:r>
          </a:p>
          <a:p>
            <a:r>
              <a:rPr lang="en-US" dirty="0" smtClean="0"/>
              <a:t>Gather evidence according to the goal of your actions</a:t>
            </a:r>
          </a:p>
          <a:p>
            <a:pPr lvl="1"/>
            <a:r>
              <a:rPr lang="en-US" dirty="0" smtClean="0"/>
              <a:t>Prosecution</a:t>
            </a:r>
          </a:p>
          <a:p>
            <a:pPr lvl="1"/>
            <a:r>
              <a:rPr lang="en-US" dirty="0" smtClean="0"/>
              <a:t>Corrective measures</a:t>
            </a:r>
          </a:p>
          <a:p>
            <a:r>
              <a:rPr lang="en-US" dirty="0" smtClean="0"/>
              <a:t>Do not rush to respond to incidents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Collecting data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mirroring</a:t>
            </a:r>
          </a:p>
          <a:p>
            <a:pPr lvl="1"/>
            <a:r>
              <a:rPr lang="en-US" dirty="0" smtClean="0"/>
              <a:t>Also called spanning</a:t>
            </a:r>
          </a:p>
          <a:p>
            <a:pPr lvl="1"/>
            <a:r>
              <a:rPr lang="en-US" dirty="0" smtClean="0"/>
              <a:t>Copies of incoming and outgoing packets on a port of network switch forwarded to another port for analysis 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9</a:t>
            </a:fld>
            <a:endParaRPr lang="en-SG"/>
          </a:p>
        </p:txBody>
      </p:sp>
      <p:pic>
        <p:nvPicPr>
          <p:cNvPr id="45058" name="Picture 2" descr="Image Detail"/>
          <p:cNvPicPr>
            <a:picLocks noChangeAspect="1" noChangeArrowheads="1"/>
          </p:cNvPicPr>
          <p:nvPr/>
        </p:nvPicPr>
        <p:blipFill rotWithShape="1">
          <a:blip r:embed="rId2" cstate="print"/>
          <a:srcRect t="19048"/>
          <a:stretch/>
        </p:blipFill>
        <p:spPr bwMode="auto">
          <a:xfrm>
            <a:off x="3491880" y="3140968"/>
            <a:ext cx="1512168" cy="1224138"/>
          </a:xfrm>
          <a:prstGeom prst="rect">
            <a:avLst/>
          </a:prstGeom>
          <a:noFill/>
        </p:spPr>
      </p:pic>
      <p:pic>
        <p:nvPicPr>
          <p:cNvPr id="45091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5301208"/>
            <a:ext cx="888310" cy="98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5229200"/>
            <a:ext cx="888310" cy="98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92" name="Picture 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356992"/>
            <a:ext cx="80968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Straight Connector 42"/>
          <p:cNvCxnSpPr/>
          <p:nvPr/>
        </p:nvCxnSpPr>
        <p:spPr>
          <a:xfrm>
            <a:off x="1835696" y="3861048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139952" y="4005064"/>
            <a:ext cx="36004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211960" y="4005064"/>
            <a:ext cx="1368152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47864" y="4005064"/>
            <a:ext cx="36004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39752" y="350100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Uplink port</a:t>
            </a:r>
            <a:endParaRPr lang="en-SG" dirty="0"/>
          </a:p>
        </p:txBody>
      </p:sp>
      <p:sp>
        <p:nvSpPr>
          <p:cNvPr id="56" name="Rectangle 55"/>
          <p:cNvSpPr/>
          <p:nvPr/>
        </p:nvSpPr>
        <p:spPr>
          <a:xfrm>
            <a:off x="1331640" y="5517232"/>
            <a:ext cx="244827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intrusion detection system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59632" y="436510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Traffic on uplink port forwarded to port connected to NIDS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4983</TotalTime>
  <Words>3701</Words>
  <Application>Microsoft Office PowerPoint</Application>
  <PresentationFormat>On-screen Show (4:3)</PresentationFormat>
  <Paragraphs>705</Paragraphs>
  <Slides>83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Arial</vt:lpstr>
      <vt:lpstr>Arial Black</vt:lpstr>
      <vt:lpstr>Calibri</vt:lpstr>
      <vt:lpstr>Courier New</vt:lpstr>
      <vt:lpstr>Wingdings</vt:lpstr>
      <vt:lpstr>Wingdings 2</vt:lpstr>
      <vt:lpstr>Prefab</vt:lpstr>
      <vt:lpstr>Topic 7 Intrusion Detection (and Prevention) Systems (IDS/IDPS) </vt:lpstr>
      <vt:lpstr>Topic 7 : IDS</vt:lpstr>
      <vt:lpstr>Installing and Running Snort</vt:lpstr>
      <vt:lpstr>Intrusion Detection and Prevention Systems</vt:lpstr>
      <vt:lpstr>Intrusion Detection and Prevention Systems</vt:lpstr>
      <vt:lpstr>Examining Intrusion Detection System Components</vt:lpstr>
      <vt:lpstr>Sensors</vt:lpstr>
      <vt:lpstr>Collecting network data</vt:lpstr>
      <vt:lpstr>Collecting data</vt:lpstr>
      <vt:lpstr>Network Sensors</vt:lpstr>
      <vt:lpstr>PowerPoint Presentation</vt:lpstr>
      <vt:lpstr>PowerPoint Presentation</vt:lpstr>
      <vt:lpstr>Sensor Deployment Concerns</vt:lpstr>
      <vt:lpstr>Alert Systems</vt:lpstr>
      <vt:lpstr>Anomaly detection (profile-based)</vt:lpstr>
      <vt:lpstr>Anomaly detection (profile-based)</vt:lpstr>
      <vt:lpstr>Some definitions</vt:lpstr>
      <vt:lpstr>Misuse or Attack Signature Detection (rule-based)</vt:lpstr>
      <vt:lpstr>PowerPoint Presentation</vt:lpstr>
      <vt:lpstr>Target Monitoring</vt:lpstr>
      <vt:lpstr>IDS agents</vt:lpstr>
      <vt:lpstr>Data correlation</vt:lpstr>
      <vt:lpstr>Command Console</vt:lpstr>
      <vt:lpstr>Response System</vt:lpstr>
      <vt:lpstr>Database of Attack Signatures or Behaviors</vt:lpstr>
      <vt:lpstr>Examining Intrusion Detection Step by Step</vt:lpstr>
      <vt:lpstr>PowerPoint Presentation</vt:lpstr>
      <vt:lpstr>Step 1: Installing the IDS Database</vt:lpstr>
      <vt:lpstr>Step 2: Gathering Data</vt:lpstr>
      <vt:lpstr>Step 3: Sending Alert Messages</vt:lpstr>
      <vt:lpstr>Step 4: The IDS Responds</vt:lpstr>
      <vt:lpstr>Step 5: The Administrator Assesses Damage</vt:lpstr>
      <vt:lpstr>Step 6: Following Escalation Procedures</vt:lpstr>
      <vt:lpstr>Step 7: Logging and Reviewing the Event</vt:lpstr>
      <vt:lpstr>Types of IDS</vt:lpstr>
      <vt:lpstr>Network-Based Intrusion Detection Systems (NIDS)</vt:lpstr>
      <vt:lpstr>PowerPoint Presentation</vt:lpstr>
      <vt:lpstr>Freeware NIDS: Snort</vt:lpstr>
      <vt:lpstr>PowerPoint Presentation</vt:lpstr>
      <vt:lpstr>Snort Configuration</vt:lpstr>
      <vt:lpstr>Developing IDS Filter Rules</vt:lpstr>
      <vt:lpstr>Rule Actions</vt:lpstr>
      <vt:lpstr>Snort Rules</vt:lpstr>
      <vt:lpstr>Snort Rule Actions</vt:lpstr>
      <vt:lpstr>Snort Rule Options</vt:lpstr>
      <vt:lpstr>Snort Rule Options</vt:lpstr>
      <vt:lpstr>Snort Rule Options (continued)</vt:lpstr>
      <vt:lpstr>Snort Rule Options (continued)</vt:lpstr>
      <vt:lpstr>Host-Based Intrusion Detection Systems (HIDS)</vt:lpstr>
      <vt:lpstr>HIDS configuration</vt:lpstr>
      <vt:lpstr>PowerPoint Presentation</vt:lpstr>
      <vt:lpstr>PowerPoint Presentation</vt:lpstr>
      <vt:lpstr>Hybrid IDS Implementations</vt:lpstr>
      <vt:lpstr>IDS Hardware Appliances</vt:lpstr>
      <vt:lpstr>HIDS</vt:lpstr>
      <vt:lpstr>Host based IDS on Linux</vt:lpstr>
      <vt:lpstr>Developing a Security Incident Response Team (SIRT)</vt:lpstr>
      <vt:lpstr>Goals of a Security Incident Response Team (SIRT)</vt:lpstr>
      <vt:lpstr>PowerPoint Presentation</vt:lpstr>
      <vt:lpstr>Responsibilities of Team Members</vt:lpstr>
      <vt:lpstr>Responsibilities of Team Members (continued)</vt:lpstr>
      <vt:lpstr>Responsibilities of Team Members (continued)</vt:lpstr>
      <vt:lpstr>Responsibilities of Team Members (continued)</vt:lpstr>
      <vt:lpstr>Public Resource Teams</vt:lpstr>
      <vt:lpstr>Outsourcing Incident Response</vt:lpstr>
      <vt:lpstr>The Incident Respond Process</vt:lpstr>
      <vt:lpstr>Step 1: Preparation</vt:lpstr>
      <vt:lpstr>Step 1: Preparation (continued)</vt:lpstr>
      <vt:lpstr>PowerPoint Presentation</vt:lpstr>
      <vt:lpstr>Step 2: Notification</vt:lpstr>
      <vt:lpstr>Step 3: Response</vt:lpstr>
      <vt:lpstr>PowerPoint Presentation</vt:lpstr>
      <vt:lpstr>Step 3: Response (continued)</vt:lpstr>
      <vt:lpstr>PowerPoint Presentation</vt:lpstr>
      <vt:lpstr>Step 3: Response (continued)</vt:lpstr>
      <vt:lpstr>Step 4: Countermeasures</vt:lpstr>
      <vt:lpstr>Step 4: Countermeasures (continued)</vt:lpstr>
      <vt:lpstr>Step 5: Recovery</vt:lpstr>
      <vt:lpstr>Step 6: Follow-Up</vt:lpstr>
      <vt:lpstr>Step 6: Follow-Up (continued)</vt:lpstr>
      <vt:lpstr>Dealing with False Alarms</vt:lpstr>
      <vt:lpstr>Dealing with Legitimate Security Alerts</vt:lpstr>
      <vt:lpstr>Working Under Pressure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XYZ</dc:title>
  <dc:creator>staff</dc:creator>
  <cp:lastModifiedBy>Windows User</cp:lastModifiedBy>
  <cp:revision>93</cp:revision>
  <dcterms:created xsi:type="dcterms:W3CDTF">2012-02-22T05:39:57Z</dcterms:created>
  <dcterms:modified xsi:type="dcterms:W3CDTF">2020-07-04T05:58:09Z</dcterms:modified>
</cp:coreProperties>
</file>