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2" r:id="rId3"/>
    <p:sldId id="284" r:id="rId4"/>
    <p:sldId id="285" r:id="rId5"/>
    <p:sldId id="286" r:id="rId6"/>
    <p:sldId id="287" r:id="rId7"/>
    <p:sldId id="289" r:id="rId8"/>
    <p:sldId id="288" r:id="rId9"/>
    <p:sldId id="291" r:id="rId10"/>
    <p:sldId id="29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66FFFF"/>
    <a:srgbClr val="99CCFF"/>
    <a:srgbClr val="FF99FF"/>
    <a:srgbClr val="FFFF99"/>
    <a:srgbClr val="99FFCC"/>
    <a:srgbClr val="66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56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Presenting the project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slides for interview, persona, brainstorming, 2x2 matrix for idea selection, concept sketch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08372" y="1593463"/>
            <a:ext cx="4104456" cy="923330"/>
            <a:chOff x="2710925" y="5783796"/>
            <a:chExt cx="4104456" cy="1310651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710925" y="5783796"/>
              <a:ext cx="4104456" cy="1296144"/>
            </a:xfrm>
            <a:prstGeom prst="wedgeRoundRectCallout">
              <a:avLst>
                <a:gd name="adj1" fmla="val -55524"/>
                <a:gd name="adj2" fmla="val 9040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8937" y="5783796"/>
              <a:ext cx="3888432" cy="13106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…The sample slides here are NOT based on IoT projects, so learn the method, but don’t copy…</a:t>
              </a:r>
              <a:endPara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99189" y="44624"/>
            <a:ext cx="53879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Gantt Chart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6540" y="81498"/>
            <a:ext cx="310095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Gantt Chart for implementing an IoT project in 4 weeks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20815"/>
              </p:ext>
            </p:extLst>
          </p:nvPr>
        </p:nvGraphicFramePr>
        <p:xfrm>
          <a:off x="1893863" y="1556792"/>
          <a:ext cx="8424935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22332">
                  <a:extLst>
                    <a:ext uri="{9D8B030D-6E8A-4147-A177-3AD203B41FA5}">
                      <a16:colId xmlns:a16="http://schemas.microsoft.com/office/drawing/2014/main" val="4267866565"/>
                    </a:ext>
                  </a:extLst>
                </a:gridCol>
                <a:gridCol w="1420054">
                  <a:extLst>
                    <a:ext uri="{9D8B030D-6E8A-4147-A177-3AD203B41FA5}">
                      <a16:colId xmlns:a16="http://schemas.microsoft.com/office/drawing/2014/main" val="145436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9665703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792376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672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Project tasks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Week 14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Week 15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Week 16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Week 17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5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Assign task to</a:t>
                      </a:r>
                      <a:r>
                        <a:rPr lang="en-SG" sz="140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Get resources needed</a:t>
                      </a:r>
                      <a:r>
                        <a:rPr lang="en-SG" sz="1400" baseline="0" dirty="0" smtClean="0">
                          <a:solidFill>
                            <a:schemeClr val="tx1"/>
                          </a:solidFill>
                        </a:rPr>
                        <a:t> (HW, SW etc.)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SG" sz="1400" baseline="0" dirty="0" smtClean="0">
                          <a:solidFill>
                            <a:schemeClr val="tx1"/>
                          </a:solidFill>
                        </a:rPr>
                        <a:t> up cloud</a:t>
                      </a: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n-SG" sz="1400" baseline="0" dirty="0" smtClean="0">
                          <a:solidFill>
                            <a:schemeClr val="tx1"/>
                          </a:solidFill>
                        </a:rPr>
                        <a:t> to read sensor</a:t>
                      </a: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Code to send</a:t>
                      </a:r>
                      <a:r>
                        <a:rPr lang="en-SG" sz="1400" baseline="0" dirty="0" smtClean="0">
                          <a:solidFill>
                            <a:schemeClr val="tx1"/>
                          </a:solidFill>
                        </a:rPr>
                        <a:t> data wirelessly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Dev GUI/app</a:t>
                      </a: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8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Integration / testing/ debugging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92796" y="148531"/>
            <a:ext cx="47525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-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Interview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764804" y="908720"/>
            <a:ext cx="353752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Insights gained through interview.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0532" y="1991260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asked what improvements to his living environment he would like to have, Mr Wong mentioned the extension of covered link-ways near his home, and more food stalls and grocery shops.</a:t>
            </a:r>
          </a:p>
          <a:p>
            <a:pPr lvl="0"/>
            <a:endParaRPr lang="en-GB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Currently, many people take the bus to the markets at the town centre. “If you tell an old person to take a bus to the market when he may already have trouble walking, he might give up on the idea and eat bread instead,” he said.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532" y="126876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gained by project group that wants to do something to help improve the lives of elderly people.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02560" y="4150245"/>
            <a:ext cx="8161248" cy="2189808"/>
            <a:chOff x="2002560" y="4150245"/>
            <a:chExt cx="8161248" cy="2189808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002560" y="5085184"/>
              <a:ext cx="4104456" cy="913110"/>
            </a:xfrm>
            <a:prstGeom prst="wedgeRoundRectCallout">
              <a:avLst>
                <a:gd name="adj1" fmla="val 73645"/>
                <a:gd name="adj2" fmla="val -4210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8584" y="5245149"/>
              <a:ext cx="3888432" cy="4553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r>
                <a:rPr lang="en-GB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Easier access to amenities </a:t>
              </a:r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especially food stalls &amp; grocery shops….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4150245"/>
              <a:ext cx="2773252" cy="2189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1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37928" y="11924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-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809936" y="767316"/>
            <a:ext cx="4068452" cy="42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Characterisation of a typical end user.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80" y="1265795"/>
            <a:ext cx="4706888" cy="3137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9936" y="484607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Mrs.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 is a 35 years old housewife. She enjoys cooking for her family. She walks 10 minutes to the NTUC supermarket near her </a:t>
            </a:r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flat every other day. She normally spends half an hour getting her supply of veggie, meat, fish and fruits. She finds transporting 15kg - plastic bags of food - back a very tiring task.</a:t>
            </a:r>
            <a:endParaRPr lang="en-S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7928" y="1383159"/>
            <a:ext cx="328073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 of </a:t>
            </a:r>
            <a:r>
              <a:rPr lang="en-GB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Mrs.</a:t>
            </a:r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Tan, for whom a group of students will design a low cost “motorised trolley”.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27601" y="132712"/>
            <a:ext cx="5793829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-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Brainstorming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831241" y="744780"/>
            <a:ext cx="739114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Generating ideas based on needs of users, whom you have interviewed / observed. Aim for at least 2 ideas per student.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1241" y="1475759"/>
            <a:ext cx="39288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Brainstorming project ideas for students who lunch at poly food-courts.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75056" y="2492896"/>
            <a:ext cx="9254770" cy="4022874"/>
            <a:chOff x="1275056" y="2492896"/>
            <a:chExt cx="9254770" cy="4022874"/>
          </a:xfrm>
        </p:grpSpPr>
        <p:sp>
          <p:nvSpPr>
            <p:cNvPr id="7" name="Rectangle 6"/>
            <p:cNvSpPr/>
            <p:nvPr/>
          </p:nvSpPr>
          <p:spPr>
            <a:xfrm>
              <a:off x="3264317" y="2735281"/>
              <a:ext cx="22624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“Pay as you sit” seats charging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906" y="4401220"/>
              <a:ext cx="3057525" cy="2114550"/>
            </a:xfrm>
            <a:prstGeom prst="rect">
              <a:avLst/>
            </a:prstGeom>
          </p:spPr>
        </p:pic>
        <p:sp>
          <p:nvSpPr>
            <p:cNvPr id="10" name="Rounded Rectangular Callout 9"/>
            <p:cNvSpPr/>
            <p:nvPr/>
          </p:nvSpPr>
          <p:spPr>
            <a:xfrm>
              <a:off x="1275056" y="4204290"/>
              <a:ext cx="2727057" cy="798342"/>
            </a:xfrm>
            <a:prstGeom prst="wedgeRoundRectCallout">
              <a:avLst>
                <a:gd name="adj1" fmla="val 55359"/>
                <a:gd name="adj2" fmla="val 7777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3209244" y="2605902"/>
              <a:ext cx="2317570" cy="892229"/>
            </a:xfrm>
            <a:prstGeom prst="wedgeRoundRectCallout">
              <a:avLst>
                <a:gd name="adj1" fmla="val 38427"/>
                <a:gd name="adj2" fmla="val 11883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032364" y="4204290"/>
              <a:ext cx="2022487" cy="887401"/>
            </a:xfrm>
            <a:prstGeom prst="wedgeRoundRectCallout">
              <a:avLst>
                <a:gd name="adj1" fmla="val -67394"/>
                <a:gd name="adj2" fmla="val 10069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619041" y="2492896"/>
              <a:ext cx="3910785" cy="931501"/>
            </a:xfrm>
            <a:prstGeom prst="wedgeRoundRectCallout">
              <a:avLst>
                <a:gd name="adj1" fmla="val -58509"/>
                <a:gd name="adj2" fmla="val 12136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5279" y="4280295"/>
              <a:ext cx="25666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Queuing time estimation for each stall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9060" y="2682421"/>
              <a:ext cx="37907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“Happy hours” – cheaper food outside rush </a:t>
              </a:r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hours (</a:t>
              </a:r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LED display project)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6314" y="4348782"/>
              <a:ext cx="1918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Packaged food vending machine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0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99189" y="44624"/>
            <a:ext cx="8774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x 2 Matrix  for Idea Selection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56428" y="692696"/>
            <a:ext cx="7069847" cy="60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Selection of one “high impact, high feasibility” idea for implementation.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373" y="1331149"/>
            <a:ext cx="310095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used to select idea to enhance safety of pedestrians using a zebra crossing.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3122" y="4869160"/>
            <a:ext cx="86566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lights blink at a faster rate when sensor detects a person crossing the road.</a:t>
            </a:r>
            <a:endParaRPr lang="en-S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3122" y="5313402"/>
            <a:ext cx="865662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“reverse horn” – a horn inside the car activated to alert driver if sensor detects a person crossing the road. Wireless transmission from sensor to horn.</a:t>
            </a:r>
            <a:endParaRPr lang="en-S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3122" y="5983046"/>
            <a:ext cx="86566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LED strips on road along zebra crossing.</a:t>
            </a:r>
            <a:endParaRPr lang="en-S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2532" y="6413266"/>
            <a:ext cx="86566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barricade to close road when sensor detects a person crossing the road.</a:t>
            </a:r>
            <a:endParaRPr lang="en-S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12642" y="1124744"/>
            <a:ext cx="6419755" cy="3713972"/>
            <a:chOff x="4312642" y="1124744"/>
            <a:chExt cx="6419755" cy="3713972"/>
          </a:xfrm>
        </p:grpSpPr>
        <p:sp>
          <p:nvSpPr>
            <p:cNvPr id="7" name="Rectangle 6"/>
            <p:cNvSpPr/>
            <p:nvPr/>
          </p:nvSpPr>
          <p:spPr>
            <a:xfrm>
              <a:off x="6339909" y="1124744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 Impact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76013" y="1497558"/>
              <a:ext cx="0" cy="30115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67801" y="2988816"/>
              <a:ext cx="381642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329939" y="4469384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 Impact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88910" y="2598003"/>
              <a:ext cx="14714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 Feasibility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12642" y="2629159"/>
              <a:ext cx="14714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 Feasibility</a:t>
              </a:r>
              <a:endParaRPr lang="en-S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02147" y="155009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7845" y="179755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80261" y="353545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17805" y="2413337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S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45437" y="1476868"/>
              <a:ext cx="621391" cy="4846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32197" y="1846565"/>
              <a:ext cx="180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i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Selected </a:t>
              </a:r>
              <a:r>
                <a:rPr lang="en-GB" i="1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implementation</a:t>
              </a:r>
              <a:endParaRPr lang="en-SG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8666828" y="1896345"/>
              <a:ext cx="341992" cy="2164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5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46692" y="73732"/>
            <a:ext cx="61206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Sketch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29916" y="723172"/>
            <a:ext cx="556889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A simple (hand-drawn) figure to illustrate the concept.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69733" y="5546340"/>
            <a:ext cx="547260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9916" y="1297868"/>
            <a:ext cx="1281581" cy="32403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Sketch of a “Portable Distance Alert”, which warns against sitting too close to the TV.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33" y="12978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99189" y="44624"/>
            <a:ext cx="581935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373" y="1331149"/>
            <a:ext cx="310095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diagram for implementing a traffic light controller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9796" y="3068960"/>
            <a:ext cx="5445126" cy="3216275"/>
            <a:chOff x="1214982" y="2227046"/>
            <a:chExt cx="5445126" cy="3216275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738982" y="3782796"/>
              <a:ext cx="304800" cy="6223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21745" y="3243046"/>
              <a:ext cx="230188" cy="5286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588420" y="3782796"/>
              <a:ext cx="1588" cy="831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664620" y="3781209"/>
              <a:ext cx="1588" cy="831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4483645" y="4054259"/>
              <a:ext cx="90488" cy="177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4432845" y="4105059"/>
              <a:ext cx="39688" cy="650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4713832" y="3270034"/>
              <a:ext cx="1008063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Red man</a:t>
              </a:r>
              <a:endParaRPr lang="en-GB" sz="1400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643982" y="3562134"/>
              <a:ext cx="13081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Green man</a:t>
              </a:r>
              <a:endParaRPr lang="en-GB" sz="1400" dirty="0"/>
            </a:p>
          </p:txBody>
        </p:sp>
        <p:sp>
          <p:nvSpPr>
            <p:cNvPr id="34" name="Oval 14" descr="Small grid"/>
            <p:cNvSpPr>
              <a:spLocks noChangeArrowheads="1"/>
            </p:cNvSpPr>
            <p:nvPr/>
          </p:nvSpPr>
          <p:spPr bwMode="auto">
            <a:xfrm>
              <a:off x="2821532" y="4219359"/>
              <a:ext cx="153988" cy="114300"/>
            </a:xfrm>
            <a:prstGeom prst="ellipse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934245" y="4874996"/>
              <a:ext cx="90488" cy="177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3034257" y="4925796"/>
              <a:ext cx="38100" cy="635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2946945" y="4600359"/>
              <a:ext cx="34432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2108745" y="4600359"/>
              <a:ext cx="7254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575345" y="5427446"/>
              <a:ext cx="45227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2727870" y="2868396"/>
              <a:ext cx="685800" cy="228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2778670" y="290014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2986632" y="2900146"/>
              <a:ext cx="153988" cy="15240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3210470" y="2900146"/>
              <a:ext cx="152400" cy="152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1214982" y="2227046"/>
              <a:ext cx="17653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800" b="1" dirty="0">
                  <a:solidFill>
                    <a:srgbClr val="C00000"/>
                  </a:solidFill>
                  <a:ea typeface="SimSun" pitchFamily="2" charset="-122"/>
                </a:rPr>
                <a:t>Traffic Lights</a:t>
              </a:r>
              <a:endParaRPr lang="en-GB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024857" y="3263684"/>
              <a:ext cx="503238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326482" y="3328771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4324895" y="3439896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4324895" y="3549434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4323307" y="3338296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323307" y="3451009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2869157" y="4414621"/>
              <a:ext cx="71438" cy="10287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52" name="Group 32"/>
            <p:cNvGrpSpPr>
              <a:grpSpLocks/>
            </p:cNvGrpSpPr>
            <p:nvPr/>
          </p:nvGrpSpPr>
          <p:grpSpPr bwMode="auto">
            <a:xfrm>
              <a:off x="4453482" y="3227171"/>
              <a:ext cx="342900" cy="341313"/>
              <a:chOff x="6876" y="8544"/>
              <a:chExt cx="540" cy="540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7020" y="8640"/>
                <a:ext cx="283" cy="283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6876" y="8544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sym typeface="Webdings" pitchFamily="18" charset="2"/>
                  </a:rPr>
                  <a:t></a:t>
                </a:r>
                <a:endParaRPr lang="en-GB"/>
              </a:p>
            </p:txBody>
          </p:sp>
        </p:grpSp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4453482" y="3477996"/>
              <a:ext cx="342900" cy="342900"/>
              <a:chOff x="6876" y="8544"/>
              <a:chExt cx="540" cy="540"/>
            </a:xfrm>
          </p:grpSpPr>
          <p:sp>
            <p:nvSpPr>
              <p:cNvPr id="68" name="Oval 36"/>
              <p:cNvSpPr>
                <a:spLocks noChangeArrowheads="1"/>
              </p:cNvSpPr>
              <p:nvPr/>
            </p:nvSpPr>
            <p:spPr bwMode="auto">
              <a:xfrm>
                <a:off x="7020" y="8640"/>
                <a:ext cx="283" cy="283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Text Box 37"/>
              <p:cNvSpPr txBox="1">
                <a:spLocks noChangeArrowheads="1"/>
              </p:cNvSpPr>
              <p:nvPr/>
            </p:nvSpPr>
            <p:spPr bwMode="auto">
              <a:xfrm>
                <a:off x="6876" y="8544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FF00"/>
                    </a:solidFill>
                    <a:latin typeface="Times New Roman" pitchFamily="18" charset="0"/>
                    <a:ea typeface="SimSun" pitchFamily="2" charset="-122"/>
                    <a:sym typeface="Webdings" pitchFamily="18" charset="2"/>
                  </a:rPr>
                  <a:t></a:t>
                </a:r>
                <a:endParaRPr lang="en-GB"/>
              </a:p>
            </p:txBody>
          </p:sp>
        </p:grp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4434432" y="3331946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4434432" y="3452596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2007145" y="4135221"/>
              <a:ext cx="82073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>
                  <a:ea typeface="SimSun" pitchFamily="2" charset="-122"/>
                </a:rPr>
                <a:t>Buzzer</a:t>
              </a:r>
              <a:endParaRPr lang="en-GB" sz="1400"/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2962820" y="4900396"/>
              <a:ext cx="70008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r"/>
              <a:r>
                <a:rPr lang="en-US" altLang="zh-CN" sz="1400" dirty="0">
                  <a:ea typeface="SimSun" pitchFamily="2" charset="-122"/>
                </a:rPr>
                <a:t>Push </a:t>
              </a:r>
              <a:r>
                <a:rPr lang="en-US" altLang="zh-CN" sz="1400" dirty="0" smtClean="0">
                  <a:ea typeface="SimSun" pitchFamily="2" charset="-122"/>
                </a:rPr>
                <a:t>Button</a:t>
              </a:r>
              <a:endParaRPr lang="en-GB" sz="1400" dirty="0"/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2078582" y="2595346"/>
              <a:ext cx="2016125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Red  </a:t>
              </a:r>
              <a:r>
                <a:rPr lang="en-US" altLang="zh-CN" sz="1400" dirty="0" smtClean="0">
                  <a:ea typeface="SimSun" pitchFamily="2" charset="-122"/>
                </a:rPr>
                <a:t> Amber  </a:t>
              </a:r>
              <a:r>
                <a:rPr lang="en-US" altLang="zh-CN" sz="1400" dirty="0">
                  <a:ea typeface="SimSun" pitchFamily="2" charset="-122"/>
                </a:rPr>
                <a:t>Green</a:t>
              </a:r>
              <a:endParaRPr lang="en-GB" sz="1400" dirty="0"/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3404145" y="3308134"/>
              <a:ext cx="863600" cy="719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400" dirty="0">
                  <a:ea typeface="SimSun" pitchFamily="2" charset="-122"/>
                </a:rPr>
                <a:t>Count Down Display</a:t>
              </a:r>
              <a:endParaRPr lang="en-GB" sz="1400" dirty="0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4312195" y="2658846"/>
              <a:ext cx="2347913" cy="436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800" b="1" dirty="0">
                  <a:solidFill>
                    <a:srgbClr val="C00000"/>
                  </a:solidFill>
                  <a:ea typeface="SimSun" pitchFamily="2" charset="-122"/>
                </a:rPr>
                <a:t>Pedestrian Lights</a:t>
              </a:r>
              <a:endParaRPr lang="en-GB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4153445" y="3333534"/>
              <a:ext cx="984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4151857" y="3444659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4151857" y="3554196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4148682" y="3343059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4148682" y="3455771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4261395" y="3336709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4261395" y="3457359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7" name="Group 90"/>
          <p:cNvGrpSpPr>
            <a:grpSpLocks/>
          </p:cNvGrpSpPr>
          <p:nvPr/>
        </p:nvGrpSpPr>
        <p:grpSpPr bwMode="auto">
          <a:xfrm>
            <a:off x="6423547" y="2318073"/>
            <a:ext cx="4545013" cy="1766887"/>
            <a:chOff x="199" y="575"/>
            <a:chExt cx="2863" cy="1113"/>
          </a:xfrm>
        </p:grpSpPr>
        <p:sp>
          <p:nvSpPr>
            <p:cNvPr id="128" name="Rectangle 68"/>
            <p:cNvSpPr>
              <a:spLocks noChangeArrowheads="1"/>
            </p:cNvSpPr>
            <p:nvPr/>
          </p:nvSpPr>
          <p:spPr bwMode="auto">
            <a:xfrm>
              <a:off x="945" y="754"/>
              <a:ext cx="792" cy="7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Line 69"/>
            <p:cNvSpPr>
              <a:spLocks noChangeShapeType="1"/>
            </p:cNvSpPr>
            <p:nvPr/>
          </p:nvSpPr>
          <p:spPr bwMode="auto">
            <a:xfrm>
              <a:off x="657" y="826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Line 70"/>
            <p:cNvSpPr>
              <a:spLocks noChangeShapeType="1"/>
            </p:cNvSpPr>
            <p:nvPr/>
          </p:nvSpPr>
          <p:spPr bwMode="auto">
            <a:xfrm>
              <a:off x="1737" y="903"/>
              <a:ext cx="3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Line 72"/>
            <p:cNvSpPr>
              <a:spLocks noChangeShapeType="1"/>
            </p:cNvSpPr>
            <p:nvPr/>
          </p:nvSpPr>
          <p:spPr bwMode="auto">
            <a:xfrm>
              <a:off x="1737" y="1226"/>
              <a:ext cx="3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Line 73"/>
            <p:cNvSpPr>
              <a:spLocks noChangeShapeType="1"/>
            </p:cNvSpPr>
            <p:nvPr/>
          </p:nvSpPr>
          <p:spPr bwMode="auto">
            <a:xfrm>
              <a:off x="1737" y="1442"/>
              <a:ext cx="3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Text Box 74"/>
            <p:cNvSpPr txBox="1">
              <a:spLocks noChangeArrowheads="1"/>
            </p:cNvSpPr>
            <p:nvPr/>
          </p:nvSpPr>
          <p:spPr bwMode="auto">
            <a:xfrm>
              <a:off x="199" y="691"/>
              <a:ext cx="6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Push </a:t>
              </a:r>
              <a:r>
                <a: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Buttons</a:t>
              </a:r>
              <a:endParaRPr lang="en-GB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Text Box 75"/>
            <p:cNvSpPr txBox="1">
              <a:spLocks noChangeArrowheads="1"/>
            </p:cNvSpPr>
            <p:nvPr/>
          </p:nvSpPr>
          <p:spPr bwMode="auto">
            <a:xfrm>
              <a:off x="2098" y="1329"/>
              <a:ext cx="6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Buzzers</a:t>
              </a:r>
            </a:p>
          </p:txBody>
        </p:sp>
        <p:sp>
          <p:nvSpPr>
            <p:cNvPr id="135" name="Text Box 76"/>
            <p:cNvSpPr txBox="1">
              <a:spLocks noChangeArrowheads="1"/>
            </p:cNvSpPr>
            <p:nvPr/>
          </p:nvSpPr>
          <p:spPr bwMode="auto">
            <a:xfrm>
              <a:off x="2109" y="1109"/>
              <a:ext cx="9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>
                  <a:latin typeface="Calibri" panose="020F0502020204030204" pitchFamily="34" charset="0"/>
                  <a:cs typeface="Calibri" panose="020F0502020204030204" pitchFamily="34" charset="0"/>
                </a:rPr>
                <a:t>7-Segments</a:t>
              </a:r>
            </a:p>
          </p:txBody>
        </p:sp>
        <p:sp>
          <p:nvSpPr>
            <p:cNvPr id="136" name="Line 77"/>
            <p:cNvSpPr>
              <a:spLocks noChangeShapeType="1"/>
            </p:cNvSpPr>
            <p:nvPr/>
          </p:nvSpPr>
          <p:spPr bwMode="auto">
            <a:xfrm>
              <a:off x="1882" y="1143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Text Box 78"/>
            <p:cNvSpPr txBox="1">
              <a:spLocks noChangeArrowheads="1"/>
            </p:cNvSpPr>
            <p:nvPr/>
          </p:nvSpPr>
          <p:spPr bwMode="auto">
            <a:xfrm>
              <a:off x="1754" y="981"/>
              <a:ext cx="5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14 bits</a:t>
              </a:r>
            </a:p>
          </p:txBody>
        </p:sp>
        <p:sp>
          <p:nvSpPr>
            <p:cNvPr id="138" name="Text Box 79"/>
            <p:cNvSpPr txBox="1">
              <a:spLocks noChangeArrowheads="1"/>
            </p:cNvSpPr>
            <p:nvPr/>
          </p:nvSpPr>
          <p:spPr bwMode="auto">
            <a:xfrm>
              <a:off x="1770" y="653"/>
              <a:ext cx="45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200">
                  <a:latin typeface="Calibri" panose="020F0502020204030204" pitchFamily="34" charset="0"/>
                  <a:cs typeface="Calibri" panose="020F0502020204030204" pitchFamily="34" charset="0"/>
                </a:rPr>
                <a:t>5 bits</a:t>
              </a:r>
            </a:p>
          </p:txBody>
        </p:sp>
        <p:sp>
          <p:nvSpPr>
            <p:cNvPr id="139" name="Line 80"/>
            <p:cNvSpPr>
              <a:spLocks noChangeShapeType="1"/>
            </p:cNvSpPr>
            <p:nvPr/>
          </p:nvSpPr>
          <p:spPr bwMode="auto">
            <a:xfrm>
              <a:off x="1879" y="83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Text Box 81"/>
            <p:cNvSpPr txBox="1">
              <a:spLocks noChangeArrowheads="1"/>
            </p:cNvSpPr>
            <p:nvPr/>
          </p:nvSpPr>
          <p:spPr bwMode="auto">
            <a:xfrm>
              <a:off x="2109" y="776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>
                  <a:latin typeface="Calibri" panose="020F0502020204030204" pitchFamily="34" charset="0"/>
                  <a:cs typeface="Calibri" panose="020F0502020204030204" pitchFamily="34" charset="0"/>
                </a:rPr>
                <a:t>Lights</a:t>
              </a:r>
            </a:p>
          </p:txBody>
        </p:sp>
        <p:sp>
          <p:nvSpPr>
            <p:cNvPr id="141" name="Line 84"/>
            <p:cNvSpPr>
              <a:spLocks noChangeShapeType="1"/>
            </p:cNvSpPr>
            <p:nvPr/>
          </p:nvSpPr>
          <p:spPr bwMode="auto">
            <a:xfrm>
              <a:off x="793" y="75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 Box 85"/>
            <p:cNvSpPr txBox="1">
              <a:spLocks noChangeArrowheads="1"/>
            </p:cNvSpPr>
            <p:nvPr/>
          </p:nvSpPr>
          <p:spPr bwMode="auto">
            <a:xfrm>
              <a:off x="628" y="575"/>
              <a:ext cx="45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 bits</a:t>
              </a:r>
            </a:p>
          </p:txBody>
        </p:sp>
        <p:sp>
          <p:nvSpPr>
            <p:cNvPr id="143" name="Line 86"/>
            <p:cNvSpPr>
              <a:spLocks noChangeShapeType="1"/>
            </p:cNvSpPr>
            <p:nvPr/>
          </p:nvSpPr>
          <p:spPr bwMode="auto">
            <a:xfrm>
              <a:off x="1887" y="1367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87"/>
            <p:cNvSpPr txBox="1">
              <a:spLocks noChangeArrowheads="1"/>
            </p:cNvSpPr>
            <p:nvPr/>
          </p:nvSpPr>
          <p:spPr bwMode="auto">
            <a:xfrm>
              <a:off x="1759" y="1514"/>
              <a:ext cx="45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 bits</a:t>
              </a:r>
            </a:p>
          </p:txBody>
        </p:sp>
        <p:sp>
          <p:nvSpPr>
            <p:cNvPr id="145" name="Text Box 89"/>
            <p:cNvSpPr txBox="1">
              <a:spLocks noChangeArrowheads="1"/>
            </p:cNvSpPr>
            <p:nvPr/>
          </p:nvSpPr>
          <p:spPr bwMode="auto">
            <a:xfrm>
              <a:off x="984" y="958"/>
              <a:ext cx="7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en-GB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4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99189" y="44624"/>
            <a:ext cx="502727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373" y="1331149"/>
            <a:ext cx="310095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lowchart for implementing a traffic light controller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9796" y="3068960"/>
            <a:ext cx="5445126" cy="3216275"/>
            <a:chOff x="1214982" y="2227046"/>
            <a:chExt cx="5445126" cy="3216275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738982" y="3782796"/>
              <a:ext cx="304800" cy="6223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21745" y="3243046"/>
              <a:ext cx="230188" cy="5286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588420" y="3782796"/>
              <a:ext cx="1588" cy="831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664620" y="3781209"/>
              <a:ext cx="1588" cy="831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4483645" y="4054259"/>
              <a:ext cx="90488" cy="177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4432845" y="4105059"/>
              <a:ext cx="39688" cy="650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4713832" y="3270034"/>
              <a:ext cx="1008063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Red man</a:t>
              </a:r>
              <a:endParaRPr lang="en-GB" sz="1400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643982" y="3562134"/>
              <a:ext cx="13081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Green man</a:t>
              </a:r>
              <a:endParaRPr lang="en-GB" sz="1400" dirty="0"/>
            </a:p>
          </p:txBody>
        </p:sp>
        <p:sp>
          <p:nvSpPr>
            <p:cNvPr id="34" name="Oval 14" descr="Small grid"/>
            <p:cNvSpPr>
              <a:spLocks noChangeArrowheads="1"/>
            </p:cNvSpPr>
            <p:nvPr/>
          </p:nvSpPr>
          <p:spPr bwMode="auto">
            <a:xfrm>
              <a:off x="2821532" y="4219359"/>
              <a:ext cx="153988" cy="114300"/>
            </a:xfrm>
            <a:prstGeom prst="ellipse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934245" y="4874996"/>
              <a:ext cx="90488" cy="177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3034257" y="4925796"/>
              <a:ext cx="38100" cy="635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2946945" y="4600359"/>
              <a:ext cx="34432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2108745" y="4600359"/>
              <a:ext cx="7254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575345" y="5427446"/>
              <a:ext cx="45227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2727870" y="2868396"/>
              <a:ext cx="685800" cy="228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2778670" y="290014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2986632" y="2900146"/>
              <a:ext cx="153988" cy="15240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3210470" y="2900146"/>
              <a:ext cx="152400" cy="152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1214982" y="2227046"/>
              <a:ext cx="17653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800" b="1" dirty="0">
                  <a:solidFill>
                    <a:srgbClr val="C00000"/>
                  </a:solidFill>
                  <a:ea typeface="SimSun" pitchFamily="2" charset="-122"/>
                </a:rPr>
                <a:t>Traffic Lights</a:t>
              </a:r>
              <a:endParaRPr lang="en-GB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024857" y="3263684"/>
              <a:ext cx="503238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326482" y="3328771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4324895" y="3439896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4324895" y="3549434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4323307" y="3338296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323307" y="3451009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2869157" y="4414621"/>
              <a:ext cx="71438" cy="10287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52" name="Group 32"/>
            <p:cNvGrpSpPr>
              <a:grpSpLocks/>
            </p:cNvGrpSpPr>
            <p:nvPr/>
          </p:nvGrpSpPr>
          <p:grpSpPr bwMode="auto">
            <a:xfrm>
              <a:off x="4453482" y="3227171"/>
              <a:ext cx="342900" cy="341313"/>
              <a:chOff x="6876" y="8544"/>
              <a:chExt cx="540" cy="540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7020" y="8640"/>
                <a:ext cx="283" cy="283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6876" y="8544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sym typeface="Webdings" pitchFamily="18" charset="2"/>
                  </a:rPr>
                  <a:t></a:t>
                </a:r>
                <a:endParaRPr lang="en-GB"/>
              </a:p>
            </p:txBody>
          </p:sp>
        </p:grpSp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4453482" y="3477996"/>
              <a:ext cx="342900" cy="342900"/>
              <a:chOff x="6876" y="8544"/>
              <a:chExt cx="540" cy="540"/>
            </a:xfrm>
          </p:grpSpPr>
          <p:sp>
            <p:nvSpPr>
              <p:cNvPr id="68" name="Oval 36"/>
              <p:cNvSpPr>
                <a:spLocks noChangeArrowheads="1"/>
              </p:cNvSpPr>
              <p:nvPr/>
            </p:nvSpPr>
            <p:spPr bwMode="auto">
              <a:xfrm>
                <a:off x="7020" y="8640"/>
                <a:ext cx="283" cy="283"/>
              </a:xfrm>
              <a:prstGeom prst="ellipse">
                <a:avLst/>
              </a:prstGeom>
              <a:solidFill>
                <a:srgbClr val="3333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Text Box 37"/>
              <p:cNvSpPr txBox="1">
                <a:spLocks noChangeArrowheads="1"/>
              </p:cNvSpPr>
              <p:nvPr/>
            </p:nvSpPr>
            <p:spPr bwMode="auto">
              <a:xfrm>
                <a:off x="6876" y="8544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FF00"/>
                    </a:solidFill>
                    <a:latin typeface="Times New Roman" pitchFamily="18" charset="0"/>
                    <a:ea typeface="SimSun" pitchFamily="2" charset="-122"/>
                    <a:sym typeface="Webdings" pitchFamily="18" charset="2"/>
                  </a:rPr>
                  <a:t></a:t>
                </a:r>
                <a:endParaRPr lang="en-GB"/>
              </a:p>
            </p:txBody>
          </p:sp>
        </p:grp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4434432" y="3331946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4434432" y="3452596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2007145" y="4135221"/>
              <a:ext cx="82073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>
                  <a:ea typeface="SimSun" pitchFamily="2" charset="-122"/>
                </a:rPr>
                <a:t>Buzzer</a:t>
              </a:r>
              <a:endParaRPr lang="en-GB" sz="1400"/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2962820" y="4900396"/>
              <a:ext cx="70008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r"/>
              <a:r>
                <a:rPr lang="en-US" altLang="zh-CN" sz="1400" dirty="0">
                  <a:ea typeface="SimSun" pitchFamily="2" charset="-122"/>
                </a:rPr>
                <a:t>Push </a:t>
              </a:r>
              <a:r>
                <a:rPr lang="en-US" altLang="zh-CN" sz="1400" dirty="0" smtClean="0">
                  <a:ea typeface="SimSun" pitchFamily="2" charset="-122"/>
                </a:rPr>
                <a:t>Button</a:t>
              </a:r>
              <a:endParaRPr lang="en-GB" sz="1400" dirty="0"/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2078582" y="2595346"/>
              <a:ext cx="2016125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400" dirty="0">
                  <a:ea typeface="SimSun" pitchFamily="2" charset="-122"/>
                </a:rPr>
                <a:t>Red  </a:t>
              </a:r>
              <a:r>
                <a:rPr lang="en-US" altLang="zh-CN" sz="1400" dirty="0" smtClean="0">
                  <a:ea typeface="SimSun" pitchFamily="2" charset="-122"/>
                </a:rPr>
                <a:t> Amber  </a:t>
              </a:r>
              <a:r>
                <a:rPr lang="en-US" altLang="zh-CN" sz="1400" dirty="0">
                  <a:ea typeface="SimSun" pitchFamily="2" charset="-122"/>
                </a:rPr>
                <a:t>Green</a:t>
              </a:r>
              <a:endParaRPr lang="en-GB" sz="1400" dirty="0"/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3404145" y="3308134"/>
              <a:ext cx="863600" cy="719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1400" dirty="0">
                  <a:ea typeface="SimSun" pitchFamily="2" charset="-122"/>
                </a:rPr>
                <a:t>Count Down Display</a:t>
              </a:r>
              <a:endParaRPr lang="en-GB" sz="1400" dirty="0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4312195" y="2658846"/>
              <a:ext cx="2347913" cy="436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1800" b="1" dirty="0">
                  <a:solidFill>
                    <a:srgbClr val="C00000"/>
                  </a:solidFill>
                  <a:ea typeface="SimSun" pitchFamily="2" charset="-122"/>
                </a:rPr>
                <a:t>Pedestrian Lights</a:t>
              </a:r>
              <a:endParaRPr lang="en-GB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4153445" y="3333534"/>
              <a:ext cx="984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4151857" y="3444659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4151857" y="3554196"/>
              <a:ext cx="1000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4148682" y="3343059"/>
              <a:ext cx="0" cy="920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4148682" y="3455771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4261395" y="3336709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4261395" y="3457359"/>
              <a:ext cx="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2" name="Group 165"/>
          <p:cNvGrpSpPr>
            <a:grpSpLocks/>
          </p:cNvGrpSpPr>
          <p:nvPr/>
        </p:nvGrpSpPr>
        <p:grpSpPr bwMode="auto">
          <a:xfrm>
            <a:off x="6623572" y="1124272"/>
            <a:ext cx="4505325" cy="5172076"/>
            <a:chOff x="3084512" y="709"/>
            <a:chExt cx="4505325" cy="3258"/>
          </a:xfrm>
        </p:grpSpPr>
        <p:sp>
          <p:nvSpPr>
            <p:cNvPr id="73" name="AutoShape 57"/>
            <p:cNvSpPr>
              <a:spLocks noChangeArrowheads="1"/>
            </p:cNvSpPr>
            <p:nvPr/>
          </p:nvSpPr>
          <p:spPr bwMode="auto">
            <a:xfrm>
              <a:off x="3246437" y="1087"/>
              <a:ext cx="1371600" cy="431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AutoShape 58"/>
            <p:cNvSpPr>
              <a:spLocks noChangeArrowheads="1"/>
            </p:cNvSpPr>
            <p:nvPr/>
          </p:nvSpPr>
          <p:spPr bwMode="auto">
            <a:xfrm>
              <a:off x="3589337" y="709"/>
              <a:ext cx="685800" cy="229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AutoShape 59"/>
            <p:cNvSpPr>
              <a:spLocks noChangeArrowheads="1"/>
            </p:cNvSpPr>
            <p:nvPr/>
          </p:nvSpPr>
          <p:spPr bwMode="auto">
            <a:xfrm>
              <a:off x="3189287" y="2023"/>
              <a:ext cx="1485900" cy="504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AutoShape 60"/>
            <p:cNvSpPr>
              <a:spLocks noChangeArrowheads="1"/>
            </p:cNvSpPr>
            <p:nvPr/>
          </p:nvSpPr>
          <p:spPr bwMode="auto">
            <a:xfrm>
              <a:off x="3246437" y="2671"/>
              <a:ext cx="1371600" cy="431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AutoShape 61"/>
            <p:cNvSpPr>
              <a:spLocks noChangeArrowheads="1"/>
            </p:cNvSpPr>
            <p:nvPr/>
          </p:nvSpPr>
          <p:spPr bwMode="auto">
            <a:xfrm>
              <a:off x="3475037" y="3247"/>
              <a:ext cx="9144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AutoShape 62"/>
            <p:cNvSpPr>
              <a:spLocks noChangeArrowheads="1"/>
            </p:cNvSpPr>
            <p:nvPr/>
          </p:nvSpPr>
          <p:spPr bwMode="auto">
            <a:xfrm>
              <a:off x="5875337" y="1087"/>
              <a:ext cx="1371600" cy="431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AutoShape 63"/>
            <p:cNvSpPr>
              <a:spLocks noChangeArrowheads="1"/>
            </p:cNvSpPr>
            <p:nvPr/>
          </p:nvSpPr>
          <p:spPr bwMode="auto">
            <a:xfrm>
              <a:off x="6103937" y="1663"/>
              <a:ext cx="9144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AutoShape 64"/>
            <p:cNvSpPr>
              <a:spLocks noChangeArrowheads="1"/>
            </p:cNvSpPr>
            <p:nvPr/>
          </p:nvSpPr>
          <p:spPr bwMode="auto">
            <a:xfrm>
              <a:off x="5818187" y="3463"/>
              <a:ext cx="1485900" cy="504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AutoShape 65"/>
            <p:cNvSpPr>
              <a:spLocks noChangeArrowheads="1"/>
            </p:cNvSpPr>
            <p:nvPr/>
          </p:nvSpPr>
          <p:spPr bwMode="auto">
            <a:xfrm>
              <a:off x="6103937" y="2383"/>
              <a:ext cx="9144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AutoShape 66"/>
            <p:cNvSpPr>
              <a:spLocks noChangeArrowheads="1"/>
            </p:cNvSpPr>
            <p:nvPr/>
          </p:nvSpPr>
          <p:spPr bwMode="auto">
            <a:xfrm>
              <a:off x="5875337" y="2743"/>
              <a:ext cx="13716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AutoShape 67"/>
            <p:cNvSpPr>
              <a:spLocks noChangeArrowheads="1"/>
            </p:cNvSpPr>
            <p:nvPr/>
          </p:nvSpPr>
          <p:spPr bwMode="auto">
            <a:xfrm>
              <a:off x="6103937" y="3103"/>
              <a:ext cx="9144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Line 68"/>
            <p:cNvSpPr>
              <a:spLocks noChangeShapeType="1"/>
            </p:cNvSpPr>
            <p:nvPr/>
          </p:nvSpPr>
          <p:spPr bwMode="auto">
            <a:xfrm>
              <a:off x="3932237" y="943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69"/>
            <p:cNvSpPr>
              <a:spLocks noChangeShapeType="1"/>
            </p:cNvSpPr>
            <p:nvPr/>
          </p:nvSpPr>
          <p:spPr bwMode="auto">
            <a:xfrm>
              <a:off x="3932237" y="151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70"/>
            <p:cNvSpPr>
              <a:spLocks noChangeShapeType="1"/>
            </p:cNvSpPr>
            <p:nvPr/>
          </p:nvSpPr>
          <p:spPr bwMode="auto">
            <a:xfrm>
              <a:off x="3932237" y="2527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71"/>
            <p:cNvSpPr>
              <a:spLocks noChangeShapeType="1"/>
            </p:cNvSpPr>
            <p:nvPr/>
          </p:nvSpPr>
          <p:spPr bwMode="auto">
            <a:xfrm>
              <a:off x="3932237" y="3103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Line 72"/>
            <p:cNvSpPr>
              <a:spLocks noChangeShapeType="1"/>
            </p:cNvSpPr>
            <p:nvPr/>
          </p:nvSpPr>
          <p:spPr bwMode="auto">
            <a:xfrm>
              <a:off x="6561137" y="943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Line 73"/>
            <p:cNvSpPr>
              <a:spLocks noChangeShapeType="1"/>
            </p:cNvSpPr>
            <p:nvPr/>
          </p:nvSpPr>
          <p:spPr bwMode="auto">
            <a:xfrm>
              <a:off x="6561137" y="151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Line 74"/>
            <p:cNvSpPr>
              <a:spLocks noChangeShapeType="1"/>
            </p:cNvSpPr>
            <p:nvPr/>
          </p:nvSpPr>
          <p:spPr bwMode="auto">
            <a:xfrm>
              <a:off x="6561137" y="187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75"/>
            <p:cNvSpPr>
              <a:spLocks noChangeShapeType="1"/>
            </p:cNvSpPr>
            <p:nvPr/>
          </p:nvSpPr>
          <p:spPr bwMode="auto">
            <a:xfrm>
              <a:off x="6561137" y="331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76"/>
            <p:cNvSpPr>
              <a:spLocks noChangeShapeType="1"/>
            </p:cNvSpPr>
            <p:nvPr/>
          </p:nvSpPr>
          <p:spPr bwMode="auto">
            <a:xfrm>
              <a:off x="6561137" y="223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6561137" y="259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78"/>
            <p:cNvSpPr>
              <a:spLocks noChangeShapeType="1"/>
            </p:cNvSpPr>
            <p:nvPr/>
          </p:nvSpPr>
          <p:spPr bwMode="auto">
            <a:xfrm>
              <a:off x="6561137" y="295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H="1">
              <a:off x="5189537" y="943"/>
              <a:ext cx="137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5189537" y="943"/>
              <a:ext cx="0" cy="2366"/>
            </a:xfrm>
            <a:custGeom>
              <a:avLst/>
              <a:gdLst>
                <a:gd name="T0" fmla="*/ 0 w 1"/>
                <a:gd name="T1" fmla="*/ 0 h 5914"/>
                <a:gd name="T2" fmla="*/ 0 w 1"/>
                <a:gd name="T3" fmla="*/ 2366 h 59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914">
                  <a:moveTo>
                    <a:pt x="0" y="0"/>
                  </a:moveTo>
                  <a:lnTo>
                    <a:pt x="0" y="59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 flipV="1">
              <a:off x="5541962" y="2245"/>
              <a:ext cx="45720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5541962" y="2527"/>
              <a:ext cx="0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>
              <a:off x="5532437" y="3753"/>
              <a:ext cx="390525" cy="0"/>
            </a:xfrm>
            <a:custGeom>
              <a:avLst/>
              <a:gdLst>
                <a:gd name="T0" fmla="*/ 0 w 615"/>
                <a:gd name="T1" fmla="*/ 1 h 11"/>
                <a:gd name="T2" fmla="*/ 246 w 615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5" h="11">
                  <a:moveTo>
                    <a:pt x="0" y="11"/>
                  </a:moveTo>
                  <a:lnTo>
                    <a:pt x="61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 flipH="1">
              <a:off x="4618037" y="727"/>
              <a:ext cx="5715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5189537" y="727"/>
              <a:ext cx="2400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auto">
            <a:xfrm>
              <a:off x="7589837" y="727"/>
              <a:ext cx="0" cy="2954"/>
            </a:xfrm>
            <a:custGeom>
              <a:avLst/>
              <a:gdLst>
                <a:gd name="T0" fmla="*/ 0 w 1"/>
                <a:gd name="T1" fmla="*/ 0 h 7384"/>
                <a:gd name="T2" fmla="*/ 0 w 1"/>
                <a:gd name="T3" fmla="*/ 2954 h 7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384">
                  <a:moveTo>
                    <a:pt x="0" y="0"/>
                  </a:moveTo>
                  <a:lnTo>
                    <a:pt x="0" y="7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auto">
            <a:xfrm>
              <a:off x="7218362" y="3679"/>
              <a:ext cx="361950" cy="0"/>
            </a:xfrm>
            <a:custGeom>
              <a:avLst/>
              <a:gdLst>
                <a:gd name="T0" fmla="*/ 228 w 570"/>
                <a:gd name="T1" fmla="*/ 0 h 4"/>
                <a:gd name="T2" fmla="*/ 0 w 570"/>
                <a:gd name="T3" fmla="*/ 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4">
                  <a:moveTo>
                    <a:pt x="570" y="0"/>
                  </a:move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3646487" y="734"/>
              <a:ext cx="5715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Begin</a:t>
              </a:r>
              <a:endParaRPr lang="en-GB" sz="1100" dirty="0"/>
            </a:p>
          </p:txBody>
        </p:sp>
        <p:sp>
          <p:nvSpPr>
            <p:cNvPr id="105" name="Text Box 89"/>
            <p:cNvSpPr txBox="1">
              <a:spLocks noChangeArrowheads="1"/>
            </p:cNvSpPr>
            <p:nvPr/>
          </p:nvSpPr>
          <p:spPr bwMode="auto">
            <a:xfrm>
              <a:off x="3348037" y="1117"/>
              <a:ext cx="116205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Green TL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Red Man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Off the rest</a:t>
              </a:r>
              <a:endParaRPr lang="en-GB" sz="1100" dirty="0"/>
            </a:p>
          </p:txBody>
        </p:sp>
        <p:sp>
          <p:nvSpPr>
            <p:cNvPr id="106" name="Text Box 90"/>
            <p:cNvSpPr txBox="1">
              <a:spLocks noChangeArrowheads="1"/>
            </p:cNvSpPr>
            <p:nvPr/>
          </p:nvSpPr>
          <p:spPr bwMode="auto">
            <a:xfrm>
              <a:off x="3084512" y="1963"/>
              <a:ext cx="4572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No</a:t>
              </a:r>
              <a:endParaRPr lang="en-GB" sz="1100" dirty="0"/>
            </a:p>
          </p:txBody>
        </p:sp>
        <p:sp>
          <p:nvSpPr>
            <p:cNvPr id="107" name="Text Box 91"/>
            <p:cNvSpPr txBox="1">
              <a:spLocks noChangeArrowheads="1"/>
            </p:cNvSpPr>
            <p:nvPr/>
          </p:nvSpPr>
          <p:spPr bwMode="auto">
            <a:xfrm>
              <a:off x="3532187" y="2143"/>
              <a:ext cx="800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 smtClean="0">
                  <a:ea typeface="SimSun" pitchFamily="2" charset="-122"/>
                </a:rPr>
                <a:t>Button</a:t>
              </a:r>
            </a:p>
            <a:p>
              <a:pPr algn="ctr" eaLnBrk="1" hangingPunct="1"/>
              <a:r>
                <a:rPr lang="en-US" altLang="zh-CN" sz="1100" dirty="0" smtClean="0">
                  <a:ea typeface="SimSun" pitchFamily="2" charset="-122"/>
                </a:rPr>
                <a:t>pressed ?</a:t>
              </a:r>
              <a:endParaRPr lang="en-GB" sz="1100" dirty="0"/>
            </a:p>
          </p:txBody>
        </p:sp>
        <p:sp>
          <p:nvSpPr>
            <p:cNvPr id="108" name="Text Box 92"/>
            <p:cNvSpPr txBox="1">
              <a:spLocks noChangeArrowheads="1"/>
            </p:cNvSpPr>
            <p:nvPr/>
          </p:nvSpPr>
          <p:spPr bwMode="auto">
            <a:xfrm>
              <a:off x="3894137" y="2497"/>
              <a:ext cx="4572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Yes</a:t>
              </a:r>
              <a:endParaRPr lang="en-GB" sz="1100" dirty="0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3392487" y="2695"/>
              <a:ext cx="103505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Amber TL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Red Man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Off the rest</a:t>
              </a:r>
              <a:endParaRPr lang="en-GB" sz="1100" dirty="0"/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3589337" y="3271"/>
              <a:ext cx="685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Delay</a:t>
              </a:r>
              <a:endParaRPr lang="en-GB" sz="1100" dirty="0"/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5795962" y="1081"/>
              <a:ext cx="1457325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</a:t>
              </a:r>
              <a:r>
                <a:rPr lang="en-US" altLang="zh-CN" sz="1100" dirty="0" err="1" smtClean="0">
                  <a:ea typeface="SimSun" pitchFamily="2" charset="-122"/>
                </a:rPr>
                <a:t>RedTL</a:t>
              </a:r>
              <a:endParaRPr lang="en-US" altLang="zh-CN" sz="1100" dirty="0">
                <a:ea typeface="SimSun" pitchFamily="2" charset="-122"/>
              </a:endParaRP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On </a:t>
              </a:r>
              <a:r>
                <a:rPr lang="en-US" altLang="zh-CN" sz="1100" dirty="0" smtClean="0">
                  <a:ea typeface="SimSun" pitchFamily="2" charset="-122"/>
                </a:rPr>
                <a:t>Green </a:t>
              </a:r>
              <a:r>
                <a:rPr lang="en-US" altLang="zh-CN" sz="1100" dirty="0">
                  <a:ea typeface="SimSun" pitchFamily="2" charset="-122"/>
                </a:rPr>
                <a:t>Man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Off the rest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Set COUNT to max</a:t>
              </a:r>
              <a:endParaRPr lang="en-GB" sz="1100" dirty="0"/>
            </a:p>
          </p:txBody>
        </p:sp>
        <p:sp>
          <p:nvSpPr>
            <p:cNvPr id="112" name="Text Box 96"/>
            <p:cNvSpPr txBox="1">
              <a:spLocks noChangeArrowheads="1"/>
            </p:cNvSpPr>
            <p:nvPr/>
          </p:nvSpPr>
          <p:spPr bwMode="auto">
            <a:xfrm>
              <a:off x="6103937" y="1699"/>
              <a:ext cx="9144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 smtClean="0">
                  <a:ea typeface="SimSun" pitchFamily="2" charset="-122"/>
                </a:rPr>
                <a:t>Delay</a:t>
              </a:r>
              <a:endParaRPr lang="en-GB" sz="1100" dirty="0"/>
            </a:p>
          </p:txBody>
        </p:sp>
        <p:sp>
          <p:nvSpPr>
            <p:cNvPr id="113" name="Text Box 97"/>
            <p:cNvSpPr txBox="1">
              <a:spLocks noChangeArrowheads="1"/>
            </p:cNvSpPr>
            <p:nvPr/>
          </p:nvSpPr>
          <p:spPr bwMode="auto">
            <a:xfrm>
              <a:off x="7132637" y="3463"/>
              <a:ext cx="4572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 smtClean="0">
                  <a:ea typeface="SimSun" pitchFamily="2" charset="-122"/>
                </a:rPr>
                <a:t>No</a:t>
              </a:r>
              <a:endParaRPr lang="en-GB" sz="1100" dirty="0"/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5487987" y="3456"/>
              <a:ext cx="73977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 smtClean="0">
                  <a:ea typeface="SimSun" pitchFamily="2" charset="-122"/>
                </a:rPr>
                <a:t>Yes</a:t>
              </a:r>
              <a:endParaRPr lang="en-GB" sz="1100" dirty="0" smtClean="0"/>
            </a:p>
            <a:p>
              <a:pPr algn="ctr" eaLnBrk="1" hangingPunct="1"/>
              <a:endParaRPr lang="en-GB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99"/>
            <p:cNvSpPr txBox="1">
              <a:spLocks noChangeArrowheads="1"/>
            </p:cNvSpPr>
            <p:nvPr/>
          </p:nvSpPr>
          <p:spPr bwMode="auto">
            <a:xfrm>
              <a:off x="6161087" y="3589"/>
              <a:ext cx="800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COUNT</a:t>
              </a:r>
            </a:p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&gt;= 0 ?</a:t>
              </a:r>
              <a:endParaRPr lang="en-GB" sz="1100" dirty="0"/>
            </a:p>
          </p:txBody>
        </p:sp>
        <p:sp>
          <p:nvSpPr>
            <p:cNvPr id="116" name="Text Box 100"/>
            <p:cNvSpPr txBox="1">
              <a:spLocks noChangeArrowheads="1"/>
            </p:cNvSpPr>
            <p:nvPr/>
          </p:nvSpPr>
          <p:spPr bwMode="auto">
            <a:xfrm>
              <a:off x="6227762" y="2407"/>
              <a:ext cx="685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Delay</a:t>
              </a:r>
              <a:endParaRPr lang="en-GB" sz="1100" dirty="0"/>
            </a:p>
          </p:txBody>
        </p:sp>
        <p:sp>
          <p:nvSpPr>
            <p:cNvPr id="117" name="Text Box 101"/>
            <p:cNvSpPr txBox="1">
              <a:spLocks noChangeArrowheads="1"/>
            </p:cNvSpPr>
            <p:nvPr/>
          </p:nvSpPr>
          <p:spPr bwMode="auto">
            <a:xfrm>
              <a:off x="5770562" y="2773"/>
              <a:ext cx="153352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Decrement COUNT</a:t>
              </a:r>
              <a:endParaRPr lang="en-GB" sz="1100" dirty="0"/>
            </a:p>
          </p:txBody>
        </p:sp>
        <p:sp>
          <p:nvSpPr>
            <p:cNvPr id="118" name="Text Box 102"/>
            <p:cNvSpPr txBox="1">
              <a:spLocks noChangeArrowheads="1"/>
            </p:cNvSpPr>
            <p:nvPr/>
          </p:nvSpPr>
          <p:spPr bwMode="auto">
            <a:xfrm>
              <a:off x="6218237" y="3133"/>
              <a:ext cx="685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Beep</a:t>
              </a:r>
              <a:endParaRPr lang="en-GB" sz="1100" dirty="0"/>
            </a:p>
          </p:txBody>
        </p:sp>
        <p:sp>
          <p:nvSpPr>
            <p:cNvPr id="119" name="AutoShape 103"/>
            <p:cNvSpPr>
              <a:spLocks noChangeArrowheads="1"/>
            </p:cNvSpPr>
            <p:nvPr/>
          </p:nvSpPr>
          <p:spPr bwMode="auto">
            <a:xfrm>
              <a:off x="3475037" y="1663"/>
              <a:ext cx="9144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Text Box 104"/>
            <p:cNvSpPr txBox="1">
              <a:spLocks noChangeArrowheads="1"/>
            </p:cNvSpPr>
            <p:nvPr/>
          </p:nvSpPr>
          <p:spPr bwMode="auto">
            <a:xfrm>
              <a:off x="3589337" y="1687"/>
              <a:ext cx="685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Delay</a:t>
              </a:r>
              <a:endParaRPr lang="en-GB" sz="1100" dirty="0"/>
            </a:p>
          </p:txBody>
        </p:sp>
        <p:sp>
          <p:nvSpPr>
            <p:cNvPr id="121" name="Line 105"/>
            <p:cNvSpPr>
              <a:spLocks noChangeShapeType="1"/>
            </p:cNvSpPr>
            <p:nvPr/>
          </p:nvSpPr>
          <p:spPr bwMode="auto">
            <a:xfrm>
              <a:off x="3932237" y="187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06"/>
            <p:cNvSpPr>
              <a:spLocks noChangeShapeType="1"/>
            </p:cNvSpPr>
            <p:nvPr/>
          </p:nvSpPr>
          <p:spPr bwMode="auto">
            <a:xfrm>
              <a:off x="4389437" y="3319"/>
              <a:ext cx="800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AutoShape 107"/>
            <p:cNvSpPr>
              <a:spLocks noChangeArrowheads="1"/>
            </p:cNvSpPr>
            <p:nvPr/>
          </p:nvSpPr>
          <p:spPr bwMode="auto">
            <a:xfrm>
              <a:off x="5875337" y="2023"/>
              <a:ext cx="1371600" cy="216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Text Box 108"/>
            <p:cNvSpPr txBox="1">
              <a:spLocks noChangeArrowheads="1"/>
            </p:cNvSpPr>
            <p:nvPr/>
          </p:nvSpPr>
          <p:spPr bwMode="auto">
            <a:xfrm>
              <a:off x="5875337" y="2047"/>
              <a:ext cx="130492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100" dirty="0">
                  <a:ea typeface="SimSun" pitchFamily="2" charset="-122"/>
                </a:rPr>
                <a:t>Display COUNT</a:t>
              </a:r>
              <a:endParaRPr lang="en-GB" sz="1100" dirty="0"/>
            </a:p>
          </p:txBody>
        </p:sp>
        <p:sp>
          <p:nvSpPr>
            <p:cNvPr id="125" name="Line 163"/>
            <p:cNvSpPr>
              <a:spLocks noChangeShapeType="1"/>
            </p:cNvSpPr>
            <p:nvPr/>
          </p:nvSpPr>
          <p:spPr bwMode="auto">
            <a:xfrm>
              <a:off x="3243262" y="2103"/>
              <a:ext cx="39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164"/>
            <p:cNvSpPr>
              <a:spLocks noChangeShapeType="1"/>
            </p:cNvSpPr>
            <p:nvPr/>
          </p:nvSpPr>
          <p:spPr bwMode="auto">
            <a:xfrm>
              <a:off x="3224683" y="2100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256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99188" y="44624"/>
            <a:ext cx="64674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Slide – </a:t>
            </a:r>
            <a:r>
              <a:rPr lang="en-GB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Dataflow diagram</a:t>
            </a:r>
            <a:endParaRPr lang="en-SG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4652" y="191252"/>
            <a:ext cx="310095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Dataflow diagram for a Wireless Sensor Network</a:t>
            </a:r>
            <a:endParaRPr lang="en-SG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6420" y="4785912"/>
            <a:ext cx="4825660" cy="1958008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544" y="2179531"/>
            <a:ext cx="1970232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0451" y="3342087"/>
            <a:ext cx="2121193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Concentrator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764704"/>
            <a:ext cx="3291321" cy="32913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21" y="2410365"/>
            <a:ext cx="1012844" cy="89130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299646" y="2856016"/>
            <a:ext cx="2136773" cy="103348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32" y="5112099"/>
            <a:ext cx="3608645" cy="14988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27" y="5869974"/>
            <a:ext cx="635010" cy="6350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21104" y="4742767"/>
            <a:ext cx="235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S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57120" y="3889496"/>
            <a:ext cx="556703" cy="66172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68" y="4551216"/>
            <a:ext cx="2090323" cy="209032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3282029" y="4356253"/>
            <a:ext cx="614149" cy="723112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37739" y="2501053"/>
            <a:ext cx="821697" cy="709926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09006" y="2076105"/>
            <a:ext cx="1192249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3273" y="6236046"/>
            <a:ext cx="2250809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/ UI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848" y="4116245"/>
            <a:ext cx="1777392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</a:t>
            </a:r>
            <a:endParaRPr lang="en-SG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0840" y="2154718"/>
            <a:ext cx="167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Sensor data,</a:t>
            </a:r>
          </a:p>
          <a:p>
            <a:r>
              <a:rPr lang="en-SG" sz="1800" dirty="0" smtClean="0"/>
              <a:t>via BT</a:t>
            </a:r>
            <a:endParaRPr lang="en-SG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519587" y="3774637"/>
            <a:ext cx="188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Sensor data,</a:t>
            </a:r>
          </a:p>
          <a:p>
            <a:r>
              <a:rPr lang="en-SG" sz="1800" dirty="0" smtClean="0"/>
              <a:t>via fibre optics</a:t>
            </a:r>
            <a:endParaRPr lang="en-SG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626769" y="4741469"/>
            <a:ext cx="143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Alert,</a:t>
            </a:r>
          </a:p>
          <a:p>
            <a:r>
              <a:rPr lang="en-SG" sz="1800" dirty="0" smtClean="0"/>
              <a:t>via cellular</a:t>
            </a:r>
            <a:endParaRPr lang="en-SG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491953" y="3544758"/>
            <a:ext cx="237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Sensor data,</a:t>
            </a:r>
          </a:p>
          <a:p>
            <a:r>
              <a:rPr lang="en-SG" sz="1800" dirty="0" smtClean="0"/>
              <a:t>via various means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4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53</TotalTime>
  <Words>733</Words>
  <Application>Microsoft Office PowerPoint</Application>
  <PresentationFormat>Custom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Century Gothic</vt:lpstr>
      <vt:lpstr>Times New Roman</vt:lpstr>
      <vt:lpstr>Webdings</vt:lpstr>
      <vt:lpstr>Books 16x9</vt:lpstr>
      <vt:lpstr>Presenting the project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the project idea</dc:title>
  <dc:creator>Chong Siew Ping</dc:creator>
  <cp:lastModifiedBy>Chong Siew Ping</cp:lastModifiedBy>
  <cp:revision>7</cp:revision>
  <dcterms:created xsi:type="dcterms:W3CDTF">2020-01-09T03:36:13Z</dcterms:created>
  <dcterms:modified xsi:type="dcterms:W3CDTF">2020-01-09T04:29:33Z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