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6"/>
  </p:sldMasterIdLst>
  <p:sldIdLst>
    <p:sldId id="256" r:id="rId7"/>
    <p:sldId id="257" r:id="rId8"/>
  </p:sldIdLst>
  <p:sldSz cx="10693400" cy="7562850"/>
  <p:notesSz cx="10693400" cy="75628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9" d="100"/>
          <a:sy n="59" d="100"/>
        </p:scale>
        <p:origin x="1216"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theme" Target="theme/theme1.xml"/><Relationship Id="rId5" Type="http://schemas.openxmlformats.org/officeDocument/2006/relationships/customXml" Target="../customXml/item5.xml"/><Relationship Id="rId10"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02005" y="2344483"/>
            <a:ext cx="9089390" cy="1588198"/>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604010" y="4235196"/>
            <a:ext cx="7485380" cy="189071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534670" y="1739455"/>
            <a:ext cx="4651629" cy="499148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07101" y="1739455"/>
            <a:ext cx="4651629" cy="499148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34670" y="302514"/>
            <a:ext cx="9624060" cy="1210056"/>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534670" y="1739455"/>
            <a:ext cx="9624060" cy="499148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635756" y="7033450"/>
            <a:ext cx="3421888" cy="37814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34670" y="7033450"/>
            <a:ext cx="2459482" cy="37814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6/17/2022</a:t>
            </a:fld>
            <a:endParaRPr lang="en-US"/>
          </a:p>
        </p:txBody>
      </p:sp>
      <p:sp>
        <p:nvSpPr>
          <p:cNvPr id="6" name="Holder 6"/>
          <p:cNvSpPr>
            <a:spLocks noGrp="1"/>
          </p:cNvSpPr>
          <p:nvPr>
            <p:ph type="sldNum" sz="quarter" idx="7"/>
          </p:nvPr>
        </p:nvSpPr>
        <p:spPr>
          <a:xfrm>
            <a:off x="7699248" y="7033450"/>
            <a:ext cx="2459482" cy="37814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7519" y="494114"/>
            <a:ext cx="9448800" cy="1164421"/>
          </a:xfrm>
          <a:prstGeom prst="rect">
            <a:avLst/>
          </a:prstGeom>
        </p:spPr>
        <p:txBody>
          <a:bodyPr vert="horz" wrap="square" lIns="0" tIns="10160" rIns="0" bIns="0" rtlCol="0">
            <a:spAutoFit/>
          </a:bodyPr>
          <a:lstStyle/>
          <a:p>
            <a:pPr>
              <a:lnSpc>
                <a:spcPct val="100000"/>
              </a:lnSpc>
            </a:pPr>
            <a:r>
              <a:rPr lang="en-GB" sz="1400" b="1" dirty="0">
                <a:cs typeface="Verdana"/>
              </a:rPr>
              <a:t>CC1S10 </a:t>
            </a:r>
            <a:r>
              <a:rPr lang="en-GB" sz="1400" b="1" dirty="0" smtClean="0">
                <a:cs typeface="Verdana"/>
              </a:rPr>
              <a:t> SUSTAINABLE </a:t>
            </a:r>
            <a:r>
              <a:rPr lang="en-GB" sz="1400" b="1" dirty="0">
                <a:cs typeface="Verdana"/>
              </a:rPr>
              <a:t>INNOVATION PROJECT (SIP) </a:t>
            </a:r>
            <a:endParaRPr lang="en-GB" sz="1400" b="1" dirty="0" smtClean="0">
              <a:cs typeface="Verdana"/>
            </a:endParaRPr>
          </a:p>
          <a:p>
            <a:pPr>
              <a:lnSpc>
                <a:spcPct val="100000"/>
              </a:lnSpc>
            </a:pPr>
            <a:r>
              <a:rPr lang="en-SG" sz="1400" b="1" dirty="0" smtClean="0">
                <a:cs typeface="Verdana"/>
              </a:rPr>
              <a:t>Raw Concept Template</a:t>
            </a:r>
            <a:br>
              <a:rPr lang="en-SG" sz="1400" b="1" dirty="0" smtClean="0">
                <a:cs typeface="Verdana"/>
              </a:rPr>
            </a:br>
            <a:endParaRPr lang="en-SG" sz="1400" b="1" dirty="0" smtClean="0">
              <a:cs typeface="Verdana"/>
            </a:endParaRPr>
          </a:p>
          <a:p>
            <a:pPr>
              <a:lnSpc>
                <a:spcPct val="100000"/>
              </a:lnSpc>
            </a:pPr>
            <a:r>
              <a:rPr lang="en-SG" sz="1100" dirty="0" smtClean="0">
                <a:cs typeface="Verdana"/>
              </a:rPr>
              <a:t>As a group, discuss and complete this template (The template can be edited to accommodate to the needs of the content) for submission to your SIP lecturer (Lecturer to give advice on preferred mode of submission). You may use Google Docs or any other collaborative platforms to work together. Each group only needs to submit </a:t>
            </a:r>
            <a:r>
              <a:rPr lang="en-SG" sz="1100" u="sng" dirty="0" smtClean="0">
                <a:cs typeface="Verdana"/>
              </a:rPr>
              <a:t>1</a:t>
            </a:r>
            <a:r>
              <a:rPr lang="en-SG" sz="1100" dirty="0" smtClean="0">
                <a:cs typeface="Verdana"/>
              </a:rPr>
              <a:t> copy.</a:t>
            </a:r>
          </a:p>
        </p:txBody>
      </p:sp>
      <p:sp>
        <p:nvSpPr>
          <p:cNvPr id="3" name="object 3"/>
          <p:cNvSpPr txBox="1"/>
          <p:nvPr/>
        </p:nvSpPr>
        <p:spPr>
          <a:xfrm>
            <a:off x="546100" y="2304565"/>
            <a:ext cx="4591685" cy="181460"/>
          </a:xfrm>
          <a:prstGeom prst="rect">
            <a:avLst/>
          </a:prstGeom>
        </p:spPr>
        <p:txBody>
          <a:bodyPr vert="horz" wrap="square" lIns="0" tIns="12065" rIns="0" bIns="0" rtlCol="0">
            <a:spAutoFit/>
          </a:bodyPr>
          <a:lstStyle/>
          <a:p>
            <a:pPr marL="12700">
              <a:lnSpc>
                <a:spcPct val="100000"/>
              </a:lnSpc>
              <a:spcBef>
                <a:spcPts val="95"/>
              </a:spcBef>
            </a:pPr>
            <a:r>
              <a:rPr sz="1100" b="1" dirty="0">
                <a:cs typeface="Lucida Console"/>
              </a:rPr>
              <a:t>1. </a:t>
            </a:r>
            <a:r>
              <a:rPr sz="1100" b="1" spc="-5" dirty="0">
                <a:cs typeface="Lucida Console"/>
              </a:rPr>
              <a:t>What are the shortlisted ideas from your </a:t>
            </a:r>
            <a:r>
              <a:rPr lang="en-SG" sz="1100" b="1" spc="-5" dirty="0" smtClean="0">
                <a:cs typeface="Lucida Console"/>
              </a:rPr>
              <a:t>Brainstorming session</a:t>
            </a:r>
            <a:r>
              <a:rPr sz="1100" b="1" spc="-5" dirty="0" smtClean="0">
                <a:cs typeface="Lucida Console"/>
              </a:rPr>
              <a:t>?</a:t>
            </a:r>
            <a:endParaRPr sz="1100" dirty="0">
              <a:cs typeface="Lucida Console"/>
            </a:endParaRPr>
          </a:p>
        </p:txBody>
      </p:sp>
      <p:sp>
        <p:nvSpPr>
          <p:cNvPr id="5" name="object 5"/>
          <p:cNvSpPr/>
          <p:nvPr/>
        </p:nvSpPr>
        <p:spPr>
          <a:xfrm>
            <a:off x="520699" y="2661516"/>
            <a:ext cx="1767987" cy="1392959"/>
          </a:xfrm>
          <a:custGeom>
            <a:avLst/>
            <a:gdLst/>
            <a:ahLst/>
            <a:cxnLst/>
            <a:rect l="l" t="t" r="r" b="b"/>
            <a:pathLst>
              <a:path w="1676400" h="1320800">
                <a:moveTo>
                  <a:pt x="0" y="1320800"/>
                </a:moveTo>
                <a:lnTo>
                  <a:pt x="1676400" y="1320800"/>
                </a:lnTo>
                <a:lnTo>
                  <a:pt x="1676400" y="0"/>
                </a:lnTo>
                <a:lnTo>
                  <a:pt x="0" y="0"/>
                </a:lnTo>
                <a:lnTo>
                  <a:pt x="0" y="1320800"/>
                </a:lnTo>
                <a:close/>
              </a:path>
            </a:pathLst>
          </a:custGeom>
          <a:solidFill>
            <a:srgbClr val="F9FFD6"/>
          </a:solidFill>
        </p:spPr>
        <p:txBody>
          <a:bodyPr wrap="square" lIns="0" tIns="0" rIns="0" bIns="0" rtlCol="0"/>
          <a:lstStyle/>
          <a:p>
            <a:r>
              <a:rPr lang="en-SG" sz="1100" dirty="0" smtClean="0"/>
              <a:t> </a:t>
            </a:r>
            <a:endParaRPr sz="1100" dirty="0"/>
          </a:p>
        </p:txBody>
      </p:sp>
      <p:sp>
        <p:nvSpPr>
          <p:cNvPr id="6" name="object 6"/>
          <p:cNvSpPr/>
          <p:nvPr/>
        </p:nvSpPr>
        <p:spPr>
          <a:xfrm>
            <a:off x="2524613" y="2674216"/>
            <a:ext cx="1767987" cy="1392959"/>
          </a:xfrm>
          <a:custGeom>
            <a:avLst/>
            <a:gdLst/>
            <a:ahLst/>
            <a:cxnLst/>
            <a:rect l="l" t="t" r="r" b="b"/>
            <a:pathLst>
              <a:path w="1676400" h="1320800">
                <a:moveTo>
                  <a:pt x="0" y="1320800"/>
                </a:moveTo>
                <a:lnTo>
                  <a:pt x="1676400" y="1320800"/>
                </a:lnTo>
                <a:lnTo>
                  <a:pt x="1676400" y="0"/>
                </a:lnTo>
                <a:lnTo>
                  <a:pt x="0" y="0"/>
                </a:lnTo>
                <a:lnTo>
                  <a:pt x="0" y="1320800"/>
                </a:lnTo>
                <a:close/>
              </a:path>
            </a:pathLst>
          </a:custGeom>
          <a:solidFill>
            <a:srgbClr val="F9FFD6"/>
          </a:solidFill>
        </p:spPr>
        <p:txBody>
          <a:bodyPr wrap="square" lIns="0" tIns="0" rIns="0" bIns="0" rtlCol="0"/>
          <a:lstStyle/>
          <a:p>
            <a:endParaRPr sz="1100"/>
          </a:p>
        </p:txBody>
      </p:sp>
      <p:sp>
        <p:nvSpPr>
          <p:cNvPr id="7" name="object 7"/>
          <p:cNvSpPr/>
          <p:nvPr/>
        </p:nvSpPr>
        <p:spPr>
          <a:xfrm>
            <a:off x="4508500" y="2686916"/>
            <a:ext cx="1767987" cy="1392959"/>
          </a:xfrm>
          <a:custGeom>
            <a:avLst/>
            <a:gdLst/>
            <a:ahLst/>
            <a:cxnLst/>
            <a:rect l="l" t="t" r="r" b="b"/>
            <a:pathLst>
              <a:path w="1676400" h="1320800">
                <a:moveTo>
                  <a:pt x="0" y="1320800"/>
                </a:moveTo>
                <a:lnTo>
                  <a:pt x="1676400" y="1320800"/>
                </a:lnTo>
                <a:lnTo>
                  <a:pt x="1676400" y="0"/>
                </a:lnTo>
                <a:lnTo>
                  <a:pt x="0" y="0"/>
                </a:lnTo>
                <a:lnTo>
                  <a:pt x="0" y="1320800"/>
                </a:lnTo>
                <a:close/>
              </a:path>
            </a:pathLst>
          </a:custGeom>
          <a:solidFill>
            <a:srgbClr val="F9FFD6"/>
          </a:solidFill>
        </p:spPr>
        <p:txBody>
          <a:bodyPr wrap="square" lIns="0" tIns="0" rIns="0" bIns="0" rtlCol="0"/>
          <a:lstStyle/>
          <a:p>
            <a:endParaRPr sz="1100"/>
          </a:p>
        </p:txBody>
      </p:sp>
      <p:sp>
        <p:nvSpPr>
          <p:cNvPr id="8" name="object 8"/>
          <p:cNvSpPr/>
          <p:nvPr/>
        </p:nvSpPr>
        <p:spPr>
          <a:xfrm>
            <a:off x="6413500" y="2693266"/>
            <a:ext cx="1767987" cy="1392959"/>
          </a:xfrm>
          <a:custGeom>
            <a:avLst/>
            <a:gdLst/>
            <a:ahLst/>
            <a:cxnLst/>
            <a:rect l="l" t="t" r="r" b="b"/>
            <a:pathLst>
              <a:path w="1676400" h="1320800">
                <a:moveTo>
                  <a:pt x="0" y="1320800"/>
                </a:moveTo>
                <a:lnTo>
                  <a:pt x="1676400" y="1320800"/>
                </a:lnTo>
                <a:lnTo>
                  <a:pt x="1676400" y="0"/>
                </a:lnTo>
                <a:lnTo>
                  <a:pt x="0" y="0"/>
                </a:lnTo>
                <a:lnTo>
                  <a:pt x="0" y="1320800"/>
                </a:lnTo>
                <a:close/>
              </a:path>
            </a:pathLst>
          </a:custGeom>
          <a:solidFill>
            <a:srgbClr val="F9FFD6"/>
          </a:solidFill>
        </p:spPr>
        <p:txBody>
          <a:bodyPr wrap="square" lIns="0" tIns="0" rIns="0" bIns="0" rtlCol="0"/>
          <a:lstStyle/>
          <a:p>
            <a:endParaRPr sz="1100"/>
          </a:p>
        </p:txBody>
      </p:sp>
      <p:sp>
        <p:nvSpPr>
          <p:cNvPr id="9" name="object 9"/>
          <p:cNvSpPr/>
          <p:nvPr/>
        </p:nvSpPr>
        <p:spPr>
          <a:xfrm>
            <a:off x="8404713" y="2686916"/>
            <a:ext cx="1767987" cy="1392959"/>
          </a:xfrm>
          <a:custGeom>
            <a:avLst/>
            <a:gdLst/>
            <a:ahLst/>
            <a:cxnLst/>
            <a:rect l="l" t="t" r="r" b="b"/>
            <a:pathLst>
              <a:path w="1676400" h="1320800">
                <a:moveTo>
                  <a:pt x="0" y="1320800"/>
                </a:moveTo>
                <a:lnTo>
                  <a:pt x="1676400" y="1320800"/>
                </a:lnTo>
                <a:lnTo>
                  <a:pt x="1676400" y="0"/>
                </a:lnTo>
                <a:lnTo>
                  <a:pt x="0" y="0"/>
                </a:lnTo>
                <a:lnTo>
                  <a:pt x="0" y="1320800"/>
                </a:lnTo>
                <a:close/>
              </a:path>
            </a:pathLst>
          </a:custGeom>
          <a:solidFill>
            <a:srgbClr val="F9FFD6"/>
          </a:solidFill>
        </p:spPr>
        <p:txBody>
          <a:bodyPr wrap="square" lIns="0" tIns="0" rIns="0" bIns="0" rtlCol="0"/>
          <a:lstStyle/>
          <a:p>
            <a:endParaRPr sz="1100"/>
          </a:p>
        </p:txBody>
      </p:sp>
      <p:sp>
        <p:nvSpPr>
          <p:cNvPr id="10" name="object 4"/>
          <p:cNvSpPr/>
          <p:nvPr/>
        </p:nvSpPr>
        <p:spPr>
          <a:xfrm>
            <a:off x="539749" y="4244975"/>
            <a:ext cx="1767987" cy="1392959"/>
          </a:xfrm>
          <a:custGeom>
            <a:avLst/>
            <a:gdLst/>
            <a:ahLst/>
            <a:cxnLst/>
            <a:rect l="l" t="t" r="r" b="b"/>
            <a:pathLst>
              <a:path w="1676400" h="1320800">
                <a:moveTo>
                  <a:pt x="0" y="1320800"/>
                </a:moveTo>
                <a:lnTo>
                  <a:pt x="1676400" y="1320800"/>
                </a:lnTo>
                <a:lnTo>
                  <a:pt x="1676400" y="0"/>
                </a:lnTo>
                <a:lnTo>
                  <a:pt x="0" y="0"/>
                </a:lnTo>
                <a:lnTo>
                  <a:pt x="0" y="1320800"/>
                </a:lnTo>
                <a:close/>
              </a:path>
            </a:pathLst>
          </a:custGeom>
          <a:solidFill>
            <a:srgbClr val="F9FFD6"/>
          </a:solidFill>
        </p:spPr>
        <p:txBody>
          <a:bodyPr wrap="square" lIns="0" tIns="0" rIns="0" bIns="0" rtlCol="0"/>
          <a:lstStyle/>
          <a:p>
            <a:endParaRPr sz="1100"/>
          </a:p>
        </p:txBody>
      </p:sp>
      <p:sp>
        <p:nvSpPr>
          <p:cNvPr id="11" name="object 5"/>
          <p:cNvSpPr/>
          <p:nvPr/>
        </p:nvSpPr>
        <p:spPr>
          <a:xfrm>
            <a:off x="2562713" y="4245610"/>
            <a:ext cx="1767987" cy="1392959"/>
          </a:xfrm>
          <a:custGeom>
            <a:avLst/>
            <a:gdLst/>
            <a:ahLst/>
            <a:cxnLst/>
            <a:rect l="l" t="t" r="r" b="b"/>
            <a:pathLst>
              <a:path w="1676400" h="1320800">
                <a:moveTo>
                  <a:pt x="0" y="1320800"/>
                </a:moveTo>
                <a:lnTo>
                  <a:pt x="1676400" y="1320800"/>
                </a:lnTo>
                <a:lnTo>
                  <a:pt x="1676400" y="0"/>
                </a:lnTo>
                <a:lnTo>
                  <a:pt x="0" y="0"/>
                </a:lnTo>
                <a:lnTo>
                  <a:pt x="0" y="1320800"/>
                </a:lnTo>
                <a:close/>
              </a:path>
            </a:pathLst>
          </a:custGeom>
          <a:solidFill>
            <a:srgbClr val="F9FFD6"/>
          </a:solidFill>
        </p:spPr>
        <p:txBody>
          <a:bodyPr wrap="square" lIns="0" tIns="0" rIns="0" bIns="0" rtlCol="0"/>
          <a:lstStyle/>
          <a:p>
            <a:endParaRPr sz="1100"/>
          </a:p>
        </p:txBody>
      </p:sp>
      <p:sp>
        <p:nvSpPr>
          <p:cNvPr id="12" name="object 6"/>
          <p:cNvSpPr/>
          <p:nvPr/>
        </p:nvSpPr>
        <p:spPr>
          <a:xfrm>
            <a:off x="4521200" y="4251960"/>
            <a:ext cx="1767987" cy="1392959"/>
          </a:xfrm>
          <a:custGeom>
            <a:avLst/>
            <a:gdLst/>
            <a:ahLst/>
            <a:cxnLst/>
            <a:rect l="l" t="t" r="r" b="b"/>
            <a:pathLst>
              <a:path w="1676400" h="1320800">
                <a:moveTo>
                  <a:pt x="0" y="1320800"/>
                </a:moveTo>
                <a:lnTo>
                  <a:pt x="1676400" y="1320800"/>
                </a:lnTo>
                <a:lnTo>
                  <a:pt x="1676400" y="0"/>
                </a:lnTo>
                <a:lnTo>
                  <a:pt x="0" y="0"/>
                </a:lnTo>
                <a:lnTo>
                  <a:pt x="0" y="1320800"/>
                </a:lnTo>
                <a:close/>
              </a:path>
            </a:pathLst>
          </a:custGeom>
          <a:solidFill>
            <a:srgbClr val="F9FFD6"/>
          </a:solidFill>
        </p:spPr>
        <p:txBody>
          <a:bodyPr wrap="square" lIns="0" tIns="0" rIns="0" bIns="0" rtlCol="0"/>
          <a:lstStyle/>
          <a:p>
            <a:endParaRPr sz="1100"/>
          </a:p>
        </p:txBody>
      </p:sp>
      <p:sp>
        <p:nvSpPr>
          <p:cNvPr id="13" name="object 7"/>
          <p:cNvSpPr/>
          <p:nvPr/>
        </p:nvSpPr>
        <p:spPr>
          <a:xfrm>
            <a:off x="6445250" y="4269486"/>
            <a:ext cx="1767987" cy="1392959"/>
          </a:xfrm>
          <a:custGeom>
            <a:avLst/>
            <a:gdLst/>
            <a:ahLst/>
            <a:cxnLst/>
            <a:rect l="l" t="t" r="r" b="b"/>
            <a:pathLst>
              <a:path w="1676400" h="1320800">
                <a:moveTo>
                  <a:pt x="0" y="1320800"/>
                </a:moveTo>
                <a:lnTo>
                  <a:pt x="1676400" y="1320800"/>
                </a:lnTo>
                <a:lnTo>
                  <a:pt x="1676400" y="0"/>
                </a:lnTo>
                <a:lnTo>
                  <a:pt x="0" y="0"/>
                </a:lnTo>
                <a:lnTo>
                  <a:pt x="0" y="1320800"/>
                </a:lnTo>
                <a:close/>
              </a:path>
            </a:pathLst>
          </a:custGeom>
          <a:solidFill>
            <a:srgbClr val="F9FFD6"/>
          </a:solidFill>
        </p:spPr>
        <p:txBody>
          <a:bodyPr wrap="square" lIns="0" tIns="0" rIns="0" bIns="0" rtlCol="0"/>
          <a:lstStyle/>
          <a:p>
            <a:endParaRPr sz="1100"/>
          </a:p>
        </p:txBody>
      </p:sp>
      <p:sp>
        <p:nvSpPr>
          <p:cNvPr id="14" name="object 8"/>
          <p:cNvSpPr/>
          <p:nvPr/>
        </p:nvSpPr>
        <p:spPr>
          <a:xfrm>
            <a:off x="8430113" y="4269486"/>
            <a:ext cx="1767987" cy="1392959"/>
          </a:xfrm>
          <a:custGeom>
            <a:avLst/>
            <a:gdLst/>
            <a:ahLst/>
            <a:cxnLst/>
            <a:rect l="l" t="t" r="r" b="b"/>
            <a:pathLst>
              <a:path w="1676400" h="1320800">
                <a:moveTo>
                  <a:pt x="0" y="1320800"/>
                </a:moveTo>
                <a:lnTo>
                  <a:pt x="1676400" y="1320800"/>
                </a:lnTo>
                <a:lnTo>
                  <a:pt x="1676400" y="0"/>
                </a:lnTo>
                <a:lnTo>
                  <a:pt x="0" y="0"/>
                </a:lnTo>
                <a:lnTo>
                  <a:pt x="0" y="1320800"/>
                </a:lnTo>
                <a:close/>
              </a:path>
            </a:pathLst>
          </a:custGeom>
          <a:solidFill>
            <a:srgbClr val="F9FFD6"/>
          </a:solidFill>
        </p:spPr>
        <p:txBody>
          <a:bodyPr wrap="square" lIns="0" tIns="0" rIns="0" bIns="0" rtlCol="0"/>
          <a:lstStyle/>
          <a:p>
            <a:endParaRPr sz="1100"/>
          </a:p>
        </p:txBody>
      </p:sp>
      <p:sp>
        <p:nvSpPr>
          <p:cNvPr id="15" name="object 4"/>
          <p:cNvSpPr/>
          <p:nvPr/>
        </p:nvSpPr>
        <p:spPr>
          <a:xfrm>
            <a:off x="565149" y="5869155"/>
            <a:ext cx="1767987" cy="1392959"/>
          </a:xfrm>
          <a:custGeom>
            <a:avLst/>
            <a:gdLst/>
            <a:ahLst/>
            <a:cxnLst/>
            <a:rect l="l" t="t" r="r" b="b"/>
            <a:pathLst>
              <a:path w="1676400" h="1320800">
                <a:moveTo>
                  <a:pt x="0" y="1320800"/>
                </a:moveTo>
                <a:lnTo>
                  <a:pt x="1676400" y="1320800"/>
                </a:lnTo>
                <a:lnTo>
                  <a:pt x="1676400" y="0"/>
                </a:lnTo>
                <a:lnTo>
                  <a:pt x="0" y="0"/>
                </a:lnTo>
                <a:lnTo>
                  <a:pt x="0" y="1320800"/>
                </a:lnTo>
                <a:close/>
              </a:path>
            </a:pathLst>
          </a:custGeom>
          <a:solidFill>
            <a:srgbClr val="F9FFD6"/>
          </a:solidFill>
        </p:spPr>
        <p:txBody>
          <a:bodyPr wrap="square" lIns="0" tIns="0" rIns="0" bIns="0" rtlCol="0"/>
          <a:lstStyle/>
          <a:p>
            <a:endParaRPr sz="1100"/>
          </a:p>
        </p:txBody>
      </p:sp>
      <p:sp>
        <p:nvSpPr>
          <p:cNvPr id="16" name="object 5"/>
          <p:cNvSpPr/>
          <p:nvPr/>
        </p:nvSpPr>
        <p:spPr>
          <a:xfrm>
            <a:off x="2588113" y="5869790"/>
            <a:ext cx="1767987" cy="1392959"/>
          </a:xfrm>
          <a:custGeom>
            <a:avLst/>
            <a:gdLst/>
            <a:ahLst/>
            <a:cxnLst/>
            <a:rect l="l" t="t" r="r" b="b"/>
            <a:pathLst>
              <a:path w="1676400" h="1320800">
                <a:moveTo>
                  <a:pt x="0" y="1320800"/>
                </a:moveTo>
                <a:lnTo>
                  <a:pt x="1676400" y="1320800"/>
                </a:lnTo>
                <a:lnTo>
                  <a:pt x="1676400" y="0"/>
                </a:lnTo>
                <a:lnTo>
                  <a:pt x="0" y="0"/>
                </a:lnTo>
                <a:lnTo>
                  <a:pt x="0" y="1320800"/>
                </a:lnTo>
                <a:close/>
              </a:path>
            </a:pathLst>
          </a:custGeom>
          <a:solidFill>
            <a:srgbClr val="F9FFD6"/>
          </a:solidFill>
        </p:spPr>
        <p:txBody>
          <a:bodyPr wrap="square" lIns="0" tIns="0" rIns="0" bIns="0" rtlCol="0"/>
          <a:lstStyle/>
          <a:p>
            <a:endParaRPr sz="1100"/>
          </a:p>
        </p:txBody>
      </p:sp>
      <p:sp>
        <p:nvSpPr>
          <p:cNvPr id="17" name="object 6"/>
          <p:cNvSpPr/>
          <p:nvPr/>
        </p:nvSpPr>
        <p:spPr>
          <a:xfrm>
            <a:off x="4546600" y="5876140"/>
            <a:ext cx="1767987" cy="1392959"/>
          </a:xfrm>
          <a:custGeom>
            <a:avLst/>
            <a:gdLst/>
            <a:ahLst/>
            <a:cxnLst/>
            <a:rect l="l" t="t" r="r" b="b"/>
            <a:pathLst>
              <a:path w="1676400" h="1320800">
                <a:moveTo>
                  <a:pt x="0" y="1320800"/>
                </a:moveTo>
                <a:lnTo>
                  <a:pt x="1676400" y="1320800"/>
                </a:lnTo>
                <a:lnTo>
                  <a:pt x="1676400" y="0"/>
                </a:lnTo>
                <a:lnTo>
                  <a:pt x="0" y="0"/>
                </a:lnTo>
                <a:lnTo>
                  <a:pt x="0" y="1320800"/>
                </a:lnTo>
                <a:close/>
              </a:path>
            </a:pathLst>
          </a:custGeom>
          <a:solidFill>
            <a:srgbClr val="F9FFD6"/>
          </a:solidFill>
        </p:spPr>
        <p:txBody>
          <a:bodyPr wrap="square" lIns="0" tIns="0" rIns="0" bIns="0" rtlCol="0"/>
          <a:lstStyle/>
          <a:p>
            <a:endParaRPr sz="1100"/>
          </a:p>
        </p:txBody>
      </p:sp>
      <p:sp>
        <p:nvSpPr>
          <p:cNvPr id="18" name="object 7"/>
          <p:cNvSpPr/>
          <p:nvPr/>
        </p:nvSpPr>
        <p:spPr>
          <a:xfrm>
            <a:off x="6470650" y="5893666"/>
            <a:ext cx="1767987" cy="1392959"/>
          </a:xfrm>
          <a:custGeom>
            <a:avLst/>
            <a:gdLst/>
            <a:ahLst/>
            <a:cxnLst/>
            <a:rect l="l" t="t" r="r" b="b"/>
            <a:pathLst>
              <a:path w="1676400" h="1320800">
                <a:moveTo>
                  <a:pt x="0" y="1320800"/>
                </a:moveTo>
                <a:lnTo>
                  <a:pt x="1676400" y="1320800"/>
                </a:lnTo>
                <a:lnTo>
                  <a:pt x="1676400" y="0"/>
                </a:lnTo>
                <a:lnTo>
                  <a:pt x="0" y="0"/>
                </a:lnTo>
                <a:lnTo>
                  <a:pt x="0" y="1320800"/>
                </a:lnTo>
                <a:close/>
              </a:path>
            </a:pathLst>
          </a:custGeom>
          <a:solidFill>
            <a:srgbClr val="F9FFD6"/>
          </a:solidFill>
        </p:spPr>
        <p:txBody>
          <a:bodyPr wrap="square" lIns="0" tIns="0" rIns="0" bIns="0" rtlCol="0"/>
          <a:lstStyle/>
          <a:p>
            <a:endParaRPr sz="1100"/>
          </a:p>
        </p:txBody>
      </p:sp>
      <p:sp>
        <p:nvSpPr>
          <p:cNvPr id="19" name="object 8"/>
          <p:cNvSpPr/>
          <p:nvPr/>
        </p:nvSpPr>
        <p:spPr>
          <a:xfrm>
            <a:off x="8455513" y="5893666"/>
            <a:ext cx="1767987" cy="1392959"/>
          </a:xfrm>
          <a:custGeom>
            <a:avLst/>
            <a:gdLst/>
            <a:ahLst/>
            <a:cxnLst/>
            <a:rect l="l" t="t" r="r" b="b"/>
            <a:pathLst>
              <a:path w="1676400" h="1320800">
                <a:moveTo>
                  <a:pt x="0" y="1320800"/>
                </a:moveTo>
                <a:lnTo>
                  <a:pt x="1676400" y="1320800"/>
                </a:lnTo>
                <a:lnTo>
                  <a:pt x="1676400" y="0"/>
                </a:lnTo>
                <a:lnTo>
                  <a:pt x="0" y="0"/>
                </a:lnTo>
                <a:lnTo>
                  <a:pt x="0" y="1320800"/>
                </a:lnTo>
                <a:close/>
              </a:path>
            </a:pathLst>
          </a:custGeom>
          <a:solidFill>
            <a:srgbClr val="F9FFD6"/>
          </a:solidFill>
        </p:spPr>
        <p:txBody>
          <a:bodyPr wrap="square" lIns="0" tIns="0" rIns="0" bIns="0" rtlCol="0"/>
          <a:lstStyle/>
          <a:p>
            <a:endParaRPr sz="1100"/>
          </a:p>
        </p:txBody>
      </p:sp>
      <p:sp>
        <p:nvSpPr>
          <p:cNvPr id="21" name="Rectangle 20"/>
          <p:cNvSpPr/>
          <p:nvPr/>
        </p:nvSpPr>
        <p:spPr>
          <a:xfrm>
            <a:off x="360756" y="1691955"/>
            <a:ext cx="5346700" cy="769441"/>
          </a:xfrm>
          <a:prstGeom prst="rect">
            <a:avLst/>
          </a:prstGeom>
        </p:spPr>
        <p:txBody>
          <a:bodyPr>
            <a:spAutoFit/>
          </a:bodyPr>
          <a:lstStyle/>
          <a:p>
            <a:pPr lvl="0"/>
            <a:r>
              <a:rPr lang="en-SG" sz="1100" b="1" dirty="0" smtClean="0">
                <a:solidFill>
                  <a:prstClr val="black"/>
                </a:solidFill>
                <a:cs typeface="Verdana"/>
              </a:rPr>
              <a:t>SIP Class:</a:t>
            </a:r>
          </a:p>
          <a:p>
            <a:pPr lvl="0"/>
            <a:endParaRPr lang="en-SG" sz="1100" b="1" dirty="0" smtClean="0">
              <a:solidFill>
                <a:prstClr val="black"/>
              </a:solidFill>
              <a:cs typeface="Verdana"/>
            </a:endParaRPr>
          </a:p>
          <a:p>
            <a:pPr lvl="0"/>
            <a:r>
              <a:rPr lang="en-SG" sz="1100" b="1" dirty="0" smtClean="0">
                <a:solidFill>
                  <a:prstClr val="black"/>
                </a:solidFill>
                <a:cs typeface="Verdana"/>
              </a:rPr>
              <a:t>Group Name/ No.:</a:t>
            </a:r>
          </a:p>
          <a:p>
            <a:pPr lvl="0"/>
            <a:endParaRPr lang="en-SG" sz="1100" b="1" dirty="0">
              <a:solidFill>
                <a:prstClr val="black"/>
              </a:solidFill>
              <a:cs typeface="Verdana"/>
            </a:endParaRPr>
          </a:p>
        </p:txBody>
      </p:sp>
      <p:sp>
        <p:nvSpPr>
          <p:cNvPr id="22" name="Rectangle 21"/>
          <p:cNvSpPr/>
          <p:nvPr/>
        </p:nvSpPr>
        <p:spPr>
          <a:xfrm>
            <a:off x="6277127" y="1485510"/>
            <a:ext cx="4038600" cy="1277273"/>
          </a:xfrm>
          <a:prstGeom prst="rect">
            <a:avLst/>
          </a:prstGeom>
        </p:spPr>
        <p:txBody>
          <a:bodyPr wrap="square">
            <a:spAutoFit/>
          </a:bodyPr>
          <a:lstStyle/>
          <a:p>
            <a:pPr lvl="0">
              <a:lnSpc>
                <a:spcPct val="150000"/>
              </a:lnSpc>
            </a:pPr>
            <a:r>
              <a:rPr lang="en-SG" sz="1100" b="1" dirty="0" smtClean="0">
                <a:solidFill>
                  <a:prstClr val="black"/>
                </a:solidFill>
                <a:cs typeface="Verdana"/>
              </a:rPr>
              <a:t>Your Persona’s Top 3 Needs:</a:t>
            </a:r>
            <a:br>
              <a:rPr lang="en-SG" sz="1100" b="1" dirty="0" smtClean="0">
                <a:solidFill>
                  <a:prstClr val="black"/>
                </a:solidFill>
                <a:cs typeface="Verdana"/>
              </a:rPr>
            </a:br>
            <a:r>
              <a:rPr lang="en-SG" sz="1100" b="1" dirty="0" smtClean="0">
                <a:solidFill>
                  <a:prstClr val="black"/>
                </a:solidFill>
                <a:cs typeface="Verdana"/>
              </a:rPr>
              <a:t>1) _____________________________________________________</a:t>
            </a:r>
          </a:p>
          <a:p>
            <a:pPr lvl="0">
              <a:lnSpc>
                <a:spcPct val="150000"/>
              </a:lnSpc>
            </a:pPr>
            <a:r>
              <a:rPr lang="en-SG" sz="1100" b="1" dirty="0" smtClean="0">
                <a:solidFill>
                  <a:prstClr val="black"/>
                </a:solidFill>
                <a:cs typeface="Verdana"/>
              </a:rPr>
              <a:t>2) _____________________________________________________</a:t>
            </a:r>
          </a:p>
          <a:p>
            <a:pPr lvl="0">
              <a:lnSpc>
                <a:spcPct val="150000"/>
              </a:lnSpc>
            </a:pPr>
            <a:r>
              <a:rPr lang="en-SG" sz="1100" b="1" dirty="0" smtClean="0">
                <a:solidFill>
                  <a:prstClr val="black"/>
                </a:solidFill>
                <a:cs typeface="Verdana"/>
              </a:rPr>
              <a:t>3) _____________________________________________________</a:t>
            </a:r>
          </a:p>
          <a:p>
            <a:pPr lvl="0"/>
            <a:endParaRPr lang="en-SG" sz="1100" b="1" dirty="0">
              <a:solidFill>
                <a:prstClr val="black"/>
              </a:solidFill>
              <a:cs typeface="Verdana"/>
            </a:endParaRPr>
          </a:p>
        </p:txBody>
      </p:sp>
      <p:pic>
        <p:nvPicPr>
          <p:cNvPr id="23" name="Picture 22" descr="SP Common Core Curriculum"/>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900" y="75334"/>
            <a:ext cx="1443990" cy="379095"/>
          </a:xfrm>
          <a:prstGeom prst="rect">
            <a:avLst/>
          </a:prstGeom>
          <a:noFill/>
          <a:ln>
            <a:noFill/>
          </a:ln>
        </p:spPr>
      </p:pic>
      <p:pic>
        <p:nvPicPr>
          <p:cNvPr id="24" name="Picture 23" descr="Cyber Wargame Centre"/>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36100" y="35328"/>
            <a:ext cx="1257300" cy="459105"/>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18236" y="436880"/>
            <a:ext cx="6328664" cy="441146"/>
          </a:xfrm>
          <a:prstGeom prst="rect">
            <a:avLst/>
          </a:prstGeom>
        </p:spPr>
        <p:txBody>
          <a:bodyPr vert="horz" wrap="square" lIns="0" tIns="10160" rIns="0" bIns="0" rtlCol="0">
            <a:spAutoFit/>
          </a:bodyPr>
          <a:lstStyle/>
          <a:p>
            <a:pPr>
              <a:lnSpc>
                <a:spcPct val="100000"/>
              </a:lnSpc>
            </a:pPr>
            <a:r>
              <a:rPr lang="en-GB" sz="1400" b="1" dirty="0">
                <a:cs typeface="Verdana"/>
              </a:rPr>
              <a:t>CC1S10  SUSTAINABLE INNOVATION PROJECT (SIP) </a:t>
            </a:r>
          </a:p>
          <a:p>
            <a:pPr>
              <a:lnSpc>
                <a:spcPct val="100000"/>
              </a:lnSpc>
            </a:pPr>
            <a:r>
              <a:rPr lang="en-GB" sz="1400" b="1" dirty="0">
                <a:cs typeface="Verdana"/>
              </a:rPr>
              <a:t>Raw Concept Template</a:t>
            </a:r>
            <a:endParaRPr lang="en-SG" sz="1100" b="1" dirty="0">
              <a:cs typeface="Verdana"/>
            </a:endParaRPr>
          </a:p>
        </p:txBody>
      </p:sp>
      <p:sp>
        <p:nvSpPr>
          <p:cNvPr id="4" name="TextBox 3"/>
          <p:cNvSpPr txBox="1"/>
          <p:nvPr/>
        </p:nvSpPr>
        <p:spPr>
          <a:xfrm>
            <a:off x="546100" y="1038225"/>
            <a:ext cx="3661580" cy="430887"/>
          </a:xfrm>
          <a:prstGeom prst="rect">
            <a:avLst/>
          </a:prstGeom>
          <a:noFill/>
        </p:spPr>
        <p:txBody>
          <a:bodyPr wrap="none" rtlCol="0">
            <a:spAutoFit/>
          </a:bodyPr>
          <a:lstStyle/>
          <a:p>
            <a:pPr marL="228600" indent="-228600">
              <a:buFont typeface="+mj-lt"/>
              <a:buAutoNum type="arabicPeriod" startAt="2"/>
            </a:pPr>
            <a:r>
              <a:rPr lang="en-SG" sz="1100" b="1" dirty="0" smtClean="0"/>
              <a:t>Our concept to help our Persona?</a:t>
            </a:r>
            <a:br>
              <a:rPr lang="en-SG" sz="1100" b="1" dirty="0" smtClean="0"/>
            </a:br>
            <a:r>
              <a:rPr lang="en-SG" sz="1100" dirty="0" smtClean="0"/>
              <a:t>What is the common theme across the shortlisted ideas?</a:t>
            </a:r>
          </a:p>
        </p:txBody>
      </p:sp>
      <p:sp>
        <p:nvSpPr>
          <p:cNvPr id="14" name="TextBox 13"/>
          <p:cNvSpPr txBox="1"/>
          <p:nvPr/>
        </p:nvSpPr>
        <p:spPr>
          <a:xfrm>
            <a:off x="546100" y="3308891"/>
            <a:ext cx="5917004" cy="430887"/>
          </a:xfrm>
          <a:prstGeom prst="rect">
            <a:avLst/>
          </a:prstGeom>
          <a:noFill/>
        </p:spPr>
        <p:txBody>
          <a:bodyPr wrap="none" rtlCol="0">
            <a:spAutoFit/>
          </a:bodyPr>
          <a:lstStyle/>
          <a:p>
            <a:pPr marL="228600" indent="-228600">
              <a:buFont typeface="+mj-lt"/>
              <a:buAutoNum type="arabicPeriod" startAt="3"/>
            </a:pPr>
            <a:r>
              <a:rPr lang="en-SG" sz="1100" b="1" dirty="0" smtClean="0"/>
              <a:t>Our concept sketch</a:t>
            </a:r>
            <a:br>
              <a:rPr lang="en-SG" sz="1100" b="1" dirty="0" smtClean="0"/>
            </a:br>
            <a:r>
              <a:rPr lang="en-SG" sz="1100" dirty="0" smtClean="0"/>
              <a:t>You may use images extracted from the Internet or drawings to help you illustrate your concept.</a:t>
            </a:r>
          </a:p>
        </p:txBody>
      </p:sp>
      <p:sp>
        <p:nvSpPr>
          <p:cNvPr id="9" name="Rectangle 8" descr="Hierarchy Level 2 Item 1">
            <a:extLst>
              <a:ext uri="{FF2B5EF4-FFF2-40B4-BE49-F238E27FC236}">
                <a16:creationId xmlns:a16="http://schemas.microsoft.com/office/drawing/2014/main" id="{E27E376D-AE9F-46B0-AA66-A3D22FC5623A}"/>
              </a:ext>
            </a:extLst>
          </p:cNvPr>
          <p:cNvSpPr/>
          <p:nvPr/>
        </p:nvSpPr>
        <p:spPr>
          <a:xfrm>
            <a:off x="546100" y="3890839"/>
            <a:ext cx="9601200" cy="3273955"/>
          </a:xfrm>
          <a:prstGeom prst="rect">
            <a:avLst/>
          </a:prstGeom>
          <a:noFill/>
          <a:ln w="38100">
            <a:solidFill>
              <a:schemeClr val="accent1">
                <a:lumMod val="20000"/>
                <a:lumOff val="80000"/>
              </a:schemeClr>
            </a:solidFill>
          </a:ln>
          <a:effectLst/>
          <a:scene3d>
            <a:camera prst="orthographicFront"/>
            <a:lightRig rig="flat" dir="t"/>
          </a:scene3d>
          <a:sp3d prstMaterial="dkEdge"/>
        </p:spPr>
        <p:txBody>
          <a:bodyPr spcFirstLastPara="0" vert="horz" wrap="square" lIns="96000" tIns="144000" rIns="96000" bIns="0" numCol="1" spcCol="1270" anchor="t" anchorCtr="0">
            <a:spAutoFit/>
          </a:bodyPr>
          <a:lstStyle/>
          <a:p>
            <a:pPr defTabSz="770424">
              <a:lnSpc>
                <a:spcPct val="90000"/>
              </a:lnSpc>
              <a:spcBef>
                <a:spcPct val="0"/>
              </a:spcBef>
              <a:spcAft>
                <a:spcPct val="35000"/>
              </a:spcAft>
            </a:pPr>
            <a:endParaRPr lang="en-US" sz="1400" b="1" kern="0" dirty="0">
              <a:solidFill>
                <a:prstClr val="black"/>
              </a:solidFill>
              <a:latin typeface="Century Gothic" panose="020B0502020202020204" pitchFamily="34" charset="0"/>
              <a:cs typeface="Calibri" panose="020F0502020204030204" pitchFamily="34" charset="0"/>
            </a:endParaRPr>
          </a:p>
          <a:p>
            <a:pPr defTabSz="770424">
              <a:lnSpc>
                <a:spcPct val="90000"/>
              </a:lnSpc>
              <a:spcBef>
                <a:spcPct val="0"/>
              </a:spcBef>
              <a:spcAft>
                <a:spcPct val="35000"/>
              </a:spcAft>
            </a:pPr>
            <a:endParaRPr lang="en-US" sz="1400" b="1" kern="0" dirty="0" smtClean="0">
              <a:solidFill>
                <a:prstClr val="black"/>
              </a:solidFill>
              <a:latin typeface="Century Gothic" panose="020B0502020202020204" pitchFamily="34" charset="0"/>
              <a:cs typeface="Calibri" panose="020F0502020204030204" pitchFamily="34" charset="0"/>
            </a:endParaRPr>
          </a:p>
          <a:p>
            <a:pPr defTabSz="770424">
              <a:lnSpc>
                <a:spcPct val="90000"/>
              </a:lnSpc>
              <a:spcBef>
                <a:spcPct val="0"/>
              </a:spcBef>
              <a:spcAft>
                <a:spcPct val="35000"/>
              </a:spcAft>
            </a:pPr>
            <a:endParaRPr lang="en-US" sz="1400" b="1" kern="0" dirty="0">
              <a:solidFill>
                <a:prstClr val="black"/>
              </a:solidFill>
              <a:latin typeface="Century Gothic" panose="020B0502020202020204" pitchFamily="34" charset="0"/>
              <a:cs typeface="Calibri" panose="020F0502020204030204" pitchFamily="34" charset="0"/>
            </a:endParaRPr>
          </a:p>
          <a:p>
            <a:pPr defTabSz="770424">
              <a:lnSpc>
                <a:spcPct val="90000"/>
              </a:lnSpc>
              <a:spcBef>
                <a:spcPct val="0"/>
              </a:spcBef>
              <a:spcAft>
                <a:spcPct val="35000"/>
              </a:spcAft>
            </a:pPr>
            <a:endParaRPr lang="en-US" sz="1400" b="1" kern="0" dirty="0" smtClean="0">
              <a:solidFill>
                <a:prstClr val="black"/>
              </a:solidFill>
              <a:latin typeface="Century Gothic" panose="020B0502020202020204" pitchFamily="34" charset="0"/>
              <a:cs typeface="Calibri" panose="020F0502020204030204" pitchFamily="34" charset="0"/>
            </a:endParaRPr>
          </a:p>
          <a:p>
            <a:pPr defTabSz="770424">
              <a:lnSpc>
                <a:spcPct val="90000"/>
              </a:lnSpc>
              <a:spcBef>
                <a:spcPct val="0"/>
              </a:spcBef>
              <a:spcAft>
                <a:spcPct val="35000"/>
              </a:spcAft>
            </a:pPr>
            <a:endParaRPr lang="en-US" sz="1400" b="1" kern="0" dirty="0">
              <a:solidFill>
                <a:prstClr val="black"/>
              </a:solidFill>
              <a:latin typeface="Century Gothic" panose="020B0502020202020204" pitchFamily="34" charset="0"/>
              <a:cs typeface="Calibri" panose="020F0502020204030204" pitchFamily="34" charset="0"/>
            </a:endParaRPr>
          </a:p>
          <a:p>
            <a:pPr defTabSz="770424">
              <a:lnSpc>
                <a:spcPct val="90000"/>
              </a:lnSpc>
              <a:spcBef>
                <a:spcPct val="0"/>
              </a:spcBef>
              <a:spcAft>
                <a:spcPct val="35000"/>
              </a:spcAft>
            </a:pPr>
            <a:endParaRPr lang="en-US" sz="1400" b="1" kern="0" dirty="0" smtClean="0">
              <a:solidFill>
                <a:prstClr val="black"/>
              </a:solidFill>
              <a:latin typeface="Century Gothic" panose="020B0502020202020204" pitchFamily="34" charset="0"/>
              <a:cs typeface="Calibri" panose="020F0502020204030204" pitchFamily="34" charset="0"/>
            </a:endParaRPr>
          </a:p>
          <a:p>
            <a:pPr defTabSz="770424">
              <a:lnSpc>
                <a:spcPct val="90000"/>
              </a:lnSpc>
              <a:spcBef>
                <a:spcPct val="0"/>
              </a:spcBef>
              <a:spcAft>
                <a:spcPct val="35000"/>
              </a:spcAft>
            </a:pPr>
            <a:endParaRPr lang="en-US" sz="1400" b="1" kern="0" dirty="0">
              <a:solidFill>
                <a:prstClr val="black"/>
              </a:solidFill>
              <a:latin typeface="Century Gothic" panose="020B0502020202020204" pitchFamily="34" charset="0"/>
              <a:cs typeface="Calibri" panose="020F0502020204030204" pitchFamily="34" charset="0"/>
            </a:endParaRPr>
          </a:p>
          <a:p>
            <a:pPr defTabSz="770424">
              <a:lnSpc>
                <a:spcPct val="90000"/>
              </a:lnSpc>
              <a:spcBef>
                <a:spcPct val="0"/>
              </a:spcBef>
              <a:spcAft>
                <a:spcPct val="35000"/>
              </a:spcAft>
            </a:pPr>
            <a:endParaRPr lang="en-US" sz="1400" b="1" kern="0" dirty="0">
              <a:solidFill>
                <a:prstClr val="black"/>
              </a:solidFill>
              <a:latin typeface="Century Gothic" panose="020B0502020202020204" pitchFamily="34" charset="0"/>
              <a:cs typeface="Calibri" panose="020F0502020204030204" pitchFamily="34" charset="0"/>
            </a:endParaRPr>
          </a:p>
          <a:p>
            <a:pPr defTabSz="770424">
              <a:lnSpc>
                <a:spcPct val="90000"/>
              </a:lnSpc>
              <a:spcBef>
                <a:spcPct val="0"/>
              </a:spcBef>
              <a:spcAft>
                <a:spcPct val="35000"/>
              </a:spcAft>
            </a:pPr>
            <a:endParaRPr lang="en-US" sz="1400" b="1" kern="0" dirty="0" smtClean="0">
              <a:solidFill>
                <a:prstClr val="black"/>
              </a:solidFill>
              <a:latin typeface="Century Gothic" panose="020B0502020202020204" pitchFamily="34" charset="0"/>
              <a:cs typeface="Calibri" panose="020F0502020204030204" pitchFamily="34" charset="0"/>
            </a:endParaRPr>
          </a:p>
          <a:p>
            <a:pPr defTabSz="770424">
              <a:lnSpc>
                <a:spcPct val="90000"/>
              </a:lnSpc>
              <a:spcBef>
                <a:spcPct val="0"/>
              </a:spcBef>
              <a:spcAft>
                <a:spcPct val="35000"/>
              </a:spcAft>
            </a:pPr>
            <a:endParaRPr lang="en-US" sz="1400" b="1" kern="0" dirty="0" smtClean="0">
              <a:solidFill>
                <a:prstClr val="black"/>
              </a:solidFill>
              <a:latin typeface="Century Gothic" panose="020B0502020202020204" pitchFamily="34" charset="0"/>
              <a:cs typeface="Calibri" panose="020F0502020204030204" pitchFamily="34" charset="0"/>
            </a:endParaRPr>
          </a:p>
          <a:p>
            <a:pPr defTabSz="770424">
              <a:lnSpc>
                <a:spcPct val="90000"/>
              </a:lnSpc>
              <a:spcBef>
                <a:spcPct val="0"/>
              </a:spcBef>
              <a:spcAft>
                <a:spcPct val="35000"/>
              </a:spcAft>
            </a:pPr>
            <a:endParaRPr lang="en-US" sz="1400" b="1" kern="0" dirty="0">
              <a:solidFill>
                <a:srgbClr val="7030A0"/>
              </a:solidFill>
              <a:latin typeface="Century Gothic" panose="020B0502020202020204" pitchFamily="34" charset="0"/>
              <a:cs typeface="Calibri" panose="020F0502020204030204" pitchFamily="34" charset="0"/>
            </a:endParaRPr>
          </a:p>
          <a:p>
            <a:pPr algn="ctr" defTabSz="770424">
              <a:lnSpc>
                <a:spcPct val="90000"/>
              </a:lnSpc>
              <a:spcBef>
                <a:spcPct val="0"/>
              </a:spcBef>
              <a:spcAft>
                <a:spcPct val="35000"/>
              </a:spcAft>
            </a:pPr>
            <a:endParaRPr lang="en-US" sz="1200" b="1" kern="0" dirty="0">
              <a:solidFill>
                <a:prstClr val="black"/>
              </a:solidFill>
              <a:latin typeface="Century Gothic" panose="020B0502020202020204" pitchFamily="34" charset="0"/>
              <a:cs typeface="Calibri" panose="020F0502020204030204" pitchFamily="34" charset="0"/>
            </a:endParaRPr>
          </a:p>
        </p:txBody>
      </p:sp>
      <p:sp>
        <p:nvSpPr>
          <p:cNvPr id="12" name="Rectangle 11" descr="Hierarchy Level 2 Item 1">
            <a:extLst>
              <a:ext uri="{FF2B5EF4-FFF2-40B4-BE49-F238E27FC236}">
                <a16:creationId xmlns:a16="http://schemas.microsoft.com/office/drawing/2014/main" id="{E27E376D-AE9F-46B0-AA66-A3D22FC5623A}"/>
              </a:ext>
            </a:extLst>
          </p:cNvPr>
          <p:cNvSpPr/>
          <p:nvPr/>
        </p:nvSpPr>
        <p:spPr>
          <a:xfrm>
            <a:off x="547190" y="1551760"/>
            <a:ext cx="4647110" cy="1573490"/>
          </a:xfrm>
          <a:prstGeom prst="rect">
            <a:avLst/>
          </a:prstGeom>
          <a:noFill/>
          <a:ln w="38100">
            <a:solidFill>
              <a:schemeClr val="accent1">
                <a:lumMod val="20000"/>
                <a:lumOff val="80000"/>
              </a:schemeClr>
            </a:solidFill>
          </a:ln>
          <a:effectLst/>
          <a:scene3d>
            <a:camera prst="orthographicFront"/>
            <a:lightRig rig="flat" dir="t"/>
          </a:scene3d>
          <a:sp3d prstMaterial="dkEdge"/>
        </p:spPr>
        <p:txBody>
          <a:bodyPr spcFirstLastPara="0" vert="horz" wrap="square" lIns="96000" tIns="144000" rIns="96000" bIns="0" numCol="1" spcCol="1270" anchor="t" anchorCtr="0">
            <a:spAutoFit/>
          </a:bodyPr>
          <a:lstStyle/>
          <a:p>
            <a:pPr marL="92075" algn="ctr">
              <a:lnSpc>
                <a:spcPct val="100000"/>
              </a:lnSpc>
              <a:spcBef>
                <a:spcPts val="345"/>
              </a:spcBef>
            </a:pPr>
            <a:r>
              <a:rPr lang="en-SG" sz="1200" spc="-5" dirty="0">
                <a:cs typeface="Calibri"/>
              </a:rPr>
              <a:t>Describe your concept in a nutshell (e.g. Product/campaign/service)</a:t>
            </a:r>
          </a:p>
          <a:p>
            <a:pPr defTabSz="770424">
              <a:lnSpc>
                <a:spcPct val="90000"/>
              </a:lnSpc>
              <a:spcBef>
                <a:spcPct val="0"/>
              </a:spcBef>
              <a:spcAft>
                <a:spcPct val="35000"/>
              </a:spcAft>
            </a:pPr>
            <a:endParaRPr lang="en-US" sz="1400" b="1" kern="0" dirty="0">
              <a:solidFill>
                <a:prstClr val="black"/>
              </a:solidFill>
              <a:latin typeface="Century Gothic" panose="020B0502020202020204" pitchFamily="34" charset="0"/>
              <a:cs typeface="Calibri" panose="020F0502020204030204" pitchFamily="34" charset="0"/>
            </a:endParaRPr>
          </a:p>
          <a:p>
            <a:pPr defTabSz="770424">
              <a:lnSpc>
                <a:spcPct val="90000"/>
              </a:lnSpc>
              <a:spcBef>
                <a:spcPct val="0"/>
              </a:spcBef>
              <a:spcAft>
                <a:spcPct val="35000"/>
              </a:spcAft>
            </a:pPr>
            <a:endParaRPr lang="en-US" sz="1400" b="1" kern="0" dirty="0" smtClean="0">
              <a:solidFill>
                <a:prstClr val="black"/>
              </a:solidFill>
              <a:latin typeface="Century Gothic" panose="020B0502020202020204" pitchFamily="34" charset="0"/>
              <a:cs typeface="Calibri" panose="020F0502020204030204" pitchFamily="34" charset="0"/>
            </a:endParaRPr>
          </a:p>
          <a:p>
            <a:pPr defTabSz="770424">
              <a:lnSpc>
                <a:spcPct val="90000"/>
              </a:lnSpc>
              <a:spcBef>
                <a:spcPct val="0"/>
              </a:spcBef>
              <a:spcAft>
                <a:spcPct val="35000"/>
              </a:spcAft>
            </a:pPr>
            <a:endParaRPr lang="en-US" sz="1400" b="1" kern="0" dirty="0" smtClean="0">
              <a:solidFill>
                <a:prstClr val="black"/>
              </a:solidFill>
              <a:latin typeface="Century Gothic" panose="020B0502020202020204" pitchFamily="34" charset="0"/>
              <a:cs typeface="Calibri" panose="020F0502020204030204" pitchFamily="34" charset="0"/>
            </a:endParaRPr>
          </a:p>
          <a:p>
            <a:pPr defTabSz="770424">
              <a:lnSpc>
                <a:spcPct val="90000"/>
              </a:lnSpc>
              <a:spcBef>
                <a:spcPct val="0"/>
              </a:spcBef>
              <a:spcAft>
                <a:spcPct val="35000"/>
              </a:spcAft>
            </a:pPr>
            <a:endParaRPr lang="en-US" sz="1400" b="1" kern="0" dirty="0">
              <a:solidFill>
                <a:srgbClr val="7030A0"/>
              </a:solidFill>
              <a:latin typeface="Century Gothic" panose="020B0502020202020204" pitchFamily="34" charset="0"/>
              <a:cs typeface="Calibri" panose="020F0502020204030204" pitchFamily="34" charset="0"/>
            </a:endParaRPr>
          </a:p>
          <a:p>
            <a:pPr algn="ctr" defTabSz="770424">
              <a:lnSpc>
                <a:spcPct val="90000"/>
              </a:lnSpc>
              <a:spcBef>
                <a:spcPct val="0"/>
              </a:spcBef>
              <a:spcAft>
                <a:spcPct val="35000"/>
              </a:spcAft>
            </a:pPr>
            <a:endParaRPr lang="en-US" sz="1200" b="1" kern="0" dirty="0">
              <a:solidFill>
                <a:prstClr val="black"/>
              </a:solidFill>
              <a:latin typeface="Century Gothic" panose="020B0502020202020204" pitchFamily="34" charset="0"/>
              <a:cs typeface="Calibri" panose="020F0502020204030204" pitchFamily="34" charset="0"/>
            </a:endParaRPr>
          </a:p>
        </p:txBody>
      </p:sp>
      <p:sp>
        <p:nvSpPr>
          <p:cNvPr id="16" name="Rectangle 15" descr="Hierarchy Level 2 Item 1">
            <a:extLst>
              <a:ext uri="{FF2B5EF4-FFF2-40B4-BE49-F238E27FC236}">
                <a16:creationId xmlns:a16="http://schemas.microsoft.com/office/drawing/2014/main" id="{E27E376D-AE9F-46B0-AA66-A3D22FC5623A}"/>
              </a:ext>
            </a:extLst>
          </p:cNvPr>
          <p:cNvSpPr/>
          <p:nvPr/>
        </p:nvSpPr>
        <p:spPr>
          <a:xfrm>
            <a:off x="5516700" y="1548274"/>
            <a:ext cx="4647110" cy="1573490"/>
          </a:xfrm>
          <a:prstGeom prst="rect">
            <a:avLst/>
          </a:prstGeom>
          <a:noFill/>
          <a:ln w="38100">
            <a:solidFill>
              <a:schemeClr val="accent1">
                <a:lumMod val="20000"/>
                <a:lumOff val="80000"/>
              </a:schemeClr>
            </a:solidFill>
          </a:ln>
          <a:effectLst/>
          <a:scene3d>
            <a:camera prst="orthographicFront"/>
            <a:lightRig rig="flat" dir="t"/>
          </a:scene3d>
          <a:sp3d prstMaterial="dkEdge"/>
        </p:spPr>
        <p:txBody>
          <a:bodyPr spcFirstLastPara="0" vert="horz" wrap="square" lIns="96000" tIns="144000" rIns="96000" bIns="0" numCol="1" spcCol="1270" anchor="t" anchorCtr="0">
            <a:spAutoFit/>
          </a:bodyPr>
          <a:lstStyle/>
          <a:p>
            <a:pPr algn="ctr">
              <a:lnSpc>
                <a:spcPct val="100000"/>
              </a:lnSpc>
              <a:spcBef>
                <a:spcPts val="350"/>
              </a:spcBef>
            </a:pPr>
            <a:r>
              <a:rPr lang="en-SG" sz="1200" spc="-5" dirty="0">
                <a:cs typeface="Calibri"/>
              </a:rPr>
              <a:t>What are the key elements/features of this concept?</a:t>
            </a:r>
          </a:p>
          <a:p>
            <a:pPr defTabSz="770424">
              <a:lnSpc>
                <a:spcPct val="90000"/>
              </a:lnSpc>
              <a:spcBef>
                <a:spcPct val="0"/>
              </a:spcBef>
              <a:spcAft>
                <a:spcPct val="35000"/>
              </a:spcAft>
            </a:pPr>
            <a:endParaRPr lang="en-US" sz="1400" b="1" kern="0" dirty="0">
              <a:solidFill>
                <a:prstClr val="black"/>
              </a:solidFill>
              <a:latin typeface="Century Gothic" panose="020B0502020202020204" pitchFamily="34" charset="0"/>
              <a:cs typeface="Calibri" panose="020F0502020204030204" pitchFamily="34" charset="0"/>
            </a:endParaRPr>
          </a:p>
          <a:p>
            <a:pPr defTabSz="770424">
              <a:lnSpc>
                <a:spcPct val="90000"/>
              </a:lnSpc>
              <a:spcBef>
                <a:spcPct val="0"/>
              </a:spcBef>
              <a:spcAft>
                <a:spcPct val="35000"/>
              </a:spcAft>
            </a:pPr>
            <a:endParaRPr lang="en-US" sz="1400" b="1" kern="0" dirty="0" smtClean="0">
              <a:solidFill>
                <a:prstClr val="black"/>
              </a:solidFill>
              <a:latin typeface="Century Gothic" panose="020B0502020202020204" pitchFamily="34" charset="0"/>
              <a:cs typeface="Calibri" panose="020F0502020204030204" pitchFamily="34" charset="0"/>
            </a:endParaRPr>
          </a:p>
          <a:p>
            <a:pPr defTabSz="770424">
              <a:lnSpc>
                <a:spcPct val="90000"/>
              </a:lnSpc>
              <a:spcBef>
                <a:spcPct val="0"/>
              </a:spcBef>
              <a:spcAft>
                <a:spcPct val="35000"/>
              </a:spcAft>
            </a:pPr>
            <a:endParaRPr lang="en-US" sz="1400" b="1" kern="0" dirty="0" smtClean="0">
              <a:solidFill>
                <a:prstClr val="black"/>
              </a:solidFill>
              <a:latin typeface="Century Gothic" panose="020B0502020202020204" pitchFamily="34" charset="0"/>
              <a:cs typeface="Calibri" panose="020F0502020204030204" pitchFamily="34" charset="0"/>
            </a:endParaRPr>
          </a:p>
          <a:p>
            <a:pPr defTabSz="770424">
              <a:lnSpc>
                <a:spcPct val="90000"/>
              </a:lnSpc>
              <a:spcBef>
                <a:spcPct val="0"/>
              </a:spcBef>
              <a:spcAft>
                <a:spcPct val="35000"/>
              </a:spcAft>
            </a:pPr>
            <a:endParaRPr lang="en-US" sz="1400" b="1" kern="0" dirty="0">
              <a:solidFill>
                <a:srgbClr val="7030A0"/>
              </a:solidFill>
              <a:latin typeface="Century Gothic" panose="020B0502020202020204" pitchFamily="34" charset="0"/>
              <a:cs typeface="Calibri" panose="020F0502020204030204" pitchFamily="34" charset="0"/>
            </a:endParaRPr>
          </a:p>
          <a:p>
            <a:pPr algn="ctr" defTabSz="770424">
              <a:lnSpc>
                <a:spcPct val="90000"/>
              </a:lnSpc>
              <a:spcBef>
                <a:spcPct val="0"/>
              </a:spcBef>
              <a:spcAft>
                <a:spcPct val="35000"/>
              </a:spcAft>
            </a:pPr>
            <a:endParaRPr lang="en-US" sz="1200" b="1" kern="0" dirty="0">
              <a:solidFill>
                <a:prstClr val="black"/>
              </a:solidFill>
              <a:latin typeface="Century Gothic" panose="020B0502020202020204" pitchFamily="34" charset="0"/>
              <a:cs typeface="Calibri" panose="020F0502020204030204" pitchFamily="34" charset="0"/>
            </a:endParaRPr>
          </a:p>
        </p:txBody>
      </p:sp>
      <p:pic>
        <p:nvPicPr>
          <p:cNvPr id="10" name="Picture 9" descr="SP Common Core Curriculum"/>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900" y="75334"/>
            <a:ext cx="1443990" cy="379095"/>
          </a:xfrm>
          <a:prstGeom prst="rect">
            <a:avLst/>
          </a:prstGeom>
          <a:noFill/>
          <a:ln>
            <a:noFill/>
          </a:ln>
        </p:spPr>
      </p:pic>
      <p:pic>
        <p:nvPicPr>
          <p:cNvPr id="11" name="Picture 10" descr="Cyber Wargame Centre"/>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36100" y="35328"/>
            <a:ext cx="1257300" cy="459105"/>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SP Document" ma:contentTypeID="0x010100EBFD6E7CEF28364FAB3C5DAFCAD750950041EE3B9541E45E49B8C2F97F82BBC032" ma:contentTypeVersion="20" ma:contentTypeDescription="" ma:contentTypeScope="" ma:versionID="4b21ca332bc3b5ce5fee6890a7d0a5de">
  <xsd:schema xmlns:xsd="http://www.w3.org/2001/XMLSchema" xmlns:xs="http://www.w3.org/2001/XMLSchema" xmlns:p="http://schemas.microsoft.com/office/2006/metadata/properties" xmlns:ns2="dd2bd4f6-1877-441d-a54f-a28b78dce929" targetNamespace="http://schemas.microsoft.com/office/2006/metadata/properties" ma:root="true" ma:fieldsID="ea15e466a14785589fa8391d7d687e0a" ns2:_="">
    <xsd:import namespace="dd2bd4f6-1877-441d-a54f-a28b78dce929"/>
    <xsd:element name="properties">
      <xsd:complexType>
        <xsd:sequence>
          <xsd:element name="documentManagement">
            <xsd:complexType>
              <xsd:all>
                <xsd:element ref="ns2:r_object_id" minOccurs="0"/>
                <xsd:element ref="ns2:SPDescription" minOccurs="0"/>
                <xsd:element ref="ns2:TaxKeywordTaxHTField" minOccurs="0"/>
                <xsd:element ref="ns2:TaxCatchAll" minOccurs="0"/>
                <xsd:element ref="ns2:TaxCatchAllLabel" minOccurs="0"/>
                <xsd:element ref="ns2:acl_name" minOccurs="0"/>
                <xsd:element ref="ns2:folder_id" minOccurs="0"/>
                <xsd:element ref="ns2:Chronicle_id" minOccurs="0"/>
                <xsd:element ref="ns2:Remarks" minOccurs="0"/>
                <xsd:element ref="ns2:AuditTrai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d2bd4f6-1877-441d-a54f-a28b78dce929" elementFormDefault="qualified">
    <xsd:import namespace="http://schemas.microsoft.com/office/2006/documentManagement/types"/>
    <xsd:import namespace="http://schemas.microsoft.com/office/infopath/2007/PartnerControls"/>
    <xsd:element name="r_object_id" ma:index="8" nillable="true" ma:displayName="r_object_id" ma:hidden="true" ma:internalName="r_object_id" ma:readOnly="false">
      <xsd:simpleType>
        <xsd:restriction base="dms:Text"/>
      </xsd:simpleType>
    </xsd:element>
    <xsd:element name="SPDescription" ma:index="9" nillable="true" ma:displayName="SPDescription" ma:internalName="SPDescription" ma:readOnly="false">
      <xsd:simpleType>
        <xsd:restriction base="dms:Note">
          <xsd:maxLength value="255"/>
        </xsd:restriction>
      </xsd:simpleType>
    </xsd:element>
    <xsd:element name="TaxKeywordTaxHTField" ma:index="10" nillable="true" ma:taxonomy="true" ma:internalName="TaxKeywordTaxHTField" ma:taxonomyFieldName="TaxKeyword" ma:displayName="Enterprise Keywords" ma:fieldId="{23f27201-bee3-471e-b2e7-b64fd8b7ca38}" ma:taxonomyMulti="true" ma:sspId="00000000-0000-0000-0000-000000000000" ma:termSetId="00000000-0000-0000-0000-000000000000" ma:anchorId="00000000-0000-0000-0000-000000000000" ma:open="true" ma:isKeyword="true">
      <xsd:complexType>
        <xsd:sequence>
          <xsd:element ref="pc:Terms" minOccurs="0" maxOccurs="1"/>
        </xsd:sequence>
      </xsd:complexType>
    </xsd:element>
    <xsd:element name="TaxCatchAll" ma:index="11" nillable="true" ma:displayName="Taxonomy Catch All Column" ma:hidden="true" ma:list="{2a5e3865-7c87-43a9-a758-e420a574cbc6}" ma:internalName="TaxCatchAll" ma:showField="CatchAllData" ma:web="2b0cd6ed-64bf-4479-af1c-61a622763db8">
      <xsd:complexType>
        <xsd:complexContent>
          <xsd:extension base="dms:MultiChoiceLookup">
            <xsd:sequence>
              <xsd:element name="Value" type="dms:Lookup" maxOccurs="unbounded" minOccurs="0" nillable="true"/>
            </xsd:sequence>
          </xsd:extension>
        </xsd:complexContent>
      </xsd:complexType>
    </xsd:element>
    <xsd:element name="TaxCatchAllLabel" ma:index="12" nillable="true" ma:displayName="Taxonomy Catch All Column1" ma:hidden="true" ma:list="{2a5e3865-7c87-43a9-a758-e420a574cbc6}" ma:internalName="TaxCatchAllLabel" ma:readOnly="true" ma:showField="CatchAllDataLabel" ma:web="2b0cd6ed-64bf-4479-af1c-61a622763db8">
      <xsd:complexType>
        <xsd:complexContent>
          <xsd:extension base="dms:MultiChoiceLookup">
            <xsd:sequence>
              <xsd:element name="Value" type="dms:Lookup" maxOccurs="unbounded" minOccurs="0" nillable="true"/>
            </xsd:sequence>
          </xsd:extension>
        </xsd:complexContent>
      </xsd:complexType>
    </xsd:element>
    <xsd:element name="acl_name" ma:index="14" nillable="true" ma:displayName="acl_name" ma:hidden="true" ma:internalName="acl_name" ma:readOnly="false">
      <xsd:simpleType>
        <xsd:restriction base="dms:Text">
          <xsd:maxLength value="255"/>
        </xsd:restriction>
      </xsd:simpleType>
    </xsd:element>
    <xsd:element name="folder_id" ma:index="15" nillable="true" ma:displayName="folder_id" ma:hidden="true" ma:internalName="folder_id" ma:readOnly="false">
      <xsd:simpleType>
        <xsd:restriction base="dms:Text">
          <xsd:maxLength value="255"/>
        </xsd:restriction>
      </xsd:simpleType>
    </xsd:element>
    <xsd:element name="Chronicle_id" ma:index="16" nillable="true" ma:displayName="Chronicle_id" ma:hidden="true" ma:internalName="Chronicle_id" ma:readOnly="false">
      <xsd:simpleType>
        <xsd:restriction base="dms:Text">
          <xsd:maxLength value="255"/>
        </xsd:restriction>
      </xsd:simpleType>
    </xsd:element>
    <xsd:element name="Remarks" ma:index="17" nillable="true" ma:displayName="Remarks" ma:internalName="Remarks">
      <xsd:simpleType>
        <xsd:restriction base="dms:Text">
          <xsd:maxLength value="255"/>
        </xsd:restriction>
      </xsd:simpleType>
    </xsd:element>
    <xsd:element name="AuditTrail" ma:index="18" nillable="true" ma:displayName="Audit Trail" ma:internalName="AuditTrail" ma:readOnly="fals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dd2bd4f6-1877-441d-a54f-a28b78dce929"/>
    <TaxKeywordTaxHTField xmlns="dd2bd4f6-1877-441d-a54f-a28b78dce929">
      <Terms xmlns="http://schemas.microsoft.com/office/infopath/2007/PartnerControls"/>
    </TaxKeywordTaxHTField>
    <folder_id xmlns="dd2bd4f6-1877-441d-a54f-a28b78dce929" xsi:nil="true"/>
    <AuditTrail xmlns="dd2bd4f6-1877-441d-a54f-a28b78dce929" xsi:nil="true"/>
    <r_object_id xmlns="dd2bd4f6-1877-441d-a54f-a28b78dce929" xsi:nil="true"/>
    <Chronicle_id xmlns="dd2bd4f6-1877-441d-a54f-a28b78dce929" xsi:nil="true"/>
    <Remarks xmlns="dd2bd4f6-1877-441d-a54f-a28b78dce929" xsi:nil="true"/>
    <acl_name xmlns="dd2bd4f6-1877-441d-a54f-a28b78dce929" xsi:nil="true"/>
    <SPDescription xmlns="dd2bd4f6-1877-441d-a54f-a28b78dce929" xsi:nil="true"/>
  </documentManagement>
</p:properties>
</file>

<file path=customXml/item4.xml><?xml version="1.0" encoding="utf-8"?>
<?mso-contentType ?>
<customXsn xmlns="http://schemas.microsoft.com/office/2006/metadata/customXsn">
  <xsnLocation/>
  <cached>True</cached>
  <openByDefault>True</openByDefault>
  <xsnScope/>
</customXsn>
</file>

<file path=customXml/item5.xml><?xml version="1.0" encoding="utf-8"?>
<?mso-contentType ?>
<SharedContentType xmlns="Microsoft.SharePoint.Taxonomy.ContentTypeSync" SourceId="3c2fb1c5-5267-48c4-a0c5-d2f04e97ee7b" ContentTypeId="0x010100EBFD6E7CEF28364FAB3C5DAFCAD75095" PreviousValue="true"/>
</file>

<file path=customXml/itemProps1.xml><?xml version="1.0" encoding="utf-8"?>
<ds:datastoreItem xmlns:ds="http://schemas.openxmlformats.org/officeDocument/2006/customXml" ds:itemID="{9D3B4D6F-0773-4C98-9D60-C7E5E3B382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d2bd4f6-1877-441d-a54f-a28b78dce92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B03760A-F1B8-48C6-AC52-BC76F1CD58F9}">
  <ds:schemaRefs>
    <ds:schemaRef ds:uri="http://schemas.microsoft.com/sharepoint/v3/contenttype/forms"/>
  </ds:schemaRefs>
</ds:datastoreItem>
</file>

<file path=customXml/itemProps3.xml><?xml version="1.0" encoding="utf-8"?>
<ds:datastoreItem xmlns:ds="http://schemas.openxmlformats.org/officeDocument/2006/customXml" ds:itemID="{FD6AF18E-0106-4A9B-AE8A-3E2D867C4627}">
  <ds:schemaRefs>
    <ds:schemaRef ds:uri="dd2bd4f6-1877-441d-a54f-a28b78dce929"/>
    <ds:schemaRef ds:uri="http://purl.org/dc/terms/"/>
    <ds:schemaRef ds:uri="http://www.w3.org/XML/1998/namespace"/>
    <ds:schemaRef ds:uri="http://schemas.openxmlformats.org/package/2006/metadata/core-properties"/>
    <ds:schemaRef ds:uri="http://schemas.microsoft.com/office/2006/documentManagement/types"/>
    <ds:schemaRef ds:uri="http://purl.org/dc/dcmitype/"/>
    <ds:schemaRef ds:uri="http://schemas.microsoft.com/office/2006/metadata/properties"/>
    <ds:schemaRef ds:uri="http://schemas.microsoft.com/office/infopath/2007/PartnerControls"/>
    <ds:schemaRef ds:uri="http://purl.org/dc/elements/1.1/"/>
  </ds:schemaRefs>
</ds:datastoreItem>
</file>

<file path=customXml/itemProps4.xml><?xml version="1.0" encoding="utf-8"?>
<ds:datastoreItem xmlns:ds="http://schemas.openxmlformats.org/officeDocument/2006/customXml" ds:itemID="{F37B1799-D751-4277-A838-359DAA8AB13E}">
  <ds:schemaRefs>
    <ds:schemaRef ds:uri="http://schemas.microsoft.com/office/2006/metadata/customXsn"/>
  </ds:schemaRefs>
</ds:datastoreItem>
</file>

<file path=customXml/itemProps5.xml><?xml version="1.0" encoding="utf-8"?>
<ds:datastoreItem xmlns:ds="http://schemas.openxmlformats.org/officeDocument/2006/customXml" ds:itemID="{D23A2B60-5D9D-4C0E-A1C5-1CFE7874D144}">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emplate/>
  <TotalTime>59</TotalTime>
  <Words>181</Words>
  <Application>Microsoft Office PowerPoint</Application>
  <PresentationFormat>Custom</PresentationFormat>
  <Paragraphs>33</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Calibri</vt:lpstr>
      <vt:lpstr>Century Gothic</vt:lpstr>
      <vt:lpstr>Lucida Console</vt:lpstr>
      <vt:lpstr>Verdana</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Annette Neo</dc:creator>
  <cp:keywords/>
  <cp:lastModifiedBy>Jasmine TAN (SP)</cp:lastModifiedBy>
  <cp:revision>15</cp:revision>
  <dcterms:created xsi:type="dcterms:W3CDTF">2020-05-14T13:45:36Z</dcterms:created>
  <dcterms:modified xsi:type="dcterms:W3CDTF">2022-06-17T03:33:38Z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2020-05-14T00:00:00Z</vt:filetime>
  </property>
  <property fmtid="{D5CDD505-2E9C-101B-9397-08002B2CF9AE}" pid="3" name="Creator">
    <vt:lpwstr>Microsoft® Word 2016</vt:lpwstr>
  </property>
  <property fmtid="{D5CDD505-2E9C-101B-9397-08002B2CF9AE}" pid="4" name="LastSaved">
    <vt:filetime>2020-05-14T00:00:00Z</vt:filetime>
  </property>
  <property fmtid="{D5CDD505-2E9C-101B-9397-08002B2CF9AE}" pid="5" name="ContentTypeId">
    <vt:lpwstr>0x010100EBFD6E7CEF28364FAB3C5DAFCAD750950041EE3B9541E45E49B8C2F97F82BBC032</vt:lpwstr>
  </property>
  <property fmtid="{D5CDD505-2E9C-101B-9397-08002B2CF9AE}" pid="6" name="TaxKeyword">
    <vt:lpwstr/>
  </property>
</Properties>
</file>