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0"/>
  </p:notesMasterIdLst>
  <p:sldIdLst>
    <p:sldId id="352" r:id="rId7"/>
    <p:sldId id="351" r:id="rId8"/>
    <p:sldId id="355" r:id="rId9"/>
  </p:sldIdLst>
  <p:sldSz cx="12801600" cy="9601200" type="A3"/>
  <p:notesSz cx="9144000" cy="6858000"/>
  <p:defaultTextStyle>
    <a:defPPr>
      <a:defRPr lang="en-US"/>
    </a:defPPr>
    <a:lvl1pPr marL="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7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B7"/>
    <a:srgbClr val="FFE80E"/>
    <a:srgbClr val="DF5CD5"/>
    <a:srgbClr val="FFFEF3"/>
    <a:srgbClr val="FF8193"/>
    <a:srgbClr val="68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620" y="52"/>
      </p:cViewPr>
      <p:guideLst>
        <p:guide orient="horz" pos="3047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C326-32C3-7844-BE06-4F77396A46B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CD2E9-C7E4-274C-9542-87F1758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D2E9-C7E4-274C-9542-87F175870B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D2E9-C7E4-274C-9542-87F175870B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D2E9-C7E4-274C-9542-87F175870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8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7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51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8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2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64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02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65C-8F76-442C-BD50-047E60221DE7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1E3-DEE9-4C5D-94D7-B199B2E3885C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6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6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EDCD-772A-48CD-ACDB-D0A3ADA9DB96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5453-EB93-4830-A292-6F2D08A8F7E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995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401"/>
            <a:ext cx="10881360" cy="2100262"/>
          </a:xfrm>
        </p:spPr>
        <p:txBody>
          <a:bodyPr anchor="b"/>
          <a:lstStyle>
            <a:lvl1pPr marL="0" indent="0">
              <a:buNone/>
              <a:defRPr sz="4977">
                <a:solidFill>
                  <a:schemeClr val="tx1">
                    <a:tint val="75000"/>
                  </a:schemeClr>
                </a:solidFill>
              </a:defRPr>
            </a:lvl1pPr>
            <a:lvl2pPr marL="1137836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275669" indent="0">
              <a:buNone/>
              <a:defRPr sz="3983">
                <a:solidFill>
                  <a:schemeClr val="tx1">
                    <a:tint val="75000"/>
                  </a:schemeClr>
                </a:solidFill>
              </a:defRPr>
            </a:lvl3pPr>
            <a:lvl4pPr marL="3413504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4pPr>
            <a:lvl5pPr marL="4551339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5pPr>
            <a:lvl6pPr marL="5689173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6pPr>
            <a:lvl7pPr marL="6827009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7pPr>
            <a:lvl8pPr marL="7964843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8pPr>
            <a:lvl9pPr marL="9102677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E40-0C84-4814-977C-4E3949891C6E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6969"/>
            </a:lvl1pPr>
            <a:lvl2pPr>
              <a:defRPr sz="5973"/>
            </a:lvl2pPr>
            <a:lvl3pPr>
              <a:defRPr sz="4977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6969"/>
            </a:lvl1pPr>
            <a:lvl2pPr>
              <a:defRPr sz="5973"/>
            </a:lvl2pPr>
            <a:lvl3pPr>
              <a:defRPr sz="4977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ACFA-F617-4CBF-94CF-879E1979D1E4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149160"/>
            <a:ext cx="5656263" cy="895667"/>
          </a:xfrm>
        </p:spPr>
        <p:txBody>
          <a:bodyPr anchor="b"/>
          <a:lstStyle>
            <a:lvl1pPr marL="0" indent="0">
              <a:buNone/>
              <a:defRPr sz="5973" b="1"/>
            </a:lvl1pPr>
            <a:lvl2pPr marL="1137836" indent="0">
              <a:buNone/>
              <a:defRPr sz="4977" b="1"/>
            </a:lvl2pPr>
            <a:lvl3pPr marL="2275669" indent="0">
              <a:buNone/>
              <a:defRPr sz="4480" b="1"/>
            </a:lvl3pPr>
            <a:lvl4pPr marL="3413504" indent="0">
              <a:buNone/>
              <a:defRPr sz="3983" b="1"/>
            </a:lvl4pPr>
            <a:lvl5pPr marL="4551339" indent="0">
              <a:buNone/>
              <a:defRPr sz="3983" b="1"/>
            </a:lvl5pPr>
            <a:lvl6pPr marL="5689173" indent="0">
              <a:buNone/>
              <a:defRPr sz="3983" b="1"/>
            </a:lvl6pPr>
            <a:lvl7pPr marL="6827009" indent="0">
              <a:buNone/>
              <a:defRPr sz="3983" b="1"/>
            </a:lvl7pPr>
            <a:lvl8pPr marL="7964843" indent="0">
              <a:buNone/>
              <a:defRPr sz="3983" b="1"/>
            </a:lvl8pPr>
            <a:lvl9pPr marL="9102677" indent="0">
              <a:buNone/>
              <a:defRPr sz="39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044827"/>
            <a:ext cx="5656263" cy="5531803"/>
          </a:xfrm>
        </p:spPr>
        <p:txBody>
          <a:bodyPr/>
          <a:lstStyle>
            <a:lvl1pPr>
              <a:defRPr sz="5973"/>
            </a:lvl1pPr>
            <a:lvl2pPr>
              <a:defRPr sz="4977"/>
            </a:lvl2pPr>
            <a:lvl3pPr>
              <a:defRPr sz="4480"/>
            </a:lvl3pPr>
            <a:lvl4pPr>
              <a:defRPr sz="3983"/>
            </a:lvl4pPr>
            <a:lvl5pPr>
              <a:defRPr sz="3983"/>
            </a:lvl5pPr>
            <a:lvl6pPr>
              <a:defRPr sz="3983"/>
            </a:lvl6pPr>
            <a:lvl7pPr>
              <a:defRPr sz="3983"/>
            </a:lvl7pPr>
            <a:lvl8pPr>
              <a:defRPr sz="3983"/>
            </a:lvl8pPr>
            <a:lvl9pPr>
              <a:defRPr sz="39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60"/>
            <a:ext cx="5658485" cy="895667"/>
          </a:xfrm>
        </p:spPr>
        <p:txBody>
          <a:bodyPr anchor="b"/>
          <a:lstStyle>
            <a:lvl1pPr marL="0" indent="0">
              <a:buNone/>
              <a:defRPr sz="5973" b="1"/>
            </a:lvl1pPr>
            <a:lvl2pPr marL="1137836" indent="0">
              <a:buNone/>
              <a:defRPr sz="4977" b="1"/>
            </a:lvl2pPr>
            <a:lvl3pPr marL="2275669" indent="0">
              <a:buNone/>
              <a:defRPr sz="4480" b="1"/>
            </a:lvl3pPr>
            <a:lvl4pPr marL="3413504" indent="0">
              <a:buNone/>
              <a:defRPr sz="3983" b="1"/>
            </a:lvl4pPr>
            <a:lvl5pPr marL="4551339" indent="0">
              <a:buNone/>
              <a:defRPr sz="3983" b="1"/>
            </a:lvl5pPr>
            <a:lvl6pPr marL="5689173" indent="0">
              <a:buNone/>
              <a:defRPr sz="3983" b="1"/>
            </a:lvl6pPr>
            <a:lvl7pPr marL="6827009" indent="0">
              <a:buNone/>
              <a:defRPr sz="3983" b="1"/>
            </a:lvl7pPr>
            <a:lvl8pPr marL="7964843" indent="0">
              <a:buNone/>
              <a:defRPr sz="3983" b="1"/>
            </a:lvl8pPr>
            <a:lvl9pPr marL="9102677" indent="0">
              <a:buNone/>
              <a:defRPr sz="39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7"/>
            <a:ext cx="5658485" cy="5531803"/>
          </a:xfrm>
        </p:spPr>
        <p:txBody>
          <a:bodyPr/>
          <a:lstStyle>
            <a:lvl1pPr>
              <a:defRPr sz="5973"/>
            </a:lvl1pPr>
            <a:lvl2pPr>
              <a:defRPr sz="4977"/>
            </a:lvl2pPr>
            <a:lvl3pPr>
              <a:defRPr sz="4480"/>
            </a:lvl3pPr>
            <a:lvl4pPr>
              <a:defRPr sz="3983"/>
            </a:lvl4pPr>
            <a:lvl5pPr>
              <a:defRPr sz="3983"/>
            </a:lvl5pPr>
            <a:lvl6pPr>
              <a:defRPr sz="3983"/>
            </a:lvl6pPr>
            <a:lvl7pPr>
              <a:defRPr sz="3983"/>
            </a:lvl7pPr>
            <a:lvl8pPr>
              <a:defRPr sz="3983"/>
            </a:lvl8pPr>
            <a:lvl9pPr>
              <a:defRPr sz="39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042-9D42-4734-A7A3-6BFEF6615324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ECA0-6612-40ED-B759-9A48024D995E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024-E6FD-4B00-80F5-8FD2F8218307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382270"/>
            <a:ext cx="4211639" cy="1626870"/>
          </a:xfrm>
        </p:spPr>
        <p:txBody>
          <a:bodyPr anchor="b"/>
          <a:lstStyle>
            <a:lvl1pPr algn="l">
              <a:defRPr sz="49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3"/>
            <a:ext cx="7156451" cy="8194358"/>
          </a:xfrm>
        </p:spPr>
        <p:txBody>
          <a:bodyPr/>
          <a:lstStyle>
            <a:lvl1pPr>
              <a:defRPr sz="7964"/>
            </a:lvl1pPr>
            <a:lvl2pPr>
              <a:defRPr sz="6969"/>
            </a:lvl2pPr>
            <a:lvl3pPr>
              <a:defRPr sz="5973"/>
            </a:lvl3pPr>
            <a:lvl4pPr>
              <a:defRPr sz="4977"/>
            </a:lvl4pPr>
            <a:lvl5pPr>
              <a:defRPr sz="4977"/>
            </a:lvl5pPr>
            <a:lvl6pPr>
              <a:defRPr sz="4977"/>
            </a:lvl6pPr>
            <a:lvl7pPr>
              <a:defRPr sz="4977"/>
            </a:lvl7pPr>
            <a:lvl8pPr>
              <a:defRPr sz="4977"/>
            </a:lvl8pPr>
            <a:lvl9pPr>
              <a:defRPr sz="49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2009143"/>
            <a:ext cx="4211639" cy="6567488"/>
          </a:xfrm>
        </p:spPr>
        <p:txBody>
          <a:bodyPr/>
          <a:lstStyle>
            <a:lvl1pPr marL="0" indent="0">
              <a:buNone/>
              <a:defRPr sz="3484"/>
            </a:lvl1pPr>
            <a:lvl2pPr marL="1137836" indent="0">
              <a:buNone/>
              <a:defRPr sz="2987"/>
            </a:lvl2pPr>
            <a:lvl3pPr marL="2275669" indent="0">
              <a:buNone/>
              <a:defRPr sz="2489"/>
            </a:lvl3pPr>
            <a:lvl4pPr marL="3413504" indent="0">
              <a:buNone/>
              <a:defRPr sz="2240"/>
            </a:lvl4pPr>
            <a:lvl5pPr marL="4551339" indent="0">
              <a:buNone/>
              <a:defRPr sz="2240"/>
            </a:lvl5pPr>
            <a:lvl6pPr marL="5689173" indent="0">
              <a:buNone/>
              <a:defRPr sz="2240"/>
            </a:lvl6pPr>
            <a:lvl7pPr marL="6827009" indent="0">
              <a:buNone/>
              <a:defRPr sz="2240"/>
            </a:lvl7pPr>
            <a:lvl8pPr marL="7964843" indent="0">
              <a:buNone/>
              <a:defRPr sz="2240"/>
            </a:lvl8pPr>
            <a:lvl9pPr marL="9102677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E35A-E26D-47F3-91C0-C7E0C501DDE0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49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7964"/>
            </a:lvl1pPr>
            <a:lvl2pPr marL="1137836" indent="0">
              <a:buNone/>
              <a:defRPr sz="6969"/>
            </a:lvl2pPr>
            <a:lvl3pPr marL="2275669" indent="0">
              <a:buNone/>
              <a:defRPr sz="5973"/>
            </a:lvl3pPr>
            <a:lvl4pPr marL="3413504" indent="0">
              <a:buNone/>
              <a:defRPr sz="4977"/>
            </a:lvl4pPr>
            <a:lvl5pPr marL="4551339" indent="0">
              <a:buNone/>
              <a:defRPr sz="4977"/>
            </a:lvl5pPr>
            <a:lvl6pPr marL="5689173" indent="0">
              <a:buNone/>
              <a:defRPr sz="4977"/>
            </a:lvl6pPr>
            <a:lvl7pPr marL="6827009" indent="0">
              <a:buNone/>
              <a:defRPr sz="4977"/>
            </a:lvl7pPr>
            <a:lvl8pPr marL="7964843" indent="0">
              <a:buNone/>
              <a:defRPr sz="4977"/>
            </a:lvl8pPr>
            <a:lvl9pPr marL="9102677" indent="0">
              <a:buNone/>
              <a:defRPr sz="49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3484"/>
            </a:lvl1pPr>
            <a:lvl2pPr marL="1137836" indent="0">
              <a:buNone/>
              <a:defRPr sz="2987"/>
            </a:lvl2pPr>
            <a:lvl3pPr marL="2275669" indent="0">
              <a:buNone/>
              <a:defRPr sz="2489"/>
            </a:lvl3pPr>
            <a:lvl4pPr marL="3413504" indent="0">
              <a:buNone/>
              <a:defRPr sz="2240"/>
            </a:lvl4pPr>
            <a:lvl5pPr marL="4551339" indent="0">
              <a:buNone/>
              <a:defRPr sz="2240"/>
            </a:lvl5pPr>
            <a:lvl6pPr marL="5689173" indent="0">
              <a:buNone/>
              <a:defRPr sz="2240"/>
            </a:lvl6pPr>
            <a:lvl7pPr marL="6827009" indent="0">
              <a:buNone/>
              <a:defRPr sz="2240"/>
            </a:lvl7pPr>
            <a:lvl8pPr marL="7964843" indent="0">
              <a:buNone/>
              <a:defRPr sz="2240"/>
            </a:lvl8pPr>
            <a:lvl9pPr marL="9102677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4D0D-EE37-4D02-A9A3-3CC81D50FEB0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8C16-4533-4DD2-B596-C6AD4207B1AF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3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E73A-0DE1-F34A-9A55-86DBB265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37836" rtl="0" eaLnBrk="1" latinLnBrk="0" hangingPunct="1">
        <a:spcBef>
          <a:spcPct val="0"/>
        </a:spcBef>
        <a:buNone/>
        <a:defRPr sz="10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376" indent="-853376" algn="l" defTabSz="1137836" rtl="0" eaLnBrk="1" latinLnBrk="0" hangingPunct="1">
        <a:spcBef>
          <a:spcPct val="20000"/>
        </a:spcBef>
        <a:buFont typeface="Arial"/>
        <a:buChar char="•"/>
        <a:defRPr sz="7964" kern="1200">
          <a:solidFill>
            <a:schemeClr val="tx1"/>
          </a:solidFill>
          <a:latin typeface="+mn-lt"/>
          <a:ea typeface="+mn-ea"/>
          <a:cs typeface="+mn-cs"/>
        </a:defRPr>
      </a:lvl1pPr>
      <a:lvl2pPr marL="1848981" indent="-711147" algn="l" defTabSz="1137836" rtl="0" eaLnBrk="1" latinLnBrk="0" hangingPunct="1">
        <a:spcBef>
          <a:spcPct val="20000"/>
        </a:spcBef>
        <a:buFont typeface="Arial"/>
        <a:buChar char="–"/>
        <a:defRPr sz="6969" kern="1200">
          <a:solidFill>
            <a:schemeClr val="tx1"/>
          </a:solidFill>
          <a:latin typeface="+mn-lt"/>
          <a:ea typeface="+mn-ea"/>
          <a:cs typeface="+mn-cs"/>
        </a:defRPr>
      </a:lvl2pPr>
      <a:lvl3pPr marL="2844587" indent="-568917" algn="l" defTabSz="1137836" rtl="0" eaLnBrk="1" latinLnBrk="0" hangingPunct="1">
        <a:spcBef>
          <a:spcPct val="20000"/>
        </a:spcBef>
        <a:buFont typeface="Arial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3pPr>
      <a:lvl4pPr marL="3982421" indent="-568917" algn="l" defTabSz="1137836" rtl="0" eaLnBrk="1" latinLnBrk="0" hangingPunct="1">
        <a:spcBef>
          <a:spcPct val="20000"/>
        </a:spcBef>
        <a:buFont typeface="Arial"/>
        <a:buChar char="–"/>
        <a:defRPr sz="4977" kern="1200">
          <a:solidFill>
            <a:schemeClr val="tx1"/>
          </a:solidFill>
          <a:latin typeface="+mn-lt"/>
          <a:ea typeface="+mn-ea"/>
          <a:cs typeface="+mn-cs"/>
        </a:defRPr>
      </a:lvl4pPr>
      <a:lvl5pPr marL="5120256" indent="-568917" algn="l" defTabSz="1137836" rtl="0" eaLnBrk="1" latinLnBrk="0" hangingPunct="1">
        <a:spcBef>
          <a:spcPct val="20000"/>
        </a:spcBef>
        <a:buFont typeface="Arial"/>
        <a:buChar char="»"/>
        <a:defRPr sz="4977" kern="1200">
          <a:solidFill>
            <a:schemeClr val="tx1"/>
          </a:solidFill>
          <a:latin typeface="+mn-lt"/>
          <a:ea typeface="+mn-ea"/>
          <a:cs typeface="+mn-cs"/>
        </a:defRPr>
      </a:lvl5pPr>
      <a:lvl6pPr marL="6258092" indent="-568917" algn="l" defTabSz="1137836" rtl="0" eaLnBrk="1" latinLnBrk="0" hangingPunct="1">
        <a:spcBef>
          <a:spcPct val="20000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6pPr>
      <a:lvl7pPr marL="7395925" indent="-568917" algn="l" defTabSz="1137836" rtl="0" eaLnBrk="1" latinLnBrk="0" hangingPunct="1">
        <a:spcBef>
          <a:spcPct val="20000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7pPr>
      <a:lvl8pPr marL="8533760" indent="-568917" algn="l" defTabSz="1137836" rtl="0" eaLnBrk="1" latinLnBrk="0" hangingPunct="1">
        <a:spcBef>
          <a:spcPct val="20000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8pPr>
      <a:lvl9pPr marL="9671595" indent="-568917" algn="l" defTabSz="1137836" rtl="0" eaLnBrk="1" latinLnBrk="0" hangingPunct="1">
        <a:spcBef>
          <a:spcPct val="20000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137836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275669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413504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4pPr>
      <a:lvl5pPr marL="4551339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5pPr>
      <a:lvl6pPr marL="5689173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6pPr>
      <a:lvl7pPr marL="6827009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7pPr>
      <a:lvl8pPr marL="7964843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8pPr>
      <a:lvl9pPr marL="9102677" algn="l" defTabSz="1137836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0118415" y="2569490"/>
            <a:ext cx="0" cy="541776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170370" y="2828928"/>
            <a:ext cx="1986" cy="515832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209801" y="2370124"/>
            <a:ext cx="72389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9003" y="2082180"/>
            <a:ext cx="0" cy="562881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74983" y="156659"/>
            <a:ext cx="2475490" cy="652473"/>
            <a:chOff x="647893" y="429826"/>
            <a:chExt cx="1405551" cy="349181"/>
          </a:xfrm>
        </p:grpSpPr>
        <p:sp>
          <p:nvSpPr>
            <p:cNvPr id="3" name="TextBox 2"/>
            <p:cNvSpPr txBox="1"/>
            <p:nvPr/>
          </p:nvSpPr>
          <p:spPr>
            <a:xfrm>
              <a:off x="647893" y="429826"/>
              <a:ext cx="1405551" cy="181183"/>
            </a:xfrm>
            <a:prstGeom prst="rect">
              <a:avLst/>
            </a:prstGeom>
            <a:noFill/>
            <a:ln w="9525"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600" b="1" dirty="0" smtClean="0"/>
                <a:t>Concept Strengthening</a:t>
              </a:r>
              <a:endParaRPr 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7659" y="597825"/>
              <a:ext cx="1298766" cy="1811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600" b="1" dirty="0" smtClean="0">
                  <a:solidFill>
                    <a:schemeClr val="bg1"/>
                  </a:solidFill>
                </a:rPr>
                <a:t>FRAMEWORK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303" y="2019908"/>
            <a:ext cx="11525409" cy="7303385"/>
            <a:chOff x="647475" y="627994"/>
            <a:chExt cx="10992739" cy="7242927"/>
          </a:xfrm>
        </p:grpSpPr>
        <p:grpSp>
          <p:nvGrpSpPr>
            <p:cNvPr id="43" name="Group 42"/>
            <p:cNvGrpSpPr/>
            <p:nvPr/>
          </p:nvGrpSpPr>
          <p:grpSpPr>
            <a:xfrm>
              <a:off x="4469849" y="629253"/>
              <a:ext cx="3339864" cy="5645291"/>
              <a:chOff x="3380998" y="3181435"/>
              <a:chExt cx="2504900" cy="4233967"/>
            </a:xfrm>
          </p:grpSpPr>
          <p:sp>
            <p:nvSpPr>
              <p:cNvPr id="19" name="Rectangle 18" descr="Hierarchy Level 2 Item 4">
                <a:extLst>
                  <a:ext uri="{FF2B5EF4-FFF2-40B4-BE49-F238E27FC236}">
                    <a16:creationId xmlns:a16="http://schemas.microsoft.com/office/drawing/2014/main" id="{6CC65D6C-DD16-4338-8CA6-BFA0B65035D7}"/>
                  </a:ext>
                </a:extLst>
              </p:cNvPr>
              <p:cNvSpPr/>
              <p:nvPr/>
            </p:nvSpPr>
            <p:spPr>
              <a:xfrm>
                <a:off x="3412800" y="3181435"/>
                <a:ext cx="2473098" cy="600797"/>
              </a:xfrm>
              <a:prstGeom prst="rect">
                <a:avLst/>
              </a:prstGeom>
              <a:solidFill>
                <a:srgbClr val="E6D024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VALUE PROPOSITION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is </a:t>
                </a: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the </a:t>
                </a: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Unique Value </a:t>
                </a: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Proposition of the solution?</a:t>
                </a:r>
                <a:endParaRPr lang="en-US" sz="1200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tangle 19" descr="Hierarchy Level 3 Item 4">
                <a:extLst>
                  <a:ext uri="{FF2B5EF4-FFF2-40B4-BE49-F238E27FC236}">
                    <a16:creationId xmlns:a16="http://schemas.microsoft.com/office/drawing/2014/main" id="{E13E0FEE-D99C-4128-A8A5-2BAB37F5792E}"/>
                  </a:ext>
                </a:extLst>
              </p:cNvPr>
              <p:cNvSpPr/>
              <p:nvPr/>
            </p:nvSpPr>
            <p:spPr>
              <a:xfrm>
                <a:off x="3380998" y="6196804"/>
                <a:ext cx="2489529" cy="121859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SOCIAL IMPACT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is the main social impact your solution will make to the community and </a:t>
                </a: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related </a:t>
                </a: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stakeholders</a:t>
                </a: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? 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cs typeface="Calibri" panose="020F0502020204030204" pitchFamily="34" charset="0"/>
                  </a:rPr>
                  <a:t>Is the impact of your solution short/long term? Is it sustainable?</a:t>
                </a:r>
                <a:endParaRPr lang="en-US" sz="1200" kern="0" dirty="0"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 descr="Hierarchy Level 3 Item 2">
                <a:extLst>
                  <a:ext uri="{FF2B5EF4-FFF2-40B4-BE49-F238E27FC236}">
                    <a16:creationId xmlns:a16="http://schemas.microsoft.com/office/drawing/2014/main" id="{CACBECA8-5F46-4129-B680-BEB24114797F}"/>
                  </a:ext>
                </a:extLst>
              </p:cNvPr>
              <p:cNvSpPr/>
              <p:nvPr/>
            </p:nvSpPr>
            <p:spPr>
              <a:xfrm>
                <a:off x="3391124" y="4000281"/>
                <a:ext cx="2489529" cy="1932207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UNIQUENESS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is so unique about your solution?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Are </a:t>
                </a: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there similar concepts out there? Is there any competitor? </a:t>
                </a:r>
                <a:endParaRPr lang="en-US" sz="1200" kern="0" dirty="0" smtClean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0" dirty="0" smtClean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improvement will you make to your solution to differ </a:t>
                </a: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from them</a:t>
                </a: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?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is the value add that your solution brings for the user?</a:t>
                </a:r>
                <a:endParaRPr lang="en-US" sz="1200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75" y="629254"/>
              <a:ext cx="3300366" cy="7241667"/>
              <a:chOff x="512264" y="2641837"/>
              <a:chExt cx="2475278" cy="5431253"/>
            </a:xfrm>
          </p:grpSpPr>
          <p:sp>
            <p:nvSpPr>
              <p:cNvPr id="27" name="Rectangle 26" descr="Hierarchy Level 2 Item 1">
                <a:extLst>
                  <a:ext uri="{FF2B5EF4-FFF2-40B4-BE49-F238E27FC236}">
                    <a16:creationId xmlns:a16="http://schemas.microsoft.com/office/drawing/2014/main" id="{E27E376D-AE9F-46B0-AA66-A3D22FC5623A}"/>
                  </a:ext>
                </a:extLst>
              </p:cNvPr>
              <p:cNvSpPr/>
              <p:nvPr/>
            </p:nvSpPr>
            <p:spPr>
              <a:xfrm>
                <a:off x="512266" y="2641837"/>
                <a:ext cx="2475276" cy="603712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USER</a:t>
                </a:r>
                <a:r>
                  <a:rPr lang="en-US" sz="1400" b="1" kern="0" dirty="0" smtClean="0">
                    <a:solidFill>
                      <a:srgbClr val="7030A0"/>
                    </a:solidFill>
                    <a:cs typeface="Calibri" panose="020F0502020204030204" pitchFamily="34" charset="0"/>
                  </a:rPr>
                  <a:t> 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Who is the user? Refer to your Persona for details.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867" b="1" kern="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28" name="Rectangle 27" descr="Hierarchy Level 3 Item 1">
                <a:extLst>
                  <a:ext uri="{FF2B5EF4-FFF2-40B4-BE49-F238E27FC236}">
                    <a16:creationId xmlns:a16="http://schemas.microsoft.com/office/drawing/2014/main" id="{15CEA15C-8C59-4D2F-8040-B72EEAE6FB4A}"/>
                  </a:ext>
                </a:extLst>
              </p:cNvPr>
              <p:cNvSpPr/>
              <p:nvPr/>
            </p:nvSpPr>
            <p:spPr>
              <a:xfrm>
                <a:off x="512264" y="4569106"/>
                <a:ext cx="2475276" cy="629623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NEEDS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Does your solution meet the 3 critical needs of the user?</a:t>
                </a:r>
              </a:p>
            </p:txBody>
          </p:sp>
          <p:sp>
            <p:nvSpPr>
              <p:cNvPr id="29" name="Rectangle 28" descr="Hierarchy Level 3 Item 1">
                <a:extLst>
                  <a:ext uri="{FF2B5EF4-FFF2-40B4-BE49-F238E27FC236}">
                    <a16:creationId xmlns:a16="http://schemas.microsoft.com/office/drawing/2014/main" id="{15CEA15C-8C59-4D2F-8040-B72EEAE6FB4A}"/>
                  </a:ext>
                </a:extLst>
              </p:cNvPr>
              <p:cNvSpPr/>
              <p:nvPr/>
            </p:nvSpPr>
            <p:spPr>
              <a:xfrm>
                <a:off x="512264" y="6900545"/>
                <a:ext cx="2475276" cy="117254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kern="0" dirty="0">
                    <a:cs typeface="Calibri" panose="020F0502020204030204" pitchFamily="34" charset="0"/>
                  </a:rPr>
                  <a:t>MARKET </a:t>
                </a:r>
                <a:r>
                  <a:rPr lang="en-US" sz="1400" b="1" kern="0" dirty="0" smtClean="0">
                    <a:cs typeface="Calibri" panose="020F0502020204030204" pitchFamily="34" charset="0"/>
                  </a:rPr>
                  <a:t>SIZE &amp; SCALEABILITY</a:t>
                </a:r>
                <a:endParaRPr lang="en-US" sz="1400" b="1" kern="0" dirty="0"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cs typeface="Calibri" panose="020F0502020204030204" pitchFamily="34" charset="0"/>
                  </a:rPr>
                  <a:t>What is the size of the community of users? </a:t>
                </a:r>
                <a:endParaRPr lang="en-US" sz="1200" kern="0" dirty="0" smtClean="0"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0" dirty="0"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0" dirty="0" smtClean="0">
                    <a:cs typeface="Calibri" panose="020F0502020204030204" pitchFamily="34" charset="0"/>
                  </a:rPr>
                  <a:t>Are </a:t>
                </a:r>
                <a:r>
                  <a:rPr lang="en-US" sz="1200" kern="0" dirty="0">
                    <a:cs typeface="Calibri" panose="020F0502020204030204" pitchFamily="34" charset="0"/>
                  </a:rPr>
                  <a:t>there other communities that face this problem</a:t>
                </a:r>
                <a:r>
                  <a:rPr lang="en-US" sz="1200" kern="0" dirty="0" smtClean="0">
                    <a:cs typeface="Calibri" panose="020F0502020204030204" pitchFamily="34" charset="0"/>
                  </a:rPr>
                  <a:t>? Can the solution be adapted for use by other users?</a:t>
                </a:r>
                <a:endParaRPr lang="en-US" sz="1200" kern="0" dirty="0"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325723" y="627994"/>
              <a:ext cx="3314491" cy="7115430"/>
              <a:chOff x="6438624" y="2632245"/>
              <a:chExt cx="2485868" cy="5336572"/>
            </a:xfrm>
          </p:grpSpPr>
          <p:sp>
            <p:nvSpPr>
              <p:cNvPr id="31" name="Rectangle 30" descr="Hierarchy Level 2 Item 6">
                <a:extLst>
                  <a:ext uri="{FF2B5EF4-FFF2-40B4-BE49-F238E27FC236}">
                    <a16:creationId xmlns:a16="http://schemas.microsoft.com/office/drawing/2014/main" id="{F8066417-8A57-4907-85EC-A2494CB96202}"/>
                  </a:ext>
                </a:extLst>
              </p:cNvPr>
              <p:cNvSpPr/>
              <p:nvPr/>
            </p:nvSpPr>
            <p:spPr>
              <a:xfrm>
                <a:off x="6458821" y="2632245"/>
                <a:ext cx="2445033" cy="520975"/>
              </a:xfrm>
              <a:prstGeom prst="rect">
                <a:avLst/>
              </a:prstGeom>
              <a:solidFill>
                <a:schemeClr val="accent5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RESOURCES/ INFRASTRUCTURE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do you need to build your solution?</a:t>
                </a:r>
              </a:p>
            </p:txBody>
          </p:sp>
          <p:sp>
            <p:nvSpPr>
              <p:cNvPr id="32" name="Rectangle 31" descr="Hierarchy Level 3 Item 6">
                <a:extLst>
                  <a:ext uri="{FF2B5EF4-FFF2-40B4-BE49-F238E27FC236}">
                    <a16:creationId xmlns:a16="http://schemas.microsoft.com/office/drawing/2014/main" id="{E0BA9528-74CE-4286-A8E3-697EED90FF57}"/>
                  </a:ext>
                </a:extLst>
              </p:cNvPr>
              <p:cNvSpPr/>
              <p:nvPr/>
            </p:nvSpPr>
            <p:spPr>
              <a:xfrm>
                <a:off x="6445913" y="3419991"/>
                <a:ext cx="2445033" cy="8971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RESOURCE AVAILABILITY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are the resources needed (e.g., physical space, mechanical parts, technology, funding?) Where </a:t>
                </a: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will you find the </a:t>
                </a: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resources needed? </a:t>
                </a: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Are they easily available within the community? </a:t>
                </a:r>
                <a:endParaRPr lang="en-US" sz="1200" dirty="0">
                  <a:solidFill>
                    <a:srgbClr val="FF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33" name="Rectangle 32" descr="Hierarchy Level 3 Item 6">
                <a:extLst>
                  <a:ext uri="{FF2B5EF4-FFF2-40B4-BE49-F238E27FC236}">
                    <a16:creationId xmlns:a16="http://schemas.microsoft.com/office/drawing/2014/main" id="{E0BA9528-74CE-4286-A8E3-697EED90FF57}"/>
                  </a:ext>
                </a:extLst>
              </p:cNvPr>
              <p:cNvSpPr/>
              <p:nvPr/>
            </p:nvSpPr>
            <p:spPr>
              <a:xfrm>
                <a:off x="6479457" y="6009108"/>
                <a:ext cx="2424397" cy="663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OUTREACH</a:t>
                </a:r>
                <a:endParaRPr lang="en-US" sz="1400" b="1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What </a:t>
                </a: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channels </a:t>
                </a: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will you use to reach out to the users?</a:t>
                </a:r>
              </a:p>
            </p:txBody>
          </p:sp>
          <p:sp>
            <p:nvSpPr>
              <p:cNvPr id="34" name="Rectangle 33" descr="Hierarchy Level 3 Item 6">
                <a:extLst>
                  <a:ext uri="{FF2B5EF4-FFF2-40B4-BE49-F238E27FC236}">
                    <a16:creationId xmlns:a16="http://schemas.microsoft.com/office/drawing/2014/main" id="{E0BA9528-74CE-4286-A8E3-697EED90FF57}"/>
                  </a:ext>
                </a:extLst>
              </p:cNvPr>
              <p:cNvSpPr/>
              <p:nvPr/>
            </p:nvSpPr>
            <p:spPr>
              <a:xfrm>
                <a:off x="6438624" y="4560458"/>
                <a:ext cx="2445034" cy="10945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PARTNERS/STAKEHOLDERS IN THE COMMUNITY</a:t>
                </a:r>
                <a:endParaRPr lang="en-US" sz="1400" b="1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Who can you partner to </a:t>
                </a: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build your solution</a:t>
                </a: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?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Are there other stakeholders in the community who can be involved in your solution?</a:t>
                </a:r>
                <a:endParaRPr lang="en-US" sz="12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35" name="Rectangle 34" descr="Hierarchy Level 3 Item 6">
                <a:extLst>
                  <a:ext uri="{FF2B5EF4-FFF2-40B4-BE49-F238E27FC236}">
                    <a16:creationId xmlns:a16="http://schemas.microsoft.com/office/drawing/2014/main" id="{E0BA9528-74CE-4286-A8E3-697EED90FF57}"/>
                  </a:ext>
                </a:extLst>
              </p:cNvPr>
              <p:cNvSpPr/>
              <p:nvPr/>
            </p:nvSpPr>
            <p:spPr>
              <a:xfrm>
                <a:off x="6479457" y="6984597"/>
                <a:ext cx="2445035" cy="984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28000" tIns="192000" rIns="128000" bIns="0" numCol="1" spcCol="1270" anchor="t" anchorCtr="0">
                <a:noAutofit/>
              </a:bodyPr>
              <a:lstStyle/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COST &amp; REVENUE</a:t>
                </a:r>
                <a:endParaRPr lang="en-US" sz="1400" b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Is it cost-effective </a:t>
                </a:r>
                <a:r>
                  <a:rPr lang="en-US" sz="12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to build your solution</a:t>
                </a: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? Can your user afford your solution?</a:t>
                </a:r>
              </a:p>
              <a:p>
                <a:pPr algn="ctr" defTabSz="102721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Where can you get funding? </a:t>
                </a:r>
                <a:r>
                  <a:rPr lang="en-US" sz="1200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Can you generate revenue out of your solution? </a:t>
                </a:r>
                <a:endParaRPr lang="en-US" sz="12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6" name="Rectangle 45" descr="Hierarchy Level 3 Item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411305" y="5831486"/>
            <a:ext cx="3460288" cy="16210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128000" tIns="192000" rIns="128000" bIns="0" numCol="1" spcCol="1270" anchor="t" anchorCtr="0">
            <a:noAutofit/>
          </a:bodyPr>
          <a:lstStyle/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cs typeface="Calibri" panose="020F0502020204030204" pitchFamily="34" charset="0"/>
              </a:rPr>
              <a:t>USER EXPERIENCE</a:t>
            </a:r>
            <a:endParaRPr lang="en-US" sz="1400" b="1" kern="0" dirty="0">
              <a:cs typeface="Calibri" panose="020F0502020204030204" pitchFamily="34" charset="0"/>
            </a:endParaRP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 smtClean="0">
                <a:cs typeface="Calibri" panose="020F0502020204030204" pitchFamily="34" charset="0"/>
              </a:rPr>
              <a:t>Will the user use your solution? Is it easy to use? How does it enhance their lives?</a:t>
            </a: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0" dirty="0">
              <a:cs typeface="Calibri" panose="020F0502020204030204" pitchFamily="34" charset="0"/>
            </a:endParaRP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 smtClean="0">
                <a:cs typeface="Calibri" panose="020F0502020204030204" pitchFamily="34" charset="0"/>
              </a:rPr>
              <a:t>What will prevent the user from using your solution? </a:t>
            </a:r>
            <a:endParaRPr lang="en-US" sz="1200" kern="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912" y="798368"/>
            <a:ext cx="8129919" cy="3724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Problem Statement:</a:t>
            </a:r>
            <a:endParaRPr lang="en-SG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391143" y="1297278"/>
            <a:ext cx="8129918" cy="3724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Original Concept:</a:t>
            </a:r>
            <a:endParaRPr lang="en-SG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964" y="127631"/>
            <a:ext cx="823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/>
              <a:t>Use the questions below to think through the original concept your group is proposing. Are there areas that  your group missed out in coming up with the original concept?</a:t>
            </a:r>
            <a:endParaRPr lang="en-SG" dirty="0"/>
          </a:p>
        </p:txBody>
      </p:sp>
      <p:sp>
        <p:nvSpPr>
          <p:cNvPr id="38" name="Rectangle 37" descr="Hierarchy Level 3 Item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411306" y="3079338"/>
            <a:ext cx="3460287" cy="120579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128000" tIns="192000" rIns="128000" bIns="0" numCol="1" spcCol="1270" anchor="t" anchorCtr="0">
            <a:noAutofit/>
          </a:bodyPr>
          <a:lstStyle/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PERSONA PROFILE</a:t>
            </a:r>
            <a:endParaRPr lang="en-US" sz="1400" b="1" kern="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>
                <a:solidFill>
                  <a:prstClr val="black"/>
                </a:solidFill>
                <a:cs typeface="Calibri" panose="020F0502020204030204" pitchFamily="34" charset="0"/>
              </a:rPr>
              <a:t>Does your solution </a:t>
            </a:r>
            <a:r>
              <a:rPr lang="en-US" sz="1200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consider elements such as likes, dislikes, motivations, challenges </a:t>
            </a:r>
            <a:r>
              <a:rPr lang="en-US" sz="1200" kern="0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etc</a:t>
            </a:r>
            <a:r>
              <a:rPr lang="en-US" sz="1200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? </a:t>
            </a: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 defTabSz="102721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How is the persona involved in your solution?</a:t>
            </a:r>
            <a:endParaRPr lang="en-US" sz="1200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844" y="903157"/>
            <a:ext cx="764005" cy="764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5838" y="1082387"/>
            <a:ext cx="283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This framework is adapted from the Social Enterprise Model by </a:t>
            </a:r>
            <a:endParaRPr lang="en-SG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4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27256" y="209926"/>
            <a:ext cx="1856617" cy="505513"/>
            <a:chOff x="647893" y="429826"/>
            <a:chExt cx="1405551" cy="360711"/>
          </a:xfrm>
        </p:grpSpPr>
        <p:sp>
          <p:nvSpPr>
            <p:cNvPr id="3" name="TextBox 2"/>
            <p:cNvSpPr txBox="1"/>
            <p:nvPr/>
          </p:nvSpPr>
          <p:spPr>
            <a:xfrm>
              <a:off x="647893" y="429826"/>
              <a:ext cx="1405551" cy="197654"/>
            </a:xfrm>
            <a:prstGeom prst="rect">
              <a:avLst/>
            </a:prstGeom>
            <a:noFill/>
            <a:ln w="9525"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b="1" dirty="0"/>
                <a:t>Concept Strengthening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7659" y="597825"/>
              <a:ext cx="1298766" cy="192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155" b="1" dirty="0">
                  <a:solidFill>
                    <a:schemeClr val="bg1"/>
                  </a:solidFill>
                </a:rPr>
                <a:t>FRAMEWORK TEMPLATE</a:t>
              </a:r>
            </a:p>
          </p:txBody>
        </p:sp>
      </p:grpSp>
      <p:sp>
        <p:nvSpPr>
          <p:cNvPr id="36" name="Rectangle 35" descr="Hierarchy Level 2 Item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59747" y="933539"/>
            <a:ext cx="12062014" cy="219673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96000" tIns="144000" rIns="96000" bIns="0" numCol="1" spcCol="1270" anchor="t" anchorCtr="0">
            <a:spAutoFit/>
          </a:bodyPr>
          <a:lstStyle/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Impact on user and user experience</a:t>
            </a: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srgbClr val="7030A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 descr="Hierarchy Level 2 Item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359751" y="3520843"/>
            <a:ext cx="12062014" cy="249374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96000" tIns="144000" rIns="96000" bIns="0" numCol="1" spcCol="1270" anchor="t" anchorCtr="0">
            <a:spAutoFit/>
          </a:bodyPr>
          <a:lstStyle/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 proposition of Solution</a:t>
            </a: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 descr="Hierarchy Level 2 Item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345233" y="6405152"/>
            <a:ext cx="12062018" cy="249374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96000" tIns="144000" rIns="96000" bIns="0" numCol="1" spcCol="1270" anchor="t" anchorCtr="0">
            <a:spAutoFit/>
          </a:bodyPr>
          <a:lstStyle/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Resources/ Infrastructure required</a:t>
            </a: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0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27256" y="209926"/>
            <a:ext cx="1856617" cy="505513"/>
            <a:chOff x="647893" y="429826"/>
            <a:chExt cx="1405551" cy="360711"/>
          </a:xfrm>
        </p:grpSpPr>
        <p:sp>
          <p:nvSpPr>
            <p:cNvPr id="3" name="TextBox 2"/>
            <p:cNvSpPr txBox="1"/>
            <p:nvPr/>
          </p:nvSpPr>
          <p:spPr>
            <a:xfrm>
              <a:off x="647893" y="429826"/>
              <a:ext cx="1405551" cy="197654"/>
            </a:xfrm>
            <a:prstGeom prst="rect">
              <a:avLst/>
            </a:prstGeom>
            <a:noFill/>
            <a:ln w="9525"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b="1" dirty="0"/>
                <a:t>Concept Strengthening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7659" y="597825"/>
              <a:ext cx="1298766" cy="192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155" b="1" dirty="0">
                  <a:solidFill>
                    <a:schemeClr val="bg1"/>
                  </a:solidFill>
                </a:rPr>
                <a:t>FRAMEWORK TEMPLATE</a:t>
              </a:r>
            </a:p>
          </p:txBody>
        </p:sp>
      </p:grpSp>
      <p:sp>
        <p:nvSpPr>
          <p:cNvPr id="13" name="Rectangle 12" descr="Hierarchy Level 2 Item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359747" y="972457"/>
            <a:ext cx="12062014" cy="437887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/>
        </p:spPr>
        <p:txBody>
          <a:bodyPr spcFirstLastPara="0" vert="horz" wrap="square" lIns="96000" tIns="144000" rIns="96000" bIns="0" numCol="1" spcCol="1270" anchor="t" anchorCtr="0">
            <a:spAutoFit/>
          </a:bodyPr>
          <a:lstStyle/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What are the areas for improvement? How can we strengthen our concept?</a:t>
            </a: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defTabSz="7704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0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E73A-0DE1-F34A-9A55-86DBB265A193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2bd4f6-1877-441d-a54f-a28b78dce929"/>
    <TaxKeywordTaxHTField xmlns="dd2bd4f6-1877-441d-a54f-a28b78dce929">
      <Terms xmlns="http://schemas.microsoft.com/office/infopath/2007/PartnerControls"/>
    </TaxKeywordTaxHTField>
    <folder_id xmlns="dd2bd4f6-1877-441d-a54f-a28b78dce929" xsi:nil="true"/>
    <AuditTrail xmlns="dd2bd4f6-1877-441d-a54f-a28b78dce929" xsi:nil="true"/>
    <r_object_id xmlns="dd2bd4f6-1877-441d-a54f-a28b78dce929" xsi:nil="true"/>
    <Chronicle_id xmlns="dd2bd4f6-1877-441d-a54f-a28b78dce929" xsi:nil="true"/>
    <Remarks xmlns="dd2bd4f6-1877-441d-a54f-a28b78dce929" xsi:nil="true"/>
    <acl_name xmlns="dd2bd4f6-1877-441d-a54f-a28b78dce929" xsi:nil="true"/>
    <SPDescription xmlns="dd2bd4f6-1877-441d-a54f-a28b78dce929" xsi:nil="true"/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haredContentType xmlns="Microsoft.SharePoint.Taxonomy.ContentTypeSync" SourceId="3c2fb1c5-5267-48c4-a0c5-d2f04e97ee7b" ContentTypeId="0x010100EBFD6E7CEF28364FAB3C5DAFCAD75095" PreviousValue="tru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P Document" ma:contentTypeID="0x010100EBFD6E7CEF28364FAB3C5DAFCAD750950041EE3B9541E45E49B8C2F97F82BBC032" ma:contentTypeVersion="20" ma:contentTypeDescription="" ma:contentTypeScope="" ma:versionID="4b21ca332bc3b5ce5fee6890a7d0a5de">
  <xsd:schema xmlns:xsd="http://www.w3.org/2001/XMLSchema" xmlns:xs="http://www.w3.org/2001/XMLSchema" xmlns:p="http://schemas.microsoft.com/office/2006/metadata/properties" xmlns:ns2="dd2bd4f6-1877-441d-a54f-a28b78dce929" targetNamespace="http://schemas.microsoft.com/office/2006/metadata/properties" ma:root="true" ma:fieldsID="ea15e466a14785589fa8391d7d687e0a" ns2:_="">
    <xsd:import namespace="dd2bd4f6-1877-441d-a54f-a28b78dce929"/>
    <xsd:element name="properties">
      <xsd:complexType>
        <xsd:sequence>
          <xsd:element name="documentManagement">
            <xsd:complexType>
              <xsd:all>
                <xsd:element ref="ns2:r_object_id" minOccurs="0"/>
                <xsd:element ref="ns2:SPDescription" minOccurs="0"/>
                <xsd:element ref="ns2:TaxKeywordTaxHTField" minOccurs="0"/>
                <xsd:element ref="ns2:TaxCatchAll" minOccurs="0"/>
                <xsd:element ref="ns2:TaxCatchAllLabel" minOccurs="0"/>
                <xsd:element ref="ns2:acl_name" minOccurs="0"/>
                <xsd:element ref="ns2:folder_id" minOccurs="0"/>
                <xsd:element ref="ns2:Chronicle_id" minOccurs="0"/>
                <xsd:element ref="ns2:Remarks" minOccurs="0"/>
                <xsd:element ref="ns2:AuditTrai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bd4f6-1877-441d-a54f-a28b78dce929" elementFormDefault="qualified">
    <xsd:import namespace="http://schemas.microsoft.com/office/2006/documentManagement/types"/>
    <xsd:import namespace="http://schemas.microsoft.com/office/infopath/2007/PartnerControls"/>
    <xsd:element name="r_object_id" ma:index="8" nillable="true" ma:displayName="r_object_id" ma:hidden="true" ma:internalName="r_object_id" ma:readOnly="false">
      <xsd:simpleType>
        <xsd:restriction base="dms:Text"/>
      </xsd:simpleType>
    </xsd:element>
    <xsd:element name="SPDescription" ma:index="9" nillable="true" ma:displayName="SPDescription" ma:internalName="SPDescription" ma:readOnly="false">
      <xsd:simpleType>
        <xsd:restriction base="dms:Note">
          <xsd:maxLength value="255"/>
        </xsd:restriction>
      </xsd:simple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2a5e3865-7c87-43a9-a758-e420a574cbc6}" ma:internalName="TaxCatchAll" ma:showField="CatchAllData" ma:web="2b0cd6ed-64bf-4479-af1c-61a622763d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2a5e3865-7c87-43a9-a758-e420a574cbc6}" ma:internalName="TaxCatchAllLabel" ma:readOnly="true" ma:showField="CatchAllDataLabel" ma:web="2b0cd6ed-64bf-4479-af1c-61a622763d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cl_name" ma:index="14" nillable="true" ma:displayName="acl_name" ma:hidden="true" ma:internalName="acl_name" ma:readOnly="false">
      <xsd:simpleType>
        <xsd:restriction base="dms:Text">
          <xsd:maxLength value="255"/>
        </xsd:restriction>
      </xsd:simpleType>
    </xsd:element>
    <xsd:element name="folder_id" ma:index="15" nillable="true" ma:displayName="folder_id" ma:hidden="true" ma:internalName="folder_id" ma:readOnly="false">
      <xsd:simpleType>
        <xsd:restriction base="dms:Text">
          <xsd:maxLength value="255"/>
        </xsd:restriction>
      </xsd:simpleType>
    </xsd:element>
    <xsd:element name="Chronicle_id" ma:index="16" nillable="true" ma:displayName="Chronicle_id" ma:hidden="true" ma:internalName="Chronicle_id" ma:readOnly="false">
      <xsd:simpleType>
        <xsd:restriction base="dms:Text">
          <xsd:maxLength value="255"/>
        </xsd:restriction>
      </xsd:simpleType>
    </xsd:element>
    <xsd:element name="Remarks" ma:index="17" nillable="true" ma:displayName="Remarks" ma:internalName="Remarks">
      <xsd:simpleType>
        <xsd:restriction base="dms:Text">
          <xsd:maxLength value="255"/>
        </xsd:restriction>
      </xsd:simpleType>
    </xsd:element>
    <xsd:element name="AuditTrail" ma:index="18" nillable="true" ma:displayName="Audit Trail" ma:internalName="AuditTrail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0DD3D3-3CC6-4BAB-9DD1-543ACB0E5879}">
  <ds:schemaRefs>
    <ds:schemaRef ds:uri="http://purl.org/dc/elements/1.1/"/>
    <ds:schemaRef ds:uri="http://schemas.microsoft.com/office/2006/metadata/properties"/>
    <ds:schemaRef ds:uri="dd2bd4f6-1877-441d-a54f-a28b78dce929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8F647C-A675-4882-9A7C-8F0CBFB9A2F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C77526A0-41A5-4E08-A628-B8CE09EB2CA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5278CA5-1FF4-4514-82E2-EE7F68C7A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2bd4f6-1877-441d-a54f-a28b78dce9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3F57FF0-0825-417C-AEAE-6E2A5DE46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424</Words>
  <Application>Microsoft Office PowerPoint</Application>
  <PresentationFormat>A3 Paper (297x420 mm)</PresentationFormat>
  <Paragraphs>93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</dc:creator>
  <cp:keywords/>
  <cp:lastModifiedBy>Jasmine TAN (SP)</cp:lastModifiedBy>
  <cp:revision>159</cp:revision>
  <dcterms:created xsi:type="dcterms:W3CDTF">2017-09-07T10:09:47Z</dcterms:created>
  <dcterms:modified xsi:type="dcterms:W3CDTF">2022-06-17T03:38:21Z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0x010100EBFD6E7CEF28364FAB3C5DAFCAD750950041EE3B9541E45E49B8C2F97F82BBC032</vt:lpwstr>
  </property>
  <property fmtid="{D5CDD505-2E9C-101B-9397-08002B2CF9AE}" pid="3" name="TaxKeyword">
    <vt:lpwstr/>
  </property>
</Properties>
</file>